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  <p:sldMasterId id="2147483668" r:id="rId4"/>
    <p:sldMasterId id="2147483670" r:id="rId5"/>
    <p:sldMasterId id="2147483672" r:id="rId6"/>
    <p:sldMasterId id="2147483674" r:id="rId7"/>
  </p:sldMasterIdLst>
  <p:notesMasterIdLst>
    <p:notesMasterId r:id="rId17"/>
  </p:notesMasterIdLst>
  <p:handoutMasterIdLst>
    <p:handoutMasterId r:id="rId18"/>
  </p:handoutMasterIdLst>
  <p:sldIdLst>
    <p:sldId id="258" r:id="rId8"/>
    <p:sldId id="259" r:id="rId9"/>
    <p:sldId id="260" r:id="rId10"/>
    <p:sldId id="261" r:id="rId11"/>
    <p:sldId id="269" r:id="rId12"/>
    <p:sldId id="263" r:id="rId13"/>
    <p:sldId id="267" r:id="rId14"/>
    <p:sldId id="265" r:id="rId15"/>
    <p:sldId id="266" r:id="rId16"/>
  </p:sldIdLst>
  <p:sldSz cx="9144000" cy="6858000" type="screen4x3"/>
  <p:notesSz cx="700405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CC66"/>
    <a:srgbClr val="0000FF"/>
    <a:srgbClr val="663300"/>
    <a:srgbClr val="FFFFCC"/>
    <a:srgbClr val="99FF99"/>
    <a:srgbClr val="800000"/>
    <a:srgbClr val="FF7C80"/>
    <a:srgbClr val="FFFF00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0" autoAdjust="0"/>
    <p:restoredTop sz="94643" autoAdjust="0"/>
  </p:normalViewPr>
  <p:slideViewPr>
    <p:cSldViewPr snapToGrid="0">
      <p:cViewPr varScale="1">
        <p:scale>
          <a:sx n="97" d="100"/>
          <a:sy n="97" d="100"/>
        </p:scale>
        <p:origin x="-30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341" y="0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935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341" y="8823935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7E05F9-F29D-4F1C-8D0D-49BEF7252C3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341" y="0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05" y="4412774"/>
            <a:ext cx="5603240" cy="418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935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341" y="8823935"/>
            <a:ext cx="303508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BD3DE7-FC57-4980-9591-3F478B9FE9D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D3DE7-FC57-4980-9591-3F478B9FE9D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822960"/>
            <a:ext cx="9144000" cy="552069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2860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05600" cy="6248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914400"/>
            <a:ext cx="9144000" cy="5410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914400"/>
            <a:ext cx="44958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4958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4812"/>
            <a:ext cx="9144000" cy="55497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14400"/>
            <a:ext cx="4495800" cy="5410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495800" cy="5410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3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4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5.xml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6.xml"/><Relationship Id="rId4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7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76200"/>
            <a:ext cx="9144000" cy="74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98500"/>
            <a:ext cx="9144000" cy="185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777875"/>
            <a:ext cx="9144000" cy="46038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6431280" y="6461760"/>
            <a:ext cx="1264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latin typeface="+mj-lt"/>
              </a:rPr>
              <a:t>Page </a:t>
            </a:r>
            <a:fld id="{556B3C90-3D17-4E3C-AE77-9EA9102FE8A4}" type="slidenum">
              <a:rPr lang="en-US" altLang="en-US" sz="1600" b="1" smtClean="0">
                <a:latin typeface="+mj-lt"/>
              </a:rPr>
              <a:pPr algn="ctr"/>
              <a:t>‹#›</a:t>
            </a:fld>
            <a:endParaRPr lang="en-US" altLang="en-US" sz="1600" b="1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" y="6453355"/>
            <a:ext cx="1417320" cy="33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1394460" y="6474023"/>
            <a:ext cx="16154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1400" b="1" dirty="0" smtClean="0">
                <a:latin typeface="+mj-lt"/>
              </a:rPr>
              <a:t>Review  </a:t>
            </a:r>
            <a:r>
              <a:rPr lang="en-US" altLang="en-US" sz="1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09/2010</a:t>
            </a:r>
            <a:endParaRPr lang="en-US" sz="1400" b="1" dirty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3333C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6633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66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99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99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99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99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99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500813"/>
            <a:ext cx="9140825" cy="0"/>
          </a:xfrm>
          <a:prstGeom prst="line">
            <a:avLst/>
          </a:prstGeom>
          <a:noFill/>
          <a:ln w="92075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743200" y="6383338"/>
            <a:ext cx="4038600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  <a:latin typeface="Century Schoolbook" pitchFamily="18" charset="0"/>
              </a:rPr>
              <a:t>Thomas Jefferson National Accelerator Facility</a:t>
            </a:r>
          </a:p>
        </p:txBody>
      </p:sp>
      <p:pic>
        <p:nvPicPr>
          <p:cNvPr id="8199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83388" y="6411913"/>
            <a:ext cx="428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500" b="1">
                <a:solidFill>
                  <a:srgbClr val="FFFFFF"/>
                </a:solidFill>
                <a:latin typeface="Arial" charset="0"/>
              </a:rPr>
              <a:t>Page </a:t>
            </a:r>
            <a:fld id="{CE39D054-AC55-48C0-8CA3-F63DAB5657D0}" type="slidenum">
              <a:rPr lang="en-US" altLang="en-US" sz="500" b="1">
                <a:solidFill>
                  <a:srgbClr val="FFFFFF"/>
                </a:solidFill>
                <a:latin typeface="Arial" charset="0"/>
              </a:rPr>
              <a:pPr algn="ctr">
                <a:defRPr/>
              </a:pPr>
              <a:t>‹#›</a:t>
            </a:fld>
            <a:endParaRPr lang="en-US" sz="5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201" name="Picture 12" descr="NP-logo-Nl cop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12192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5538"/>
            <a:ext cx="976312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500813"/>
            <a:ext cx="9140825" cy="0"/>
          </a:xfrm>
          <a:prstGeom prst="line">
            <a:avLst/>
          </a:prstGeom>
          <a:noFill/>
          <a:ln w="92075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743200" y="6383338"/>
            <a:ext cx="4038600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  <a:latin typeface="Century Schoolbook" pitchFamily="18" charset="0"/>
              </a:rPr>
              <a:t>Thomas Jefferson National Accelerator Facility</a:t>
            </a:r>
          </a:p>
        </p:txBody>
      </p:sp>
      <p:pic>
        <p:nvPicPr>
          <p:cNvPr id="8199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83388" y="6411913"/>
            <a:ext cx="428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500" b="1">
                <a:solidFill>
                  <a:srgbClr val="FFFFFF"/>
                </a:solidFill>
                <a:latin typeface="Arial" charset="0"/>
              </a:rPr>
              <a:t>Page </a:t>
            </a:r>
            <a:fld id="{CE39D054-AC55-48C0-8CA3-F63DAB5657D0}" type="slidenum">
              <a:rPr lang="en-US" altLang="en-US" sz="500" b="1">
                <a:solidFill>
                  <a:srgbClr val="FFFFFF"/>
                </a:solidFill>
                <a:latin typeface="Arial" charset="0"/>
              </a:rPr>
              <a:pPr algn="ctr">
                <a:defRPr/>
              </a:pPr>
              <a:t>‹#›</a:t>
            </a:fld>
            <a:endParaRPr lang="en-US" sz="5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201" name="Picture 12" descr="NP-logo-Nl cop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12192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5538"/>
            <a:ext cx="976312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500813"/>
            <a:ext cx="9140825" cy="0"/>
          </a:xfrm>
          <a:prstGeom prst="line">
            <a:avLst/>
          </a:prstGeom>
          <a:noFill/>
          <a:ln w="92075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743200" y="6383338"/>
            <a:ext cx="4038600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  <a:latin typeface="Century Schoolbook" pitchFamily="18" charset="0"/>
              </a:rPr>
              <a:t>Thomas Jefferson National Accelerator Facility</a:t>
            </a:r>
          </a:p>
        </p:txBody>
      </p:sp>
      <p:pic>
        <p:nvPicPr>
          <p:cNvPr id="8199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83388" y="6411913"/>
            <a:ext cx="428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500" b="1">
                <a:solidFill>
                  <a:srgbClr val="FFFFFF"/>
                </a:solidFill>
                <a:latin typeface="Arial" charset="0"/>
              </a:rPr>
              <a:t>Page </a:t>
            </a:r>
            <a:fld id="{CE39D054-AC55-48C0-8CA3-F63DAB5657D0}" type="slidenum">
              <a:rPr lang="en-US" altLang="en-US" sz="500" b="1">
                <a:solidFill>
                  <a:srgbClr val="FFFFFF"/>
                </a:solidFill>
                <a:latin typeface="Arial" charset="0"/>
              </a:rPr>
              <a:pPr algn="ctr">
                <a:defRPr/>
              </a:pPr>
              <a:t>‹#›</a:t>
            </a:fld>
            <a:endParaRPr lang="en-US" sz="5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201" name="Picture 12" descr="NP-logo-Nl cop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12192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5538"/>
            <a:ext cx="976312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500813"/>
            <a:ext cx="9140825" cy="0"/>
          </a:xfrm>
          <a:prstGeom prst="line">
            <a:avLst/>
          </a:prstGeom>
          <a:noFill/>
          <a:ln w="92075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743200" y="6383338"/>
            <a:ext cx="4038600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  <a:latin typeface="Century Schoolbook" pitchFamily="18" charset="0"/>
              </a:rPr>
              <a:t>Thomas Jefferson National Accelerator Facility</a:t>
            </a:r>
          </a:p>
        </p:txBody>
      </p:sp>
      <p:pic>
        <p:nvPicPr>
          <p:cNvPr id="8199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83388" y="6411913"/>
            <a:ext cx="428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500" b="1">
                <a:solidFill>
                  <a:srgbClr val="FFFFFF"/>
                </a:solidFill>
                <a:latin typeface="Arial" charset="0"/>
              </a:rPr>
              <a:t>Page </a:t>
            </a:r>
            <a:fld id="{CE39D054-AC55-48C0-8CA3-F63DAB5657D0}" type="slidenum">
              <a:rPr lang="en-US" altLang="en-US" sz="500" b="1">
                <a:solidFill>
                  <a:srgbClr val="FFFFFF"/>
                </a:solidFill>
                <a:latin typeface="Arial" charset="0"/>
              </a:rPr>
              <a:pPr algn="ctr">
                <a:defRPr/>
              </a:pPr>
              <a:t>‹#›</a:t>
            </a:fld>
            <a:endParaRPr lang="en-US" sz="5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201" name="Picture 12" descr="NP-logo-Nl cop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12192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5538"/>
            <a:ext cx="976312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500813"/>
            <a:ext cx="9140825" cy="0"/>
          </a:xfrm>
          <a:prstGeom prst="line">
            <a:avLst/>
          </a:prstGeom>
          <a:noFill/>
          <a:ln w="92075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743200" y="6383338"/>
            <a:ext cx="4038600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  <a:latin typeface="Century Schoolbook" pitchFamily="18" charset="0"/>
              </a:rPr>
              <a:t>Thomas Jefferson National Accelerator Facility</a:t>
            </a:r>
          </a:p>
        </p:txBody>
      </p:sp>
      <p:pic>
        <p:nvPicPr>
          <p:cNvPr id="8199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83388" y="6411913"/>
            <a:ext cx="428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500" b="1">
                <a:solidFill>
                  <a:srgbClr val="FFFFFF"/>
                </a:solidFill>
                <a:latin typeface="Arial" charset="0"/>
              </a:rPr>
              <a:t>Page </a:t>
            </a:r>
            <a:fld id="{CE39D054-AC55-48C0-8CA3-F63DAB5657D0}" type="slidenum">
              <a:rPr lang="en-US" altLang="en-US" sz="500" b="1">
                <a:solidFill>
                  <a:srgbClr val="FFFFFF"/>
                </a:solidFill>
                <a:latin typeface="Arial" charset="0"/>
              </a:rPr>
              <a:pPr algn="ctr">
                <a:defRPr/>
              </a:pPr>
              <a:t>‹#›</a:t>
            </a:fld>
            <a:endParaRPr lang="en-US" sz="5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201" name="Picture 12" descr="NP-logo-Nl cop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12192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5538"/>
            <a:ext cx="976312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0" y="6500813"/>
            <a:ext cx="9140825" cy="0"/>
          </a:xfrm>
          <a:prstGeom prst="line">
            <a:avLst/>
          </a:prstGeom>
          <a:noFill/>
          <a:ln w="92075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sz="1200">
              <a:solidFill>
                <a:srgbClr val="800080"/>
              </a:solidFill>
              <a:latin typeface="Arial Unicode MS" pitchFamily="34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743200" y="6383338"/>
            <a:ext cx="4038600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  <a:latin typeface="Century Schoolbook" pitchFamily="18" charset="0"/>
              </a:rPr>
              <a:t>Thomas Jefferson National Accelerator Facility</a:t>
            </a:r>
          </a:p>
        </p:txBody>
      </p:sp>
      <p:pic>
        <p:nvPicPr>
          <p:cNvPr id="8199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6249988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83388" y="6411913"/>
            <a:ext cx="428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500" b="1">
                <a:solidFill>
                  <a:srgbClr val="FFFFFF"/>
                </a:solidFill>
                <a:latin typeface="Arial" charset="0"/>
              </a:rPr>
              <a:t>Page </a:t>
            </a:r>
            <a:fld id="{CE39D054-AC55-48C0-8CA3-F63DAB5657D0}" type="slidenum">
              <a:rPr lang="en-US" altLang="en-US" sz="500" b="1">
                <a:solidFill>
                  <a:srgbClr val="FFFFFF"/>
                </a:solidFill>
                <a:latin typeface="Arial" charset="0"/>
              </a:rPr>
              <a:pPr algn="ctr">
                <a:defRPr/>
              </a:pPr>
              <a:t>‹#›</a:t>
            </a:fld>
            <a:endParaRPr lang="en-US" sz="500" b="1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8201" name="Picture 12" descr="NP-logo-Nl copy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12192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5538"/>
            <a:ext cx="976312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8242" y="1347951"/>
            <a:ext cx="7144875" cy="2612008"/>
          </a:xfrm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 of MEIC Ion Complex and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Collider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7359"/>
            <a:ext cx="6400800" cy="977447"/>
          </a:xfrm>
        </p:spPr>
        <p:txBody>
          <a:bodyPr/>
          <a:lstStyle/>
          <a:p>
            <a:r>
              <a:rPr lang="en-US" sz="3200" dirty="0" err="1" smtClean="0"/>
              <a:t>Yuhong</a:t>
            </a:r>
            <a:r>
              <a:rPr lang="en-US" sz="3200" dirty="0" smtClean="0"/>
              <a:t> Zhang</a:t>
            </a:r>
            <a:endParaRPr lang="en-US" sz="3200" dirty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172200" y="6434138"/>
            <a:ext cx="17526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</a:t>
            </a:r>
            <a:r>
              <a:rPr lang="en-US" sz="3600" i="1" dirty="0" smtClean="0">
                <a:solidFill>
                  <a:srgbClr val="00CC66"/>
                </a:solidFill>
              </a:rPr>
              <a:t>Green Field </a:t>
            </a:r>
            <a:r>
              <a:rPr lang="en-US" sz="3600" dirty="0" smtClean="0"/>
              <a:t>for MEIC Ion Complex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/>
            <a:r>
              <a:rPr lang="en-US" dirty="0" smtClean="0"/>
              <a:t>This is a fact: there is no proton/ion beam at </a:t>
            </a:r>
            <a:r>
              <a:rPr lang="en-US" dirty="0" err="1" smtClean="0"/>
              <a:t>JLab</a:t>
            </a:r>
            <a:r>
              <a:rPr lang="en-US" dirty="0" smtClean="0"/>
              <a:t>.</a:t>
            </a:r>
            <a:endParaRPr lang="en-US" dirty="0"/>
          </a:p>
          <a:p>
            <a:pPr marL="228600" indent="-228600"/>
            <a:endParaRPr lang="en-US" sz="400" dirty="0" smtClean="0"/>
          </a:p>
          <a:p>
            <a:pPr marL="228600" indent="-228600"/>
            <a:r>
              <a:rPr lang="en-US" dirty="0" smtClean="0"/>
              <a:t>Disadvantages</a:t>
            </a:r>
          </a:p>
          <a:p>
            <a:pPr marL="457200" lvl="1" indent="-173038"/>
            <a:r>
              <a:rPr lang="en-US" sz="1800" b="0" dirty="0" smtClean="0"/>
              <a:t>Cost of creating an ion complex is usually much higher than a lepton complex</a:t>
            </a:r>
          </a:p>
          <a:p>
            <a:pPr marL="457200" lvl="1" indent="-173038"/>
            <a:r>
              <a:rPr lang="en-US" sz="1800" b="0" dirty="0" smtClean="0"/>
              <a:t>A fixed portion of cost goes to a </a:t>
            </a:r>
            <a:r>
              <a:rPr lang="en-US" sz="1800" b="0" i="1" dirty="0" smtClean="0">
                <a:solidFill>
                  <a:srgbClr val="FF0000"/>
                </a:solidFill>
              </a:rPr>
              <a:t>must-have</a:t>
            </a:r>
            <a:r>
              <a:rPr lang="en-US" sz="1800" b="0" dirty="0" smtClean="0"/>
              <a:t> </a:t>
            </a:r>
            <a:r>
              <a:rPr lang="en-US" sz="1800" b="0" i="1" dirty="0" smtClean="0"/>
              <a:t>low-energy</a:t>
            </a:r>
            <a:r>
              <a:rPr lang="en-US" sz="1800" b="0" dirty="0" smtClean="0"/>
              <a:t> part of an ion complex such as sources, </a:t>
            </a:r>
            <a:r>
              <a:rPr lang="en-US" sz="1800" b="0" dirty="0" err="1" smtClean="0"/>
              <a:t>linac</a:t>
            </a:r>
            <a:r>
              <a:rPr lang="en-US" sz="1800" b="0" dirty="0" smtClean="0"/>
              <a:t> and boosters, creating a significantly high bar for entering into electron-ion collider business   </a:t>
            </a:r>
          </a:p>
          <a:p>
            <a:pPr marL="457200" lvl="1" indent="-173038"/>
            <a:r>
              <a:rPr lang="en-US" sz="1800" b="0" dirty="0" smtClean="0"/>
              <a:t>Being a lepton lab with a fixed target program, </a:t>
            </a:r>
            <a:r>
              <a:rPr lang="en-US" sz="1800" b="0" dirty="0" err="1" smtClean="0"/>
              <a:t>JLab</a:t>
            </a:r>
            <a:r>
              <a:rPr lang="en-US" sz="1800" b="0" dirty="0" smtClean="0"/>
              <a:t> in-house expertise and technical staffs on ion beams and collider are minimal.</a:t>
            </a:r>
          </a:p>
          <a:p>
            <a:pPr marL="628650" lvl="1" indent="-228600"/>
            <a:endParaRPr lang="en-US" sz="400" dirty="0" smtClean="0"/>
          </a:p>
          <a:p>
            <a:pPr marL="228600" indent="-228600"/>
            <a:r>
              <a:rPr lang="en-US" dirty="0" smtClean="0"/>
              <a:t>Opportunities</a:t>
            </a:r>
            <a:endParaRPr lang="en-US" sz="800" dirty="0" smtClean="0"/>
          </a:p>
          <a:p>
            <a:pPr marL="457200" lvl="1" indent="-173038"/>
            <a:r>
              <a:rPr lang="en-US" sz="1800" b="0" dirty="0" smtClean="0"/>
              <a:t>MEIC colliding ion beams are not limited by any existing ion facility </a:t>
            </a:r>
          </a:p>
          <a:p>
            <a:pPr marL="457200" lvl="1" indent="-173038">
              <a:buNone/>
            </a:pPr>
            <a:r>
              <a:rPr lang="en-US" sz="1800" b="0" dirty="0" smtClean="0"/>
              <a:t>		(unlike </a:t>
            </a:r>
            <a:r>
              <a:rPr lang="en-US" sz="1800" b="0" dirty="0" err="1" smtClean="0"/>
              <a:t>eRHIC</a:t>
            </a:r>
            <a:r>
              <a:rPr lang="en-US" sz="1800" b="0" dirty="0" smtClean="0"/>
              <a:t> proposal at BNL)</a:t>
            </a:r>
          </a:p>
          <a:p>
            <a:pPr marL="457200" lvl="1" indent="-173038"/>
            <a:r>
              <a:rPr lang="en-US" sz="1800" b="0" dirty="0" smtClean="0"/>
              <a:t>A true </a:t>
            </a:r>
            <a:r>
              <a:rPr lang="en-US" sz="1800" b="0" i="1" dirty="0" smtClean="0"/>
              <a:t>green field</a:t>
            </a:r>
            <a:r>
              <a:rPr lang="en-US" sz="1800" b="0" dirty="0" smtClean="0"/>
              <a:t> design gives us freedom to take advantages of new technologies and design concepts for delivering excellent output of a collider in terms of high luminosity, high polarization, and machine stability. </a:t>
            </a:r>
          </a:p>
          <a:p>
            <a:pPr marL="457200" lvl="1" indent="-173038"/>
            <a:r>
              <a:rPr lang="en-US" sz="1800" b="0" dirty="0" smtClean="0"/>
              <a:t>A </a:t>
            </a:r>
            <a:r>
              <a:rPr lang="en-US" sz="1800" i="1" dirty="0" smtClean="0">
                <a:solidFill>
                  <a:srgbClr val="FF0000"/>
                </a:solidFill>
              </a:rPr>
              <a:t>superior</a:t>
            </a:r>
            <a:r>
              <a:rPr lang="en-US" sz="1800" b="0" dirty="0" smtClean="0"/>
              <a:t> electron-ion collider </a:t>
            </a:r>
            <a:r>
              <a:rPr lang="en-US" sz="1800" b="0" dirty="0" smtClean="0"/>
              <a:t>design at </a:t>
            </a:r>
            <a:r>
              <a:rPr lang="en-US" sz="1800" b="0" dirty="0" err="1" smtClean="0"/>
              <a:t>JLab</a:t>
            </a:r>
            <a:r>
              <a:rPr lang="en-US" sz="1800" b="0" dirty="0" smtClean="0"/>
              <a:t> is our only hope to off-set disadvantage of high project cost.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Requirements/Goals of MEIC Ion Beams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/>
            <a:r>
              <a:rPr lang="en-US" sz="2000" dirty="0" smtClean="0"/>
              <a:t>An ion complex including an ion collider ring should meet the following </a:t>
            </a:r>
            <a:r>
              <a:rPr lang="en-US" sz="2000" dirty="0" smtClean="0"/>
              <a:t>project requirements</a:t>
            </a:r>
            <a:endParaRPr lang="en-US" sz="2000" dirty="0" smtClean="0"/>
          </a:p>
          <a:p>
            <a:pPr marL="228600" indent="-228600">
              <a:buNone/>
            </a:pPr>
            <a:r>
              <a:rPr lang="en-US" dirty="0" smtClean="0"/>
              <a:t>	</a:t>
            </a:r>
            <a:r>
              <a:rPr lang="en-US" sz="2000" dirty="0" smtClean="0"/>
              <a:t>Overall</a:t>
            </a:r>
          </a:p>
          <a:p>
            <a:pPr marL="628650" lvl="1" indent="-228600"/>
            <a:r>
              <a:rPr lang="en-US" sz="1800" b="0" dirty="0" smtClean="0"/>
              <a:t>Forming and (long time) storing high current (up to 1 A) ion beams for collisions</a:t>
            </a:r>
          </a:p>
          <a:p>
            <a:pPr marL="628650" lvl="1" indent="-228600"/>
            <a:r>
              <a:rPr lang="en-US" sz="1800" b="0" dirty="0" smtClean="0"/>
              <a:t>Covering a wide range of Ion species up to A=208 (</a:t>
            </a:r>
            <a:r>
              <a:rPr lang="en-US" sz="1800" b="0" dirty="0" err="1" smtClean="0"/>
              <a:t>Pb</a:t>
            </a:r>
            <a:r>
              <a:rPr lang="en-US" sz="1800" b="0" dirty="0" smtClean="0"/>
              <a:t>, Lead)</a:t>
            </a:r>
          </a:p>
          <a:p>
            <a:pPr marL="628650" lvl="1" indent="-228600"/>
            <a:r>
              <a:rPr lang="en-US" sz="1800" b="0" dirty="0" smtClean="0"/>
              <a:t>Highly polarized ions including H, D, </a:t>
            </a:r>
            <a:r>
              <a:rPr lang="en-US" sz="1800" b="0" baseline="30000" dirty="0" smtClean="0"/>
              <a:t>3</a:t>
            </a:r>
            <a:r>
              <a:rPr lang="en-US" sz="1800" b="0" dirty="0" smtClean="0"/>
              <a:t>He and possibly Li </a:t>
            </a:r>
          </a:p>
          <a:p>
            <a:pPr marL="628650" lvl="1" indent="-228600"/>
            <a:r>
              <a:rPr lang="en-US" sz="1800" b="0" dirty="0" smtClean="0"/>
              <a:t>Energy range from 12 to 60 (100) </a:t>
            </a:r>
            <a:r>
              <a:rPr lang="en-US" sz="1800" b="0" dirty="0" err="1" smtClean="0"/>
              <a:t>GeV</a:t>
            </a:r>
            <a:r>
              <a:rPr lang="en-US" sz="1800" b="0" dirty="0" smtClean="0"/>
              <a:t> for protons and corresponding energy per nucleon for ions (6 to 30 (50) </a:t>
            </a:r>
            <a:r>
              <a:rPr lang="en-US" sz="1800" b="0" dirty="0" err="1" smtClean="0"/>
              <a:t>GeV</a:t>
            </a:r>
            <a:r>
              <a:rPr lang="en-US" sz="1800" b="0" dirty="0" smtClean="0"/>
              <a:t>/u</a:t>
            </a:r>
            <a:r>
              <a:rPr lang="en-US" sz="1800" b="0" dirty="0" smtClean="0"/>
              <a:t>)</a:t>
            </a:r>
          </a:p>
          <a:p>
            <a:pPr marL="628650" lvl="1" indent="-228600"/>
            <a:endParaRPr lang="en-US" sz="400" dirty="0" smtClean="0"/>
          </a:p>
          <a:p>
            <a:pPr marL="228600" indent="-228600">
              <a:buNone/>
            </a:pPr>
            <a:r>
              <a:rPr lang="en-US" sz="2000" dirty="0" smtClean="0"/>
              <a:t>	Geometric</a:t>
            </a:r>
            <a:endParaRPr lang="en-US" sz="2000" b="0" dirty="0" smtClean="0"/>
          </a:p>
          <a:p>
            <a:pPr marL="628650" lvl="1" indent="-228600"/>
            <a:r>
              <a:rPr lang="en-US" sz="1800" b="0" dirty="0" smtClean="0"/>
              <a:t>Be large enough to accommodate 3 IPs and all necessary components</a:t>
            </a:r>
          </a:p>
          <a:p>
            <a:pPr marL="628650" lvl="1" indent="-228600"/>
            <a:r>
              <a:rPr lang="en-US" sz="1800" b="0" dirty="0" smtClean="0"/>
              <a:t>Share a tunnel with the electron </a:t>
            </a:r>
            <a:r>
              <a:rPr lang="en-US" sz="1800" b="0" dirty="0" smtClean="0"/>
              <a:t>collider ring</a:t>
            </a:r>
          </a:p>
          <a:p>
            <a:pPr marL="628650" lvl="1" indent="-228600"/>
            <a:endParaRPr lang="en-US" sz="400" b="0" dirty="0" smtClean="0"/>
          </a:p>
          <a:p>
            <a:pPr marL="228600" indent="-228600">
              <a:buNone/>
            </a:pPr>
            <a:r>
              <a:rPr lang="en-US" sz="1800" dirty="0" smtClean="0"/>
              <a:t>	Beam quality and polarization</a:t>
            </a:r>
          </a:p>
          <a:p>
            <a:pPr marL="628650" lvl="1" indent="-228600"/>
            <a:r>
              <a:rPr lang="en-US" sz="1800" b="0" dirty="0" smtClean="0"/>
              <a:t>Long (&gt;8 hours) beam lifetime</a:t>
            </a:r>
          </a:p>
          <a:p>
            <a:pPr marL="628650" lvl="1" indent="-228600"/>
            <a:r>
              <a:rPr lang="en-US" sz="1800" b="0" dirty="0" smtClean="0"/>
              <a:t>Achieving and </a:t>
            </a:r>
            <a:r>
              <a:rPr lang="en-US" sz="1800" b="0" dirty="0" smtClean="0"/>
              <a:t>maintaining </a:t>
            </a:r>
            <a:r>
              <a:rPr lang="en-US" sz="1800" b="0" dirty="0" smtClean="0"/>
              <a:t>high polarization (&gt;80%)</a:t>
            </a:r>
          </a:p>
          <a:p>
            <a:pPr marL="628650" lvl="1" indent="-228600"/>
            <a:r>
              <a:rPr lang="en-US" sz="1800" b="0" dirty="0" smtClean="0"/>
              <a:t>Achieving both longitudinal and transverse polarizations at all IPs</a:t>
            </a:r>
          </a:p>
          <a:p>
            <a:pPr marL="628650" lvl="1" indent="-228600"/>
            <a:r>
              <a:rPr lang="en-US" sz="1800" b="0" dirty="0" smtClean="0"/>
              <a:t>Achieving longitudinal polarization at lease at one IP for </a:t>
            </a:r>
            <a:r>
              <a:rPr lang="en-US" sz="1800" i="1" dirty="0" smtClean="0">
                <a:solidFill>
                  <a:srgbClr val="0000FF"/>
                </a:solidFill>
              </a:rPr>
              <a:t>deuterons</a:t>
            </a:r>
            <a:r>
              <a:rPr lang="en-US" sz="1800" b="0" i="1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High Level Design Choices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50186"/>
          </a:xfrm>
        </p:spPr>
        <p:txBody>
          <a:bodyPr/>
          <a:lstStyle/>
          <a:p>
            <a:pPr marL="228600" indent="-228600"/>
            <a:r>
              <a:rPr lang="en-US" sz="2200" dirty="0" smtClean="0"/>
              <a:t>Ion beams should </a:t>
            </a:r>
            <a:r>
              <a:rPr lang="en-US" sz="2200" i="1" dirty="0" smtClean="0">
                <a:solidFill>
                  <a:srgbClr val="CC00CC"/>
                </a:solidFill>
              </a:rPr>
              <a:t>match</a:t>
            </a:r>
            <a:r>
              <a:rPr lang="en-US" sz="2200" dirty="0" smtClean="0"/>
              <a:t> electron beam from CEBAF</a:t>
            </a:r>
          </a:p>
          <a:p>
            <a:pPr marL="457200" lvl="1" indent="-228600"/>
            <a:r>
              <a:rPr lang="en-US" sz="1600" b="0" dirty="0" smtClean="0"/>
              <a:t>Very high bunch repetition rate (up to 1.5 GHz) and CW, same as an electron beam from CEBAF         </a:t>
            </a:r>
            <a:r>
              <a:rPr lang="en-US" sz="1600" b="0" dirty="0" smtClean="0"/>
              <a:t>	(</a:t>
            </a:r>
            <a:r>
              <a:rPr lang="en-US" sz="1600" b="0" i="1" dirty="0" smtClean="0">
                <a:solidFill>
                  <a:srgbClr val="0000FF"/>
                </a:solidFill>
              </a:rPr>
              <a:t>about </a:t>
            </a:r>
            <a:r>
              <a:rPr lang="en-US" sz="1600" b="0" i="1" dirty="0" smtClean="0">
                <a:solidFill>
                  <a:srgbClr val="0000FF"/>
                </a:solidFill>
              </a:rPr>
              <a:t>100 time high than RHIC bunch frequency</a:t>
            </a:r>
            <a:r>
              <a:rPr lang="en-US" sz="1600" b="0" dirty="0" smtClean="0"/>
              <a:t>)</a:t>
            </a:r>
          </a:p>
          <a:p>
            <a:pPr marL="457200" lvl="1" indent="-228600"/>
            <a:r>
              <a:rPr lang="en-US" sz="1600" b="0" dirty="0" smtClean="0"/>
              <a:t>Small transverse </a:t>
            </a:r>
            <a:r>
              <a:rPr lang="en-US" sz="1600" b="0" dirty="0" err="1" smtClean="0"/>
              <a:t>emittances</a:t>
            </a:r>
            <a:r>
              <a:rPr lang="en-US" sz="1600" b="0" dirty="0" smtClean="0"/>
              <a:t> and very short bunch (~ 5 to 10 mm)  </a:t>
            </a:r>
          </a:p>
          <a:p>
            <a:pPr marL="457200" lvl="1" indent="-228600">
              <a:buNone/>
            </a:pPr>
            <a:r>
              <a:rPr lang="en-US" sz="1600" b="0" dirty="0" smtClean="0"/>
              <a:t>	</a:t>
            </a:r>
            <a:r>
              <a:rPr lang="en-US" sz="1600" b="0" dirty="0" smtClean="0"/>
              <a:t>		</a:t>
            </a:r>
            <a:r>
              <a:rPr lang="en-US" sz="1600" b="0" dirty="0" smtClean="0"/>
              <a:t>(</a:t>
            </a:r>
            <a:r>
              <a:rPr lang="en-US" sz="1600" b="0" i="1" dirty="0" smtClean="0">
                <a:solidFill>
                  <a:srgbClr val="0000FF"/>
                </a:solidFill>
              </a:rPr>
              <a:t>about 20 times short than RHIC bunch length</a:t>
            </a:r>
            <a:r>
              <a:rPr lang="en-US" sz="1600" b="0" dirty="0" smtClean="0"/>
              <a:t>)</a:t>
            </a:r>
          </a:p>
          <a:p>
            <a:pPr marL="457200" lvl="1" indent="-228600"/>
            <a:r>
              <a:rPr lang="en-US" sz="1600" b="0" dirty="0" smtClean="0"/>
              <a:t>Very mall bunch charge, less than 4.2x10</a:t>
            </a:r>
            <a:r>
              <a:rPr lang="en-US" sz="1600" b="0" baseline="30000" dirty="0" smtClean="0"/>
              <a:t>9</a:t>
            </a:r>
            <a:r>
              <a:rPr lang="en-US" sz="1600" b="0" dirty="0" smtClean="0"/>
              <a:t> protons (0.67 </a:t>
            </a:r>
            <a:r>
              <a:rPr lang="en-US" sz="1600" b="0" dirty="0" err="1" smtClean="0"/>
              <a:t>nC</a:t>
            </a:r>
            <a:r>
              <a:rPr lang="en-US" sz="1600" b="0" dirty="0" smtClean="0"/>
              <a:t>) per bunch</a:t>
            </a:r>
          </a:p>
          <a:p>
            <a:pPr marL="457200" lvl="1" indent="-228600">
              <a:buNone/>
            </a:pPr>
            <a:r>
              <a:rPr lang="en-US" sz="1600" b="0" dirty="0" smtClean="0"/>
              <a:t>		</a:t>
            </a:r>
            <a:r>
              <a:rPr lang="en-US" sz="1600" b="0" dirty="0" smtClean="0"/>
              <a:t>	</a:t>
            </a:r>
            <a:r>
              <a:rPr lang="en-US" sz="1600" b="0" dirty="0" smtClean="0"/>
              <a:t>(</a:t>
            </a:r>
            <a:r>
              <a:rPr lang="en-US" sz="1600" b="0" i="1" dirty="0" smtClean="0">
                <a:solidFill>
                  <a:srgbClr val="0000FF"/>
                </a:solidFill>
              </a:rPr>
              <a:t>about 50 time smaller than RHIC bunch charge</a:t>
            </a:r>
            <a:r>
              <a:rPr lang="en-US" sz="1600" b="0" dirty="0" smtClean="0"/>
              <a:t>)</a:t>
            </a:r>
          </a:p>
          <a:p>
            <a:pPr marL="457200" lvl="1" indent="-228600"/>
            <a:r>
              <a:rPr lang="en-US" sz="1600" b="0" dirty="0" smtClean="0"/>
              <a:t>High current of ion beam is achieved by high bunch repetition </a:t>
            </a:r>
            <a:r>
              <a:rPr lang="en-US" sz="1600" b="0" dirty="0" smtClean="0"/>
              <a:t>frequency</a:t>
            </a:r>
          </a:p>
          <a:p>
            <a:pPr marL="457200" lvl="1" indent="-228600">
              <a:buNone/>
            </a:pPr>
            <a:r>
              <a:rPr lang="en-US" sz="1600" b="0" dirty="0" smtClean="0"/>
              <a:t>	</a:t>
            </a:r>
            <a:r>
              <a:rPr lang="en-US" sz="1600" b="0" dirty="0" smtClean="0"/>
              <a:t>	</a:t>
            </a:r>
            <a:r>
              <a:rPr lang="en-US" sz="1600" i="1" dirty="0" smtClean="0">
                <a:solidFill>
                  <a:srgbClr val="CC00CC"/>
                </a:solidFill>
                <a:sym typeface="Wingdings" pitchFamily="2" charset="2"/>
              </a:rPr>
              <a:t> this design concept forms the foundation of high luminosity for MEIC</a:t>
            </a:r>
            <a:endParaRPr lang="en-US" sz="1600" i="1" dirty="0" smtClean="0">
              <a:solidFill>
                <a:srgbClr val="CC00CC"/>
              </a:solidFill>
            </a:endParaRPr>
          </a:p>
          <a:p>
            <a:pPr marL="628650" lvl="1" indent="-228600"/>
            <a:endParaRPr lang="en-US" sz="400" dirty="0" smtClean="0"/>
          </a:p>
          <a:p>
            <a:pPr marL="228600" indent="-228600"/>
            <a:r>
              <a:rPr lang="en-US" sz="2200" dirty="0" smtClean="0"/>
              <a:t>Staged electron cooling</a:t>
            </a:r>
          </a:p>
          <a:p>
            <a:pPr marL="628650" lvl="1" indent="-228600"/>
            <a:r>
              <a:rPr lang="en-US" sz="1600" b="0" dirty="0" smtClean="0"/>
              <a:t>For assisting beam accumulation, reducing </a:t>
            </a:r>
            <a:r>
              <a:rPr lang="en-US" sz="1600" b="0" dirty="0" err="1" smtClean="0"/>
              <a:t>emittances</a:t>
            </a:r>
            <a:r>
              <a:rPr lang="en-US" sz="1600" b="0" dirty="0" smtClean="0"/>
              <a:t> and bunch length, and suppressing IBS induced heating, to ensure high luminosity</a:t>
            </a:r>
          </a:p>
          <a:p>
            <a:pPr marL="628650" lvl="1" indent="-228600"/>
            <a:r>
              <a:rPr lang="en-US" sz="1600" b="0" dirty="0" smtClean="0"/>
              <a:t>At the pre-booster, and at the ion collider ring, before and during collisions </a:t>
            </a:r>
          </a:p>
          <a:p>
            <a:pPr marL="628650" lvl="1" indent="-228600"/>
            <a:endParaRPr lang="en-US" sz="400" dirty="0" smtClean="0"/>
          </a:p>
          <a:p>
            <a:pPr marL="228600" indent="-228600"/>
            <a:r>
              <a:rPr lang="en-US" sz="2200" dirty="0" smtClean="0"/>
              <a:t>Figure-8 shape ion collider ring</a:t>
            </a:r>
          </a:p>
          <a:p>
            <a:pPr marL="628650" lvl="1" indent="-228600"/>
            <a:r>
              <a:rPr lang="en-US" sz="1600" b="0" dirty="0" smtClean="0"/>
              <a:t>For accelerating and storing polarized deuteron beam for collisions (longitudinal polarization at one to two medium energy IPs)</a:t>
            </a:r>
          </a:p>
          <a:p>
            <a:pPr marL="628650" lvl="1" indent="-228600"/>
            <a:r>
              <a:rPr lang="en-US" sz="1600" b="0" dirty="0" smtClean="0"/>
              <a:t>Energy independent spin tune, ensuring spin preservation and easy manipulation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Technical Design Choice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2054"/>
            <a:ext cx="9144000" cy="5126993"/>
          </a:xfrm>
        </p:spPr>
        <p:txBody>
          <a:bodyPr/>
          <a:lstStyle/>
          <a:p>
            <a:r>
              <a:rPr lang="en-US" sz="2200" dirty="0" smtClean="0"/>
              <a:t>No crossing of transition energies for any ion species during acceleration in any ring of ion complex</a:t>
            </a:r>
          </a:p>
          <a:p>
            <a:endParaRPr lang="en-US" sz="2200" dirty="0" smtClean="0"/>
          </a:p>
          <a:p>
            <a:r>
              <a:rPr lang="en-US" sz="2200" dirty="0" smtClean="0"/>
              <a:t>Ion </a:t>
            </a:r>
            <a:r>
              <a:rPr lang="en-US" sz="2200" dirty="0" err="1" smtClean="0"/>
              <a:t>l</a:t>
            </a:r>
            <a:r>
              <a:rPr lang="en-US" sz="2200" dirty="0" err="1" smtClean="0"/>
              <a:t>inac</a:t>
            </a:r>
            <a:r>
              <a:rPr lang="en-US" sz="2200" dirty="0" smtClean="0"/>
              <a:t> for fast acceleration after ion sources for suppressing space charge effect at very low energy</a:t>
            </a:r>
          </a:p>
          <a:p>
            <a:endParaRPr lang="en-US" sz="2200" dirty="0" smtClean="0"/>
          </a:p>
          <a:p>
            <a:r>
              <a:rPr lang="en-US" sz="2200" dirty="0" smtClean="0"/>
              <a:t>S</a:t>
            </a:r>
            <a:r>
              <a:rPr lang="en-US" sz="2200" dirty="0" smtClean="0"/>
              <a:t>uperconducting magnets for a </a:t>
            </a:r>
            <a:r>
              <a:rPr lang="en-US" sz="2200" i="1" dirty="0" smtClean="0"/>
              <a:t>compact</a:t>
            </a:r>
            <a:r>
              <a:rPr lang="en-US" sz="2200" dirty="0" smtClean="0"/>
              <a:t> collider ring, for small </a:t>
            </a:r>
            <a:r>
              <a:rPr lang="en-US" sz="2200" dirty="0" err="1" smtClean="0"/>
              <a:t>Laslett</a:t>
            </a:r>
            <a:r>
              <a:rPr lang="en-US" sz="2200" dirty="0" smtClean="0"/>
              <a:t> tune-shift (so higher ion current) and lower civil engineering cost  (peak field less than 6 T)</a:t>
            </a:r>
            <a:endParaRPr lang="en-US" sz="2200" dirty="0" smtClean="0"/>
          </a:p>
          <a:p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Schematic Layout of MEIC Ion Complex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1153" y="3807372"/>
            <a:ext cx="5052846" cy="2557214"/>
          </a:xfrm>
        </p:spPr>
        <p:txBody>
          <a:bodyPr/>
          <a:lstStyle/>
          <a:p>
            <a:pPr marL="228600" indent="-228600">
              <a:buNone/>
            </a:pPr>
            <a:r>
              <a:rPr lang="en-US" b="0" dirty="0" smtClean="0"/>
              <a:t>Technical design considerations</a:t>
            </a:r>
          </a:p>
          <a:p>
            <a:pPr marL="346075" lvl="1" indent="-228600">
              <a:tabLst>
                <a:tab pos="346075" algn="l"/>
              </a:tabLst>
            </a:pPr>
            <a:r>
              <a:rPr lang="en-US" sz="1800" i="1" dirty="0" smtClean="0"/>
              <a:t>Avoid crossing transition energies </a:t>
            </a:r>
            <a:r>
              <a:rPr lang="en-US" sz="1800" b="0" dirty="0" smtClean="0"/>
              <a:t>(</a:t>
            </a:r>
            <a:r>
              <a:rPr lang="el-GR" sz="1800" b="0" dirty="0" smtClean="0"/>
              <a:t>γ</a:t>
            </a:r>
            <a:r>
              <a:rPr lang="en-US" sz="1800" b="0" baseline="-25000" dirty="0" smtClean="0"/>
              <a:t>t</a:t>
            </a:r>
            <a:r>
              <a:rPr lang="en-US" sz="1800" b="0" dirty="0" smtClean="0"/>
              <a:t>) at all stages of energy boosting</a:t>
            </a:r>
          </a:p>
          <a:p>
            <a:pPr marL="346075" lvl="1" indent="-228600">
              <a:tabLst>
                <a:tab pos="346075" algn="l"/>
              </a:tabLst>
            </a:pPr>
            <a:r>
              <a:rPr lang="en-US" sz="1800" b="0" dirty="0" smtClean="0"/>
              <a:t>Peak SC magnet field less than 6 T for baseline design</a:t>
            </a:r>
          </a:p>
          <a:p>
            <a:pPr marL="457200" lvl="1" indent="-228600">
              <a:tabLst>
                <a:tab pos="457200" algn="l"/>
              </a:tabLst>
            </a:pPr>
            <a:endParaRPr lang="en-US" sz="1800" b="0" dirty="0"/>
          </a:p>
        </p:txBody>
      </p:sp>
      <p:pic>
        <p:nvPicPr>
          <p:cNvPr id="1026" name="Picture 8" descr="CompleteNew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3724"/>
            <a:ext cx="3759027" cy="221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0" name="Group 69"/>
          <p:cNvGrpSpPr/>
          <p:nvPr/>
        </p:nvGrpSpPr>
        <p:grpSpPr>
          <a:xfrm>
            <a:off x="112985" y="953819"/>
            <a:ext cx="8836654" cy="2556962"/>
            <a:chOff x="89336" y="1103596"/>
            <a:chExt cx="8836654" cy="2556962"/>
          </a:xfrm>
        </p:grpSpPr>
        <p:cxnSp>
          <p:nvCxnSpPr>
            <p:cNvPr id="6" name="Straight Connector 5"/>
            <p:cNvCxnSpPr/>
            <p:nvPr/>
          </p:nvCxnSpPr>
          <p:spPr bwMode="auto">
            <a:xfrm flipV="1">
              <a:off x="345813" y="2120472"/>
              <a:ext cx="8372518" cy="41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/>
            <p:cNvSpPr/>
            <p:nvPr/>
          </p:nvSpPr>
          <p:spPr bwMode="auto">
            <a:xfrm>
              <a:off x="299229" y="2033753"/>
              <a:ext cx="221033" cy="16161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749621" y="1972166"/>
              <a:ext cx="1011314" cy="27541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3428821" y="1686924"/>
              <a:ext cx="780577" cy="865138"/>
              <a:chOff x="1676400" y="1295399"/>
              <a:chExt cx="609600" cy="609600"/>
            </a:xfrm>
          </p:grpSpPr>
          <p:cxnSp>
            <p:nvCxnSpPr>
              <p:cNvPr id="42" name="Straight Connector 41"/>
              <p:cNvCxnSpPr/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3" name="Group 23"/>
              <p:cNvGrpSpPr/>
              <p:nvPr/>
            </p:nvGrpSpPr>
            <p:grpSpPr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9" name="Arc 20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50" name="Arc 49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51" name="Arc 50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grpSp>
            <p:nvGrpSpPr>
              <p:cNvPr id="44" name="Group 24"/>
              <p:cNvGrpSpPr/>
              <p:nvPr/>
            </p:nvGrpSpPr>
            <p:grpSpPr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6" name="Arc 45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47" name="Arc 46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48" name="Arc 47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cxnSp>
            <p:nvCxnSpPr>
              <p:cNvPr id="45" name="Straight Connector 29"/>
              <p:cNvCxnSpPr/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" name="TextBox 10"/>
            <p:cNvSpPr txBox="1"/>
            <p:nvPr/>
          </p:nvSpPr>
          <p:spPr>
            <a:xfrm>
              <a:off x="89336" y="2203245"/>
              <a:ext cx="8171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source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13270" y="2317531"/>
              <a:ext cx="14269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SRF Linac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11217" y="2624956"/>
              <a:ext cx="17184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pre-booster-Accumulator ring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42501" y="3145221"/>
              <a:ext cx="1592317" cy="315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Big booster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50692" y="3137338"/>
              <a:ext cx="18174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Medium energy collider ring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731575" y="2169236"/>
              <a:ext cx="145740" cy="199548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05717" y="1615966"/>
              <a:ext cx="995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cooling</a:t>
              </a:r>
              <a:endPara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oup 42"/>
            <p:cNvGrpSpPr/>
            <p:nvPr/>
          </p:nvGrpSpPr>
          <p:grpSpPr>
            <a:xfrm>
              <a:off x="4855797" y="1103596"/>
              <a:ext cx="1891862" cy="2010103"/>
              <a:chOff x="1676400" y="1295399"/>
              <a:chExt cx="609602" cy="609600"/>
            </a:xfrm>
          </p:grpSpPr>
          <p:cxnSp>
            <p:nvCxnSpPr>
              <p:cNvPr id="22" name="Straight Connector 21"/>
              <p:cNvCxnSpPr/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3" name="Group 23"/>
              <p:cNvGrpSpPr/>
              <p:nvPr/>
            </p:nvGrpSpPr>
            <p:grpSpPr>
              <a:xfrm>
                <a:off x="1981200" y="1295399"/>
                <a:ext cx="304802" cy="304800"/>
                <a:chOff x="2971800" y="1295400"/>
                <a:chExt cx="304802" cy="304800"/>
              </a:xfrm>
            </p:grpSpPr>
            <p:sp>
              <p:nvSpPr>
                <p:cNvPr id="29" name="Arc 28"/>
                <p:cNvSpPr/>
                <p:nvPr/>
              </p:nvSpPr>
              <p:spPr bwMode="auto">
                <a:xfrm>
                  <a:off x="2971802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30" name="Arc 29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31" name="Arc 30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grpSp>
            <p:nvGrpSpPr>
              <p:cNvPr id="24" name="Group 24"/>
              <p:cNvGrpSpPr/>
              <p:nvPr/>
            </p:nvGrpSpPr>
            <p:grpSpPr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6" name="Arc 25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27" name="Arc 26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28" name="Arc 27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cxnSp>
            <p:nvCxnSpPr>
              <p:cNvPr id="25" name="Straight Connector 24"/>
              <p:cNvCxnSpPr/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3" name="Group 42"/>
            <p:cNvGrpSpPr/>
            <p:nvPr/>
          </p:nvGrpSpPr>
          <p:grpSpPr>
            <a:xfrm>
              <a:off x="7034128" y="1121985"/>
              <a:ext cx="1891862" cy="2010103"/>
              <a:chOff x="1676400" y="1295399"/>
              <a:chExt cx="609602" cy="609600"/>
            </a:xfrm>
          </p:grpSpPr>
          <p:cxnSp>
            <p:nvCxnSpPr>
              <p:cNvPr id="54" name="Straight Connector 53"/>
              <p:cNvCxnSpPr/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55" name="Group 23"/>
              <p:cNvGrpSpPr/>
              <p:nvPr/>
            </p:nvGrpSpPr>
            <p:grpSpPr>
              <a:xfrm>
                <a:off x="1981200" y="1295399"/>
                <a:ext cx="304802" cy="304800"/>
                <a:chOff x="2971800" y="1295400"/>
                <a:chExt cx="304802" cy="304800"/>
              </a:xfrm>
            </p:grpSpPr>
            <p:sp>
              <p:nvSpPr>
                <p:cNvPr id="61" name="Arc 60"/>
                <p:cNvSpPr/>
                <p:nvPr/>
              </p:nvSpPr>
              <p:spPr bwMode="auto">
                <a:xfrm>
                  <a:off x="2971802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62" name="Arc 61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63" name="Arc 62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grpSp>
            <p:nvGrpSpPr>
              <p:cNvPr id="56" name="Group 24"/>
              <p:cNvGrpSpPr/>
              <p:nvPr/>
            </p:nvGrpSpPr>
            <p:grpSpPr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58" name="Arc 57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59" name="Arc 58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60" name="Arc 59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cxnSp>
            <p:nvCxnSpPr>
              <p:cNvPr id="57" name="Straight Connector 56"/>
              <p:cNvCxnSpPr/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4" name="TextBox 63"/>
            <p:cNvSpPr txBox="1"/>
            <p:nvPr/>
          </p:nvSpPr>
          <p:spPr>
            <a:xfrm>
              <a:off x="3744887" y="2146738"/>
              <a:ext cx="995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cooling</a:t>
              </a:r>
              <a:endPara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896206" y="1680504"/>
              <a:ext cx="145740" cy="199548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91593" y="1277011"/>
              <a:ext cx="1991933" cy="538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Low /Medium energy beam transport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8" name="Straight Arrow Connector 67"/>
            <p:cNvCxnSpPr/>
            <p:nvPr/>
          </p:nvCxnSpPr>
          <p:spPr bwMode="auto">
            <a:xfrm rot="5400000">
              <a:off x="1028700" y="1943103"/>
              <a:ext cx="315310" cy="788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and Status of </a:t>
            </a:r>
            <a:r>
              <a:rPr lang="en-US" dirty="0" smtClean="0"/>
              <a:t>Ion Beam 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76" y="3783725"/>
            <a:ext cx="9009992" cy="2538248"/>
          </a:xfrm>
        </p:spPr>
        <p:txBody>
          <a:bodyPr/>
          <a:lstStyle/>
          <a:p>
            <a:pPr marL="228600" indent="-228600"/>
            <a:r>
              <a:rPr lang="en-US" sz="1800" b="0" dirty="0" smtClean="0"/>
              <a:t>Consideration/feasibility studies for polarized H</a:t>
            </a:r>
            <a:r>
              <a:rPr lang="en-US" sz="1800" b="0" baseline="30000" dirty="0" smtClean="0"/>
              <a:t>-</a:t>
            </a:r>
            <a:r>
              <a:rPr lang="en-US" sz="1800" b="0" dirty="0" smtClean="0"/>
              <a:t> and D</a:t>
            </a:r>
            <a:r>
              <a:rPr lang="en-US" sz="1800" b="0" baseline="30000" dirty="0" smtClean="0"/>
              <a:t>-</a:t>
            </a:r>
            <a:r>
              <a:rPr lang="en-US" sz="1800" b="0" dirty="0" smtClean="0"/>
              <a:t> carried out by </a:t>
            </a:r>
            <a:r>
              <a:rPr lang="en-US" sz="1800" b="0" dirty="0" err="1" smtClean="0"/>
              <a:t>Dudnikov</a:t>
            </a:r>
            <a:r>
              <a:rPr lang="en-US" sz="1800" b="0" dirty="0" smtClean="0"/>
              <a:t> (</a:t>
            </a:r>
            <a:r>
              <a:rPr lang="en-US" sz="1800" b="0" dirty="0" err="1" smtClean="0"/>
              <a:t>Mouns</a:t>
            </a:r>
            <a:r>
              <a:rPr lang="en-US" sz="1800" b="0" dirty="0" smtClean="0"/>
              <a:t> Inc.) &amp; </a:t>
            </a:r>
            <a:r>
              <a:rPr lang="en-US" sz="1800" b="0" dirty="0" err="1" smtClean="0"/>
              <a:t>Danilov</a:t>
            </a:r>
            <a:r>
              <a:rPr lang="en-US" sz="1800" b="0" dirty="0" smtClean="0"/>
              <a:t> (Oak Ridge)</a:t>
            </a:r>
          </a:p>
          <a:p>
            <a:pPr marL="228600" indent="-228600"/>
            <a:r>
              <a:rPr lang="en-US" sz="1800" b="0" dirty="0" smtClean="0"/>
              <a:t>Conceptual design of SRF </a:t>
            </a:r>
            <a:r>
              <a:rPr lang="en-US" sz="1800" b="0" dirty="0" err="1" smtClean="0"/>
              <a:t>linac</a:t>
            </a:r>
            <a:r>
              <a:rPr lang="en-US" sz="1800" b="0" dirty="0" smtClean="0"/>
              <a:t> and cooled pre-booster carried out by </a:t>
            </a:r>
            <a:r>
              <a:rPr lang="en-US" sz="1800" b="0" dirty="0" err="1" smtClean="0"/>
              <a:t>Ostroumov</a:t>
            </a:r>
            <a:r>
              <a:rPr lang="en-US" sz="1800" b="0" dirty="0" smtClean="0"/>
              <a:t> </a:t>
            </a:r>
            <a:r>
              <a:rPr lang="en-US" sz="1800" b="0" dirty="0" smtClean="0"/>
              <a:t>(ANL) &amp; </a:t>
            </a:r>
            <a:r>
              <a:rPr lang="en-US" sz="1800" b="0" dirty="0" err="1" smtClean="0"/>
              <a:t>Erdelyi</a:t>
            </a:r>
            <a:r>
              <a:rPr lang="en-US" sz="1800" b="0" dirty="0" smtClean="0"/>
              <a:t> (NIU), beam dynamics and cooling studies planed </a:t>
            </a:r>
          </a:p>
          <a:p>
            <a:pPr marL="228600" indent="-228600"/>
            <a:r>
              <a:rPr lang="en-US" sz="1800" b="0" dirty="0" smtClean="0"/>
              <a:t>Optics design, polarization and RF system for ion collider ring carried out at </a:t>
            </a:r>
            <a:r>
              <a:rPr lang="en-US" sz="1800" b="0" dirty="0" err="1" smtClean="0"/>
              <a:t>JLab</a:t>
            </a:r>
            <a:endParaRPr lang="en-US" sz="1800" b="0" dirty="0" smtClean="0"/>
          </a:p>
          <a:p>
            <a:pPr marL="228600" indent="-228600"/>
            <a:endParaRPr lang="en-US" sz="1200" b="0" dirty="0" smtClean="0"/>
          </a:p>
          <a:p>
            <a:pPr marL="228600" indent="-228600"/>
            <a:r>
              <a:rPr lang="en-US" sz="1800" b="0" dirty="0" smtClean="0"/>
              <a:t>A self-consistent parameter set for ions from source to collider ring yet to be created</a:t>
            </a:r>
          </a:p>
          <a:p>
            <a:pPr marL="228600" indent="-228600"/>
            <a:r>
              <a:rPr lang="en-US" sz="1800" b="0" dirty="0" smtClean="0"/>
              <a:t>Design of the big booster not start yet </a:t>
            </a:r>
            <a:endParaRPr lang="en-US" sz="1800" b="0" dirty="0"/>
          </a:p>
        </p:txBody>
      </p:sp>
      <p:graphicFrame>
        <p:nvGraphicFramePr>
          <p:cNvPr id="4" name="Group 47"/>
          <p:cNvGraphicFramePr>
            <a:graphicFrameLocks/>
          </p:cNvGraphicFramePr>
          <p:nvPr/>
        </p:nvGraphicFramePr>
        <p:xfrm>
          <a:off x="273272" y="893379"/>
          <a:ext cx="8516006" cy="2751430"/>
        </p:xfrm>
        <a:graphic>
          <a:graphicData uri="http://schemas.openxmlformats.org/drawingml/2006/table">
            <a:tbl>
              <a:tblPr/>
              <a:tblGrid>
                <a:gridCol w="2564523"/>
                <a:gridCol w="1970690"/>
                <a:gridCol w="1048407"/>
                <a:gridCol w="2932386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Energy (GeV/c)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Cooling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SRF linac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Stripping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6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Prebooster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(Accumulator-Ring)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DC electron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Negative ion stripping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injection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Multi-turn stripping (heavy ions)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Stacking/accumulating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Big booster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(Low energy collider ring)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~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collider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(100)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debunching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rebunching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Flatness of Ion Beams</a:t>
            </a:r>
            <a:endParaRPr lang="en-US" sz="3600" dirty="0"/>
          </a:p>
        </p:txBody>
      </p:sp>
      <p:graphicFrame>
        <p:nvGraphicFramePr>
          <p:cNvPr id="211" name="Table 210"/>
          <p:cNvGraphicFramePr>
            <a:graphicFrameLocks noGrp="1"/>
          </p:cNvGraphicFramePr>
          <p:nvPr/>
        </p:nvGraphicFramePr>
        <p:xfrm>
          <a:off x="4984529" y="864684"/>
          <a:ext cx="4096407" cy="28135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0828"/>
                <a:gridCol w="874986"/>
                <a:gridCol w="922283"/>
                <a:gridCol w="677917"/>
                <a:gridCol w="780393"/>
              </a:tblGrid>
              <a:tr h="527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Energy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GeV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Circum.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(m)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Betatron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 Tune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Best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ε</a:t>
                      </a:r>
                      <a:r>
                        <a:rPr kumimoji="0" lang="en-US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 / 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ε</a:t>
                      </a:r>
                      <a:r>
                        <a:rPr kumimoji="0" lang="en-US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Design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ε</a:t>
                      </a:r>
                      <a:r>
                        <a:rPr kumimoji="0" lang="en-US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 / 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ε</a:t>
                      </a:r>
                      <a:r>
                        <a:rPr kumimoji="0" lang="en-US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12.8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2.3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2500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22.1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2500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9.3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2500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pic>
        <p:nvPicPr>
          <p:cNvPr id="225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890" y="1166606"/>
            <a:ext cx="4887619" cy="79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862" y="5163208"/>
            <a:ext cx="2151993" cy="67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" name="TextBox 12"/>
          <p:cNvSpPr txBox="1">
            <a:spLocks noChangeArrowheads="1"/>
          </p:cNvSpPr>
          <p:nvPr/>
        </p:nvSpPr>
        <p:spPr bwMode="auto">
          <a:xfrm>
            <a:off x="680544" y="5856889"/>
            <a:ext cx="2850931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ε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/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ε</a:t>
            </a:r>
            <a:r>
              <a: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x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κ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+ Q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/ 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γ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458199" y="1686905"/>
            <a:ext cx="465083" cy="29954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0" y="867105"/>
            <a:ext cx="4974021" cy="4351282"/>
          </a:xfrm>
        </p:spPr>
        <p:txBody>
          <a:bodyPr/>
          <a:lstStyle/>
          <a:p>
            <a:pPr marL="228600" indent="-228600"/>
            <a:r>
              <a:rPr lang="en-US" sz="1800" b="0" dirty="0" smtClean="0"/>
              <a:t>IBS growth rates can be estimated as </a:t>
            </a:r>
          </a:p>
          <a:p>
            <a:pPr marL="228600" indent="-228600">
              <a:buNone/>
            </a:pPr>
            <a:endParaRPr lang="en-US" sz="1800" b="0" dirty="0" smtClean="0"/>
          </a:p>
          <a:p>
            <a:pPr marL="228600" indent="-228600">
              <a:buNone/>
            </a:pPr>
            <a:r>
              <a:rPr lang="en-US" sz="1800" b="0" dirty="0" smtClean="0"/>
              <a:t>	</a:t>
            </a:r>
          </a:p>
          <a:p>
            <a:pPr marL="228600" indent="-228600">
              <a:buNone/>
            </a:pPr>
            <a:r>
              <a:rPr lang="en-US" sz="1800" b="0" dirty="0" smtClean="0"/>
              <a:t>	where </a:t>
            </a:r>
            <a:r>
              <a:rPr lang="el-GR" sz="1800" b="0" i="1" dirty="0" smtClean="0"/>
              <a:t>κ</a:t>
            </a:r>
            <a:r>
              <a:rPr lang="en-US" sz="1800" b="0" dirty="0" smtClean="0"/>
              <a:t> is the </a:t>
            </a:r>
            <a:r>
              <a:rPr lang="en-US" sz="1800" b="0" i="1" dirty="0" smtClean="0"/>
              <a:t>x-y</a:t>
            </a:r>
            <a:r>
              <a:rPr lang="en-US" sz="1800" b="0" dirty="0" smtClean="0"/>
              <a:t> coupling parameter </a:t>
            </a:r>
          </a:p>
          <a:p>
            <a:pPr marL="228600" indent="-228600">
              <a:buNone/>
            </a:pPr>
            <a:endParaRPr lang="en-US" sz="500" b="0" dirty="0" smtClean="0"/>
          </a:p>
          <a:p>
            <a:pPr marL="228600" indent="-228600"/>
            <a:r>
              <a:rPr lang="en-US" sz="1800" b="0" i="1" dirty="0" smtClean="0"/>
              <a:t>Dispersive</a:t>
            </a:r>
            <a:r>
              <a:rPr lang="en-US" sz="1800" b="0" dirty="0" smtClean="0"/>
              <a:t> cooling </a:t>
            </a:r>
            <a:r>
              <a:rPr lang="en-US" sz="1800" b="0" dirty="0" smtClean="0"/>
              <a:t>scheme can redistribute </a:t>
            </a:r>
            <a:r>
              <a:rPr lang="en-US" sz="1800" b="0" dirty="0" err="1" smtClean="0"/>
              <a:t>emittance</a:t>
            </a:r>
            <a:r>
              <a:rPr lang="en-US" sz="1800" b="0" dirty="0" smtClean="0"/>
              <a:t> decrement among longitudinal &amp; transverse dimensions</a:t>
            </a:r>
          </a:p>
          <a:p>
            <a:pPr marL="228600" indent="-228600"/>
            <a:endParaRPr lang="en-US" sz="500" b="0" dirty="0" smtClean="0"/>
          </a:p>
          <a:p>
            <a:pPr marL="228600" indent="-228600"/>
            <a:r>
              <a:rPr lang="en-US" sz="1800" b="0" dirty="0" smtClean="0"/>
              <a:t>Equilibrium </a:t>
            </a:r>
            <a:r>
              <a:rPr lang="en-US" sz="1800" b="0" dirty="0" err="1" smtClean="0"/>
              <a:t>emittances</a:t>
            </a:r>
            <a:r>
              <a:rPr lang="en-US" sz="1800" b="0" dirty="0" smtClean="0"/>
              <a:t> of ion beams can be reached by a balance of multiple IBS heating and electron cooling</a:t>
            </a:r>
          </a:p>
          <a:p>
            <a:pPr marL="628650" lvl="1" indent="-228600">
              <a:buNone/>
            </a:pPr>
            <a:r>
              <a:rPr lang="en-US" sz="1800" b="0" dirty="0" smtClean="0"/>
              <a:t>	</a:t>
            </a:r>
            <a:r>
              <a:rPr lang="el-GR" sz="1800" b="0" i="1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n-US" sz="1800" b="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 = (</a:t>
            </a:r>
            <a:r>
              <a:rPr lang="el-GR" sz="1800" b="0" i="1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1800" b="0" baseline="-250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800" b="0" baseline="-25000" dirty="0" smtClean="0">
                <a:latin typeface="Arial" pitchFamily="34" charset="0"/>
                <a:cs typeface="Arial" pitchFamily="34" charset="0"/>
              </a:rPr>
              <a:t>min</a:t>
            </a:r>
          </a:p>
          <a:p>
            <a:pPr marL="228600" indent="-228600"/>
            <a:endParaRPr lang="en-US" sz="500" b="0" dirty="0" smtClean="0"/>
          </a:p>
          <a:p>
            <a:pPr marL="228600" indent="-228600"/>
            <a:r>
              <a:rPr lang="en-US" sz="1800" b="0" dirty="0" smtClean="0"/>
              <a:t>Such a balance leads to an aspect ration of horizontal and vertical </a:t>
            </a:r>
            <a:r>
              <a:rPr lang="en-US" sz="1800" b="0" dirty="0" err="1" smtClean="0"/>
              <a:t>emttiances</a:t>
            </a:r>
            <a:endParaRPr lang="en-US" sz="1800" b="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8476593" y="2753696"/>
            <a:ext cx="465083" cy="29954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87311" y="4185746"/>
            <a:ext cx="4185745" cy="2112576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estimation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indicates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emittance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ratio of MEIC is small, so at most an </a:t>
            </a:r>
            <a:r>
              <a:rPr kumimoji="0" lang="en-US" sz="1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oval shape 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beam profile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600" b="0" i="0" u="none" strike="noStrike" kern="0" cap="none" spc="0" normalizeH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800" kern="0" baseline="0" dirty="0" smtClean="0">
                <a:solidFill>
                  <a:srgbClr val="3333CC"/>
                </a:solidFill>
                <a:latin typeface="+mn-lt"/>
              </a:rPr>
              <a:t>At</a:t>
            </a:r>
            <a:r>
              <a:rPr lang="en-US" sz="1800" kern="0" dirty="0" smtClean="0">
                <a:solidFill>
                  <a:srgbClr val="3333CC"/>
                </a:solidFill>
                <a:latin typeface="+mn-lt"/>
              </a:rPr>
              <a:t> very high energy of ELIC, proton beam can be quite flat, so opens possibility of employing crab-waist scheme for IR 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49917" y="3633948"/>
            <a:ext cx="3484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* x-y coupling </a:t>
            </a:r>
            <a:r>
              <a:rPr lang="el-GR" sz="1600" i="1" dirty="0" smtClean="0">
                <a:latin typeface="+mj-lt"/>
              </a:rPr>
              <a:t>κ</a:t>
            </a:r>
            <a:r>
              <a:rPr lang="en-US" sz="1600" i="1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is assumed 0.1 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310" y="1072055"/>
            <a:ext cx="8600090" cy="3972911"/>
          </a:xfrm>
        </p:spPr>
        <p:txBody>
          <a:bodyPr/>
          <a:lstStyle/>
          <a:p>
            <a:pPr marL="228600" indent="-228600"/>
            <a:r>
              <a:rPr lang="en-US" sz="2000" dirty="0" smtClean="0"/>
              <a:t>Ion SRF </a:t>
            </a:r>
            <a:r>
              <a:rPr lang="en-US" sz="2000" dirty="0" err="1" smtClean="0"/>
              <a:t>Linac</a:t>
            </a:r>
            <a:r>
              <a:rPr lang="en-US" sz="2000" dirty="0" smtClean="0"/>
              <a:t>				     </a:t>
            </a:r>
            <a:r>
              <a:rPr lang="en-US" sz="2000" dirty="0" err="1" smtClean="0"/>
              <a:t>Bela</a:t>
            </a:r>
            <a:r>
              <a:rPr lang="en-US" sz="2000" dirty="0" smtClean="0"/>
              <a:t> </a:t>
            </a:r>
            <a:r>
              <a:rPr lang="en-US" sz="2000" dirty="0" err="1" smtClean="0"/>
              <a:t>Erdelyi</a:t>
            </a:r>
            <a:endParaRPr lang="en-US" sz="2000" dirty="0" smtClean="0"/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2000" dirty="0" smtClean="0"/>
              <a:t>Ion Pre-booster				     </a:t>
            </a:r>
            <a:r>
              <a:rPr lang="en-US" sz="2000" dirty="0" err="1" smtClean="0"/>
              <a:t>Bela</a:t>
            </a:r>
            <a:r>
              <a:rPr lang="en-US" sz="2000" dirty="0" smtClean="0"/>
              <a:t> </a:t>
            </a:r>
            <a:r>
              <a:rPr lang="en-US" sz="2000" dirty="0" err="1" smtClean="0"/>
              <a:t>Erdelyi</a:t>
            </a:r>
            <a:endParaRPr lang="en-US" sz="2000" dirty="0" smtClean="0"/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2000" dirty="0" smtClean="0"/>
              <a:t>Collider Ring Optics and Related issues	     </a:t>
            </a:r>
            <a:r>
              <a:rPr lang="en-US" sz="2000" dirty="0" err="1" smtClean="0"/>
              <a:t>Vasiliy</a:t>
            </a:r>
            <a:r>
              <a:rPr lang="en-US" sz="2000" dirty="0" smtClean="0"/>
              <a:t> </a:t>
            </a:r>
            <a:r>
              <a:rPr lang="en-US" sz="2000" dirty="0" err="1" smtClean="0"/>
              <a:t>Morozov</a:t>
            </a:r>
            <a:endParaRPr lang="en-US" sz="2000" dirty="0" smtClean="0"/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2000" dirty="0" smtClean="0"/>
              <a:t>Beam Synchronization			     Andrew Hutton</a:t>
            </a:r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2000" dirty="0" smtClean="0"/>
              <a:t>Ion Beam Stability				     </a:t>
            </a:r>
            <a:r>
              <a:rPr lang="en-US" sz="2000" dirty="0" err="1" smtClean="0"/>
              <a:t>Byung</a:t>
            </a:r>
            <a:r>
              <a:rPr lang="en-US" sz="2000" dirty="0" smtClean="0"/>
              <a:t> </a:t>
            </a:r>
            <a:r>
              <a:rPr lang="en-US" sz="2000" dirty="0" err="1" smtClean="0"/>
              <a:t>Yunn</a:t>
            </a:r>
            <a:endParaRPr lang="en-US" sz="2000" dirty="0" smtClean="0"/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2000" dirty="0" smtClean="0"/>
              <a:t>Ion Polarization				     </a:t>
            </a:r>
            <a:r>
              <a:rPr lang="en-US" sz="2000" dirty="0" err="1" smtClean="0"/>
              <a:t>Vasiliy</a:t>
            </a:r>
            <a:r>
              <a:rPr lang="en-US" sz="2000" dirty="0" smtClean="0"/>
              <a:t> </a:t>
            </a:r>
            <a:r>
              <a:rPr lang="en-US" sz="2000" dirty="0" err="1" smtClean="0"/>
              <a:t>Morozov</a:t>
            </a:r>
            <a:endParaRPr lang="en-US" sz="2000" dirty="0" smtClean="0"/>
          </a:p>
          <a:p>
            <a:pPr marL="228600" indent="-228600"/>
            <a:endParaRPr lang="en-US" sz="800" dirty="0" smtClean="0"/>
          </a:p>
          <a:p>
            <a:pPr marL="228600" indent="-228600"/>
            <a:r>
              <a:rPr lang="en-US" sz="2000" dirty="0" smtClean="0"/>
              <a:t>ERL Based Circulator e-Cooler		     </a:t>
            </a:r>
            <a:r>
              <a:rPr lang="en-US" sz="2000" dirty="0" err="1" smtClean="0"/>
              <a:t>Yuhong</a:t>
            </a:r>
            <a:r>
              <a:rPr lang="en-US" sz="2000" dirty="0" smtClean="0"/>
              <a:t> Zhang 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Lab_PowerPoint3">
  <a:themeElements>
    <a:clrScheme name="JLab_PowerPoint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JLab_PowerPoint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699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800080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JLab_PowerPoint3</Template>
  <TotalTime>22661</TotalTime>
  <Words>577</Words>
  <Application>Microsoft Office PowerPoint</Application>
  <PresentationFormat>On-screen Show (4:3)</PresentationFormat>
  <Paragraphs>179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JLab_PowerPoint3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Overview of MEIC Ion Complex and Ion Collider Ring</vt:lpstr>
      <vt:lpstr>A Green Field for MEIC Ion Complex</vt:lpstr>
      <vt:lpstr>Requirements/Goals of MEIC Ion Beams</vt:lpstr>
      <vt:lpstr>High Level Design Choices</vt:lpstr>
      <vt:lpstr>Technical Design Choice</vt:lpstr>
      <vt:lpstr>Schematic Layout of MEIC Ion Complex</vt:lpstr>
      <vt:lpstr>Scheme and Status of Ion Beam Formation </vt:lpstr>
      <vt:lpstr>Flatness of Ion Beams</vt:lpstr>
      <vt:lpstr>More Topics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sthomas</dc:creator>
  <cp:lastModifiedBy>yzhang</cp:lastModifiedBy>
  <cp:revision>370</cp:revision>
  <dcterms:created xsi:type="dcterms:W3CDTF">2007-01-08T14:19:28Z</dcterms:created>
  <dcterms:modified xsi:type="dcterms:W3CDTF">2010-09-14T20:19:42Z</dcterms:modified>
</cp:coreProperties>
</file>