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9863" y="0"/>
            <a:ext cx="56816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799" y="547007"/>
            <a:ext cx="7772399" cy="798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799" y="1345293"/>
            <a:ext cx="8276771" cy="50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Hutton</a:t>
            </a:r>
          </a:p>
          <a:p>
            <a:r>
              <a:rPr lang="en-US" dirty="0" err="1" smtClean="0"/>
              <a:t>Slava</a:t>
            </a:r>
            <a:r>
              <a:rPr lang="en-US" dirty="0" smtClean="0"/>
              <a:t> </a:t>
            </a:r>
            <a:r>
              <a:rPr lang="en-US" dirty="0" err="1" smtClean="0"/>
              <a:t>Derbenev</a:t>
            </a:r>
            <a:endParaRPr lang="en-US" dirty="0" smtClean="0"/>
          </a:p>
          <a:p>
            <a:r>
              <a:rPr lang="en-US" dirty="0" err="1" smtClean="0"/>
              <a:t>Yuhong</a:t>
            </a:r>
            <a:r>
              <a:rPr lang="en-US" dirty="0" smtClean="0"/>
              <a:t> Zhang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Circulator Ring Circumference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length of the circulator ring will need to be changed to accommodate different electron velocities</a:t>
            </a:r>
          </a:p>
          <a:p>
            <a:pPr lvl="1"/>
            <a:r>
              <a:rPr lang="en-US" dirty="0" smtClean="0"/>
              <a:t>The maximum change will be 1/h</a:t>
            </a:r>
            <a:r>
              <a:rPr lang="en-US" baseline="-25000" dirty="0" smtClean="0"/>
              <a:t>ion</a:t>
            </a:r>
          </a:p>
          <a:p>
            <a:pPr lvl="1"/>
            <a:r>
              <a:rPr lang="en-US" dirty="0" smtClean="0"/>
              <a:t>The circumference change in the circulator ring is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e</a:t>
            </a:r>
            <a:r>
              <a:rPr lang="en-US" dirty="0" err="1" smtClean="0"/>
              <a:t>λ/h</a:t>
            </a:r>
            <a:r>
              <a:rPr lang="en-US" baseline="-25000" dirty="0" err="1" smtClean="0"/>
              <a:t>ion</a:t>
            </a:r>
            <a:endParaRPr lang="en-US" baseline="-25000" dirty="0" smtClean="0"/>
          </a:p>
          <a:p>
            <a:r>
              <a:rPr lang="en-US" dirty="0" smtClean="0"/>
              <a:t>Numerical example</a:t>
            </a:r>
          </a:p>
          <a:p>
            <a:pPr lvl="1"/>
            <a:r>
              <a:rPr lang="en-US" dirty="0" smtClean="0"/>
              <a:t>MEIC is ~900 </a:t>
            </a:r>
            <a:r>
              <a:rPr lang="en-US" dirty="0" err="1" smtClean="0"/>
              <a:t>metres</a:t>
            </a:r>
            <a:r>
              <a:rPr lang="en-US" dirty="0" smtClean="0"/>
              <a:t> long,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ion</a:t>
            </a:r>
            <a:r>
              <a:rPr lang="en-US" dirty="0" smtClean="0"/>
              <a:t> = 4500</a:t>
            </a:r>
          </a:p>
          <a:p>
            <a:pPr lvl="1"/>
            <a:r>
              <a:rPr lang="en-US" dirty="0" smtClean="0"/>
              <a:t>Circulator ring is ~20 meters long, h</a:t>
            </a:r>
            <a:r>
              <a:rPr lang="en-US" baseline="-25000" dirty="0" smtClean="0"/>
              <a:t>e</a:t>
            </a:r>
            <a:r>
              <a:rPr lang="en-US" dirty="0" smtClean="0"/>
              <a:t> = 100</a:t>
            </a:r>
          </a:p>
          <a:p>
            <a:pPr lvl="1"/>
            <a:r>
              <a:rPr lang="en-US" dirty="0" smtClean="0"/>
              <a:t>Circulator ring must change circumference by 4.5 mm for a one wavelength change in MEIC circumference</a:t>
            </a:r>
          </a:p>
          <a:p>
            <a:pPr lvl="1"/>
            <a:r>
              <a:rPr lang="en-US" dirty="0" smtClean="0"/>
              <a:t>This is a radius change of ~0.7 mm</a:t>
            </a:r>
          </a:p>
          <a:p>
            <a:r>
              <a:rPr lang="en-US" dirty="0" smtClean="0"/>
              <a:t>This is a small number so it can easily be accommodated within the circulator ring magnet bore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LEIC Electron Cooling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RF frequency in the LEIC ion ring has to change</a:t>
            </a:r>
          </a:p>
          <a:p>
            <a:pPr lvl="1"/>
            <a:r>
              <a:rPr lang="en-US" dirty="0" smtClean="0"/>
              <a:t>The circumference change in the circulator ring can be accommodated within the magnet bore</a:t>
            </a:r>
          </a:p>
          <a:p>
            <a:r>
              <a:rPr lang="en-US" dirty="0" smtClean="0"/>
              <a:t>The RF frequency in the electron cooling system has to change</a:t>
            </a:r>
          </a:p>
          <a:p>
            <a:r>
              <a:rPr lang="en-US" dirty="0" smtClean="0"/>
              <a:t>The RF frequency of the electron </a:t>
            </a:r>
            <a:r>
              <a:rPr lang="en-US" dirty="0" err="1" smtClean="0"/>
              <a:t>linac</a:t>
            </a:r>
            <a:r>
              <a:rPr lang="en-US" dirty="0" smtClean="0"/>
              <a:t> must change</a:t>
            </a:r>
          </a:p>
          <a:p>
            <a:pPr lvl="1"/>
            <a:r>
              <a:rPr lang="en-US" dirty="0" smtClean="0"/>
              <a:t>SRF cavities will not work</a:t>
            </a:r>
          </a:p>
          <a:p>
            <a:r>
              <a:rPr lang="en-US" dirty="0" smtClean="0"/>
              <a:t>Electron energy is low</a:t>
            </a:r>
          </a:p>
          <a:p>
            <a:pPr lvl="1"/>
            <a:r>
              <a:rPr lang="en-US" dirty="0" smtClean="0"/>
              <a:t>Propose no energy recovery for the electron beam</a:t>
            </a:r>
          </a:p>
          <a:p>
            <a:pPr lvl="1"/>
            <a:r>
              <a:rPr lang="en-US" dirty="0" smtClean="0"/>
              <a:t>Extend the number of turns that the electron beam is in the circulator ring</a:t>
            </a:r>
          </a:p>
          <a:p>
            <a:r>
              <a:rPr lang="en-US" dirty="0" smtClean="0"/>
              <a:t>Electron cooling would then be available throughout the acceleration cycle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Circulator 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racetrack layout as proposed in the ZDR</a:t>
            </a:r>
          </a:p>
          <a:p>
            <a:pPr lvl="1"/>
            <a:r>
              <a:rPr lang="en-US" dirty="0" smtClean="0"/>
              <a:t>Electron cooling occurs on one straight section</a:t>
            </a:r>
          </a:p>
          <a:p>
            <a:pPr lvl="1"/>
            <a:r>
              <a:rPr lang="en-US" dirty="0" smtClean="0"/>
              <a:t>Electron beam injected/extracted on opposite straight section</a:t>
            </a:r>
          </a:p>
          <a:p>
            <a:r>
              <a:rPr lang="en-US" dirty="0" smtClean="0"/>
              <a:t>Straight sections must have zero dispersion</a:t>
            </a:r>
          </a:p>
          <a:p>
            <a:pPr lvl="1"/>
            <a:r>
              <a:rPr lang="en-US" dirty="0" smtClean="0"/>
              <a:t>If injected beam is on axis, it will be on axis for cooling</a:t>
            </a:r>
          </a:p>
          <a:p>
            <a:pPr lvl="1"/>
            <a:r>
              <a:rPr lang="en-US" dirty="0" smtClean="0"/>
              <a:t>Injection orbit is independent of beam energy</a:t>
            </a:r>
          </a:p>
          <a:p>
            <a:r>
              <a:rPr lang="en-US" dirty="0" smtClean="0"/>
              <a:t>However, correct longitudinal position is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guaranteed by good injection orbit</a:t>
            </a:r>
          </a:p>
          <a:p>
            <a:pPr lvl="1"/>
            <a:r>
              <a:rPr lang="en-US" dirty="0" smtClean="0"/>
              <a:t>Requires Arcs to be achromatic, but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isochronous</a:t>
            </a:r>
          </a:p>
          <a:p>
            <a:pPr lvl="1"/>
            <a:r>
              <a:rPr lang="en-US" dirty="0" smtClean="0"/>
              <a:t>Arc energy setting must lead beam energy during ramp so path length shortens to maintain correct timing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Bunch transfer into MEIC should occur at the ring RF frequency of 1497 MHz</a:t>
            </a:r>
          </a:p>
          <a:p>
            <a:pPr lvl="1"/>
            <a:r>
              <a:rPr lang="en-US" dirty="0" smtClean="0"/>
              <a:t>Automatic for electron ring</a:t>
            </a:r>
          </a:p>
          <a:p>
            <a:r>
              <a:rPr lang="en-US" dirty="0" smtClean="0"/>
              <a:t>Ion bunches will be injected into the booster at RF frequency corresponding to the lowest booster energy</a:t>
            </a:r>
          </a:p>
          <a:p>
            <a:pPr lvl="1"/>
            <a:r>
              <a:rPr lang="en-US" dirty="0" smtClean="0"/>
              <a:t>This is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1497 MHz</a:t>
            </a:r>
          </a:p>
          <a:p>
            <a:pPr lvl="2"/>
            <a:r>
              <a:rPr lang="en-US" dirty="0" smtClean="0"/>
              <a:t>Single bunch-to-bunch transfer is always possible</a:t>
            </a:r>
          </a:p>
          <a:p>
            <a:pPr lvl="3"/>
            <a:r>
              <a:rPr lang="en-US" dirty="0" smtClean="0"/>
              <a:t>Slower injection process than bunch train injection</a:t>
            </a:r>
          </a:p>
          <a:p>
            <a:pPr lvl="1"/>
            <a:r>
              <a:rPr lang="en-US" dirty="0" smtClean="0"/>
              <a:t>Need to define RF frequency at injection  and make sure that the injection ion complex is designed to operate at this frequency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Clearing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Colliders usually have one (or more) gaps in the bunch train</a:t>
            </a:r>
          </a:p>
          <a:p>
            <a:pPr lvl="1"/>
            <a:r>
              <a:rPr lang="en-US" dirty="0" smtClean="0"/>
              <a:t>Ion clearing in electron beams</a:t>
            </a:r>
          </a:p>
          <a:p>
            <a:pPr lvl="1"/>
            <a:r>
              <a:rPr lang="en-US" dirty="0" smtClean="0"/>
              <a:t>Electron cloud clearing in proton or positive ion beams</a:t>
            </a:r>
          </a:p>
          <a:p>
            <a:pPr lvl="1"/>
            <a:r>
              <a:rPr lang="en-US" dirty="0" smtClean="0"/>
              <a:t>Required for aborting high power beams</a:t>
            </a:r>
          </a:p>
          <a:p>
            <a:r>
              <a:rPr lang="en-US" dirty="0" smtClean="0"/>
              <a:t>MEIC will have gaps, probably ~10% of the circumference</a:t>
            </a:r>
          </a:p>
          <a:p>
            <a:pPr lvl="1"/>
            <a:r>
              <a:rPr lang="en-US" dirty="0" smtClean="0"/>
              <a:t>Will reduce MEIC luminosity by ~10%</a:t>
            </a:r>
          </a:p>
          <a:p>
            <a:pPr lvl="2"/>
            <a:r>
              <a:rPr lang="en-US" dirty="0" smtClean="0"/>
              <a:t>RF frequencies are the same so gaps are synchronous</a:t>
            </a:r>
          </a:p>
          <a:p>
            <a:r>
              <a:rPr lang="en-US" dirty="0" smtClean="0"/>
              <a:t>LEIC will have gaps, also about 10% of the circumference</a:t>
            </a:r>
          </a:p>
          <a:p>
            <a:pPr lvl="1"/>
            <a:r>
              <a:rPr lang="en-US" dirty="0" smtClean="0"/>
              <a:t>Will reduce LEIC luminosity by </a:t>
            </a:r>
            <a:r>
              <a:rPr lang="en-US" b="1" dirty="0" smtClean="0">
                <a:solidFill>
                  <a:srgbClr val="FF0000"/>
                </a:solidFill>
              </a:rPr>
              <a:t>at least </a:t>
            </a:r>
            <a:r>
              <a:rPr lang="en-US" dirty="0" smtClean="0"/>
              <a:t>20%</a:t>
            </a:r>
          </a:p>
          <a:p>
            <a:pPr lvl="2"/>
            <a:r>
              <a:rPr lang="en-US" dirty="0" smtClean="0"/>
              <a:t>Gaps are asynchronous</a:t>
            </a:r>
          </a:p>
          <a:p>
            <a:pPr lvl="2"/>
            <a:r>
              <a:rPr lang="en-US" dirty="0" smtClean="0"/>
              <a:t>Could increase beam-beam effects</a:t>
            </a:r>
          </a:p>
          <a:p>
            <a:pPr lvl="3"/>
            <a:r>
              <a:rPr lang="en-US" dirty="0" smtClean="0"/>
              <a:t>Needs study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Clearing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clearing gaps impact the RF systems</a:t>
            </a:r>
          </a:p>
          <a:p>
            <a:r>
              <a:rPr lang="en-US" dirty="0" smtClean="0"/>
              <a:t>Stored energy in the cavities changes along the bunch train</a:t>
            </a:r>
          </a:p>
          <a:p>
            <a:pPr lvl="1"/>
            <a:r>
              <a:rPr lang="en-US" dirty="0" smtClean="0"/>
              <a:t>Bunch energy changes along the bunch train</a:t>
            </a:r>
          </a:p>
          <a:p>
            <a:pPr lvl="1"/>
            <a:r>
              <a:rPr lang="en-US" dirty="0" smtClean="0"/>
              <a:t>Transverse position in regions of non-zero dispersion changes along the bunch train</a:t>
            </a:r>
          </a:p>
          <a:p>
            <a:pPr lvl="1"/>
            <a:r>
              <a:rPr lang="en-US" dirty="0" smtClean="0"/>
              <a:t>Polarization precession changes along the bunch train</a:t>
            </a:r>
          </a:p>
          <a:p>
            <a:r>
              <a:rPr lang="en-US" dirty="0" smtClean="0"/>
              <a:t>Effect minimized with RF systems with high stored energy</a:t>
            </a:r>
          </a:p>
          <a:p>
            <a:pPr lvl="1"/>
            <a:r>
              <a:rPr lang="en-US" dirty="0" smtClean="0"/>
              <a:t>SRF cavities</a:t>
            </a:r>
          </a:p>
          <a:p>
            <a:pPr lvl="1"/>
            <a:r>
              <a:rPr lang="en-US" dirty="0" smtClean="0"/>
              <a:t>Copper cavities with storage cavities</a:t>
            </a:r>
          </a:p>
          <a:p>
            <a:pPr lvl="2"/>
            <a:r>
              <a:rPr lang="en-US" dirty="0" smtClean="0"/>
              <a:t>It is difficult to vary the frequency of both types of cavity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Electrons travel at the speed of light</a:t>
            </a:r>
          </a:p>
          <a:p>
            <a:r>
              <a:rPr lang="en-US" dirty="0" smtClean="0"/>
              <a:t>Protons and ions are slower</a:t>
            </a:r>
          </a:p>
          <a:p>
            <a:r>
              <a:rPr lang="en-US" dirty="0" smtClean="0"/>
              <a:t>There are three areas that need to be addressed</a:t>
            </a:r>
          </a:p>
          <a:p>
            <a:pPr lvl="1"/>
            <a:r>
              <a:rPr lang="en-US" dirty="0" smtClean="0"/>
              <a:t>Collisions</a:t>
            </a:r>
          </a:p>
          <a:p>
            <a:pPr lvl="1"/>
            <a:r>
              <a:rPr lang="en-US" dirty="0" smtClean="0"/>
              <a:t>Acceleration</a:t>
            </a:r>
          </a:p>
          <a:p>
            <a:pPr lvl="1"/>
            <a:r>
              <a:rPr lang="en-US" dirty="0" smtClean="0"/>
              <a:t>Cooling</a:t>
            </a:r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MEIC circumference is around 900m</a:t>
            </a:r>
          </a:p>
          <a:p>
            <a:pPr lvl="1"/>
            <a:r>
              <a:rPr lang="en-US" dirty="0" smtClean="0"/>
              <a:t>Booster (LEIC) is the same circumference as MEIC</a:t>
            </a:r>
          </a:p>
          <a:p>
            <a:pPr lvl="1"/>
            <a:r>
              <a:rPr lang="en-US" dirty="0" smtClean="0"/>
              <a:t>Electron ring is the same circumference as MEIC</a:t>
            </a:r>
          </a:p>
          <a:p>
            <a:pPr lvl="1"/>
            <a:r>
              <a:rPr lang="en-US" dirty="0" smtClean="0"/>
              <a:t>Superconducting RF systems have limited frequency swing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Slava</a:t>
            </a:r>
            <a:r>
              <a:rPr lang="en-US" dirty="0" smtClean="0"/>
              <a:t> suggested changing the harmonic number</a:t>
            </a:r>
          </a:p>
          <a:p>
            <a:r>
              <a:rPr lang="en-US" dirty="0" smtClean="0"/>
              <a:t>For a circumference about 900m, the harmonic number is about 4500</a:t>
            </a:r>
          </a:p>
          <a:p>
            <a:pPr lvl="1"/>
            <a:r>
              <a:rPr lang="en-US" dirty="0" smtClean="0"/>
              <a:t>The proton energy that corresponds to a harmonic number of 4499 is 43.57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With two interaction points, we need to slip by two units </a:t>
            </a:r>
          </a:p>
          <a:p>
            <a:pPr lvl="1"/>
            <a:r>
              <a:rPr lang="en-US" dirty="0" smtClean="0"/>
              <a:t>The proton energy that corresponds to a harmonic number of 4498 is 30.54 </a:t>
            </a:r>
            <a:r>
              <a:rPr lang="en-US" dirty="0" err="1" smtClean="0"/>
              <a:t>GeV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not a viable solution for the 40 – 60 </a:t>
            </a:r>
            <a:r>
              <a:rPr lang="en-US" dirty="0" err="1" smtClean="0"/>
              <a:t>GeV</a:t>
            </a:r>
            <a:r>
              <a:rPr lang="en-US" dirty="0" smtClean="0"/>
              <a:t> energy range</a:t>
            </a:r>
          </a:p>
          <a:p>
            <a:pPr lvl="1"/>
            <a:r>
              <a:rPr lang="en-US" dirty="0" smtClean="0"/>
              <a:t>It is a viable solution at lower energies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Harmonic Number versus Energy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157" y="1345650"/>
            <a:ext cx="6943725" cy="4954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Interaction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45293"/>
            <a:ext cx="8458201" cy="3385303"/>
          </a:xfrm>
        </p:spPr>
        <p:txBody>
          <a:bodyPr/>
          <a:lstStyle/>
          <a:p>
            <a:r>
              <a:rPr lang="en-US" dirty="0" smtClean="0"/>
              <a:t>The two Interaction Regions are 180° apart for both beams in the present configuration</a:t>
            </a:r>
          </a:p>
          <a:p>
            <a:pPr lvl="1"/>
            <a:r>
              <a:rPr lang="en-US" dirty="0" smtClean="0"/>
              <a:t>Arcs are equal and straight sections are equal</a:t>
            </a:r>
          </a:p>
          <a:p>
            <a:pPr lvl="2"/>
            <a:r>
              <a:rPr lang="en-US" dirty="0" smtClean="0"/>
              <a:t>Offsetting the beam in the Arcs would work</a:t>
            </a:r>
          </a:p>
          <a:p>
            <a:pPr lvl="1"/>
            <a:r>
              <a:rPr lang="en-US" dirty="0" smtClean="0"/>
              <a:t>Putting two Interaction Regions in a single straight will not work without an additional variable chicane</a:t>
            </a:r>
          </a:p>
          <a:p>
            <a:pPr lvl="2"/>
            <a:r>
              <a:rPr lang="en-US" dirty="0" smtClean="0"/>
              <a:t>Chicane is complicated in this region </a:t>
            </a:r>
          </a:p>
          <a:p>
            <a:pPr lvl="3"/>
            <a:r>
              <a:rPr lang="en-US" dirty="0" smtClean="0"/>
              <a:t>Magnet offset ~1 meter for 2 mm path length change</a:t>
            </a:r>
          </a:p>
          <a:p>
            <a:pPr lvl="4"/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3452" y="4730596"/>
            <a:ext cx="769112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MEIC can have up to two interaction regions</a:t>
            </a:r>
          </a:p>
          <a:p>
            <a:pPr lvl="1"/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Must be equidistant in ring </a:t>
            </a:r>
          </a:p>
          <a:p>
            <a:pPr lvl="4"/>
            <a:endParaRPr lang="en-US" sz="1600" b="1" dirty="0" smtClean="0">
              <a:solidFill>
                <a:srgbClr val="FF0000"/>
              </a:solidFill>
              <a:latin typeface="Calibri"/>
            </a:endParaRPr>
          </a:p>
          <a:p>
            <a:r>
              <a:rPr lang="en-US" sz="2800" dirty="0" smtClean="0">
                <a:latin typeface="Calibri"/>
              </a:rPr>
              <a:t>There can be one more interaction region in LEIC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Path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45293"/>
            <a:ext cx="8458201" cy="3533983"/>
          </a:xfrm>
        </p:spPr>
        <p:txBody>
          <a:bodyPr/>
          <a:lstStyle/>
          <a:p>
            <a:r>
              <a:rPr lang="en-US" dirty="0" smtClean="0"/>
              <a:t>It is possible to change the path length in the ion ring</a:t>
            </a:r>
          </a:p>
          <a:p>
            <a:pPr lvl="1"/>
            <a:r>
              <a:rPr lang="en-US" dirty="0" smtClean="0"/>
              <a:t>For one Interaction Point, need 20 cm</a:t>
            </a:r>
          </a:p>
          <a:p>
            <a:pPr lvl="1"/>
            <a:r>
              <a:rPr lang="en-US" dirty="0" smtClean="0"/>
              <a:t>For two Interaction Points, need 40 cm</a:t>
            </a:r>
          </a:p>
          <a:p>
            <a:r>
              <a:rPr lang="en-US" dirty="0" smtClean="0"/>
              <a:t>If path length is created in the arcs</a:t>
            </a:r>
          </a:p>
          <a:p>
            <a:pPr lvl="1"/>
            <a:r>
              <a:rPr lang="en-US" dirty="0" smtClean="0"/>
              <a:t>20 cm corresponds to an offset of about ±15 mm</a:t>
            </a:r>
          </a:p>
          <a:p>
            <a:pPr lvl="1"/>
            <a:r>
              <a:rPr lang="en-US" dirty="0" smtClean="0"/>
              <a:t>40 cm corresponds to an offset of about ±30 mm</a:t>
            </a:r>
          </a:p>
          <a:p>
            <a:r>
              <a:rPr lang="en-US" dirty="0" smtClean="0"/>
              <a:t>Increasing the bore of a 6 Tesla magnet by 30 mm is expensive!</a:t>
            </a:r>
          </a:p>
          <a:p>
            <a:pPr lvl="1"/>
            <a:r>
              <a:rPr lang="en-US" dirty="0" smtClean="0"/>
              <a:t>60 mm may be prohibitive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428" y="4879276"/>
            <a:ext cx="777239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Need to look into mounting all the magnets on movers</a:t>
            </a:r>
          </a:p>
          <a:p>
            <a:pPr lvl="1"/>
            <a:r>
              <a:rPr lang="en-US" sz="3200" b="1" dirty="0" smtClean="0">
                <a:solidFill>
                  <a:srgbClr val="FF0000"/>
                </a:solidFill>
                <a:latin typeface="Calibri"/>
              </a:rPr>
              <a:t>Unpleasant, but possibly affordable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- Three Ring Collider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MEIC ring should be used to cover the higher energies</a:t>
            </a:r>
          </a:p>
          <a:p>
            <a:pPr lvl="1"/>
            <a:r>
              <a:rPr lang="en-US" dirty="0" smtClean="0"/>
              <a:t>40 </a:t>
            </a:r>
            <a:r>
              <a:rPr lang="en-US" dirty="0" err="1" smtClean="0"/>
              <a:t>GeV</a:t>
            </a:r>
            <a:r>
              <a:rPr lang="en-US" dirty="0" smtClean="0"/>
              <a:t> (???) and up</a:t>
            </a:r>
          </a:p>
          <a:p>
            <a:pPr lvl="1"/>
            <a:r>
              <a:rPr lang="en-US" dirty="0" smtClean="0"/>
              <a:t>RF frequency will be fixed (1497 MHz)</a:t>
            </a:r>
          </a:p>
          <a:p>
            <a:pPr lvl="1"/>
            <a:r>
              <a:rPr lang="en-US" dirty="0" smtClean="0"/>
              <a:t>Electron ring and ion ring will use SRF cavities</a:t>
            </a:r>
          </a:p>
          <a:p>
            <a:pPr lvl="1"/>
            <a:r>
              <a:rPr lang="en-US" dirty="0" smtClean="0"/>
              <a:t>Ion ring magnets must have increased bore or be on movers to accommodate velocity change</a:t>
            </a:r>
          </a:p>
          <a:p>
            <a:r>
              <a:rPr lang="en-US" dirty="0" smtClean="0"/>
              <a:t>The LEIC ring will be used to cover lower energies</a:t>
            </a:r>
          </a:p>
          <a:p>
            <a:pPr lvl="1"/>
            <a:r>
              <a:rPr lang="en-US" dirty="0" smtClean="0"/>
              <a:t>The LEIC ring will need variable RF frequency</a:t>
            </a:r>
          </a:p>
          <a:p>
            <a:pPr lvl="2"/>
            <a:r>
              <a:rPr lang="en-US" dirty="0" smtClean="0"/>
              <a:t>Ion ring will require RF cavities that can span a wide frequency range</a:t>
            </a:r>
          </a:p>
          <a:p>
            <a:pPr lvl="3"/>
            <a:r>
              <a:rPr lang="en-US" dirty="0" smtClean="0"/>
              <a:t>At present, that means using room temperature RF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Circumference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change in average radius to make up one wavelength is independent of the circumference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But the energy corresponding to one wavelength difference is lower for a shorter machine</a:t>
            </a:r>
          </a:p>
          <a:p>
            <a:pPr lvl="2"/>
            <a:r>
              <a:rPr lang="en-US" dirty="0" smtClean="0"/>
              <a:t>Includes arcs and straight sections</a:t>
            </a:r>
          </a:p>
          <a:p>
            <a:r>
              <a:rPr lang="en-US" dirty="0" smtClean="0"/>
              <a:t>Every effort must be made to reduce the machine length</a:t>
            </a:r>
          </a:p>
          <a:p>
            <a:pPr lvl="1"/>
            <a:r>
              <a:rPr lang="en-US" dirty="0" smtClean="0"/>
              <a:t>This will reduce the circumference change required to span the energy range of the MEIC ring</a:t>
            </a:r>
          </a:p>
          <a:p>
            <a:pPr lvl="1"/>
            <a:r>
              <a:rPr lang="en-US" dirty="0" smtClean="0"/>
              <a:t>Need experimenters to define the lower energy of MEIC</a:t>
            </a:r>
          </a:p>
          <a:p>
            <a:pPr lvl="2"/>
            <a:r>
              <a:rPr lang="en-US" dirty="0" smtClean="0"/>
              <a:t>Too low and the machine may be prohibitively expensive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Cooling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 cooling requires exact matching of the electron and ion velocities</a:t>
            </a:r>
          </a:p>
          <a:p>
            <a:r>
              <a:rPr lang="en-US" dirty="0" smtClean="0"/>
              <a:t>The time between adjacent buckets is 1/frequency</a:t>
            </a:r>
          </a:p>
          <a:p>
            <a:pPr lvl="1"/>
            <a:r>
              <a:rPr lang="en-US" dirty="0" smtClean="0"/>
              <a:t>Therefore RF frequencies must also be matched</a:t>
            </a:r>
          </a:p>
          <a:p>
            <a:r>
              <a:rPr lang="en-US" dirty="0" smtClean="0"/>
              <a:t>In the MEIC ring, if the RF frequency is constant (1497 MHz</a:t>
            </a:r>
            <a:r>
              <a:rPr lang="en-US" dirty="0" smtClean="0"/>
              <a:t>) </a:t>
            </a:r>
            <a:r>
              <a:rPr lang="en-US" dirty="0" smtClean="0"/>
              <a:t>the same electron cooling system will work at all energies</a:t>
            </a:r>
          </a:p>
          <a:p>
            <a:pPr lvl="1"/>
            <a:r>
              <a:rPr lang="en-US" dirty="0" smtClean="0"/>
              <a:t>Fixed frequency SRF cavities will work for energy recovery of the electron beam used for cooling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IC Template-es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MEIC.pot</Template>
  <TotalTime>2783</TotalTime>
  <Words>1117</Words>
  <Application>Microsoft Macintosh PowerPoint</Application>
  <PresentationFormat>On-screen Show (4:3)</PresentationFormat>
  <Paragraphs>134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MEIC Template-es1</vt:lpstr>
      <vt:lpstr>Synchronization</vt:lpstr>
      <vt:lpstr>The Problem</vt:lpstr>
      <vt:lpstr>Collisions</vt:lpstr>
      <vt:lpstr>Harmonic Number versus Energy</vt:lpstr>
      <vt:lpstr>Two Interaction Regions</vt:lpstr>
      <vt:lpstr>Change Path Length</vt:lpstr>
      <vt:lpstr>Proposal - Three Ring Collider</vt:lpstr>
      <vt:lpstr>Circumference</vt:lpstr>
      <vt:lpstr>Electron Cooling</vt:lpstr>
      <vt:lpstr>Circulator Ring Circumference</vt:lpstr>
      <vt:lpstr>LEIC Electron Cooling</vt:lpstr>
      <vt:lpstr>Circulator Ring</vt:lpstr>
      <vt:lpstr>Injection</vt:lpstr>
      <vt:lpstr>Clearing Gaps</vt:lpstr>
      <vt:lpstr>Impact of Clearing Gaps</vt:lpstr>
    </vt:vector>
  </TitlesOfParts>
  <Company>Jefferson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</dc:title>
  <dc:creator>Andrew Hutton</dc:creator>
  <cp:lastModifiedBy>Andrew Hutton</cp:lastModifiedBy>
  <cp:revision>17</cp:revision>
  <dcterms:created xsi:type="dcterms:W3CDTF">2010-09-13T11:17:10Z</dcterms:created>
  <dcterms:modified xsi:type="dcterms:W3CDTF">2010-09-13T11:22:33Z</dcterms:modified>
</cp:coreProperties>
</file>