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3" r:id="rId3"/>
    <p:sldId id="257" r:id="rId4"/>
    <p:sldId id="260" r:id="rId5"/>
    <p:sldId id="261" r:id="rId6"/>
    <p:sldId id="258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4" d="100"/>
          <a:sy n="84" d="100"/>
        </p:scale>
        <p:origin x="-846" y="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702E7-EA01-49ED-B61C-6C5B3D7B1558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B5E88-2F63-4CD0-A734-042266A56377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702E7-EA01-49ED-B61C-6C5B3D7B1558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B5E88-2F63-4CD0-A734-042266A563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702E7-EA01-49ED-B61C-6C5B3D7B1558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B5E88-2F63-4CD0-A734-042266A563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702E7-EA01-49ED-B61C-6C5B3D7B1558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B5E88-2F63-4CD0-A734-042266A563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702E7-EA01-49ED-B61C-6C5B3D7B1558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B5E88-2F63-4CD0-A734-042266A56377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702E7-EA01-49ED-B61C-6C5B3D7B1558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B5E88-2F63-4CD0-A734-042266A563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702E7-EA01-49ED-B61C-6C5B3D7B1558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B5E88-2F63-4CD0-A734-042266A56377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702E7-EA01-49ED-B61C-6C5B3D7B1558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B5E88-2F63-4CD0-A734-042266A563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702E7-EA01-49ED-B61C-6C5B3D7B1558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B5E88-2F63-4CD0-A734-042266A563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702E7-EA01-49ED-B61C-6C5B3D7B1558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B5E88-2F63-4CD0-A734-042266A56377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702E7-EA01-49ED-B61C-6C5B3D7B1558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B5E88-2F63-4CD0-A734-042266A563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8A702E7-EA01-49ED-B61C-6C5B3D7B1558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161B5E88-2F63-4CD0-A734-042266A5637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Gradient Team Report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3/27/2017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0606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of the Gradient System</a:t>
            </a:r>
            <a:endParaRPr lang="en-US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505493"/>
            <a:ext cx="7675273" cy="52196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962900" y="1600200"/>
            <a:ext cx="990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Lost 2L07</a:t>
            </a:r>
            <a:endParaRPr lang="en-US" sz="1000" dirty="0"/>
          </a:p>
        </p:txBody>
      </p:sp>
      <p:sp>
        <p:nvSpPr>
          <p:cNvPr id="6" name="TextBox 5"/>
          <p:cNvSpPr txBox="1"/>
          <p:nvPr/>
        </p:nvSpPr>
        <p:spPr>
          <a:xfrm>
            <a:off x="3276600" y="2133600"/>
            <a:ext cx="2438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Put 2L23 Heat  in Independent Mode  +10MeV</a:t>
            </a:r>
          </a:p>
          <a:p>
            <a:r>
              <a:rPr lang="en-US" sz="800" dirty="0" smtClean="0"/>
              <a:t>2L26 insulating </a:t>
            </a:r>
            <a:r>
              <a:rPr lang="en-US" sz="800" dirty="0" err="1" smtClean="0"/>
              <a:t>vac</a:t>
            </a:r>
            <a:r>
              <a:rPr lang="en-US" sz="800" dirty="0" smtClean="0"/>
              <a:t> repair +27MeV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5029200" y="2472154"/>
            <a:ext cx="838200" cy="42344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8077200" y="1852871"/>
            <a:ext cx="228600" cy="61928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962400" y="1791316"/>
            <a:ext cx="21336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Maintenance Day Cavity Recovery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5448300" y="1995563"/>
            <a:ext cx="838200" cy="42344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181600" y="1514317"/>
            <a:ext cx="20573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2 Cavities Recovered</a:t>
            </a:r>
          </a:p>
          <a:p>
            <a:r>
              <a:rPr lang="en-US" sz="800" dirty="0" smtClean="0"/>
              <a:t>SL C100s in independent Heat mode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6019800" y="1803380"/>
            <a:ext cx="838200" cy="42344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486400" y="1981200"/>
            <a:ext cx="1850858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9378" y="4056788"/>
            <a:ext cx="4159044" cy="21274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6505" y="4191000"/>
            <a:ext cx="751828" cy="1396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6190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dirty="0" smtClean="0"/>
              <a:t>Summer SAD Tasks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4089619"/>
              </p:ext>
            </p:extLst>
          </p:nvPr>
        </p:nvGraphicFramePr>
        <p:xfrm>
          <a:off x="457200" y="894172"/>
          <a:ext cx="8229600" cy="32968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724400"/>
                <a:gridCol w="822436"/>
                <a:gridCol w="356473"/>
                <a:gridCol w="356473"/>
                <a:gridCol w="1281457"/>
                <a:gridCol w="688361"/>
              </a:tblGrid>
              <a:tr h="3690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Improvement Tasks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26" marR="9226" marT="92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>
                          <a:effectLst/>
                        </a:rPr>
                        <a:t>Gain/Loss (MeV/pass)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26" marR="9226" marT="92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>
                          <a:effectLst/>
                        </a:rPr>
                        <a:t>NL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26" marR="9226" marT="92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>
                          <a:effectLst/>
                        </a:rPr>
                        <a:t>SL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26" marR="9226" marT="92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>
                          <a:effectLst/>
                        </a:rPr>
                        <a:t>Improves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26" marR="9226" marT="92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Group/Sys Owner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26" marR="9226" marT="9226" marB="0" anchor="b"/>
                </a:tc>
              </a:tr>
              <a:tr h="18452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Klystron distibution. Pair the best with the best and worst with the worst.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26" marR="9226" marT="9226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-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26" marR="9226" marT="9226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26" marR="9226" marT="9226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26" marR="9226" marT="922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Availability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26" marR="9226" marT="922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RF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26" marR="9226" marT="9226" marB="0" anchor="b"/>
                </a:tc>
              </a:tr>
              <a:tr h="18452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Optimize gradient vs radiation production in cryomodules.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26" marR="9226" marT="9226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-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26" marR="9226" marT="9226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26" marR="9226" marT="9226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26" marR="9226" marT="922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Field Emmision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26" marR="9226" marT="922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SRF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26" marR="9226" marT="9226" marB="0" anchor="b"/>
                </a:tc>
              </a:tr>
              <a:tr h="18452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Continue to tune FCC parameters to minimize C100 recovery time.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26" marR="9226" marT="9226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-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26" marR="9226" marT="9226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26" marR="9226" marT="9226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26" marR="9226" marT="922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Availability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26" marR="9226" marT="922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RF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26" marR="9226" marT="9226" marB="0" anchor="b"/>
                </a:tc>
              </a:tr>
              <a:tr h="18452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Install and test 8-heater power supply system.  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26" marR="9226" marT="9226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-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26" marR="9226" marT="9226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26" marR="9226" marT="9226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26" marR="9226" marT="922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Availability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26" marR="9226" marT="922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RF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26" marR="9226" marT="9226" marB="0" anchor="b"/>
                </a:tc>
              </a:tr>
              <a:tr h="36904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Evaluate any improvements gained from new turbo pump installation.  Make recommendation based on results.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26" marR="9226" marT="9226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-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26" marR="9226" marT="9226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26" marR="9226" marT="9226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26" marR="9226" marT="922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Availability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26" marR="9226" marT="922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Ops/SRF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26" marR="9226" marT="9226" marB="0" anchor="b"/>
                </a:tc>
              </a:tr>
              <a:tr h="55356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Evaluate Q0 Improvement of cryomodule by In-situ Demagnetization (in the LERF) - begin utilizing the LERF as an SRF/RF testbed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26" marR="9226" marT="9226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-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26" marR="9226" marT="9226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26" marR="9226" marT="9226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26" marR="9226" marT="922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Q0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26" marR="9226" marT="922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SRF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26" marR="9226" marT="9226" marB="0" anchor="b"/>
                </a:tc>
              </a:tr>
              <a:tr h="55356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Develop an empirical test to determine the high/low operating point of the C100 cryomodules as a function of pressure at the T. 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26" marR="9226" marT="9226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-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26" marR="9226" marT="9226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26" marR="9226" marT="9226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26" marR="9226" marT="922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Cryo Load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26" marR="9226" marT="922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Cryo / Ops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26" marR="9226" marT="9226" marB="0" anchor="b"/>
                </a:tc>
              </a:tr>
              <a:tr h="18452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Quench Test (real or not?)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26" marR="9226" marT="9226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-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26" marR="9226" marT="9226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26" marR="9226" marT="9226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26" marR="9226" marT="922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Gradient/Availability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26" marR="9226" marT="922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SRF/RF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26" marR="9226" marT="9226" marB="0" anchor="b"/>
                </a:tc>
              </a:tr>
              <a:tr h="18452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Web-based gradient reporting tool v1 complete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26" marR="9226" marT="9226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-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26" marR="9226" marT="9226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26" marR="9226" marT="9226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26" marR="9226" marT="92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Availability/Gradient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26" marR="9226" marT="922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HLA/Adam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26" marR="9226" marT="9226" marB="0" anchor="b"/>
                </a:tc>
              </a:tr>
              <a:tr h="18452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PZTs - change/improve control algorithm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26" marR="9226" marT="9226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-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26" marR="9226" marT="9226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26" marR="9226" marT="9226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26" marR="9226" marT="922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Gradient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26" marR="9226" marT="922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RF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26" marR="9226" marT="9226" marB="0" anchor="b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7124428"/>
              </p:ext>
            </p:extLst>
          </p:nvPr>
        </p:nvGraphicFramePr>
        <p:xfrm>
          <a:off x="381000" y="4572000"/>
          <a:ext cx="6464300" cy="13335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937875"/>
                <a:gridCol w="790187"/>
                <a:gridCol w="368119"/>
                <a:gridCol w="368119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</a:rPr>
                        <a:t>Maintenance Tasks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Reduce C50 trip rates by improving FPC waveguide vacuum.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-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1L25-1 weirdness investigation / troubleshooting. This will likely be time consuming...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-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2L12 microphonics measurement (This zone experienced large gradient losses in the last 4 cavities when the pump cart was initially attached, shaking things?)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-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Need Waveguide Records on cryomodules (C100)  while we have opportunity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-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3795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Summer SAD Tasks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2734905"/>
              </p:ext>
            </p:extLst>
          </p:nvPr>
        </p:nvGraphicFramePr>
        <p:xfrm>
          <a:off x="457200" y="1981200"/>
          <a:ext cx="7848600" cy="23736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715000"/>
                <a:gridCol w="1239700"/>
                <a:gridCol w="446950"/>
                <a:gridCol w="446950"/>
              </a:tblGrid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Improvement Tasks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Gain/Loss (MeV/pass)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NL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SL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Install C50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Complete targeted helium processing to get rid of field emitters (list to come from team). 4 Zones at 4MeV/zone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Install all remaining Super MOPs power supplies.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6.5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6.5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Regain margin on cavitiies limited by CWWT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2L25 Gradient Push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Replace cryomodule poly windows with ceramic windows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-27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-8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-19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per pass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NL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SL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SUM MeV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32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36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-4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0784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Summer SAD Tasks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6923697"/>
              </p:ext>
            </p:extLst>
          </p:nvPr>
        </p:nvGraphicFramePr>
        <p:xfrm>
          <a:off x="609600" y="1600200"/>
          <a:ext cx="7696200" cy="44234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878885"/>
                <a:gridCol w="940773"/>
                <a:gridCol w="438271"/>
                <a:gridCol w="438271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Maintenance Tasks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2L07 cryo-cycle and repair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Repair 2 cavities 1L25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Repair 2 cavities 2L18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Repair 2 cavities 1L18 (with ceramic window swap, not including gain in line 13)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905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2L09-1 requires a 30K cryocycle to unstick the tuner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1L12-8 Arc Detector Swap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762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2L17-3 Persistent CWWT: EES-RF swapped out RFCM and has passed it off to SRF as it persists. Requires further investigation, possible swap to warm IR sweep if it's not the cable/chassis. [1L10-6 has one too, but EES-RF has not ruled out the RFCM yet)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1L13-6 has a damaged probe cable which requires replacement (does this require a stone drop to pull a new one?)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571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1L10-6 is having intermittent problems registering latched CWWT faults; RFCM swap required; may need further diagnosis or warm IR sweep if that doesn't work.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2L02-8 circulator swap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1L12-20 and 2L18-50 will require ion pump swap outs and possible temporary supplementary pumping to establish good vacuum again for operation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per pass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u="none" strike="noStrike" dirty="0">
                          <a:effectLst/>
                        </a:rPr>
                        <a:t>SUM MeV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107.5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51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68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0532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of the Gradient System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447800"/>
            <a:ext cx="7620000" cy="51095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72332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Energy Reach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8950850"/>
              </p:ext>
            </p:extLst>
          </p:nvPr>
        </p:nvGraphicFramePr>
        <p:xfrm>
          <a:off x="762000" y="1752600"/>
          <a:ext cx="7391400" cy="27870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657166"/>
                <a:gridCol w="905292"/>
                <a:gridCol w="414471"/>
                <a:gridCol w="414471"/>
              </a:tblGrid>
              <a:tr h="190500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Gain/Loss (MeV/pass)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SL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C25 Linac energy reach as of 3-09-2017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1085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1110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1095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Expected Gains (Improvements)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36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-4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Expected Gains (Maintenance)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50.6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67.6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annual loss (10 months)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-28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Expected Reach (Fall 2017) - appoximated with annual loss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1135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1197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1158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Linac reach based on 45 MeV of overhead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1090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If refurbished C50 is installed in the SL instead of NL, Linacs could be more balanced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1135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1172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1183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4495800"/>
            <a:ext cx="8229600" cy="1981200"/>
          </a:xfrm>
        </p:spPr>
        <p:txBody>
          <a:bodyPr/>
          <a:lstStyle/>
          <a:p>
            <a:r>
              <a:rPr lang="en-US" dirty="0" smtClean="0"/>
              <a:t>Important Notes:  </a:t>
            </a:r>
          </a:p>
          <a:p>
            <a:pPr lvl="1"/>
            <a:r>
              <a:rPr lang="en-US" dirty="0" smtClean="0"/>
              <a:t>We still need to complete the </a:t>
            </a:r>
            <a:r>
              <a:rPr lang="en-US" dirty="0" err="1" smtClean="0"/>
              <a:t>linac</a:t>
            </a:r>
            <a:r>
              <a:rPr lang="en-US" dirty="0" smtClean="0"/>
              <a:t> pressure test </a:t>
            </a:r>
            <a:r>
              <a:rPr lang="en-US" dirty="0"/>
              <a:t>to determine the high/low operating point of the C100 </a:t>
            </a:r>
            <a:r>
              <a:rPr lang="en-US" dirty="0" err="1"/>
              <a:t>cryomodules</a:t>
            </a:r>
            <a:r>
              <a:rPr lang="en-US" dirty="0"/>
              <a:t> as a function of pressure at the T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Cryo</a:t>
            </a:r>
            <a:r>
              <a:rPr lang="en-US" dirty="0" smtClean="0"/>
              <a:t> work schedule and configuration may impact some work.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82628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4530</TotalTime>
  <Words>690</Words>
  <Application>Microsoft Office PowerPoint</Application>
  <PresentationFormat>On-screen Show (4:3)</PresentationFormat>
  <Paragraphs>173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Clarity</vt:lpstr>
      <vt:lpstr>Gradient Team Report</vt:lpstr>
      <vt:lpstr>State of the Gradient System</vt:lpstr>
      <vt:lpstr>Summer SAD Tasks</vt:lpstr>
      <vt:lpstr>Summer SAD Tasks</vt:lpstr>
      <vt:lpstr>Summer SAD Tasks</vt:lpstr>
      <vt:lpstr>State of the Gradient System</vt:lpstr>
      <vt:lpstr>Energy Reach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Gradient Team Report</dc:title>
  <dc:creator>Kenneth Baggett</dc:creator>
  <cp:lastModifiedBy>Geoffrey A. Krafft</cp:lastModifiedBy>
  <cp:revision>25</cp:revision>
  <dcterms:created xsi:type="dcterms:W3CDTF">2017-01-27T15:21:59Z</dcterms:created>
  <dcterms:modified xsi:type="dcterms:W3CDTF">2017-03-27T17:06:57Z</dcterms:modified>
</cp:coreProperties>
</file>