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A702E7-EA01-49ED-B61C-6C5B3D7B155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61B5E88-2F63-4CD0-A734-042266A563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Gradient Team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3/27/2017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Gradient System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05493"/>
            <a:ext cx="7675273" cy="5219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62900" y="1600200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Lost 2L07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1336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Put 2L23 Heat  in Independent Mode  +10MeV</a:t>
            </a:r>
          </a:p>
          <a:p>
            <a:r>
              <a:rPr lang="en-US" sz="800" dirty="0" smtClean="0"/>
              <a:t>2L26 insulating </a:t>
            </a:r>
            <a:r>
              <a:rPr lang="en-US" sz="800" dirty="0" err="1" smtClean="0"/>
              <a:t>vac</a:t>
            </a:r>
            <a:r>
              <a:rPr lang="en-US" sz="800" dirty="0" smtClean="0"/>
              <a:t> repair +27MeV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029200" y="2472154"/>
            <a:ext cx="838200" cy="423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8077200" y="1852871"/>
            <a:ext cx="228600" cy="6192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62400" y="1791316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Maintenance Day Cavity Recovery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448300" y="1995563"/>
            <a:ext cx="838200" cy="423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81600" y="1514317"/>
            <a:ext cx="2057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2 Cavities Recovered</a:t>
            </a:r>
          </a:p>
          <a:p>
            <a:r>
              <a:rPr lang="en-US" sz="800" dirty="0" smtClean="0"/>
              <a:t>SL C100s in independent Heat mode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1803380"/>
            <a:ext cx="838200" cy="423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86400" y="1981200"/>
            <a:ext cx="185085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78" y="4056788"/>
            <a:ext cx="4159044" cy="212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505" y="4191000"/>
            <a:ext cx="751828" cy="1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Summer SAD Tasks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089619"/>
              </p:ext>
            </p:extLst>
          </p:nvPr>
        </p:nvGraphicFramePr>
        <p:xfrm>
          <a:off x="457200" y="894172"/>
          <a:ext cx="8229600" cy="3296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4400"/>
                <a:gridCol w="822436"/>
                <a:gridCol w="356473"/>
                <a:gridCol w="356473"/>
                <a:gridCol w="1281457"/>
                <a:gridCol w="688361"/>
              </a:tblGrid>
              <a:tr h="369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Improvement Tasks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Gain/Loss (MeV/pass)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SL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Improves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Group/Sys Owner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Klystron distibution. Pair the best with the best and worst with the worst.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Availability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Optimize gradient vs radiation production in cryomodules.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Field Emmision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Continue to tune FCC parameters to minimize C100 recovery time.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Availability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Install and test 8-heater power supply system.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Availability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369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Evaluate any improvements gained from new turbo pump installation.  Make recommendation based on results.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Availability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Ops/SRF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5535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Evaluate Q0 Improvement of cryomodule by In-situ Demagnetization (in the LERF) - begin utilizing the LERF as an SRF/RF testbed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5535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Develop an empirical test to determine the high/low operating point of the C100 cryomodules as a function of pressure at the T.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Cryo Load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Cryo / Ops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Quench Test (real or not?)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Gradient/Availability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SRF/RF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Web-based gradient reporting tool v1 complete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Availability/Gradient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HLA/Adam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  <a:tr h="184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PZTs - change/improve control algorithm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Gradient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26" marR="9226" marT="9226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124428"/>
              </p:ext>
            </p:extLst>
          </p:nvPr>
        </p:nvGraphicFramePr>
        <p:xfrm>
          <a:off x="381000" y="4572000"/>
          <a:ext cx="64643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7875"/>
                <a:gridCol w="790187"/>
                <a:gridCol w="368119"/>
                <a:gridCol w="36811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Maintenance Tasks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Reduce C50 trip rates by improving FPC waveguide vacuum.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1L25-1 weirdness investigation / troubleshooting. This will likely be time consuming...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2L12 microphonics measurement (This zone experienced large gradient losses in the last 4 cavities when the pump cart was initially attached, shaking things?)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Need Waveguide Records on cryomodules (C100)  while we have opportunity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7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SAD Tasks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34905"/>
              </p:ext>
            </p:extLst>
          </p:nvPr>
        </p:nvGraphicFramePr>
        <p:xfrm>
          <a:off x="457200" y="1981200"/>
          <a:ext cx="7848600" cy="2373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5000"/>
                <a:gridCol w="1239700"/>
                <a:gridCol w="446950"/>
                <a:gridCol w="44695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Improvement Tasks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Gain/Loss (MeV/pass)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NL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Install C50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Complete targeted helium processing to get rid of field emitters (list to come from team). 4 Zones at 4MeV/zone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Install all remaining Super MOPs power supplies.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Regain margin on cavitiies limited by CWWT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2L25 Gradient Push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Replace cryomodule poly windows with ceramic windows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per pass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NL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SL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SUM MeV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7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SAD Tasks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23697"/>
              </p:ext>
            </p:extLst>
          </p:nvPr>
        </p:nvGraphicFramePr>
        <p:xfrm>
          <a:off x="609600" y="1600200"/>
          <a:ext cx="7696200" cy="4423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8885"/>
                <a:gridCol w="940773"/>
                <a:gridCol w="438271"/>
                <a:gridCol w="43827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Maintenance Tasks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2L07 cryo-cycle and repair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Repair 2 cavities 1L25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Repair 2 cavities 2L18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Repair 2 cavities 1L18 (with ceramic window swap, not including gain in line 13)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2L09-1 requires a 30K cryocycle to unstick the tuner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1L12-8 Arc Detector Swap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2L17-3 Persistent CWWT: EES-RF swapped out RFCM and has passed it off to SRF as it persists. Requires further investigation, possible swap to warm IR sweep if it's not the cable/chassis. [1L10-6 has one too, but EES-RF has not ruled out the RFCM yet)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1L13-6 has a damaged probe cable which requires replacement (does this require a stone drop to pull a new one?)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1L10-6 is having intermittent problems registering latched CWWT faults; RFCM swap required; may need further diagnosis or warm IR sweep if that doesn't work.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2L02-8 circulator swap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1L12-20 and 2L18-50 will require ion pump swap outs and possible temporary supplementary pumping to establish good vacuum again for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per pass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SUM MeV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107.5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51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68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5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Gradient System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7620000" cy="510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3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Reach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950850"/>
              </p:ext>
            </p:extLst>
          </p:nvPr>
        </p:nvGraphicFramePr>
        <p:xfrm>
          <a:off x="762000" y="1752600"/>
          <a:ext cx="7391400" cy="2787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7166"/>
                <a:gridCol w="905292"/>
                <a:gridCol w="414471"/>
                <a:gridCol w="414471"/>
              </a:tblGrid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Gain/Loss (MeV/pass)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C25 Linac energy reach as of 3-09-2017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Expected Gains (Improvements)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-4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Expected Gains (Maintenance)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annual loss (10 months)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-28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Expected Reach (Fall 2017) - appoximated with annual loss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Linac reach based on 45 MeV of overhead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1090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If refurbished C50 is installed in the SL instead of NL, Linacs could be more balanced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981200"/>
          </a:xfrm>
        </p:spPr>
        <p:txBody>
          <a:bodyPr/>
          <a:lstStyle/>
          <a:p>
            <a:r>
              <a:rPr lang="en-US" dirty="0" smtClean="0"/>
              <a:t>Important Notes:  </a:t>
            </a:r>
          </a:p>
          <a:p>
            <a:pPr lvl="1"/>
            <a:r>
              <a:rPr lang="en-US" dirty="0" smtClean="0"/>
              <a:t>We still need to complete the </a:t>
            </a:r>
            <a:r>
              <a:rPr lang="en-US" dirty="0" err="1" smtClean="0"/>
              <a:t>linac</a:t>
            </a:r>
            <a:r>
              <a:rPr lang="en-US" dirty="0" smtClean="0"/>
              <a:t> pressure test </a:t>
            </a:r>
            <a:r>
              <a:rPr lang="en-US" dirty="0"/>
              <a:t>to determine the high/low operating point of the C100 </a:t>
            </a:r>
            <a:r>
              <a:rPr lang="en-US" dirty="0" err="1"/>
              <a:t>cryomodules</a:t>
            </a:r>
            <a:r>
              <a:rPr lang="en-US" dirty="0"/>
              <a:t> as a function of pressure at the 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Cryo</a:t>
            </a:r>
            <a:r>
              <a:rPr lang="en-US" dirty="0" smtClean="0"/>
              <a:t> work schedule and configuration may impact some work.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262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4530</TotalTime>
  <Words>690</Words>
  <Application>Microsoft Office PowerPoint</Application>
  <PresentationFormat>On-screen Show (4:3)</PresentationFormat>
  <Paragraphs>173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Gradient Team Report</vt:lpstr>
      <vt:lpstr>State of the Gradient System</vt:lpstr>
      <vt:lpstr>Summer SAD Tasks</vt:lpstr>
      <vt:lpstr>Summer SAD Tasks</vt:lpstr>
      <vt:lpstr>Summer SAD Tasks</vt:lpstr>
      <vt:lpstr>State of the Gradient System</vt:lpstr>
      <vt:lpstr>Energy Reach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Team Report</dc:title>
  <dc:creator>Kenneth Baggett</dc:creator>
  <cp:lastModifiedBy>Geoffrey A. Krafft</cp:lastModifiedBy>
  <cp:revision>25</cp:revision>
  <dcterms:created xsi:type="dcterms:W3CDTF">2017-01-27T15:21:59Z</dcterms:created>
  <dcterms:modified xsi:type="dcterms:W3CDTF">2017-03-27T17:06:57Z</dcterms:modified>
</cp:coreProperties>
</file>