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 id="2147483686" r:id="rId2"/>
    <p:sldMasterId id="2147483702" r:id="rId3"/>
  </p:sldMasterIdLst>
  <p:notesMasterIdLst>
    <p:notesMasterId r:id="rId33"/>
  </p:notesMasterIdLst>
  <p:sldIdLst>
    <p:sldId id="309" r:id="rId4"/>
    <p:sldId id="333" r:id="rId5"/>
    <p:sldId id="313" r:id="rId6"/>
    <p:sldId id="312" r:id="rId7"/>
    <p:sldId id="314" r:id="rId8"/>
    <p:sldId id="315" r:id="rId9"/>
    <p:sldId id="329" r:id="rId10"/>
    <p:sldId id="317" r:id="rId11"/>
    <p:sldId id="318" r:id="rId12"/>
    <p:sldId id="319" r:id="rId13"/>
    <p:sldId id="340" r:id="rId14"/>
    <p:sldId id="320" r:id="rId15"/>
    <p:sldId id="321" r:id="rId16"/>
    <p:sldId id="322" r:id="rId17"/>
    <p:sldId id="323" r:id="rId18"/>
    <p:sldId id="324" r:id="rId19"/>
    <p:sldId id="325" r:id="rId20"/>
    <p:sldId id="334" r:id="rId21"/>
    <p:sldId id="335" r:id="rId22"/>
    <p:sldId id="336" r:id="rId23"/>
    <p:sldId id="338" r:id="rId24"/>
    <p:sldId id="326" r:id="rId25"/>
    <p:sldId id="327" r:id="rId26"/>
    <p:sldId id="328" r:id="rId27"/>
    <p:sldId id="331" r:id="rId28"/>
    <p:sldId id="316" r:id="rId29"/>
    <p:sldId id="330" r:id="rId30"/>
    <p:sldId id="311" r:id="rId31"/>
    <p:sldId id="33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6408" autoAdjust="0"/>
  </p:normalViewPr>
  <p:slideViewPr>
    <p:cSldViewPr snapToGrid="0" snapToObjects="1">
      <p:cViewPr varScale="1">
        <p:scale>
          <a:sx n="58" d="100"/>
          <a:sy n="58" d="100"/>
        </p:scale>
        <p:origin x="120" y="366"/>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smtClean="0"/>
              <a:t>Click icon to add picture</a:t>
            </a: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13" name="Picture 12"/>
          <p:cNvPicPr>
            <a:picLocks noChangeAspect="1"/>
          </p:cNvPicPr>
          <p:nvPr userDrawn="1"/>
        </p:nvPicPr>
        <p:blipFill>
          <a:blip r:embed="rId3"/>
          <a:stretch>
            <a:fillRect/>
          </a:stretch>
        </p:blipFill>
        <p:spPr>
          <a:xfrm>
            <a:off x="0" y="0"/>
            <a:ext cx="12192000" cy="128270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18" name="Picture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9" name="Text Placeholder 4"/>
          <p:cNvSpPr>
            <a:spLocks noGrp="1"/>
          </p:cNvSpPr>
          <p:nvPr>
            <p:ph type="body" sz="quarter" idx="16" hasCustomPrompt="1"/>
          </p:nvPr>
        </p:nvSpPr>
        <p:spPr>
          <a:xfrm>
            <a:off x="3651306" y="5563165"/>
            <a:ext cx="5745192" cy="910001"/>
          </a:xfrm>
        </p:spPr>
        <p:txBody>
          <a:bodyPr>
            <a:noAutofit/>
          </a:bodyPr>
          <a:lstStyle>
            <a:lvl1pPr marL="0" indent="0">
              <a:buNone/>
              <a:defRPr/>
            </a:lvl1pPr>
          </a:lstStyle>
          <a:p>
            <a:pPr algn="ctr"/>
            <a:r>
              <a:rPr lang="en-US" sz="1800" dirty="0" smtClean="0"/>
              <a:t>Jefferson Lab Accelerator Advisory Committee Review</a:t>
            </a:r>
          </a:p>
          <a:p>
            <a:pPr algn="ctr"/>
            <a:r>
              <a:rPr lang="en-US" sz="1800" dirty="0" smtClean="0"/>
              <a:t>October 22 – 24, 2019</a:t>
            </a:r>
            <a:endParaRPr lang="en-US" sz="1800" dirty="0"/>
          </a:p>
        </p:txBody>
      </p:sp>
    </p:spTree>
    <p:extLst>
      <p:ext uri="{BB962C8B-B14F-4D97-AF65-F5344CB8AC3E}">
        <p14:creationId xmlns:p14="http://schemas.microsoft.com/office/powerpoint/2010/main" val="4291861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smtClean="0"/>
              <a:t>Questions?</a:t>
            </a:r>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smtClean="0"/>
              <a:t>Click icon to add picture</a:t>
            </a:r>
            <a:endParaRPr lang="en-US"/>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smtClean="0"/>
              <a:t>Contact</a:t>
            </a:r>
            <a:endParaRPr lang="en-US" dirty="0"/>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17" name="Picture 16"/>
          <p:cNvPicPr>
            <a:picLocks noChangeAspect="1"/>
          </p:cNvPicPr>
          <p:nvPr userDrawn="1"/>
        </p:nvPicPr>
        <p:blipFill>
          <a:blip r:embed="rId3"/>
          <a:stretch>
            <a:fillRect/>
          </a:stretch>
        </p:blipFill>
        <p:spPr>
          <a:xfrm>
            <a:off x="0" y="0"/>
            <a:ext cx="12192000" cy="128270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156700397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4782035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a:xfrm>
            <a:off x="4165600" y="6460977"/>
            <a:ext cx="3860800" cy="365125"/>
          </a:xfrm>
        </p:spPr>
        <p:txBody>
          <a:bodyPr/>
          <a:lstStyle>
            <a:lvl1pPr>
              <a:defRPr sz="1600" b="1"/>
            </a:lvl1pPr>
          </a:lstStyle>
          <a:p>
            <a:pPr>
              <a:defRPr/>
            </a:pPr>
            <a:r>
              <a:rPr lang="en-US" smtClean="0"/>
              <a:t>2019 JLAAC Review</a:t>
            </a:r>
            <a:endParaRPr lang="en-US" dirty="0"/>
          </a:p>
        </p:txBody>
      </p:sp>
      <p:sp>
        <p:nvSpPr>
          <p:cNvPr id="5" name="Slide Number Placeholder 4"/>
          <p:cNvSpPr>
            <a:spLocks noGrp="1"/>
          </p:cNvSpPr>
          <p:nvPr>
            <p:ph type="sldNum" sz="quarter" idx="11"/>
          </p:nvPr>
        </p:nvSpPr>
        <p:spPr>
          <a:xfrm>
            <a:off x="8636000" y="6460977"/>
            <a:ext cx="1422400" cy="365125"/>
          </a:xfrm>
        </p:spPr>
        <p:txBody>
          <a:bodyPr/>
          <a:lstStyle>
            <a:lvl1pPr>
              <a:defRPr sz="1600" b="0"/>
            </a:lvl1pPr>
          </a:lstStyle>
          <a:p>
            <a:pPr>
              <a:defRPr/>
            </a:pPr>
            <a:r>
              <a:rPr lang="en-US" smtClean="0"/>
              <a:t>--</a:t>
            </a:r>
            <a:fld id="{045D7771-C512-4210-A2E7-C9FC1305859F}" type="slidenum">
              <a:rPr lang="en-US" smtClean="0"/>
              <a:pPr>
                <a:defRPr/>
              </a:pPr>
              <a:t>‹#›</a:t>
            </a:fld>
            <a:r>
              <a:rPr lang="en-US" smtClean="0"/>
              <a:t>--</a:t>
            </a:r>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6206609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2"/>
          <p:cNvSpPr>
            <a:spLocks noGrp="1"/>
          </p:cNvSpPr>
          <p:nvPr>
            <p:ph type="ftr" sz="quarter" idx="10"/>
          </p:nvPr>
        </p:nvSpPr>
        <p:spPr>
          <a:xfrm>
            <a:off x="4165600" y="6460977"/>
            <a:ext cx="3860800" cy="365125"/>
          </a:xfrm>
        </p:spPr>
        <p:txBody>
          <a:bodyPr/>
          <a:lstStyle>
            <a:lvl1pPr>
              <a:defRPr/>
            </a:lvl1pPr>
          </a:lstStyle>
          <a:p>
            <a:pPr>
              <a:defRPr/>
            </a:pPr>
            <a:r>
              <a:rPr lang="en-US" smtClean="0"/>
              <a:t>2019 JLAAC Review</a:t>
            </a:r>
            <a:endParaRPr lang="en-US" dirty="0"/>
          </a:p>
        </p:txBody>
      </p:sp>
      <p:sp>
        <p:nvSpPr>
          <p:cNvPr id="5" name="Slide Number Placeholder 3"/>
          <p:cNvSpPr>
            <a:spLocks noGrp="1"/>
          </p:cNvSpPr>
          <p:nvPr>
            <p:ph type="sldNum" sz="quarter" idx="11"/>
          </p:nvPr>
        </p:nvSpPr>
        <p:spPr>
          <a:xfrm>
            <a:off x="8636000" y="6460977"/>
            <a:ext cx="1422400" cy="365125"/>
          </a:xfrm>
        </p:spPr>
        <p:txBody>
          <a:bodyPr/>
          <a:lstStyle>
            <a:lvl1pPr>
              <a:defRPr/>
            </a:lvl1pPr>
          </a:lstStyle>
          <a:p>
            <a:pPr>
              <a:defRPr/>
            </a:pPr>
            <a:r>
              <a:rPr lang="en-US" smtClean="0"/>
              <a:t>--</a:t>
            </a:r>
            <a:fld id="{26388E9D-51C7-4857-A0D7-06DFEF2A7E5D}" type="slidenum">
              <a:rPr lang="en-US" smtClean="0"/>
              <a:pPr>
                <a:defRPr/>
              </a:pPr>
              <a:t>‹#›</a:t>
            </a:fld>
            <a:r>
              <a:rPr lang="en-US" smtClean="0"/>
              <a:t>--</a:t>
            </a:r>
            <a:endParaRPr lang="en-US"/>
          </a:p>
        </p:txBody>
      </p:sp>
    </p:spTree>
    <p:extLst>
      <p:ext uri="{BB962C8B-B14F-4D97-AF65-F5344CB8AC3E}">
        <p14:creationId xmlns:p14="http://schemas.microsoft.com/office/powerpoint/2010/main" val="226069156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16000" y="914400"/>
            <a:ext cx="508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99200" y="914400"/>
            <a:ext cx="508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2"/>
          <p:cNvSpPr>
            <a:spLocks noGrp="1"/>
          </p:cNvSpPr>
          <p:nvPr>
            <p:ph type="ftr" sz="quarter" idx="10"/>
          </p:nvPr>
        </p:nvSpPr>
        <p:spPr>
          <a:xfrm>
            <a:off x="4165600" y="6460977"/>
            <a:ext cx="3860800" cy="365125"/>
          </a:xfrm>
        </p:spPr>
        <p:txBody>
          <a:bodyPr/>
          <a:lstStyle>
            <a:lvl1pPr>
              <a:defRPr/>
            </a:lvl1pPr>
          </a:lstStyle>
          <a:p>
            <a:pPr>
              <a:defRPr/>
            </a:pPr>
            <a:r>
              <a:rPr lang="en-US" smtClean="0"/>
              <a:t>2019 JLAAC Review</a:t>
            </a:r>
            <a:endParaRPr lang="en-US" dirty="0"/>
          </a:p>
        </p:txBody>
      </p:sp>
      <p:sp>
        <p:nvSpPr>
          <p:cNvPr id="6" name="Slide Number Placeholder 3"/>
          <p:cNvSpPr>
            <a:spLocks noGrp="1"/>
          </p:cNvSpPr>
          <p:nvPr>
            <p:ph type="sldNum" sz="quarter" idx="11"/>
          </p:nvPr>
        </p:nvSpPr>
        <p:spPr>
          <a:xfrm>
            <a:off x="8636000" y="6460977"/>
            <a:ext cx="1422400" cy="365125"/>
          </a:xfrm>
        </p:spPr>
        <p:txBody>
          <a:bodyPr/>
          <a:lstStyle>
            <a:lvl1pPr>
              <a:defRPr/>
            </a:lvl1pPr>
          </a:lstStyle>
          <a:p>
            <a:pPr>
              <a:defRPr/>
            </a:pPr>
            <a:r>
              <a:rPr lang="en-US" smtClean="0"/>
              <a:t>--</a:t>
            </a:r>
            <a:fld id="{04DDD9CB-F7E7-41DE-9680-93670C423E85}" type="slidenum">
              <a:rPr lang="en-US" smtClean="0"/>
              <a:pPr>
                <a:defRPr/>
              </a:pPr>
              <a:t>‹#›</a:t>
            </a:fld>
            <a:r>
              <a:rPr lang="en-US" smtClean="0"/>
              <a:t>--</a:t>
            </a:r>
            <a:endParaRPr lang="en-US"/>
          </a:p>
        </p:txBody>
      </p:sp>
    </p:spTree>
    <p:extLst>
      <p:ext uri="{BB962C8B-B14F-4D97-AF65-F5344CB8AC3E}">
        <p14:creationId xmlns:p14="http://schemas.microsoft.com/office/powerpoint/2010/main" val="403411675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2"/>
          <p:cNvSpPr>
            <a:spLocks noGrp="1"/>
          </p:cNvSpPr>
          <p:nvPr>
            <p:ph type="ftr" sz="quarter" idx="10"/>
          </p:nvPr>
        </p:nvSpPr>
        <p:spPr/>
        <p:txBody>
          <a:bodyPr/>
          <a:lstStyle>
            <a:lvl1pPr>
              <a:defRPr/>
            </a:lvl1pPr>
          </a:lstStyle>
          <a:p>
            <a:pPr>
              <a:defRPr/>
            </a:pPr>
            <a:r>
              <a:rPr lang="en-US" smtClean="0"/>
              <a:t>2019 JLAAC Review</a:t>
            </a:r>
            <a:endParaRPr lang="en-US" dirty="0"/>
          </a:p>
        </p:txBody>
      </p:sp>
      <p:sp>
        <p:nvSpPr>
          <p:cNvPr id="8" name="Slide Number Placeholder 3"/>
          <p:cNvSpPr>
            <a:spLocks noGrp="1"/>
          </p:cNvSpPr>
          <p:nvPr>
            <p:ph type="sldNum" sz="quarter" idx="11"/>
          </p:nvPr>
        </p:nvSpPr>
        <p:spPr/>
        <p:txBody>
          <a:bodyPr/>
          <a:lstStyle>
            <a:lvl1pPr>
              <a:defRPr/>
            </a:lvl1pPr>
          </a:lstStyle>
          <a:p>
            <a:pPr>
              <a:defRPr/>
            </a:pPr>
            <a:r>
              <a:rPr lang="en-US" smtClean="0"/>
              <a:t>--</a:t>
            </a:r>
            <a:fld id="{4D905F52-699A-4C97-B27D-9E5B26015A45}" type="slidenum">
              <a:rPr lang="en-US" smtClean="0"/>
              <a:pPr>
                <a:defRPr/>
              </a:pPr>
              <a:t>‹#›</a:t>
            </a:fld>
            <a:r>
              <a:rPr lang="en-US" smtClean="0"/>
              <a:t>--</a:t>
            </a:r>
            <a:endParaRPr lang="en-US"/>
          </a:p>
        </p:txBody>
      </p:sp>
    </p:spTree>
    <p:extLst>
      <p:ext uri="{BB962C8B-B14F-4D97-AF65-F5344CB8AC3E}">
        <p14:creationId xmlns:p14="http://schemas.microsoft.com/office/powerpoint/2010/main" val="3603738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a:xfrm>
            <a:off x="4165600" y="6460977"/>
            <a:ext cx="3860800" cy="365125"/>
          </a:xfrm>
        </p:spPr>
        <p:txBody>
          <a:bodyPr/>
          <a:lstStyle>
            <a:lvl1pPr>
              <a:defRPr/>
            </a:lvl1pPr>
          </a:lstStyle>
          <a:p>
            <a:pPr>
              <a:defRPr/>
            </a:pPr>
            <a:r>
              <a:rPr lang="en-US" smtClean="0"/>
              <a:t>2019 JLAAC Review</a:t>
            </a:r>
            <a:endParaRPr lang="en-US" dirty="0"/>
          </a:p>
        </p:txBody>
      </p:sp>
      <p:sp>
        <p:nvSpPr>
          <p:cNvPr id="4" name="Slide Number Placeholder 3"/>
          <p:cNvSpPr>
            <a:spLocks noGrp="1"/>
          </p:cNvSpPr>
          <p:nvPr>
            <p:ph type="sldNum" sz="quarter" idx="11"/>
          </p:nvPr>
        </p:nvSpPr>
        <p:spPr>
          <a:xfrm>
            <a:off x="8636000" y="6460977"/>
            <a:ext cx="1422400" cy="365125"/>
          </a:xfrm>
        </p:spPr>
        <p:txBody>
          <a:bodyPr/>
          <a:lstStyle>
            <a:lvl1pPr>
              <a:defRPr/>
            </a:lvl1pPr>
          </a:lstStyle>
          <a:p>
            <a:pPr>
              <a:defRPr/>
            </a:pPr>
            <a:r>
              <a:rPr lang="en-US" smtClean="0"/>
              <a:t>--</a:t>
            </a:r>
            <a:fld id="{97A1D542-5732-4ED5-AC4C-431D90EBD48A}" type="slidenum">
              <a:rPr lang="en-US" smtClean="0"/>
              <a:pPr>
                <a:defRPr/>
              </a:pPr>
              <a:t>‹#›</a:t>
            </a:fld>
            <a:r>
              <a:rPr lang="en-US" smtClean="0"/>
              <a:t>--</a:t>
            </a:r>
            <a:endParaRPr lang="en-US"/>
          </a:p>
        </p:txBody>
      </p:sp>
    </p:spTree>
    <p:extLst>
      <p:ext uri="{BB962C8B-B14F-4D97-AF65-F5344CB8AC3E}">
        <p14:creationId xmlns:p14="http://schemas.microsoft.com/office/powerpoint/2010/main" val="266928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692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1657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19880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Date Placeholder 6"/>
          <p:cNvSpPr>
            <a:spLocks noGrp="1"/>
          </p:cNvSpPr>
          <p:nvPr>
            <p:ph type="dt" sz="half" idx="10"/>
          </p:nvPr>
        </p:nvSpPr>
        <p:spPr/>
        <p:txBody>
          <a:bodyPr/>
          <a:lstStyle/>
          <a:p>
            <a:r>
              <a:rPr lang="en-US" smtClean="0"/>
              <a:t>October 22 - 24, 2019</a:t>
            </a:r>
            <a:endParaRPr lang="en-US" dirty="0"/>
          </a:p>
        </p:txBody>
      </p:sp>
      <p:sp>
        <p:nvSpPr>
          <p:cNvPr id="12" name="Footer Placeholder 11"/>
          <p:cNvSpPr>
            <a:spLocks noGrp="1"/>
          </p:cNvSpPr>
          <p:nvPr>
            <p:ph type="ftr" sz="quarter" idx="11"/>
          </p:nvPr>
        </p:nvSpPr>
        <p:spPr/>
        <p:txBody>
          <a:bodyPr/>
          <a:lstStyle/>
          <a:p>
            <a:r>
              <a:rPr lang="en-US" dirty="0" smtClean="0"/>
              <a:t>2019 JLAAC Review</a:t>
            </a:r>
            <a:endParaRPr lang="en-US" dirty="0"/>
          </a:p>
        </p:txBody>
      </p:sp>
      <p:sp>
        <p:nvSpPr>
          <p:cNvPr id="13" name="Slide Number Placeholder 12"/>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16396372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05367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8891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3000" y="0"/>
            <a:ext cx="261620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0"/>
            <a:ext cx="76454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2439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016000" y="914400"/>
            <a:ext cx="10363200" cy="5334000"/>
          </a:xfrm>
        </p:spPr>
        <p:txBody>
          <a:bodyPr/>
          <a:lstStyle/>
          <a:p>
            <a:pPr lvl="0"/>
            <a:r>
              <a:rPr lang="en-US" noProof="0" smtClean="0"/>
              <a:t>Click icon to add table</a:t>
            </a:r>
          </a:p>
        </p:txBody>
      </p:sp>
    </p:spTree>
    <p:extLst>
      <p:ext uri="{BB962C8B-B14F-4D97-AF65-F5344CB8AC3E}">
        <p14:creationId xmlns:p14="http://schemas.microsoft.com/office/powerpoint/2010/main" val="2017787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a:xfrm>
            <a:off x="4165600" y="6460977"/>
            <a:ext cx="3860800" cy="365125"/>
          </a:xfrm>
        </p:spPr>
        <p:txBody>
          <a:bodyPr/>
          <a:lstStyle>
            <a:lvl1pPr>
              <a:defRPr sz="1600" b="1"/>
            </a:lvl1pPr>
          </a:lstStyle>
          <a:p>
            <a:pPr>
              <a:defRPr/>
            </a:pPr>
            <a:r>
              <a:rPr lang="en-US" smtClean="0"/>
              <a:t>2019 JLAAC Review</a:t>
            </a:r>
            <a:endParaRPr lang="en-US" dirty="0"/>
          </a:p>
        </p:txBody>
      </p:sp>
      <p:sp>
        <p:nvSpPr>
          <p:cNvPr id="5" name="Slide Number Placeholder 4"/>
          <p:cNvSpPr>
            <a:spLocks noGrp="1"/>
          </p:cNvSpPr>
          <p:nvPr>
            <p:ph type="sldNum" sz="quarter" idx="11"/>
          </p:nvPr>
        </p:nvSpPr>
        <p:spPr>
          <a:xfrm>
            <a:off x="8636000" y="6460977"/>
            <a:ext cx="1422400" cy="365125"/>
          </a:xfrm>
        </p:spPr>
        <p:txBody>
          <a:bodyPr/>
          <a:lstStyle>
            <a:lvl1pPr>
              <a:defRPr sz="1600" b="0"/>
            </a:lvl1pPr>
          </a:lstStyle>
          <a:p>
            <a:pPr>
              <a:defRPr/>
            </a:pPr>
            <a:r>
              <a:rPr lang="en-US"/>
              <a:t>--</a:t>
            </a:r>
            <a:fld id="{045D7771-C512-4210-A2E7-C9FC1305859F}" type="slidenum">
              <a:rPr lang="en-US"/>
              <a:pPr>
                <a:defRPr/>
              </a:pPr>
              <a:t>‹#›</a:t>
            </a:fld>
            <a:r>
              <a:rPr lang="en-US"/>
              <a:t>--</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030628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27525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smtClean="0"/>
              <a:t>Click icon to add picture</a:t>
            </a: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13" name="Picture 12"/>
          <p:cNvPicPr>
            <a:picLocks noChangeAspect="1"/>
          </p:cNvPicPr>
          <p:nvPr userDrawn="1"/>
        </p:nvPicPr>
        <p:blipFill>
          <a:blip r:embed="rId3"/>
          <a:stretch>
            <a:fillRect/>
          </a:stretch>
        </p:blipFill>
        <p:spPr>
          <a:xfrm>
            <a:off x="0" y="0"/>
            <a:ext cx="12192000" cy="128270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18" name="Picture 1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9" name="Text Placeholder 4"/>
          <p:cNvSpPr>
            <a:spLocks noGrp="1"/>
          </p:cNvSpPr>
          <p:nvPr>
            <p:ph type="body" sz="quarter" idx="16" hasCustomPrompt="1"/>
          </p:nvPr>
        </p:nvSpPr>
        <p:spPr>
          <a:xfrm>
            <a:off x="3651306" y="5563165"/>
            <a:ext cx="5745192" cy="910001"/>
          </a:xfrm>
        </p:spPr>
        <p:txBody>
          <a:bodyPr>
            <a:noAutofit/>
          </a:bodyPr>
          <a:lstStyle>
            <a:lvl1pPr marL="0" indent="0">
              <a:buNone/>
              <a:defRPr baseline="0"/>
            </a:lvl1pPr>
          </a:lstStyle>
          <a:p>
            <a:pPr algn="ctr"/>
            <a:r>
              <a:rPr lang="en-US" sz="1800" dirty="0" smtClean="0"/>
              <a:t>2018 NP Accelerator R&amp;D PI Exchange Meeting</a:t>
            </a:r>
          </a:p>
          <a:p>
            <a:pPr algn="ctr"/>
            <a:r>
              <a:rPr lang="en-US" sz="1800" dirty="0" smtClean="0"/>
              <a:t>November 13-14, 2018</a:t>
            </a:r>
            <a:endParaRPr lang="en-US" sz="1800" dirty="0"/>
          </a:p>
        </p:txBody>
      </p:sp>
    </p:spTree>
    <p:extLst>
      <p:ext uri="{BB962C8B-B14F-4D97-AF65-F5344CB8AC3E}">
        <p14:creationId xmlns:p14="http://schemas.microsoft.com/office/powerpoint/2010/main" val="356854065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Date Placeholder 6"/>
          <p:cNvSpPr>
            <a:spLocks noGrp="1"/>
          </p:cNvSpPr>
          <p:nvPr>
            <p:ph type="dt" sz="half" idx="10"/>
          </p:nvPr>
        </p:nvSpPr>
        <p:spPr/>
        <p:txBody>
          <a:bodyPr/>
          <a:lstStyle/>
          <a:p>
            <a:r>
              <a:rPr lang="en-US" smtClean="0"/>
              <a:t>October 22 - 24, 2019</a:t>
            </a:r>
            <a:endParaRPr lang="en-US" dirty="0"/>
          </a:p>
        </p:txBody>
      </p:sp>
      <p:sp>
        <p:nvSpPr>
          <p:cNvPr id="12" name="Footer Placeholder 11"/>
          <p:cNvSpPr>
            <a:spLocks noGrp="1"/>
          </p:cNvSpPr>
          <p:nvPr>
            <p:ph type="ftr" sz="quarter" idx="11"/>
          </p:nvPr>
        </p:nvSpPr>
        <p:spPr/>
        <p:txBody>
          <a:bodyPr/>
          <a:lstStyle>
            <a:lvl1pPr>
              <a:defRPr/>
            </a:lvl1pPr>
          </a:lstStyle>
          <a:p>
            <a:r>
              <a:rPr lang="en-US" smtClean="0"/>
              <a:t>2019 JLAAC Review</a:t>
            </a:r>
            <a:endParaRPr lang="en-US" dirty="0"/>
          </a:p>
        </p:txBody>
      </p:sp>
      <p:sp>
        <p:nvSpPr>
          <p:cNvPr id="13" name="Slide Number Placeholder 12"/>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333553733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Date Placeholder 6"/>
          <p:cNvSpPr>
            <a:spLocks noGrp="1"/>
          </p:cNvSpPr>
          <p:nvPr>
            <p:ph type="dt" sz="half" idx="14"/>
          </p:nvPr>
        </p:nvSpPr>
        <p:spPr/>
        <p:txBody>
          <a:bodyPr/>
          <a:lstStyle/>
          <a:p>
            <a:r>
              <a:rPr lang="en-US" smtClean="0"/>
              <a:t>October 22 - 24, 2019</a:t>
            </a:r>
            <a:endParaRPr lang="en-US" dirty="0"/>
          </a:p>
        </p:txBody>
      </p:sp>
      <p:sp>
        <p:nvSpPr>
          <p:cNvPr id="13" name="Footer Placeholder 12"/>
          <p:cNvSpPr>
            <a:spLocks noGrp="1"/>
          </p:cNvSpPr>
          <p:nvPr>
            <p:ph type="ftr" sz="quarter" idx="15"/>
          </p:nvPr>
        </p:nvSpPr>
        <p:spPr/>
        <p:txBody>
          <a:bodyPr/>
          <a:lstStyle/>
          <a:p>
            <a:r>
              <a:rPr lang="en-US" smtClean="0"/>
              <a:t>2019 JLAAC Review</a:t>
            </a:r>
            <a:endParaRPr lang="en-US" dirty="0"/>
          </a:p>
        </p:txBody>
      </p:sp>
      <p:sp>
        <p:nvSpPr>
          <p:cNvPr id="14" name="Slide Number Placeholder 13"/>
          <p:cNvSpPr>
            <a:spLocks noGrp="1"/>
          </p:cNvSpPr>
          <p:nvPr>
            <p:ph type="sldNum" sz="quarter" idx="16"/>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344375627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smtClean="0"/>
              <a:t>Click icon to add picture</a:t>
            </a:r>
            <a:endParaRPr lang="en-US"/>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5"/>
          </p:nvPr>
        </p:nvSpPr>
        <p:spPr/>
        <p:txBody>
          <a:bodyPr/>
          <a:lstStyle/>
          <a:p>
            <a:r>
              <a:rPr lang="en-US" smtClean="0"/>
              <a:t>October 22 - 24, 2019</a:t>
            </a:r>
            <a:endParaRPr lang="en-US" dirty="0"/>
          </a:p>
        </p:txBody>
      </p:sp>
      <p:sp>
        <p:nvSpPr>
          <p:cNvPr id="14" name="Footer Placeholder 13"/>
          <p:cNvSpPr>
            <a:spLocks noGrp="1"/>
          </p:cNvSpPr>
          <p:nvPr>
            <p:ph type="ftr" sz="quarter" idx="16"/>
          </p:nvPr>
        </p:nvSpPr>
        <p:spPr/>
        <p:txBody>
          <a:bodyPr/>
          <a:lstStyle/>
          <a:p>
            <a:r>
              <a:rPr lang="en-US" smtClean="0"/>
              <a:t>2019 JLAAC Review</a:t>
            </a:r>
            <a:endParaRPr lang="en-US" dirty="0"/>
          </a:p>
        </p:txBody>
      </p:sp>
      <p:sp>
        <p:nvSpPr>
          <p:cNvPr id="15" name="Slide Number Placeholder 14"/>
          <p:cNvSpPr>
            <a:spLocks noGrp="1"/>
          </p:cNvSpPr>
          <p:nvPr>
            <p:ph type="sldNum" sz="quarter" idx="17"/>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856793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Date Placeholder 6"/>
          <p:cNvSpPr>
            <a:spLocks noGrp="1"/>
          </p:cNvSpPr>
          <p:nvPr>
            <p:ph type="dt" sz="half" idx="14"/>
          </p:nvPr>
        </p:nvSpPr>
        <p:spPr/>
        <p:txBody>
          <a:bodyPr/>
          <a:lstStyle/>
          <a:p>
            <a:r>
              <a:rPr lang="en-US" smtClean="0"/>
              <a:t>October 22 - 24, 2019</a:t>
            </a:r>
            <a:endParaRPr lang="en-US" dirty="0"/>
          </a:p>
        </p:txBody>
      </p:sp>
      <p:sp>
        <p:nvSpPr>
          <p:cNvPr id="13" name="Footer Placeholder 12"/>
          <p:cNvSpPr>
            <a:spLocks noGrp="1"/>
          </p:cNvSpPr>
          <p:nvPr>
            <p:ph type="ftr" sz="quarter" idx="15"/>
          </p:nvPr>
        </p:nvSpPr>
        <p:spPr/>
        <p:txBody>
          <a:bodyPr/>
          <a:lstStyle/>
          <a:p>
            <a:r>
              <a:rPr lang="en-US" smtClean="0"/>
              <a:t>2019 JLAAC Review</a:t>
            </a:r>
            <a:endParaRPr lang="en-US" dirty="0"/>
          </a:p>
        </p:txBody>
      </p:sp>
      <p:sp>
        <p:nvSpPr>
          <p:cNvPr id="14" name="Slide Number Placeholder 13"/>
          <p:cNvSpPr>
            <a:spLocks noGrp="1"/>
          </p:cNvSpPr>
          <p:nvPr>
            <p:ph type="sldNum" sz="quarter" idx="16"/>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365200212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smtClean="0"/>
              <a:t>Click icon to add picture</a:t>
            </a:r>
            <a:endParaRPr lang="en-US"/>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5"/>
          </p:nvPr>
        </p:nvSpPr>
        <p:spPr/>
        <p:txBody>
          <a:bodyPr/>
          <a:lstStyle/>
          <a:p>
            <a:r>
              <a:rPr lang="en-US" smtClean="0"/>
              <a:t>October 22 - 24, 2019</a:t>
            </a:r>
            <a:endParaRPr lang="en-US" dirty="0"/>
          </a:p>
        </p:txBody>
      </p:sp>
      <p:sp>
        <p:nvSpPr>
          <p:cNvPr id="14" name="Footer Placeholder 13"/>
          <p:cNvSpPr>
            <a:spLocks noGrp="1"/>
          </p:cNvSpPr>
          <p:nvPr>
            <p:ph type="ftr" sz="quarter" idx="16"/>
          </p:nvPr>
        </p:nvSpPr>
        <p:spPr/>
        <p:txBody>
          <a:bodyPr/>
          <a:lstStyle/>
          <a:p>
            <a:r>
              <a:rPr lang="en-US" smtClean="0"/>
              <a:t>2019 JLAAC Review</a:t>
            </a:r>
            <a:endParaRPr lang="en-US" dirty="0"/>
          </a:p>
        </p:txBody>
      </p:sp>
      <p:sp>
        <p:nvSpPr>
          <p:cNvPr id="15" name="Slide Number Placeholder 14"/>
          <p:cNvSpPr>
            <a:spLocks noGrp="1"/>
          </p:cNvSpPr>
          <p:nvPr>
            <p:ph type="sldNum" sz="quarter" idx="17"/>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257527903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smtClean="0"/>
              <a:t>Click icon to add picture</a:t>
            </a:r>
            <a:endParaRPr lang="en-US"/>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6"/>
          </p:nvPr>
        </p:nvSpPr>
        <p:spPr/>
        <p:txBody>
          <a:bodyPr/>
          <a:lstStyle/>
          <a:p>
            <a:r>
              <a:rPr lang="en-US" smtClean="0"/>
              <a:t>October 22 - 24, 2019</a:t>
            </a:r>
            <a:endParaRPr lang="en-US" dirty="0"/>
          </a:p>
        </p:txBody>
      </p:sp>
      <p:sp>
        <p:nvSpPr>
          <p:cNvPr id="14" name="Footer Placeholder 13"/>
          <p:cNvSpPr>
            <a:spLocks noGrp="1"/>
          </p:cNvSpPr>
          <p:nvPr>
            <p:ph type="ftr" sz="quarter" idx="17"/>
          </p:nvPr>
        </p:nvSpPr>
        <p:spPr/>
        <p:txBody>
          <a:bodyPr/>
          <a:lstStyle/>
          <a:p>
            <a:r>
              <a:rPr lang="en-US" smtClean="0"/>
              <a:t>2019 JLAAC Review</a:t>
            </a:r>
            <a:endParaRPr lang="en-US" dirty="0"/>
          </a:p>
        </p:txBody>
      </p:sp>
      <p:sp>
        <p:nvSpPr>
          <p:cNvPr id="15" name="Slide Number Placeholder 14"/>
          <p:cNvSpPr>
            <a:spLocks noGrp="1"/>
          </p:cNvSpPr>
          <p:nvPr>
            <p:ph type="sldNum" sz="quarter" idx="18"/>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353317862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smtClean="0"/>
              <a:t>Click icon to add picture</a:t>
            </a:r>
            <a:endParaRPr lang="en-US"/>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6"/>
          </p:nvPr>
        </p:nvSpPr>
        <p:spPr/>
        <p:txBody>
          <a:bodyPr/>
          <a:lstStyle/>
          <a:p>
            <a:r>
              <a:rPr lang="en-US" smtClean="0"/>
              <a:t>October 22 - 24, 2019</a:t>
            </a:r>
            <a:endParaRPr lang="en-US" dirty="0"/>
          </a:p>
        </p:txBody>
      </p:sp>
      <p:sp>
        <p:nvSpPr>
          <p:cNvPr id="14" name="Footer Placeholder 13"/>
          <p:cNvSpPr>
            <a:spLocks noGrp="1"/>
          </p:cNvSpPr>
          <p:nvPr>
            <p:ph type="ftr" sz="quarter" idx="17"/>
          </p:nvPr>
        </p:nvSpPr>
        <p:spPr/>
        <p:txBody>
          <a:bodyPr/>
          <a:lstStyle/>
          <a:p>
            <a:r>
              <a:rPr lang="en-US" smtClean="0"/>
              <a:t>2019 JLAAC Review</a:t>
            </a:r>
            <a:endParaRPr lang="en-US" dirty="0"/>
          </a:p>
        </p:txBody>
      </p:sp>
      <p:sp>
        <p:nvSpPr>
          <p:cNvPr id="15" name="Slide Number Placeholder 14"/>
          <p:cNvSpPr>
            <a:spLocks noGrp="1"/>
          </p:cNvSpPr>
          <p:nvPr>
            <p:ph type="sldNum" sz="quarter" idx="18"/>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0060639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smtClean="0"/>
              <a:t>Click icon to add picture</a:t>
            </a:r>
            <a:endParaRPr lang="en-US"/>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smtClean="0"/>
              <a:t>Click icon to add picture</a:t>
            </a:r>
            <a:endParaRPr lang="en-US"/>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5" name="Date Placeholder 14"/>
          <p:cNvSpPr>
            <a:spLocks noGrp="1"/>
          </p:cNvSpPr>
          <p:nvPr>
            <p:ph type="dt" sz="half" idx="18"/>
          </p:nvPr>
        </p:nvSpPr>
        <p:spPr/>
        <p:txBody>
          <a:bodyPr/>
          <a:lstStyle/>
          <a:p>
            <a:r>
              <a:rPr lang="en-US" smtClean="0"/>
              <a:t>October 22 - 24, 2019</a:t>
            </a:r>
            <a:endParaRPr lang="en-US" dirty="0"/>
          </a:p>
        </p:txBody>
      </p:sp>
      <p:sp>
        <p:nvSpPr>
          <p:cNvPr id="16" name="Footer Placeholder 15"/>
          <p:cNvSpPr>
            <a:spLocks noGrp="1"/>
          </p:cNvSpPr>
          <p:nvPr>
            <p:ph type="ftr" sz="quarter" idx="19"/>
          </p:nvPr>
        </p:nvSpPr>
        <p:spPr/>
        <p:txBody>
          <a:bodyPr/>
          <a:lstStyle/>
          <a:p>
            <a:r>
              <a:rPr lang="en-US" smtClean="0"/>
              <a:t>2019 JLAAC Review</a:t>
            </a:r>
            <a:endParaRPr lang="en-US" dirty="0"/>
          </a:p>
        </p:txBody>
      </p:sp>
      <p:sp>
        <p:nvSpPr>
          <p:cNvPr id="17" name="Slide Number Placeholder 16"/>
          <p:cNvSpPr>
            <a:spLocks noGrp="1"/>
          </p:cNvSpPr>
          <p:nvPr>
            <p:ph type="sldNum" sz="quarter" idx="20"/>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31409134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smtClean="0"/>
              <a:t>Click icon to add picture</a:t>
            </a:r>
            <a:endParaRPr lang="en-US"/>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smtClean="0"/>
              <a:t>Click icon to add picture</a:t>
            </a:r>
            <a:endParaRPr lang="en-US"/>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5" name="Date Placeholder 14"/>
          <p:cNvSpPr>
            <a:spLocks noGrp="1"/>
          </p:cNvSpPr>
          <p:nvPr>
            <p:ph type="dt" sz="half" idx="18"/>
          </p:nvPr>
        </p:nvSpPr>
        <p:spPr/>
        <p:txBody>
          <a:bodyPr/>
          <a:lstStyle/>
          <a:p>
            <a:r>
              <a:rPr lang="en-US" smtClean="0"/>
              <a:t>October 22 - 24, 2019</a:t>
            </a:r>
            <a:endParaRPr lang="en-US" dirty="0"/>
          </a:p>
        </p:txBody>
      </p:sp>
      <p:sp>
        <p:nvSpPr>
          <p:cNvPr id="16" name="Footer Placeholder 15"/>
          <p:cNvSpPr>
            <a:spLocks noGrp="1"/>
          </p:cNvSpPr>
          <p:nvPr>
            <p:ph type="ftr" sz="quarter" idx="19"/>
          </p:nvPr>
        </p:nvSpPr>
        <p:spPr/>
        <p:txBody>
          <a:bodyPr/>
          <a:lstStyle/>
          <a:p>
            <a:r>
              <a:rPr lang="en-US" smtClean="0"/>
              <a:t>2019 JLAAC Review</a:t>
            </a:r>
            <a:endParaRPr lang="en-US" dirty="0"/>
          </a:p>
        </p:txBody>
      </p:sp>
      <p:sp>
        <p:nvSpPr>
          <p:cNvPr id="17" name="Slide Number Placeholder 16"/>
          <p:cNvSpPr>
            <a:spLocks noGrp="1"/>
          </p:cNvSpPr>
          <p:nvPr>
            <p:ph type="sldNum" sz="quarter" idx="20"/>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53563361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smtClean="0"/>
              <a:t>Questions?</a:t>
            </a:r>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smtClean="0"/>
              <a:t>Click icon to add picture</a:t>
            </a:r>
            <a:endParaRPr lang="en-US"/>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smtClean="0"/>
              <a:t>Contact</a:t>
            </a:r>
            <a:endParaRPr lang="en-US" dirty="0"/>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17" name="Picture 16"/>
          <p:cNvPicPr>
            <a:picLocks noChangeAspect="1"/>
          </p:cNvPicPr>
          <p:nvPr userDrawn="1"/>
        </p:nvPicPr>
        <p:blipFill>
          <a:blip r:embed="rId3"/>
          <a:stretch>
            <a:fillRect/>
          </a:stretch>
        </p:blipFill>
        <p:spPr>
          <a:xfrm>
            <a:off x="0" y="0"/>
            <a:ext cx="12192000" cy="1282700"/>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377966398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892" y="271918"/>
            <a:ext cx="11285837" cy="424732"/>
          </a:xfrm>
        </p:spPr>
        <p:txBody>
          <a:bodyPr>
            <a:spAutoFit/>
          </a:bodyPr>
          <a:lstStyle>
            <a:lvl1pPr>
              <a:defRPr sz="2400" b="1" cap="none" baseline="0">
                <a:solidFill>
                  <a:srgbClr val="0E2E39"/>
                </a:solidFill>
                <a:latin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lnSpc>
                <a:spcPct val="100000"/>
              </a:lnSpc>
              <a:spcBef>
                <a:spcPts val="0"/>
              </a:spcBef>
              <a:defRPr sz="2000" baseline="0">
                <a:solidFill>
                  <a:srgbClr val="0E2E39"/>
                </a:solidFill>
                <a:latin typeface="Arial" charset="0"/>
              </a:defRPr>
            </a:lvl1pPr>
            <a:lvl2pPr marL="685800" indent="-228600">
              <a:buFont typeface="PingFangSC-Regular" charset="-122"/>
              <a:buChar char="－"/>
              <a:defRPr sz="1800" baseline="0">
                <a:solidFill>
                  <a:srgbClr val="0E2E39"/>
                </a:solidFill>
                <a:latin typeface="Arial" charset="0"/>
              </a:defRPr>
            </a:lvl2pPr>
            <a:lvl3pPr marL="1143000" indent="-228600">
              <a:buFont typeface="Arial" charset="0"/>
              <a:buChar char="•"/>
              <a:defRPr sz="1600" baseline="0">
                <a:solidFill>
                  <a:srgbClr val="0E2E39"/>
                </a:solidFill>
                <a:latin typeface="Arial" charset="0"/>
              </a:defRPr>
            </a:lvl3pPr>
            <a:lvl4pPr marL="1657350" indent="-285750">
              <a:buFont typeface="PingFangSC-Regular" charset="-122"/>
              <a:buChar char="－"/>
              <a:defRPr sz="1600" baseline="0">
                <a:solidFill>
                  <a:srgbClr val="0E2E39"/>
                </a:solidFill>
                <a:latin typeface="Arial" charset="0"/>
              </a:defRPr>
            </a:lvl4pPr>
            <a:lvl5pPr marL="2057400" indent="-228600">
              <a:buFont typeface="Arial" charset="0"/>
              <a:buChar char="•"/>
              <a:defRPr sz="1400" baseline="0">
                <a:solidFill>
                  <a:srgbClr val="0E2E39"/>
                </a:solidFill>
                <a:latin typeface="Arial"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9008863" y="6467336"/>
            <a:ext cx="714877" cy="303364"/>
          </a:xfrm>
        </p:spPr>
        <p:txBody>
          <a:bodyPr/>
          <a:lstStyle>
            <a:lvl1pPr algn="ctr">
              <a:defRPr sz="1200" baseline="0">
                <a:solidFill>
                  <a:srgbClr val="0E2E39"/>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8855676" cy="0"/>
          </a:xfrm>
          <a:prstGeom prst="line">
            <a:avLst/>
          </a:prstGeom>
          <a:ln w="57150">
            <a:solidFill>
              <a:srgbClr val="6090A5"/>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411892" y="6493702"/>
            <a:ext cx="7319059" cy="27699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JLEIC Director’s Cost Review, JLab, August</a:t>
            </a:r>
            <a:r>
              <a:rPr lang="en-US" sz="1200" baseline="0" dirty="0" smtClean="0">
                <a:latin typeface="Arial" panose="020B0604020202020204" pitchFamily="34" charset="0"/>
                <a:cs typeface="Arial" panose="020B0604020202020204" pitchFamily="34" charset="0"/>
              </a:rPr>
              <a:t> 6</a:t>
            </a:r>
            <a:r>
              <a:rPr lang="en-US" sz="1200" dirty="0" smtClean="0">
                <a:latin typeface="Arial" panose="020B0604020202020204" pitchFamily="34" charset="0"/>
                <a:cs typeface="Arial" panose="020B0604020202020204" pitchFamily="34" charset="0"/>
              </a:rPr>
              <a:t>, 2018</a:t>
            </a:r>
            <a:endParaRPr lang="en-US" sz="1200" dirty="0">
              <a:latin typeface="Arial" panose="020B0604020202020204" pitchFamily="34" charset="0"/>
              <a:cs typeface="Arial" panose="020B0604020202020204" pitchFamily="34"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03076" y="6412921"/>
            <a:ext cx="1072989" cy="408467"/>
          </a:xfrm>
          <a:prstGeom prst="rect">
            <a:avLst/>
          </a:prstGeom>
        </p:spPr>
      </p:pic>
    </p:spTree>
    <p:extLst>
      <p:ext uri="{BB962C8B-B14F-4D97-AF65-F5344CB8AC3E}">
        <p14:creationId xmlns:p14="http://schemas.microsoft.com/office/powerpoint/2010/main" val="84137137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smtClean="0"/>
              <a:t>Click icon to add picture</a:t>
            </a:r>
            <a:endParaRPr lang="en-US"/>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5"/>
          </p:nvPr>
        </p:nvSpPr>
        <p:spPr/>
        <p:txBody>
          <a:bodyPr/>
          <a:lstStyle/>
          <a:p>
            <a:r>
              <a:rPr lang="en-US" smtClean="0"/>
              <a:t>October 22 - 24, 2019</a:t>
            </a:r>
            <a:endParaRPr lang="en-US" dirty="0"/>
          </a:p>
        </p:txBody>
      </p:sp>
      <p:sp>
        <p:nvSpPr>
          <p:cNvPr id="14" name="Footer Placeholder 13"/>
          <p:cNvSpPr>
            <a:spLocks noGrp="1"/>
          </p:cNvSpPr>
          <p:nvPr>
            <p:ph type="ftr" sz="quarter" idx="16"/>
          </p:nvPr>
        </p:nvSpPr>
        <p:spPr/>
        <p:txBody>
          <a:bodyPr/>
          <a:lstStyle/>
          <a:p>
            <a:r>
              <a:rPr lang="en-US" smtClean="0"/>
              <a:t>2019 JLAAC Review</a:t>
            </a:r>
            <a:endParaRPr lang="en-US" dirty="0"/>
          </a:p>
        </p:txBody>
      </p:sp>
      <p:sp>
        <p:nvSpPr>
          <p:cNvPr id="15" name="Slide Number Placeholder 14"/>
          <p:cNvSpPr>
            <a:spLocks noGrp="1"/>
          </p:cNvSpPr>
          <p:nvPr>
            <p:ph type="sldNum" sz="quarter" idx="17"/>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4537965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smtClean="0"/>
              <a:t>Click icon to add picture</a:t>
            </a:r>
            <a:endParaRPr lang="en-US"/>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5"/>
          </p:nvPr>
        </p:nvSpPr>
        <p:spPr/>
        <p:txBody>
          <a:bodyPr/>
          <a:lstStyle/>
          <a:p>
            <a:r>
              <a:rPr lang="en-US" smtClean="0"/>
              <a:t>October 22 - 24, 2019</a:t>
            </a:r>
            <a:endParaRPr lang="en-US" dirty="0"/>
          </a:p>
        </p:txBody>
      </p:sp>
      <p:sp>
        <p:nvSpPr>
          <p:cNvPr id="14" name="Footer Placeholder 13"/>
          <p:cNvSpPr>
            <a:spLocks noGrp="1"/>
          </p:cNvSpPr>
          <p:nvPr>
            <p:ph type="ftr" sz="quarter" idx="16"/>
          </p:nvPr>
        </p:nvSpPr>
        <p:spPr/>
        <p:txBody>
          <a:bodyPr/>
          <a:lstStyle/>
          <a:p>
            <a:r>
              <a:rPr lang="en-US" smtClean="0"/>
              <a:t>2019 JLAAC Review</a:t>
            </a:r>
            <a:endParaRPr lang="en-US" dirty="0"/>
          </a:p>
        </p:txBody>
      </p:sp>
      <p:sp>
        <p:nvSpPr>
          <p:cNvPr id="15" name="Slide Number Placeholder 14"/>
          <p:cNvSpPr>
            <a:spLocks noGrp="1"/>
          </p:cNvSpPr>
          <p:nvPr>
            <p:ph type="sldNum" sz="quarter" idx="17"/>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2548147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smtClean="0"/>
              <a:t>Click icon to add picture</a:t>
            </a:r>
            <a:endParaRPr lang="en-US"/>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6"/>
          </p:nvPr>
        </p:nvSpPr>
        <p:spPr/>
        <p:txBody>
          <a:bodyPr/>
          <a:lstStyle/>
          <a:p>
            <a:r>
              <a:rPr lang="en-US" smtClean="0"/>
              <a:t>October 22 - 24, 2019</a:t>
            </a:r>
            <a:endParaRPr lang="en-US" dirty="0"/>
          </a:p>
        </p:txBody>
      </p:sp>
      <p:sp>
        <p:nvSpPr>
          <p:cNvPr id="14" name="Footer Placeholder 13"/>
          <p:cNvSpPr>
            <a:spLocks noGrp="1"/>
          </p:cNvSpPr>
          <p:nvPr>
            <p:ph type="ftr" sz="quarter" idx="17"/>
          </p:nvPr>
        </p:nvSpPr>
        <p:spPr/>
        <p:txBody>
          <a:bodyPr/>
          <a:lstStyle/>
          <a:p>
            <a:r>
              <a:rPr lang="en-US" smtClean="0"/>
              <a:t>2019 JLAAC Review</a:t>
            </a:r>
            <a:endParaRPr lang="en-US" dirty="0"/>
          </a:p>
        </p:txBody>
      </p:sp>
      <p:sp>
        <p:nvSpPr>
          <p:cNvPr id="15" name="Slide Number Placeholder 14"/>
          <p:cNvSpPr>
            <a:spLocks noGrp="1"/>
          </p:cNvSpPr>
          <p:nvPr>
            <p:ph type="sldNum" sz="quarter" idx="18"/>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057364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smtClean="0"/>
              <a:t>Click icon to add picture</a:t>
            </a:r>
            <a:endParaRPr lang="en-US"/>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6"/>
          </p:nvPr>
        </p:nvSpPr>
        <p:spPr/>
        <p:txBody>
          <a:bodyPr/>
          <a:lstStyle/>
          <a:p>
            <a:r>
              <a:rPr lang="en-US" smtClean="0"/>
              <a:t>October 22 - 24, 2019</a:t>
            </a:r>
            <a:endParaRPr lang="en-US" dirty="0"/>
          </a:p>
        </p:txBody>
      </p:sp>
      <p:sp>
        <p:nvSpPr>
          <p:cNvPr id="14" name="Footer Placeholder 13"/>
          <p:cNvSpPr>
            <a:spLocks noGrp="1"/>
          </p:cNvSpPr>
          <p:nvPr>
            <p:ph type="ftr" sz="quarter" idx="17"/>
          </p:nvPr>
        </p:nvSpPr>
        <p:spPr/>
        <p:txBody>
          <a:bodyPr/>
          <a:lstStyle/>
          <a:p>
            <a:r>
              <a:rPr lang="en-US" smtClean="0"/>
              <a:t>2019 JLAAC Review</a:t>
            </a:r>
            <a:endParaRPr lang="en-US" dirty="0"/>
          </a:p>
        </p:txBody>
      </p:sp>
      <p:sp>
        <p:nvSpPr>
          <p:cNvPr id="15" name="Slide Number Placeholder 14"/>
          <p:cNvSpPr>
            <a:spLocks noGrp="1"/>
          </p:cNvSpPr>
          <p:nvPr>
            <p:ph type="sldNum" sz="quarter" idx="18"/>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28513664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smtClean="0"/>
              <a:t>Click icon to add picture</a:t>
            </a:r>
            <a:endParaRPr lang="en-US"/>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smtClean="0"/>
              <a:t>Click icon to add picture</a:t>
            </a:r>
            <a:endParaRPr lang="en-US"/>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5" name="Date Placeholder 14"/>
          <p:cNvSpPr>
            <a:spLocks noGrp="1"/>
          </p:cNvSpPr>
          <p:nvPr>
            <p:ph type="dt" sz="half" idx="18"/>
          </p:nvPr>
        </p:nvSpPr>
        <p:spPr/>
        <p:txBody>
          <a:bodyPr/>
          <a:lstStyle/>
          <a:p>
            <a:r>
              <a:rPr lang="en-US" smtClean="0"/>
              <a:t>October 22 - 24, 2019</a:t>
            </a:r>
            <a:endParaRPr lang="en-US" dirty="0"/>
          </a:p>
        </p:txBody>
      </p:sp>
      <p:sp>
        <p:nvSpPr>
          <p:cNvPr id="16" name="Footer Placeholder 15"/>
          <p:cNvSpPr>
            <a:spLocks noGrp="1"/>
          </p:cNvSpPr>
          <p:nvPr>
            <p:ph type="ftr" sz="quarter" idx="19"/>
          </p:nvPr>
        </p:nvSpPr>
        <p:spPr/>
        <p:txBody>
          <a:bodyPr/>
          <a:lstStyle/>
          <a:p>
            <a:r>
              <a:rPr lang="en-US" smtClean="0"/>
              <a:t>2019 JLAAC Review</a:t>
            </a:r>
            <a:endParaRPr lang="en-US" dirty="0"/>
          </a:p>
        </p:txBody>
      </p:sp>
      <p:sp>
        <p:nvSpPr>
          <p:cNvPr id="17" name="Slide Number Placeholder 16"/>
          <p:cNvSpPr>
            <a:spLocks noGrp="1"/>
          </p:cNvSpPr>
          <p:nvPr>
            <p:ph type="sldNum" sz="quarter" idx="20"/>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8596747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smtClean="0"/>
              <a:t>Click icon to add picture</a:t>
            </a:r>
            <a:endParaRPr lang="en-US"/>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smtClean="0"/>
              <a:t>Click icon to add picture</a:t>
            </a:r>
            <a:endParaRPr lang="en-US"/>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5" name="Date Placeholder 14"/>
          <p:cNvSpPr>
            <a:spLocks noGrp="1"/>
          </p:cNvSpPr>
          <p:nvPr>
            <p:ph type="dt" sz="half" idx="18"/>
          </p:nvPr>
        </p:nvSpPr>
        <p:spPr/>
        <p:txBody>
          <a:bodyPr/>
          <a:lstStyle/>
          <a:p>
            <a:r>
              <a:rPr lang="en-US" smtClean="0"/>
              <a:t>October 22 - 24, 2019</a:t>
            </a:r>
            <a:endParaRPr lang="en-US" dirty="0"/>
          </a:p>
        </p:txBody>
      </p:sp>
      <p:sp>
        <p:nvSpPr>
          <p:cNvPr id="16" name="Footer Placeholder 15"/>
          <p:cNvSpPr>
            <a:spLocks noGrp="1"/>
          </p:cNvSpPr>
          <p:nvPr>
            <p:ph type="ftr" sz="quarter" idx="19"/>
          </p:nvPr>
        </p:nvSpPr>
        <p:spPr/>
        <p:txBody>
          <a:bodyPr/>
          <a:lstStyle/>
          <a:p>
            <a:r>
              <a:rPr lang="en-US" smtClean="0"/>
              <a:t>2019 JLAAC Review</a:t>
            </a:r>
            <a:endParaRPr lang="en-US" dirty="0"/>
          </a:p>
        </p:txBody>
      </p:sp>
      <p:sp>
        <p:nvSpPr>
          <p:cNvPr id="17" name="Slide Number Placeholder 16"/>
          <p:cNvSpPr>
            <a:spLocks noGrp="1"/>
          </p:cNvSpPr>
          <p:nvPr>
            <p:ph type="sldNum" sz="quarter" idx="20"/>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968535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6.jpeg"/><Relationship Id="rId2" Type="http://schemas.openxmlformats.org/officeDocument/2006/relationships/slideLayout" Target="../slideLayouts/slideLayout12.xml"/><Relationship Id="rId16"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en-US" smtClean="0"/>
              <a:t>October 22 - 24, 2019</a:t>
            </a:r>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smtClean="0"/>
              <a:t>2019 JLAAC Review</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8485816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0"/>
            <a:ext cx="10363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016000" y="914400"/>
            <a:ext cx="103632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 name="Footer Placeholder 2"/>
          <p:cNvSpPr>
            <a:spLocks noGrp="1"/>
          </p:cNvSpPr>
          <p:nvPr>
            <p:ph type="ftr" sz="quarter" idx="3"/>
          </p:nvPr>
        </p:nvSpPr>
        <p:spPr>
          <a:xfrm>
            <a:off x="4165600" y="6460977"/>
            <a:ext cx="3860800" cy="365125"/>
          </a:xfrm>
          <a:prstGeom prst="rect">
            <a:avLst/>
          </a:prstGeom>
        </p:spPr>
        <p:txBody>
          <a:bodyPr vert="horz" lIns="91440" tIns="45720" rIns="91440" bIns="45720" rtlCol="0" anchor="ctr"/>
          <a:lstStyle>
            <a:lvl1pPr algn="ctr">
              <a:defRPr sz="1200">
                <a:solidFill>
                  <a:schemeClr val="tx1">
                    <a:tint val="75000"/>
                  </a:schemeClr>
                </a:solidFill>
                <a:latin typeface="Times" charset="0"/>
              </a:defRPr>
            </a:lvl1pPr>
          </a:lstStyle>
          <a:p>
            <a:pPr>
              <a:defRPr/>
            </a:pPr>
            <a:r>
              <a:rPr lang="en-US" smtClean="0"/>
              <a:t>2019 JLAAC Review</a:t>
            </a:r>
            <a:endParaRPr lang="en-US" dirty="0"/>
          </a:p>
        </p:txBody>
      </p:sp>
      <p:sp>
        <p:nvSpPr>
          <p:cNvPr id="4" name="Slide Number Placeholder 3"/>
          <p:cNvSpPr>
            <a:spLocks noGrp="1"/>
          </p:cNvSpPr>
          <p:nvPr>
            <p:ph type="sldNum" sz="quarter" idx="4"/>
          </p:nvPr>
        </p:nvSpPr>
        <p:spPr>
          <a:xfrm>
            <a:off x="8636000" y="6460977"/>
            <a:ext cx="1422400" cy="365125"/>
          </a:xfrm>
          <a:prstGeom prst="rect">
            <a:avLst/>
          </a:prstGeom>
        </p:spPr>
        <p:txBody>
          <a:bodyPr vert="horz" lIns="91440" tIns="45720" rIns="91440" bIns="45720" rtlCol="0" anchor="ctr"/>
          <a:lstStyle>
            <a:lvl1pPr algn="r">
              <a:defRPr sz="1200">
                <a:solidFill>
                  <a:schemeClr val="tx1">
                    <a:tint val="75000"/>
                  </a:schemeClr>
                </a:solidFill>
                <a:latin typeface="Times" charset="0"/>
              </a:defRPr>
            </a:lvl1pPr>
          </a:lstStyle>
          <a:p>
            <a:pPr>
              <a:defRPr/>
            </a:pPr>
            <a:r>
              <a:rPr lang="en-US" smtClean="0"/>
              <a:t>--</a:t>
            </a:r>
            <a:fld id="{459E11F6-37C3-45EC-A221-A5794041953D}" type="slidenum">
              <a:rPr lang="en-US" smtClean="0"/>
              <a:pPr>
                <a:defRPr/>
              </a:pPr>
              <a:t>‹#›</a:t>
            </a:fld>
            <a:r>
              <a:rPr lang="en-US" smtClean="0"/>
              <a:t>--</a:t>
            </a:r>
            <a:endParaRPr lang="en-US"/>
          </a:p>
        </p:txBody>
      </p:sp>
    </p:spTree>
    <p:extLst>
      <p:ext uri="{BB962C8B-B14F-4D97-AF65-F5344CB8AC3E}">
        <p14:creationId xmlns:p14="http://schemas.microsoft.com/office/powerpoint/2010/main" val="114948424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timing>
    <p:tnLst>
      <p:par>
        <p:cTn id="1" dur="indefinite" restart="never" nodeType="tmRoot"/>
      </p:par>
    </p:tnLst>
  </p:timing>
  <p:hf hdr="0"/>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charset="0"/>
        </a:defRPr>
      </a:lvl2pPr>
      <a:lvl3pPr algn="ctr" rtl="0" eaLnBrk="1" fontAlgn="base" hangingPunct="1">
        <a:spcBef>
          <a:spcPct val="0"/>
        </a:spcBef>
        <a:spcAft>
          <a:spcPct val="0"/>
        </a:spcAft>
        <a:defRPr sz="3600" b="1">
          <a:solidFill>
            <a:schemeClr val="tx2"/>
          </a:solidFill>
          <a:latin typeface="Times" charset="0"/>
        </a:defRPr>
      </a:lvl3pPr>
      <a:lvl4pPr algn="ctr" rtl="0" eaLnBrk="1" fontAlgn="base" hangingPunct="1">
        <a:spcBef>
          <a:spcPct val="0"/>
        </a:spcBef>
        <a:spcAft>
          <a:spcPct val="0"/>
        </a:spcAft>
        <a:defRPr sz="3600" b="1">
          <a:solidFill>
            <a:schemeClr val="tx2"/>
          </a:solidFill>
          <a:latin typeface="Times" charset="0"/>
        </a:defRPr>
      </a:lvl4pPr>
      <a:lvl5pPr algn="ctr" rtl="0" eaLnBrk="1" fontAlgn="base" hangingPunct="1">
        <a:spcBef>
          <a:spcPct val="0"/>
        </a:spcBef>
        <a:spcAft>
          <a:spcPct val="0"/>
        </a:spcAft>
        <a:defRPr sz="3600" b="1">
          <a:solidFill>
            <a:schemeClr val="tx2"/>
          </a:solidFill>
          <a:latin typeface="Times" charset="0"/>
        </a:defRPr>
      </a:lvl5pPr>
      <a:lvl6pPr marL="457200" algn="ctr" rtl="0" eaLnBrk="1" fontAlgn="base" hangingPunct="1">
        <a:spcBef>
          <a:spcPct val="0"/>
        </a:spcBef>
        <a:spcAft>
          <a:spcPct val="0"/>
        </a:spcAft>
        <a:defRPr sz="3600" b="1">
          <a:solidFill>
            <a:schemeClr val="tx2"/>
          </a:solidFill>
          <a:latin typeface="Times" charset="0"/>
        </a:defRPr>
      </a:lvl6pPr>
      <a:lvl7pPr marL="914400" algn="ctr" rtl="0" eaLnBrk="1" fontAlgn="base" hangingPunct="1">
        <a:spcBef>
          <a:spcPct val="0"/>
        </a:spcBef>
        <a:spcAft>
          <a:spcPct val="0"/>
        </a:spcAft>
        <a:defRPr sz="3600" b="1">
          <a:solidFill>
            <a:schemeClr val="tx2"/>
          </a:solidFill>
          <a:latin typeface="Times" charset="0"/>
        </a:defRPr>
      </a:lvl7pPr>
      <a:lvl8pPr marL="1371600" algn="ctr" rtl="0" eaLnBrk="1" fontAlgn="base" hangingPunct="1">
        <a:spcBef>
          <a:spcPct val="0"/>
        </a:spcBef>
        <a:spcAft>
          <a:spcPct val="0"/>
        </a:spcAft>
        <a:defRPr sz="3600" b="1">
          <a:solidFill>
            <a:schemeClr val="tx2"/>
          </a:solidFill>
          <a:latin typeface="Times" charset="0"/>
        </a:defRPr>
      </a:lvl8pPr>
      <a:lvl9pPr marL="1828800" algn="ctr" rtl="0" eaLnBrk="1" fontAlgn="base" hangingPunct="1">
        <a:spcBef>
          <a:spcPct val="0"/>
        </a:spcBef>
        <a:spcAft>
          <a:spcPct val="0"/>
        </a:spcAft>
        <a:defRPr sz="3600" b="1">
          <a:solidFill>
            <a:schemeClr val="tx2"/>
          </a:solidFill>
          <a:latin typeface="Times"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en-US" smtClean="0"/>
              <a:t>October 22 - 24, 2019</a:t>
            </a:r>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smtClean="0"/>
              <a:t>2019 JLAAC Review</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256448237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 Id="rId6" Type="http://schemas.openxmlformats.org/officeDocument/2006/relationships/hyperlink" Target="https://www.jlab.org/indico/event/173/" TargetMode="External"/><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6.wmf"/></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7.xml"/><Relationship Id="rId1" Type="http://schemas.openxmlformats.org/officeDocument/2006/relationships/vmlDrawing" Target="../drawings/vmlDrawing3.vml"/><Relationship Id="rId6" Type="http://schemas.openxmlformats.org/officeDocument/2006/relationships/image" Target="../media/image30.jpg"/><Relationship Id="rId5" Type="http://schemas.openxmlformats.org/officeDocument/2006/relationships/image" Target="../media/image28.w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6.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3181" y="205946"/>
            <a:ext cx="10583064" cy="917487"/>
          </a:xfrm>
        </p:spPr>
        <p:txBody>
          <a:bodyPr anchor="ctr" anchorCtr="0"/>
          <a:lstStyle/>
          <a:p>
            <a:r>
              <a:rPr lang="en-US" sz="3600" dirty="0" smtClean="0"/>
              <a:t>Particulate Studies</a:t>
            </a:r>
            <a:endParaRPr lang="en-US" sz="3600" dirty="0"/>
          </a:p>
        </p:txBody>
      </p:sp>
      <p:sp>
        <p:nvSpPr>
          <p:cNvPr id="3" name="Subtitle 2"/>
          <p:cNvSpPr>
            <a:spLocks noGrp="1"/>
          </p:cNvSpPr>
          <p:nvPr>
            <p:ph type="subTitle" idx="1"/>
          </p:nvPr>
        </p:nvSpPr>
        <p:spPr>
          <a:xfrm>
            <a:off x="443181" y="1720849"/>
            <a:ext cx="5875975" cy="477841"/>
          </a:xfrm>
        </p:spPr>
        <p:txBody>
          <a:bodyPr>
            <a:normAutofit/>
          </a:bodyPr>
          <a:lstStyle/>
          <a:p>
            <a:r>
              <a:rPr lang="en-US" sz="2400" dirty="0" smtClean="0">
                <a:solidFill>
                  <a:schemeClr val="accent2">
                    <a:lumMod val="50000"/>
                  </a:schemeClr>
                </a:solidFill>
              </a:rPr>
              <a:t>Rongli Geng</a:t>
            </a:r>
            <a:endParaRPr lang="en-US" sz="2400" dirty="0">
              <a:solidFill>
                <a:schemeClr val="accent2">
                  <a:lumMod val="50000"/>
                </a:schemeClr>
              </a:solidFill>
            </a:endParaRPr>
          </a:p>
        </p:txBody>
      </p:sp>
      <p:sp>
        <p:nvSpPr>
          <p:cNvPr id="5" name="Text Placeholder 4"/>
          <p:cNvSpPr>
            <a:spLocks noGrp="1"/>
          </p:cNvSpPr>
          <p:nvPr>
            <p:ph type="body" sz="quarter" idx="14"/>
          </p:nvPr>
        </p:nvSpPr>
        <p:spPr>
          <a:xfrm>
            <a:off x="4088921" y="5810521"/>
            <a:ext cx="5745192" cy="910001"/>
          </a:xfrm>
        </p:spPr>
        <p:txBody>
          <a:bodyPr>
            <a:noAutofit/>
          </a:bodyPr>
          <a:lstStyle/>
          <a:p>
            <a:pPr algn="ctr"/>
            <a:r>
              <a:rPr lang="en-US" sz="1800" dirty="0" smtClean="0"/>
              <a:t>Jefferson Lab Accelerator Advisory Committee Review</a:t>
            </a:r>
          </a:p>
          <a:p>
            <a:pPr algn="ctr"/>
            <a:r>
              <a:rPr lang="en-US" sz="1800" dirty="0" smtClean="0"/>
              <a:t>October 22 – 24, 2019</a:t>
            </a:r>
            <a:endParaRPr lang="en-US" sz="1800" dirty="0"/>
          </a:p>
        </p:txBody>
      </p:sp>
      <p:pic>
        <p:nvPicPr>
          <p:cNvPr id="4" name="Picture Placeholder 3"/>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7437" b="7437"/>
          <a:stretch>
            <a:fillRect/>
          </a:stretch>
        </p:blipFill>
        <p:spPr/>
      </p:pic>
    </p:spTree>
    <p:extLst>
      <p:ext uri="{BB962C8B-B14F-4D97-AF65-F5344CB8AC3E}">
        <p14:creationId xmlns:p14="http://schemas.microsoft.com/office/powerpoint/2010/main" val="459193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October 22 - 24, 2019</a:t>
            </a:r>
            <a:endParaRPr lang="en-US" dirty="0"/>
          </a:p>
        </p:txBody>
      </p:sp>
      <p:sp>
        <p:nvSpPr>
          <p:cNvPr id="5" name="Footer Placeholder 4"/>
          <p:cNvSpPr>
            <a:spLocks noGrp="1"/>
          </p:cNvSpPr>
          <p:nvPr>
            <p:ph type="ftr" sz="quarter" idx="11"/>
          </p:nvPr>
        </p:nvSpPr>
        <p:spPr/>
        <p:txBody>
          <a:bodyPr/>
          <a:lstStyle/>
          <a:p>
            <a:r>
              <a:rPr lang="en-US" smtClean="0"/>
              <a:t>2019 JLAAC Review</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10</a:t>
            </a:fld>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378" y="850562"/>
            <a:ext cx="3882189" cy="595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743073" y="4551557"/>
            <a:ext cx="6096000" cy="923330"/>
          </a:xfrm>
          <a:prstGeom prst="rect">
            <a:avLst/>
          </a:prstGeom>
          <a:solidFill>
            <a:srgbClr val="92D050"/>
          </a:solidFill>
        </p:spPr>
        <p:txBody>
          <a:bodyPr>
            <a:spAutoFit/>
          </a:bodyPr>
          <a:lstStyle/>
          <a:p>
            <a:r>
              <a:rPr lang="en-US" dirty="0" smtClean="0"/>
              <a:t>Now </a:t>
            </a:r>
            <a:r>
              <a:rPr lang="en-US" dirty="0"/>
              <a:t>for the first time, we have direct evidence of particulate generation from the Viton seal and the body of those used CEBAF gate valves. . </a:t>
            </a:r>
          </a:p>
        </p:txBody>
      </p:sp>
      <p:sp>
        <p:nvSpPr>
          <p:cNvPr id="7" name="Rectangle 6"/>
          <p:cNvSpPr/>
          <p:nvPr/>
        </p:nvSpPr>
        <p:spPr>
          <a:xfrm>
            <a:off x="5562600" y="2071119"/>
            <a:ext cx="6096000" cy="646331"/>
          </a:xfrm>
          <a:prstGeom prst="rect">
            <a:avLst/>
          </a:prstGeom>
          <a:ln w="38100">
            <a:solidFill>
              <a:srgbClr val="FF0000"/>
            </a:solidFill>
          </a:ln>
        </p:spPr>
        <p:txBody>
          <a:bodyPr>
            <a:spAutoFit/>
          </a:bodyPr>
          <a:lstStyle/>
          <a:p>
            <a:r>
              <a:rPr lang="en-US" dirty="0" smtClean="0">
                <a:latin typeface="Calibri" panose="020F0502020204030204" pitchFamily="34" charset="0"/>
                <a:ea typeface="Calibri" panose="020F0502020204030204" pitchFamily="34" charset="0"/>
                <a:cs typeface="Times New Roman" panose="02020603050405020304" pitchFamily="18" charset="0"/>
              </a:rPr>
              <a:t>Generated particulates dominated </a:t>
            </a:r>
            <a:r>
              <a:rPr lang="en-US" dirty="0">
                <a:latin typeface="Calibri" panose="020F0502020204030204" pitchFamily="34" charset="0"/>
                <a:ea typeface="Calibri" panose="020F0502020204030204" pitchFamily="34" charset="0"/>
                <a:cs typeface="Times New Roman" panose="02020603050405020304" pitchFamily="18" charset="0"/>
              </a:rPr>
              <a:t>by stainless-steel and fluorine-bearing polymer/elastomer particulates</a:t>
            </a:r>
            <a:endParaRPr lang="en-US" dirty="0"/>
          </a:p>
        </p:txBody>
      </p:sp>
      <p:sp>
        <p:nvSpPr>
          <p:cNvPr id="9" name="Rectangle 8"/>
          <p:cNvSpPr/>
          <p:nvPr/>
        </p:nvSpPr>
        <p:spPr>
          <a:xfrm>
            <a:off x="2602830" y="1966845"/>
            <a:ext cx="2253915" cy="208548"/>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602830" y="5266339"/>
            <a:ext cx="2253915" cy="208548"/>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11892" y="240539"/>
            <a:ext cx="11285837" cy="487490"/>
          </a:xfrm>
        </p:spPr>
        <p:txBody>
          <a:bodyPr/>
          <a:lstStyle/>
          <a:p>
            <a:r>
              <a:rPr lang="en-US" dirty="0" smtClean="0"/>
              <a:t>CEBAF Beamline Gate Valves Evaluation for Particulate Attributes – cont. </a:t>
            </a:r>
            <a:endParaRPr lang="en-US" dirty="0"/>
          </a:p>
        </p:txBody>
      </p:sp>
    </p:spTree>
    <p:extLst>
      <p:ext uri="{BB962C8B-B14F-4D97-AF65-F5344CB8AC3E}">
        <p14:creationId xmlns:p14="http://schemas.microsoft.com/office/powerpoint/2010/main" val="1415470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Earlier (2016) Gate Valve Particulate Studies </a:t>
            </a:r>
            <a:endParaRPr lang="en-US" dirty="0"/>
          </a:p>
        </p:txBody>
      </p:sp>
      <p:sp>
        <p:nvSpPr>
          <p:cNvPr id="5" name="Date Placeholder 4"/>
          <p:cNvSpPr>
            <a:spLocks noGrp="1"/>
          </p:cNvSpPr>
          <p:nvPr>
            <p:ph type="dt" sz="half" idx="14"/>
          </p:nvPr>
        </p:nvSpPr>
        <p:spPr/>
        <p:txBody>
          <a:bodyPr/>
          <a:lstStyle/>
          <a:p>
            <a:r>
              <a:rPr lang="en-US" smtClean="0"/>
              <a:t>October 22 - 24, 2019</a:t>
            </a:r>
            <a:endParaRPr lang="en-US" dirty="0"/>
          </a:p>
        </p:txBody>
      </p:sp>
      <p:sp>
        <p:nvSpPr>
          <p:cNvPr id="6" name="Footer Placeholder 5"/>
          <p:cNvSpPr>
            <a:spLocks noGrp="1"/>
          </p:cNvSpPr>
          <p:nvPr>
            <p:ph type="ftr" sz="quarter" idx="15"/>
          </p:nvPr>
        </p:nvSpPr>
        <p:spPr/>
        <p:txBody>
          <a:bodyPr/>
          <a:lstStyle/>
          <a:p>
            <a:r>
              <a:rPr lang="en-US" smtClean="0"/>
              <a:t>2019 JLAAC Review</a:t>
            </a:r>
            <a:endParaRPr lang="en-US" dirty="0"/>
          </a:p>
        </p:txBody>
      </p:sp>
      <p:sp>
        <p:nvSpPr>
          <p:cNvPr id="7" name="Slide Number Placeholder 6"/>
          <p:cNvSpPr>
            <a:spLocks noGrp="1"/>
          </p:cNvSpPr>
          <p:nvPr>
            <p:ph type="sldNum" sz="quarter" idx="16"/>
          </p:nvPr>
        </p:nvSpPr>
        <p:spPr/>
        <p:txBody>
          <a:bodyPr/>
          <a:lstStyle/>
          <a:p>
            <a:fld id="{07E1C93C-5050-FC42-8F10-D22D4F119D13}" type="slidenum">
              <a:rPr lang="en-US" smtClean="0"/>
              <a:pPr/>
              <a:t>11</a:t>
            </a:fld>
            <a:endParaRPr lang="en-US" dirty="0"/>
          </a:p>
        </p:txBody>
      </p:sp>
      <p:pic>
        <p:nvPicPr>
          <p:cNvPr id="9" name="Picture 2" descr="C:\Users\marble\Downloads\IMG_319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550" b="19804"/>
          <a:stretch/>
        </p:blipFill>
        <p:spPr bwMode="auto">
          <a:xfrm rot="-5400000">
            <a:off x="-776063" y="2630890"/>
            <a:ext cx="5049310" cy="20694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CEBAF accelerator\Warm Beamline components\Girders near NL12 removal 12_15jul2016\Leaky gate valve investigation 9sep16\Gate Valve s1 x50.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2983832" y="3161313"/>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CEBAF accelerator\Warm Beamline components\Girders near NL12 removal 12_15jul2016\Leaky gate valve investigation 9sep16\Gate Valve s2 x200-3d.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7415459" y="3161313"/>
            <a:ext cx="4038600" cy="3024513"/>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450807" y="894118"/>
            <a:ext cx="3330993" cy="2254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7122695" y="978961"/>
            <a:ext cx="4510866" cy="1754326"/>
          </a:xfrm>
          <a:prstGeom prst="rect">
            <a:avLst/>
          </a:prstGeom>
        </p:spPr>
        <p:txBody>
          <a:bodyPr wrap="square">
            <a:spAutoFit/>
          </a:bodyPr>
          <a:lstStyle/>
          <a:p>
            <a:pPr algn="ctr"/>
            <a:r>
              <a:rPr lang="en-US" dirty="0"/>
              <a:t>Six-Month Follow-Up on Action Items of Feb 2016 CEBAF Field Emitter </a:t>
            </a:r>
            <a:r>
              <a:rPr lang="en-US" dirty="0" smtClean="0"/>
              <a:t>Workshop</a:t>
            </a:r>
          </a:p>
          <a:p>
            <a:pPr algn="ctr"/>
            <a:r>
              <a:rPr lang="en-US" dirty="0" smtClean="0"/>
              <a:t>September 12, 2016, JLAB</a:t>
            </a:r>
          </a:p>
          <a:p>
            <a:pPr algn="ctr"/>
            <a:endParaRPr lang="en-US" dirty="0"/>
          </a:p>
          <a:p>
            <a:pPr algn="ctr"/>
            <a:r>
              <a:rPr lang="en-US" dirty="0">
                <a:hlinkClick r:id="rId6"/>
              </a:rPr>
              <a:t>https://www.jlab.org/indico/event/173</a:t>
            </a:r>
            <a:r>
              <a:rPr lang="en-US" dirty="0" smtClean="0">
                <a:hlinkClick r:id="rId6"/>
              </a:rPr>
              <a:t>/</a:t>
            </a:r>
            <a:endParaRPr lang="en-US" dirty="0"/>
          </a:p>
          <a:p>
            <a:pPr algn="ctr"/>
            <a:endParaRPr lang="en-US" dirty="0" smtClean="0"/>
          </a:p>
        </p:txBody>
      </p:sp>
    </p:spTree>
    <p:extLst>
      <p:ext uri="{BB962C8B-B14F-4D97-AF65-F5344CB8AC3E}">
        <p14:creationId xmlns:p14="http://schemas.microsoft.com/office/powerpoint/2010/main" val="798016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October 22 - 24, 2019</a:t>
            </a:r>
            <a:endParaRPr lang="en-US" dirty="0"/>
          </a:p>
        </p:txBody>
      </p:sp>
      <p:sp>
        <p:nvSpPr>
          <p:cNvPr id="5" name="Footer Placeholder 4"/>
          <p:cNvSpPr>
            <a:spLocks noGrp="1"/>
          </p:cNvSpPr>
          <p:nvPr>
            <p:ph type="ftr" sz="quarter" idx="11"/>
          </p:nvPr>
        </p:nvSpPr>
        <p:spPr/>
        <p:txBody>
          <a:bodyPr/>
          <a:lstStyle/>
          <a:p>
            <a:r>
              <a:rPr lang="en-US" smtClean="0"/>
              <a:t>2019 JLAAC Review</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8194" name="Content Placeholder 7"/>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43013"/>
            <a:ext cx="7328430" cy="549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11892" y="240539"/>
            <a:ext cx="11285837" cy="487490"/>
          </a:xfrm>
        </p:spPr>
        <p:txBody>
          <a:bodyPr/>
          <a:lstStyle/>
          <a:p>
            <a:r>
              <a:rPr lang="en-US" dirty="0" smtClean="0"/>
              <a:t>CEBAF Beamline Ion Pumps Evaluation for Particulate Attributes </a:t>
            </a:r>
            <a:endParaRPr lang="en-US" dirty="0"/>
          </a:p>
        </p:txBody>
      </p:sp>
    </p:spTree>
    <p:extLst>
      <p:ext uri="{BB962C8B-B14F-4D97-AF65-F5344CB8AC3E}">
        <p14:creationId xmlns:p14="http://schemas.microsoft.com/office/powerpoint/2010/main" val="571239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Ion Pumps in CEBAF Beamline</a:t>
            </a:r>
            <a:endParaRPr lang="en-US" dirty="0"/>
          </a:p>
        </p:txBody>
      </p:sp>
      <p:sp>
        <p:nvSpPr>
          <p:cNvPr id="4" name="Date Placeholder 3"/>
          <p:cNvSpPr>
            <a:spLocks noGrp="1"/>
          </p:cNvSpPr>
          <p:nvPr>
            <p:ph type="dt" sz="half" idx="10"/>
          </p:nvPr>
        </p:nvSpPr>
        <p:spPr/>
        <p:txBody>
          <a:bodyPr/>
          <a:lstStyle/>
          <a:p>
            <a:r>
              <a:rPr lang="en-US" smtClean="0"/>
              <a:t>October 22 - 24, 2019</a:t>
            </a:r>
            <a:endParaRPr lang="en-US" dirty="0"/>
          </a:p>
        </p:txBody>
      </p:sp>
      <p:sp>
        <p:nvSpPr>
          <p:cNvPr id="5" name="Footer Placeholder 4"/>
          <p:cNvSpPr>
            <a:spLocks noGrp="1"/>
          </p:cNvSpPr>
          <p:nvPr>
            <p:ph type="ftr" sz="quarter" idx="11"/>
          </p:nvPr>
        </p:nvSpPr>
        <p:spPr/>
        <p:txBody>
          <a:bodyPr/>
          <a:lstStyle/>
          <a:p>
            <a:r>
              <a:rPr lang="en-US" smtClean="0"/>
              <a:t>2019 JLAAC Review</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13</a:t>
            </a:fld>
            <a:endParaRPr lang="en-US" dirty="0"/>
          </a:p>
        </p:txBody>
      </p:sp>
      <p:pic>
        <p:nvPicPr>
          <p:cNvPr id="7" name="Picture 3" descr="D:\CEBAF accelerator\Warm Beamline components\warm beamline coponents 3D models and files\RONGLI 3 19may1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8862" y="858253"/>
            <a:ext cx="10633189" cy="54302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337311" y="4694868"/>
            <a:ext cx="1632178" cy="646331"/>
          </a:xfrm>
          <a:prstGeom prst="rect">
            <a:avLst/>
          </a:prstGeom>
          <a:noFill/>
        </p:spPr>
        <p:txBody>
          <a:bodyPr wrap="none" rtlCol="0">
            <a:spAutoFit/>
          </a:bodyPr>
          <a:lstStyle/>
          <a:p>
            <a:r>
              <a:rPr lang="en-US" sz="3600" dirty="0" smtClean="0"/>
              <a:t>B Pump</a:t>
            </a:r>
            <a:endParaRPr lang="en-US" sz="3600" dirty="0"/>
          </a:p>
        </p:txBody>
      </p:sp>
      <p:sp>
        <p:nvSpPr>
          <p:cNvPr id="9" name="TextBox 8"/>
          <p:cNvSpPr txBox="1"/>
          <p:nvPr/>
        </p:nvSpPr>
        <p:spPr>
          <a:xfrm>
            <a:off x="5519912" y="5168537"/>
            <a:ext cx="1648208" cy="646331"/>
          </a:xfrm>
          <a:prstGeom prst="rect">
            <a:avLst/>
          </a:prstGeom>
          <a:noFill/>
        </p:spPr>
        <p:txBody>
          <a:bodyPr wrap="none" rtlCol="0">
            <a:spAutoFit/>
          </a:bodyPr>
          <a:lstStyle/>
          <a:p>
            <a:r>
              <a:rPr lang="en-US" sz="3600" dirty="0"/>
              <a:t>A</a:t>
            </a:r>
            <a:r>
              <a:rPr lang="en-US" sz="3600" dirty="0" smtClean="0"/>
              <a:t> Pump</a:t>
            </a:r>
            <a:endParaRPr lang="en-US" sz="3600" dirty="0"/>
          </a:p>
        </p:txBody>
      </p:sp>
      <p:sp>
        <p:nvSpPr>
          <p:cNvPr id="10" name="TextBox 9"/>
          <p:cNvSpPr txBox="1"/>
          <p:nvPr/>
        </p:nvSpPr>
        <p:spPr>
          <a:xfrm>
            <a:off x="8429916" y="3691791"/>
            <a:ext cx="1552284" cy="646331"/>
          </a:xfrm>
          <a:prstGeom prst="rect">
            <a:avLst/>
          </a:prstGeom>
          <a:noFill/>
        </p:spPr>
        <p:txBody>
          <a:bodyPr wrap="none" rtlCol="0">
            <a:spAutoFit/>
          </a:bodyPr>
          <a:lstStyle/>
          <a:p>
            <a:r>
              <a:rPr lang="en-US" sz="3600" dirty="0"/>
              <a:t>A</a:t>
            </a:r>
            <a:r>
              <a:rPr lang="en-US" sz="3600" dirty="0" smtClean="0"/>
              <a:t> Valve</a:t>
            </a:r>
            <a:endParaRPr lang="en-US" sz="3600" dirty="0"/>
          </a:p>
        </p:txBody>
      </p:sp>
      <p:sp>
        <p:nvSpPr>
          <p:cNvPr id="11" name="TextBox 10"/>
          <p:cNvSpPr txBox="1"/>
          <p:nvPr/>
        </p:nvSpPr>
        <p:spPr>
          <a:xfrm>
            <a:off x="2974851" y="5168537"/>
            <a:ext cx="1536254" cy="646331"/>
          </a:xfrm>
          <a:prstGeom prst="rect">
            <a:avLst/>
          </a:prstGeom>
          <a:noFill/>
        </p:spPr>
        <p:txBody>
          <a:bodyPr wrap="none" rtlCol="0">
            <a:spAutoFit/>
          </a:bodyPr>
          <a:lstStyle/>
          <a:p>
            <a:r>
              <a:rPr lang="en-US" sz="3600" dirty="0" smtClean="0"/>
              <a:t>B Valve</a:t>
            </a:r>
            <a:endParaRPr lang="en-US" sz="3600" dirty="0"/>
          </a:p>
        </p:txBody>
      </p:sp>
      <p:cxnSp>
        <p:nvCxnSpPr>
          <p:cNvPr id="15" name="Straight Arrow Connector 14"/>
          <p:cNvCxnSpPr/>
          <p:nvPr/>
        </p:nvCxnSpPr>
        <p:spPr>
          <a:xfrm flipV="1">
            <a:off x="4162697" y="4694868"/>
            <a:ext cx="348408" cy="646331"/>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 idx="1"/>
          </p:cNvCxnSpPr>
          <p:nvPr/>
        </p:nvCxnSpPr>
        <p:spPr>
          <a:xfrm flipH="1" flipV="1">
            <a:off x="7551427" y="3664271"/>
            <a:ext cx="878489" cy="350686"/>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415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October 22 - 24, 2019</a:t>
            </a:r>
            <a:endParaRPr lang="en-US" dirty="0"/>
          </a:p>
        </p:txBody>
      </p:sp>
      <p:sp>
        <p:nvSpPr>
          <p:cNvPr id="5" name="Footer Placeholder 4"/>
          <p:cNvSpPr>
            <a:spLocks noGrp="1"/>
          </p:cNvSpPr>
          <p:nvPr>
            <p:ph type="ftr" sz="quarter" idx="11"/>
          </p:nvPr>
        </p:nvSpPr>
        <p:spPr/>
        <p:txBody>
          <a:bodyPr/>
          <a:lstStyle/>
          <a:p>
            <a:r>
              <a:rPr lang="en-US" smtClean="0"/>
              <a:t>2019 JLAAC Review</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14</a:t>
            </a:fld>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4142" y="1155313"/>
            <a:ext cx="9777663" cy="5383601"/>
          </a:xfrm>
          <a:prstGeom prst="rect">
            <a:avLst/>
          </a:prstGeom>
        </p:spPr>
      </p:pic>
      <p:sp>
        <p:nvSpPr>
          <p:cNvPr id="8" name="Rectangle 7"/>
          <p:cNvSpPr/>
          <p:nvPr/>
        </p:nvSpPr>
        <p:spPr>
          <a:xfrm>
            <a:off x="3009471" y="906673"/>
            <a:ext cx="9094755" cy="954107"/>
          </a:xfrm>
          <a:prstGeom prst="rect">
            <a:avLst/>
          </a:prstGeom>
          <a:solidFill>
            <a:srgbClr val="92D050"/>
          </a:solidFill>
        </p:spPr>
        <p:txBody>
          <a:bodyPr wrap="square">
            <a:spAutoFit/>
          </a:bodyPr>
          <a:lstStyle/>
          <a:p>
            <a:pPr algn="ctr"/>
            <a:r>
              <a:rPr lang="en-US" sz="2800" dirty="0" smtClean="0">
                <a:latin typeface="Garamond" panose="02020404030301010803" pitchFamily="18" charset="0"/>
              </a:rPr>
              <a:t>Ion Pump B in C100 module 1L23 self re-start at poor vacuum</a:t>
            </a:r>
          </a:p>
          <a:p>
            <a:pPr algn="ctr"/>
            <a:r>
              <a:rPr lang="en-US" sz="2800" dirty="0">
                <a:latin typeface="Garamond" panose="02020404030301010803" pitchFamily="18" charset="0"/>
              </a:rPr>
              <a:t>d</a:t>
            </a:r>
            <a:r>
              <a:rPr lang="en-US" sz="2800" dirty="0" smtClean="0">
                <a:latin typeface="Garamond" panose="02020404030301010803" pitchFamily="18" charset="0"/>
              </a:rPr>
              <a:t>uring un-planned warm up triggered by CHL1 power outage </a:t>
            </a:r>
            <a:endParaRPr lang="en-US" sz="2800" dirty="0">
              <a:latin typeface="Garamond" panose="02020404030301010803" pitchFamily="18" charset="0"/>
            </a:endParaRPr>
          </a:p>
        </p:txBody>
      </p:sp>
      <p:sp>
        <p:nvSpPr>
          <p:cNvPr id="9" name="Title 1"/>
          <p:cNvSpPr>
            <a:spLocks noGrp="1"/>
          </p:cNvSpPr>
          <p:nvPr>
            <p:ph type="title"/>
          </p:nvPr>
        </p:nvSpPr>
        <p:spPr>
          <a:xfrm>
            <a:off x="411892" y="240539"/>
            <a:ext cx="11285837" cy="487490"/>
          </a:xfrm>
        </p:spPr>
        <p:txBody>
          <a:bodyPr>
            <a:normAutofit fontScale="90000"/>
          </a:bodyPr>
          <a:lstStyle/>
          <a:p>
            <a:r>
              <a:rPr lang="en-US" dirty="0" smtClean="0"/>
              <a:t>CEBAF Beamline Ion Pump Operation Conditions after Unplanned Cryo Outage</a:t>
            </a:r>
            <a:endParaRPr lang="en-US" dirty="0"/>
          </a:p>
        </p:txBody>
      </p:sp>
    </p:spTree>
    <p:extLst>
      <p:ext uri="{BB962C8B-B14F-4D97-AF65-F5344CB8AC3E}">
        <p14:creationId xmlns:p14="http://schemas.microsoft.com/office/powerpoint/2010/main" val="2341544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October 22 - 24, 2019</a:t>
            </a:r>
            <a:endParaRPr lang="en-US" dirty="0"/>
          </a:p>
        </p:txBody>
      </p:sp>
      <p:sp>
        <p:nvSpPr>
          <p:cNvPr id="5" name="Footer Placeholder 4"/>
          <p:cNvSpPr>
            <a:spLocks noGrp="1"/>
          </p:cNvSpPr>
          <p:nvPr>
            <p:ph type="ftr" sz="quarter" idx="11"/>
          </p:nvPr>
        </p:nvSpPr>
        <p:spPr/>
        <p:txBody>
          <a:bodyPr/>
          <a:lstStyle/>
          <a:p>
            <a:r>
              <a:rPr lang="en-US" smtClean="0"/>
              <a:t>2019 JLAAC Review</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15</a:t>
            </a:fld>
            <a:endParaRPr lang="en-US" dirty="0"/>
          </a:p>
        </p:txBody>
      </p:sp>
      <p:pic>
        <p:nvPicPr>
          <p:cNvPr id="7" name="Content Placeholder 6" descr="D:\IPAC2019\NL 1L23 G_delta TC event July2017 CHL1 power outage.JPG"/>
          <p:cNvPicPr>
            <a:picLocks noGrp="1"/>
          </p:cNvPicPr>
          <p:nvPr>
            <p:ph idx="1"/>
          </p:nvPr>
        </p:nvPicPr>
        <p:blipFill rotWithShape="1">
          <a:blip r:embed="rId2" cstate="print">
            <a:extLst>
              <a:ext uri="{28A0092B-C50C-407E-A947-70E740481C1C}">
                <a14:useLocalDpi xmlns:a14="http://schemas.microsoft.com/office/drawing/2010/main" val="0"/>
              </a:ext>
            </a:extLst>
          </a:blip>
          <a:srcRect t="16154" b="2047"/>
          <a:stretch/>
        </p:blipFill>
        <p:spPr bwMode="auto">
          <a:xfrm>
            <a:off x="1981199" y="1066799"/>
            <a:ext cx="9061269" cy="4503439"/>
          </a:xfrm>
          <a:prstGeom prst="rect">
            <a:avLst/>
          </a:prstGeom>
          <a:noFill/>
          <a:ln>
            <a:noFill/>
          </a:ln>
          <a:extLst>
            <a:ext uri="{53640926-AAD7-44D8-BBD7-CCE9431645EC}">
              <a14:shadowObscured xmlns:a14="http://schemas.microsoft.com/office/drawing/2010/main"/>
            </a:ext>
          </a:extLst>
        </p:spPr>
      </p:pic>
      <p:sp>
        <p:nvSpPr>
          <p:cNvPr id="8" name="Rectangle 7"/>
          <p:cNvSpPr/>
          <p:nvPr/>
        </p:nvSpPr>
        <p:spPr>
          <a:xfrm>
            <a:off x="853473" y="5105650"/>
            <a:ext cx="2404617" cy="1077218"/>
          </a:xfrm>
          <a:prstGeom prst="rect">
            <a:avLst/>
          </a:prstGeom>
          <a:solidFill>
            <a:srgbClr val="92D050"/>
          </a:solidFill>
        </p:spPr>
        <p:txBody>
          <a:bodyPr wrap="square">
            <a:spAutoFit/>
          </a:bodyPr>
          <a:lstStyle/>
          <a:p>
            <a:pPr algn="ctr"/>
            <a:r>
              <a:rPr lang="en-US" sz="3200" dirty="0" smtClean="0">
                <a:latin typeface="Garamond" panose="02020404030301010803" pitchFamily="18" charset="0"/>
              </a:rPr>
              <a:t>Cavity nearest to B pump</a:t>
            </a:r>
            <a:endParaRPr lang="en-US" sz="3200" dirty="0">
              <a:latin typeface="Garamond" panose="02020404030301010803" pitchFamily="18" charset="0"/>
            </a:endParaRPr>
          </a:p>
        </p:txBody>
      </p:sp>
      <p:cxnSp>
        <p:nvCxnSpPr>
          <p:cNvPr id="9" name="Straight Arrow Connector 8"/>
          <p:cNvCxnSpPr/>
          <p:nvPr/>
        </p:nvCxnSpPr>
        <p:spPr>
          <a:xfrm flipV="1">
            <a:off x="3336758" y="5300115"/>
            <a:ext cx="593050" cy="443607"/>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244729" y="6019399"/>
            <a:ext cx="6947271" cy="738664"/>
          </a:xfrm>
          <a:prstGeom prst="rect">
            <a:avLst/>
          </a:prstGeom>
          <a:solidFill>
            <a:srgbClr val="FFFF00"/>
          </a:solidFill>
        </p:spPr>
        <p:txBody>
          <a:bodyPr wrap="square">
            <a:spAutoFit/>
          </a:bodyPr>
          <a:lstStyle/>
          <a:p>
            <a:r>
              <a:rPr lang="en-US" sz="1400" dirty="0"/>
              <a:t>R. L. Geng, A. </a:t>
            </a:r>
            <a:r>
              <a:rPr lang="en-US" sz="1400" dirty="0" err="1"/>
              <a:t>Freyberger</a:t>
            </a:r>
            <a:r>
              <a:rPr lang="en-US" sz="1400" dirty="0"/>
              <a:t>, and R. A. </a:t>
            </a:r>
            <a:r>
              <a:rPr lang="en-US" sz="1400" dirty="0" err="1"/>
              <a:t>Rimmer</a:t>
            </a:r>
            <a:r>
              <a:rPr lang="en-US" sz="1400" dirty="0"/>
              <a:t>, “Understanding and Mitigation of Field Emission in CEBAF SRF Linacs”, in Proc. 10th Int. Particle Accelerator Conf. (IPAC'19), Melbourne, Australia, May 2019, pp. 3039-3042. doi:10.18429/JACoW-IPAC2019-WEPRB097</a:t>
            </a:r>
          </a:p>
        </p:txBody>
      </p:sp>
      <p:sp>
        <p:nvSpPr>
          <p:cNvPr id="11" name="Title 1"/>
          <p:cNvSpPr>
            <a:spLocks noGrp="1"/>
          </p:cNvSpPr>
          <p:nvPr>
            <p:ph type="title"/>
          </p:nvPr>
        </p:nvSpPr>
        <p:spPr>
          <a:xfrm>
            <a:off x="411892" y="240539"/>
            <a:ext cx="11285837" cy="487490"/>
          </a:xfrm>
        </p:spPr>
        <p:txBody>
          <a:bodyPr>
            <a:normAutofit/>
          </a:bodyPr>
          <a:lstStyle/>
          <a:p>
            <a:r>
              <a:rPr lang="en-US" dirty="0" smtClean="0"/>
              <a:t>Cavity Gradient Degradation following Irregular Ion Pump Operation  </a:t>
            </a:r>
            <a:endParaRPr lang="en-US" dirty="0"/>
          </a:p>
        </p:txBody>
      </p:sp>
    </p:spTree>
    <p:extLst>
      <p:ext uri="{BB962C8B-B14F-4D97-AF65-F5344CB8AC3E}">
        <p14:creationId xmlns:p14="http://schemas.microsoft.com/office/powerpoint/2010/main" val="1004240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CEBAF Beamline </a:t>
            </a:r>
            <a:r>
              <a:rPr lang="en-US" dirty="0" smtClean="0"/>
              <a:t>Ion Pumps </a:t>
            </a:r>
            <a:r>
              <a:rPr lang="en-US" dirty="0"/>
              <a:t>Evaluation for Particulate Attributes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35285443"/>
              </p:ext>
            </p:extLst>
          </p:nvPr>
        </p:nvGraphicFramePr>
        <p:xfrm>
          <a:off x="957942" y="1001486"/>
          <a:ext cx="10563497" cy="4929051"/>
        </p:xfrm>
        <a:graphic>
          <a:graphicData uri="http://schemas.openxmlformats.org/drawingml/2006/table">
            <a:tbl>
              <a:tblPr firstRow="1" firstCol="1" bandRow="1">
                <a:tableStyleId>{5C22544A-7EE6-4342-B048-85BDC9FD1C3A}</a:tableStyleId>
              </a:tblPr>
              <a:tblGrid>
                <a:gridCol w="2551406">
                  <a:extLst>
                    <a:ext uri="{9D8B030D-6E8A-4147-A177-3AD203B41FA5}">
                      <a16:colId xmlns:a16="http://schemas.microsoft.com/office/drawing/2014/main" val="634772962"/>
                    </a:ext>
                  </a:extLst>
                </a:gridCol>
                <a:gridCol w="6694284">
                  <a:extLst>
                    <a:ext uri="{9D8B030D-6E8A-4147-A177-3AD203B41FA5}">
                      <a16:colId xmlns:a16="http://schemas.microsoft.com/office/drawing/2014/main" val="2073962135"/>
                    </a:ext>
                  </a:extLst>
                </a:gridCol>
                <a:gridCol w="1317807">
                  <a:extLst>
                    <a:ext uri="{9D8B030D-6E8A-4147-A177-3AD203B41FA5}">
                      <a16:colId xmlns:a16="http://schemas.microsoft.com/office/drawing/2014/main" val="724046410"/>
                    </a:ext>
                  </a:extLst>
                </a:gridCol>
              </a:tblGrid>
              <a:tr h="1512017">
                <a:tc>
                  <a:txBody>
                    <a:bodyPr/>
                    <a:lstStyle/>
                    <a:p>
                      <a:pPr marL="0" marR="0" algn="ctr">
                        <a:lnSpc>
                          <a:spcPct val="115000"/>
                        </a:lnSpc>
                        <a:spcBef>
                          <a:spcPts val="0"/>
                        </a:spcBef>
                        <a:spcAft>
                          <a:spcPts val="1000"/>
                        </a:spcAft>
                      </a:pPr>
                      <a:r>
                        <a:rPr lang="en-US" sz="2000" dirty="0">
                          <a:effectLst/>
                        </a:rPr>
                        <a:t>IP designated ID</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2000" dirty="0">
                          <a:effectLst/>
                        </a:rPr>
                        <a:t>IP Condition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2000">
                          <a:effectLst/>
                        </a:rPr>
                        <a:t>Particulate</a:t>
                      </a:r>
                      <a:endParaRPr lang="en-US" sz="3600">
                        <a:effectLst/>
                      </a:endParaRPr>
                    </a:p>
                    <a:p>
                      <a:pPr marL="0" marR="0" algn="ctr">
                        <a:lnSpc>
                          <a:spcPct val="115000"/>
                        </a:lnSpc>
                        <a:spcBef>
                          <a:spcPts val="0"/>
                        </a:spcBef>
                        <a:spcAft>
                          <a:spcPts val="1000"/>
                        </a:spcAft>
                      </a:pPr>
                      <a:r>
                        <a:rPr lang="en-US" sz="2000">
                          <a:effectLst/>
                        </a:rPr>
                        <a:t>detected?</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1765372"/>
                  </a:ext>
                </a:extLst>
              </a:tr>
              <a:tr h="1512017">
                <a:tc>
                  <a:txBody>
                    <a:bodyPr/>
                    <a:lstStyle/>
                    <a:p>
                      <a:pPr marL="0" marR="0" algn="just">
                        <a:lnSpc>
                          <a:spcPct val="115000"/>
                        </a:lnSpc>
                        <a:spcBef>
                          <a:spcPts val="0"/>
                        </a:spcBef>
                        <a:spcAft>
                          <a:spcPts val="1000"/>
                        </a:spcAft>
                      </a:pPr>
                      <a:r>
                        <a:rPr lang="en-US" sz="2000">
                          <a:effectLst/>
                        </a:rPr>
                        <a:t>CEBAF-VIP1L13A</a:t>
                      </a:r>
                      <a:endParaRPr lang="en-US" sz="3600">
                        <a:effectLst/>
                      </a:endParaRPr>
                    </a:p>
                    <a:p>
                      <a:pPr marL="0" marR="0" algn="just">
                        <a:lnSpc>
                          <a:spcPct val="115000"/>
                        </a:lnSpc>
                        <a:spcBef>
                          <a:spcPts val="0"/>
                        </a:spcBef>
                        <a:spcAft>
                          <a:spcPts val="1000"/>
                        </a:spcAft>
                      </a:pPr>
                      <a:r>
                        <a:rPr lang="en-US" sz="2000">
                          <a:effectLst/>
                        </a:rPr>
                        <a:t>(aka CEBAF-IP-1 for particulate Run 1-3) </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1000"/>
                        </a:spcAft>
                      </a:pPr>
                      <a:r>
                        <a:rPr lang="en-US" sz="2000" dirty="0">
                          <a:effectLst/>
                        </a:rPr>
                        <a:t>Removed from 1L13 girder (A pump) ~ 7/16/16.</a:t>
                      </a:r>
                      <a:endParaRPr lang="en-US" sz="3600" dirty="0">
                        <a:effectLst/>
                      </a:endParaRPr>
                    </a:p>
                    <a:p>
                      <a:pPr marL="0" marR="0" algn="just">
                        <a:lnSpc>
                          <a:spcPct val="115000"/>
                        </a:lnSpc>
                        <a:spcBef>
                          <a:spcPts val="0"/>
                        </a:spcBef>
                        <a:spcAft>
                          <a:spcPts val="1000"/>
                        </a:spcAft>
                      </a:pPr>
                      <a:r>
                        <a:rPr lang="en-US" sz="2000" dirty="0">
                          <a:effectLst/>
                        </a:rPr>
                        <a:t>Identifier: Perkin Elmer X90690 A 0765, Rating 30L/s CONV, model: C14591-1</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1000"/>
                        </a:spcAft>
                      </a:pPr>
                      <a:r>
                        <a:rPr lang="en-US" sz="2000">
                          <a:effectLst/>
                        </a:rPr>
                        <a:t>No</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4553432"/>
                  </a:ext>
                </a:extLst>
              </a:tr>
              <a:tr h="1905017">
                <a:tc>
                  <a:txBody>
                    <a:bodyPr/>
                    <a:lstStyle/>
                    <a:p>
                      <a:pPr marL="0" marR="0" algn="just">
                        <a:lnSpc>
                          <a:spcPct val="115000"/>
                        </a:lnSpc>
                        <a:spcBef>
                          <a:spcPts val="0"/>
                        </a:spcBef>
                        <a:spcAft>
                          <a:spcPts val="1000"/>
                        </a:spcAft>
                      </a:pPr>
                      <a:r>
                        <a:rPr lang="en-US" sz="2000" dirty="0">
                          <a:effectLst/>
                        </a:rPr>
                        <a:t>CEBAF-VIP1L23B-C100-6</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1000"/>
                        </a:spcAft>
                      </a:pPr>
                      <a:r>
                        <a:rPr lang="en-US" sz="2000" dirty="0">
                          <a:effectLst/>
                        </a:rPr>
                        <a:t>Removed recently from C100-6 which was extracted from CEBAF north linac for refurbishment. This pump was correlated with the gradient degradation in zone 1L23 while C100-6 was installed therein.</a:t>
                      </a:r>
                      <a:endParaRPr lang="en-US" sz="3600" dirty="0">
                        <a:effectLst/>
                      </a:endParaRPr>
                    </a:p>
                    <a:p>
                      <a:pPr marL="0" marR="0" algn="just">
                        <a:lnSpc>
                          <a:spcPct val="115000"/>
                        </a:lnSpc>
                        <a:spcBef>
                          <a:spcPts val="0"/>
                        </a:spcBef>
                        <a:spcAft>
                          <a:spcPts val="1000"/>
                        </a:spcAft>
                      </a:pPr>
                      <a:r>
                        <a:rPr lang="en-US" sz="2000" dirty="0">
                          <a:effectLst/>
                        </a:rPr>
                        <a:t>Identifier: Gamma Vacuum, 45S, DI, Mfg. date Jan 10</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1000"/>
                        </a:spcAft>
                      </a:pPr>
                      <a:r>
                        <a:rPr lang="en-US" sz="2000" dirty="0">
                          <a:effectLst/>
                        </a:rPr>
                        <a:t>Yes</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6971533"/>
                  </a:ext>
                </a:extLst>
              </a:tr>
            </a:tbl>
          </a:graphicData>
        </a:graphic>
      </p:graphicFrame>
      <p:sp>
        <p:nvSpPr>
          <p:cNvPr id="4" name="Date Placeholder 3"/>
          <p:cNvSpPr>
            <a:spLocks noGrp="1"/>
          </p:cNvSpPr>
          <p:nvPr>
            <p:ph type="dt" sz="half" idx="10"/>
          </p:nvPr>
        </p:nvSpPr>
        <p:spPr/>
        <p:txBody>
          <a:bodyPr/>
          <a:lstStyle/>
          <a:p>
            <a:r>
              <a:rPr lang="en-US" smtClean="0"/>
              <a:t>October 22 - 24, 2019</a:t>
            </a:r>
            <a:endParaRPr lang="en-US" dirty="0"/>
          </a:p>
        </p:txBody>
      </p:sp>
      <p:sp>
        <p:nvSpPr>
          <p:cNvPr id="5" name="Footer Placeholder 4"/>
          <p:cNvSpPr>
            <a:spLocks noGrp="1"/>
          </p:cNvSpPr>
          <p:nvPr>
            <p:ph type="ftr" sz="quarter" idx="11"/>
          </p:nvPr>
        </p:nvSpPr>
        <p:spPr/>
        <p:txBody>
          <a:bodyPr/>
          <a:lstStyle/>
          <a:p>
            <a:r>
              <a:rPr lang="en-US" smtClean="0"/>
              <a:t>2019 JLAAC Review</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16</a:t>
            </a:fld>
            <a:endParaRPr lang="en-US" dirty="0"/>
          </a:p>
        </p:txBody>
      </p:sp>
    </p:spTree>
    <p:extLst>
      <p:ext uri="{BB962C8B-B14F-4D97-AF65-F5344CB8AC3E}">
        <p14:creationId xmlns:p14="http://schemas.microsoft.com/office/powerpoint/2010/main" val="1015186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October 22 - 24, 2019</a:t>
            </a:r>
            <a:endParaRPr lang="en-US" dirty="0"/>
          </a:p>
        </p:txBody>
      </p:sp>
      <p:sp>
        <p:nvSpPr>
          <p:cNvPr id="5" name="Footer Placeholder 4"/>
          <p:cNvSpPr>
            <a:spLocks noGrp="1"/>
          </p:cNvSpPr>
          <p:nvPr>
            <p:ph type="ftr" sz="quarter" idx="11"/>
          </p:nvPr>
        </p:nvSpPr>
        <p:spPr/>
        <p:txBody>
          <a:bodyPr/>
          <a:lstStyle/>
          <a:p>
            <a:r>
              <a:rPr lang="en-US" smtClean="0"/>
              <a:t>2019 JLAAC Review</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17</a:t>
            </a:fld>
            <a:endParaRPr lang="en-US" dirty="0"/>
          </a:p>
        </p:txBody>
      </p:sp>
      <p:sp>
        <p:nvSpPr>
          <p:cNvPr id="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985465173"/>
              </p:ext>
            </p:extLst>
          </p:nvPr>
        </p:nvGraphicFramePr>
        <p:xfrm>
          <a:off x="1862378" y="826038"/>
          <a:ext cx="7786950" cy="5895439"/>
        </p:xfrm>
        <a:graphic>
          <a:graphicData uri="http://schemas.openxmlformats.org/presentationml/2006/ole">
            <mc:AlternateContent xmlns:mc="http://schemas.openxmlformats.org/markup-compatibility/2006">
              <mc:Choice xmlns:v="urn:schemas-microsoft-com:vml" Requires="v">
                <p:oleObj spid="_x0000_s10332" name="KGPlot" r:id="rId3" imgW="11835384" imgH="8886444" progId="KGraph_Plot">
                  <p:embed/>
                </p:oleObj>
              </mc:Choice>
              <mc:Fallback>
                <p:oleObj name="KGPlot" r:id="rId3" imgW="11835384" imgH="8886444" progId="KGraph_Plo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2378" y="826038"/>
                        <a:ext cx="7786950" cy="5895439"/>
                      </a:xfrm>
                      <a:prstGeom prst="rect">
                        <a:avLst/>
                      </a:prstGeom>
                      <a:solidFill>
                        <a:schemeClr val="bg1"/>
                      </a:solidFill>
                    </p:spPr>
                  </p:pic>
                </p:oleObj>
              </mc:Fallback>
            </mc:AlternateContent>
          </a:graphicData>
        </a:graphic>
      </p:graphicFrame>
      <p:sp>
        <p:nvSpPr>
          <p:cNvPr id="9" name="Title 1"/>
          <p:cNvSpPr>
            <a:spLocks noGrp="1"/>
          </p:cNvSpPr>
          <p:nvPr>
            <p:ph type="title"/>
          </p:nvPr>
        </p:nvSpPr>
        <p:spPr>
          <a:xfrm>
            <a:off x="411892" y="240539"/>
            <a:ext cx="11285837" cy="487490"/>
          </a:xfrm>
        </p:spPr>
        <p:txBody>
          <a:bodyPr/>
          <a:lstStyle/>
          <a:p>
            <a:r>
              <a:rPr lang="en-US" dirty="0"/>
              <a:t>CEBAF Beamline </a:t>
            </a:r>
            <a:r>
              <a:rPr lang="en-US" dirty="0" smtClean="0"/>
              <a:t>Ion Pumps </a:t>
            </a:r>
            <a:r>
              <a:rPr lang="en-US" dirty="0"/>
              <a:t>Evaluation for Particulate </a:t>
            </a:r>
            <a:r>
              <a:rPr lang="en-US" dirty="0" smtClean="0"/>
              <a:t>Attributes – cont. </a:t>
            </a:r>
            <a:endParaRPr lang="en-US" dirty="0"/>
          </a:p>
        </p:txBody>
      </p:sp>
    </p:spTree>
    <p:extLst>
      <p:ext uri="{BB962C8B-B14F-4D97-AF65-F5344CB8AC3E}">
        <p14:creationId xmlns:p14="http://schemas.microsoft.com/office/powerpoint/2010/main" val="1923640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FY19 </a:t>
            </a:r>
            <a:r>
              <a:rPr lang="en-US" sz="2800" dirty="0"/>
              <a:t>Effort and Its Outcome: Particulate </a:t>
            </a:r>
            <a:r>
              <a:rPr lang="en-US" sz="2800" dirty="0" smtClean="0"/>
              <a:t>Inventory </a:t>
            </a:r>
            <a:r>
              <a:rPr lang="en-GB" sz="2800" dirty="0" smtClean="0"/>
              <a:t> </a:t>
            </a:r>
            <a:endParaRPr lang="en-US" sz="2800" dirty="0"/>
          </a:p>
        </p:txBody>
      </p:sp>
      <p:sp>
        <p:nvSpPr>
          <p:cNvPr id="4" name="Footer Placeholder 3"/>
          <p:cNvSpPr>
            <a:spLocks noGrp="1"/>
          </p:cNvSpPr>
          <p:nvPr>
            <p:ph type="ftr" sz="quarter" idx="11"/>
          </p:nvPr>
        </p:nvSpPr>
        <p:spPr/>
        <p:txBody>
          <a:bodyPr/>
          <a:lstStyle/>
          <a:p>
            <a:r>
              <a:rPr lang="en-US" smtClean="0"/>
              <a:t>2019 JLAAC Review</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18</a:t>
            </a:fld>
            <a:endParaRPr lang="en-US" dirty="0"/>
          </a:p>
        </p:txBody>
      </p:sp>
      <p:sp>
        <p:nvSpPr>
          <p:cNvPr id="9" name="Content Placeholder 2"/>
          <p:cNvSpPr>
            <a:spLocks noGrp="1"/>
          </p:cNvSpPr>
          <p:nvPr>
            <p:ph idx="1"/>
          </p:nvPr>
        </p:nvSpPr>
        <p:spPr>
          <a:xfrm>
            <a:off x="411892" y="1019174"/>
            <a:ext cx="11527860" cy="5087335"/>
          </a:xfrm>
        </p:spPr>
        <p:txBody>
          <a:bodyPr>
            <a:normAutofit fontScale="92500" lnSpcReduction="20000"/>
          </a:bodyPr>
          <a:lstStyle/>
          <a:p>
            <a:pPr marL="0" indent="0">
              <a:lnSpc>
                <a:spcPct val="110000"/>
              </a:lnSpc>
              <a:buNone/>
            </a:pPr>
            <a:r>
              <a:rPr lang="en-GB" b="1" dirty="0" smtClean="0"/>
              <a:t>Five warm girders between </a:t>
            </a:r>
            <a:r>
              <a:rPr lang="en-GB" b="1" dirty="0" err="1" smtClean="0"/>
              <a:t>cryomodules</a:t>
            </a:r>
            <a:r>
              <a:rPr lang="en-GB" b="1" dirty="0" smtClean="0"/>
              <a:t> were sampled prior to cleaning and reassembly.   The </a:t>
            </a:r>
            <a:r>
              <a:rPr lang="en-GB" b="1" dirty="0"/>
              <a:t>following types of particulates were found in these girders:</a:t>
            </a:r>
            <a:endParaRPr lang="en-US" b="1" dirty="0"/>
          </a:p>
          <a:p>
            <a:pPr marL="461963" lvl="0" indent="-230188"/>
            <a:r>
              <a:rPr lang="en-US" dirty="0"/>
              <a:t>Cu flakes and long slivers</a:t>
            </a:r>
          </a:p>
          <a:p>
            <a:pPr marL="461963" lvl="0" indent="-230188"/>
            <a:r>
              <a:rPr lang="en-US" dirty="0"/>
              <a:t>SS flakes</a:t>
            </a:r>
          </a:p>
          <a:p>
            <a:pPr marL="461963" lvl="0" indent="-230188"/>
            <a:r>
              <a:rPr lang="en-US" dirty="0"/>
              <a:t>Zinc pieces and slivers</a:t>
            </a:r>
          </a:p>
          <a:p>
            <a:pPr marL="461963" lvl="0" indent="-230188"/>
            <a:r>
              <a:rPr lang="en-US" dirty="0" smtClean="0"/>
              <a:t>sand</a:t>
            </a:r>
            <a:endParaRPr lang="en-US" dirty="0"/>
          </a:p>
          <a:p>
            <a:pPr marL="461963" lvl="0" indent="-230188"/>
            <a:r>
              <a:rPr lang="en-US" dirty="0"/>
              <a:t>Ni</a:t>
            </a:r>
          </a:p>
          <a:p>
            <a:pPr marL="461963" lvl="0" indent="-230188"/>
            <a:r>
              <a:rPr lang="en-US" dirty="0"/>
              <a:t>Molybdenum sulfide</a:t>
            </a:r>
          </a:p>
          <a:p>
            <a:pPr marL="461963" lvl="0" indent="-230188"/>
            <a:r>
              <a:rPr lang="en-US" dirty="0"/>
              <a:t>Ta flakes</a:t>
            </a:r>
          </a:p>
          <a:p>
            <a:pPr marL="461963" lvl="0" indent="-230188"/>
            <a:r>
              <a:rPr lang="en-US" dirty="0" err="1"/>
              <a:t>Ti</a:t>
            </a:r>
            <a:r>
              <a:rPr lang="en-US" dirty="0"/>
              <a:t> </a:t>
            </a:r>
          </a:p>
          <a:p>
            <a:pPr marL="461963" lvl="0" indent="-230188"/>
            <a:r>
              <a:rPr lang="en-US" dirty="0"/>
              <a:t>Cu/Ag flake with hydrocarbon fibers </a:t>
            </a:r>
          </a:p>
          <a:p>
            <a:pPr marL="461963" lvl="0" indent="-230188"/>
            <a:r>
              <a:rPr lang="en-US" dirty="0"/>
              <a:t>Si/Al/Mg  &amp; Si/Ca/Al  at ion pumps</a:t>
            </a:r>
          </a:p>
          <a:p>
            <a:pPr marL="461963" lvl="0" indent="-230188"/>
            <a:r>
              <a:rPr lang="en-US" dirty="0"/>
              <a:t>Si/Mg/O</a:t>
            </a:r>
          </a:p>
          <a:p>
            <a:pPr marL="461963" lvl="0" indent="-230188"/>
            <a:r>
              <a:rPr lang="en-US" dirty="0"/>
              <a:t>Large sheet-like </a:t>
            </a:r>
            <a:r>
              <a:rPr lang="en-US" dirty="0" smtClean="0"/>
              <a:t>hydrocarbon pieces</a:t>
            </a:r>
            <a:endParaRPr lang="en-US"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5378752" y="1768247"/>
            <a:ext cx="5449669" cy="3686069"/>
          </a:xfrm>
          <a:prstGeom prst="rect">
            <a:avLst/>
          </a:prstGeom>
        </p:spPr>
      </p:pic>
      <p:sp>
        <p:nvSpPr>
          <p:cNvPr id="3" name="Date Placeholder 2"/>
          <p:cNvSpPr>
            <a:spLocks noGrp="1"/>
          </p:cNvSpPr>
          <p:nvPr>
            <p:ph type="dt" sz="half" idx="10"/>
          </p:nvPr>
        </p:nvSpPr>
        <p:spPr>
          <a:xfrm>
            <a:off x="5213685" y="5557554"/>
            <a:ext cx="6922168" cy="645836"/>
          </a:xfrm>
          <a:solidFill>
            <a:srgbClr val="FFFF00"/>
          </a:solidFill>
        </p:spPr>
        <p:txBody>
          <a:bodyPr/>
          <a:lstStyle/>
          <a:p>
            <a:r>
              <a:rPr lang="en-US" dirty="0">
                <a:solidFill>
                  <a:schemeClr val="tx1"/>
                </a:solidFill>
              </a:rPr>
              <a:t>C. E. Reece, J. K. </a:t>
            </a:r>
            <a:r>
              <a:rPr lang="en-US" dirty="0" err="1">
                <a:solidFill>
                  <a:schemeClr val="tx1"/>
                </a:solidFill>
              </a:rPr>
              <a:t>Spradlin</a:t>
            </a:r>
            <a:r>
              <a:rPr lang="en-US" dirty="0">
                <a:solidFill>
                  <a:schemeClr val="tx1"/>
                </a:solidFill>
              </a:rPr>
              <a:t>, O. </a:t>
            </a:r>
            <a:r>
              <a:rPr lang="en-US" dirty="0" err="1">
                <a:solidFill>
                  <a:schemeClr val="tx1"/>
                </a:solidFill>
              </a:rPr>
              <a:t>Trofimova</a:t>
            </a:r>
            <a:r>
              <a:rPr lang="en-US" dirty="0">
                <a:solidFill>
                  <a:schemeClr val="tx1"/>
                </a:solidFill>
              </a:rPr>
              <a:t>, and A-M. Valente-Feliciano, “Identifying Specific Cryomodule and Cleanroom Particulate Contamination: Understanding Legacy Issues and Providing New Feedback Standards”, presented at the 19th Int. Conf. RF Superconductivity (SRF'19), Dresden, Germany, Jun.-Jul. 2019, paper WETEB2. </a:t>
            </a:r>
          </a:p>
        </p:txBody>
      </p:sp>
    </p:spTree>
    <p:extLst>
      <p:ext uri="{BB962C8B-B14F-4D97-AF65-F5344CB8AC3E}">
        <p14:creationId xmlns:p14="http://schemas.microsoft.com/office/powerpoint/2010/main" val="36074542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Identifying Specific Particulate Contamination</a:t>
            </a:r>
            <a:endParaRPr lang="en-US" sz="28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19</a:t>
            </a:fld>
            <a:endParaRPr lang="en-US" dirty="0"/>
          </a:p>
        </p:txBody>
      </p:sp>
      <p:sp>
        <p:nvSpPr>
          <p:cNvPr id="9" name="Content Placeholder 2"/>
          <p:cNvSpPr>
            <a:spLocks noGrp="1"/>
          </p:cNvSpPr>
          <p:nvPr>
            <p:ph idx="1"/>
          </p:nvPr>
        </p:nvSpPr>
        <p:spPr>
          <a:xfrm>
            <a:off x="838199" y="827450"/>
            <a:ext cx="11107995" cy="5528771"/>
          </a:xfrm>
        </p:spPr>
        <p:txBody>
          <a:bodyPr>
            <a:normAutofit fontScale="92500"/>
          </a:bodyPr>
          <a:lstStyle/>
          <a:p>
            <a:pPr marL="0" indent="0">
              <a:buNone/>
            </a:pPr>
            <a:r>
              <a:rPr lang="en-US" sz="2600" dirty="0" smtClean="0"/>
              <a:t>Two original-style CEBAF </a:t>
            </a:r>
            <a:r>
              <a:rPr lang="en-US" sz="2600" dirty="0" err="1" smtClean="0"/>
              <a:t>cryomodules</a:t>
            </a:r>
            <a:r>
              <a:rPr lang="en-US" sz="2600" dirty="0" smtClean="0"/>
              <a:t> were sampled when removed for rework.</a:t>
            </a:r>
          </a:p>
          <a:p>
            <a:r>
              <a:rPr lang="en-US" dirty="0" smtClean="0"/>
              <a:t>“</a:t>
            </a:r>
            <a:r>
              <a:rPr lang="en-US" b="1" dirty="0" smtClean="0">
                <a:solidFill>
                  <a:schemeClr val="accent1"/>
                </a:solidFill>
              </a:rPr>
              <a:t>Franklin</a:t>
            </a:r>
            <a:r>
              <a:rPr lang="en-US" dirty="0" smtClean="0"/>
              <a:t>” had previously been reworked and reinstalled in 2009.</a:t>
            </a:r>
          </a:p>
          <a:p>
            <a:pPr lvl="1"/>
            <a:r>
              <a:rPr lang="en-US" dirty="0" smtClean="0"/>
              <a:t>Suffered a known vacuum servicing accident that transported particulates into cavities.</a:t>
            </a:r>
          </a:p>
          <a:p>
            <a:r>
              <a:rPr lang="en-US" dirty="0" smtClean="0"/>
              <a:t>“</a:t>
            </a:r>
            <a:r>
              <a:rPr lang="en-US" b="1" dirty="0" smtClean="0">
                <a:solidFill>
                  <a:schemeClr val="accent1"/>
                </a:solidFill>
              </a:rPr>
              <a:t>Independence</a:t>
            </a:r>
            <a:r>
              <a:rPr lang="en-US" dirty="0" smtClean="0"/>
              <a:t>” had been on the </a:t>
            </a:r>
            <a:r>
              <a:rPr lang="en-US" dirty="0" err="1" smtClean="0"/>
              <a:t>linac</a:t>
            </a:r>
            <a:r>
              <a:rPr lang="en-US" dirty="0" smtClean="0"/>
              <a:t> beamline since 1992.</a:t>
            </a:r>
          </a:p>
          <a:p>
            <a:pPr lvl="1"/>
            <a:r>
              <a:rPr lang="en-US" dirty="0" smtClean="0"/>
              <a:t>Relatively weak performer, suffered no known acute incidents.</a:t>
            </a:r>
          </a:p>
          <a:p>
            <a:pPr lvl="1"/>
            <a:endParaRPr lang="en-US" dirty="0" smtClean="0"/>
          </a:p>
          <a:p>
            <a:pPr marL="0" indent="0">
              <a:lnSpc>
                <a:spcPct val="110000"/>
              </a:lnSpc>
              <a:buNone/>
            </a:pPr>
            <a:r>
              <a:rPr lang="en-GB" i="1" dirty="0" smtClean="0"/>
              <a:t>Composition of </a:t>
            </a:r>
            <a:r>
              <a:rPr lang="en-GB" i="1" dirty="0"/>
              <a:t>the particulates found inside the cavities </a:t>
            </a:r>
            <a:r>
              <a:rPr lang="en-GB" i="1" dirty="0" smtClean="0"/>
              <a:t>matched the </a:t>
            </a:r>
            <a:r>
              <a:rPr lang="en-GB" i="1" dirty="0"/>
              <a:t>large particulates found in the </a:t>
            </a:r>
            <a:r>
              <a:rPr lang="en-GB" i="1" dirty="0" smtClean="0"/>
              <a:t>girders, consistent </a:t>
            </a:r>
            <a:r>
              <a:rPr lang="en-GB" i="1" dirty="0"/>
              <a:t>with the chief issue of </a:t>
            </a:r>
            <a:r>
              <a:rPr lang="en-GB" i="1" dirty="0" smtClean="0"/>
              <a:t>CEBAF </a:t>
            </a:r>
            <a:r>
              <a:rPr lang="en-GB" i="1" dirty="0" err="1" smtClean="0"/>
              <a:t>cryomodule</a:t>
            </a:r>
            <a:r>
              <a:rPr lang="en-GB" i="1" dirty="0" smtClean="0"/>
              <a:t> </a:t>
            </a:r>
            <a:r>
              <a:rPr lang="en-GB" i="1" dirty="0"/>
              <a:t>performance degradation being </a:t>
            </a:r>
            <a:r>
              <a:rPr lang="en-GB" i="1" dirty="0" smtClean="0"/>
              <a:t>transport of contamination </a:t>
            </a:r>
            <a:r>
              <a:rPr lang="en-GB" i="1" dirty="0"/>
              <a:t>from the girders into the SRF cavities. </a:t>
            </a:r>
            <a:endParaRPr lang="en-US" dirty="0"/>
          </a:p>
          <a:p>
            <a:pPr lvl="1"/>
            <a:endParaRPr lang="en-US" dirty="0" smtClean="0"/>
          </a:p>
          <a:p>
            <a:pPr lvl="1"/>
            <a:r>
              <a:rPr lang="en-GB" dirty="0"/>
              <a:t>The </a:t>
            </a:r>
            <a:r>
              <a:rPr lang="en-GB" dirty="0">
                <a:solidFill>
                  <a:schemeClr val="accent1"/>
                </a:solidFill>
              </a:rPr>
              <a:t>metallic</a:t>
            </a:r>
            <a:r>
              <a:rPr lang="en-GB" dirty="0"/>
              <a:t> particulate load was ~</a:t>
            </a:r>
            <a:r>
              <a:rPr lang="en-GB" dirty="0" smtClean="0"/>
              <a:t>3× </a:t>
            </a:r>
            <a:r>
              <a:rPr lang="en-GB" dirty="0"/>
              <a:t>higher in Franklin than in Independence. </a:t>
            </a:r>
            <a:endParaRPr lang="en-GB" dirty="0" smtClean="0"/>
          </a:p>
          <a:p>
            <a:pPr lvl="1"/>
            <a:r>
              <a:rPr lang="en-GB" dirty="0" smtClean="0">
                <a:solidFill>
                  <a:schemeClr val="accent1"/>
                </a:solidFill>
              </a:rPr>
              <a:t>Mineral </a:t>
            </a:r>
            <a:r>
              <a:rPr lang="en-GB" dirty="0"/>
              <a:t>and </a:t>
            </a:r>
            <a:r>
              <a:rPr lang="en-GB" dirty="0">
                <a:solidFill>
                  <a:schemeClr val="accent1"/>
                </a:solidFill>
              </a:rPr>
              <a:t>masonry</a:t>
            </a:r>
            <a:r>
              <a:rPr lang="en-GB" dirty="0"/>
              <a:t> type particulates were a factor of 10 higher in Franklin than Independence. </a:t>
            </a:r>
            <a:endParaRPr lang="en-GB" dirty="0" smtClean="0"/>
          </a:p>
          <a:p>
            <a:pPr lvl="1"/>
            <a:r>
              <a:rPr lang="en-GB" dirty="0" smtClean="0"/>
              <a:t>Interestingly</a:t>
            </a:r>
            <a:r>
              <a:rPr lang="en-GB" dirty="0"/>
              <a:t>, </a:t>
            </a:r>
            <a:r>
              <a:rPr lang="en-GB" dirty="0">
                <a:solidFill>
                  <a:schemeClr val="accent1"/>
                </a:solidFill>
              </a:rPr>
              <a:t>hydrocarbon </a:t>
            </a:r>
            <a:r>
              <a:rPr lang="en-GB" dirty="0"/>
              <a:t>signature particulates were most prevalent in Independence. </a:t>
            </a:r>
            <a:endParaRPr lang="en-GB" dirty="0" smtClean="0"/>
          </a:p>
          <a:p>
            <a:pPr lvl="1"/>
            <a:r>
              <a:rPr lang="en-GB" dirty="0" smtClean="0"/>
              <a:t>Over </a:t>
            </a:r>
            <a:r>
              <a:rPr lang="en-GB" dirty="0"/>
              <a:t>100 </a:t>
            </a:r>
            <a:r>
              <a:rPr lang="en-GB" dirty="0">
                <a:solidFill>
                  <a:schemeClr val="accent1"/>
                </a:solidFill>
              </a:rPr>
              <a:t>polymer or elastomer </a:t>
            </a:r>
            <a:r>
              <a:rPr lang="en-GB" dirty="0"/>
              <a:t>particulates were found in Franklin and adjoining girders, but essentially none in Independence</a:t>
            </a:r>
            <a:r>
              <a:rPr lang="en-GB" dirty="0" smtClean="0"/>
              <a:t>. Source unknown.</a:t>
            </a:r>
            <a:endParaRPr lang="en-US" dirty="0"/>
          </a:p>
        </p:txBody>
      </p:sp>
      <p:sp>
        <p:nvSpPr>
          <p:cNvPr id="6" name="Footer Placeholder 3"/>
          <p:cNvSpPr>
            <a:spLocks noGrp="1"/>
          </p:cNvSpPr>
          <p:nvPr>
            <p:ph type="ftr" sz="quarter" idx="11"/>
          </p:nvPr>
        </p:nvSpPr>
        <p:spPr>
          <a:xfrm>
            <a:off x="2840075" y="6353088"/>
            <a:ext cx="5223851" cy="311322"/>
          </a:xfrm>
        </p:spPr>
        <p:txBody>
          <a:bodyPr/>
          <a:lstStyle/>
          <a:p>
            <a:r>
              <a:rPr lang="en-US" dirty="0" smtClean="0"/>
              <a:t>2019 JLAAC Review</a:t>
            </a:r>
            <a:endParaRPr lang="en-US" dirty="0"/>
          </a:p>
        </p:txBody>
      </p:sp>
      <p:sp>
        <p:nvSpPr>
          <p:cNvPr id="3" name="Date Placeholder 2"/>
          <p:cNvSpPr>
            <a:spLocks noGrp="1"/>
          </p:cNvSpPr>
          <p:nvPr>
            <p:ph type="dt" sz="half" idx="10"/>
          </p:nvPr>
        </p:nvSpPr>
        <p:spPr/>
        <p:txBody>
          <a:bodyPr/>
          <a:lstStyle/>
          <a:p>
            <a:r>
              <a:rPr lang="en-US" smtClean="0"/>
              <a:t>October 22 - 24, 2019</a:t>
            </a:r>
            <a:endParaRPr lang="en-US" dirty="0"/>
          </a:p>
        </p:txBody>
      </p:sp>
    </p:spTree>
    <p:extLst>
      <p:ext uri="{BB962C8B-B14F-4D97-AF65-F5344CB8AC3E}">
        <p14:creationId xmlns:p14="http://schemas.microsoft.com/office/powerpoint/2010/main" val="33911751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tretch>
            <a:fillRect/>
          </a:stretch>
        </p:blipFill>
        <p:spPr>
          <a:xfrm>
            <a:off x="115071" y="931807"/>
            <a:ext cx="11862727" cy="5286113"/>
          </a:xfrm>
          <a:prstGeom prst="rect">
            <a:avLst/>
          </a:prstGeom>
        </p:spPr>
      </p:pic>
      <p:sp>
        <p:nvSpPr>
          <p:cNvPr id="4" name="Date Placeholder 3"/>
          <p:cNvSpPr>
            <a:spLocks noGrp="1"/>
          </p:cNvSpPr>
          <p:nvPr>
            <p:ph type="dt" sz="half" idx="10"/>
          </p:nvPr>
        </p:nvSpPr>
        <p:spPr/>
        <p:txBody>
          <a:bodyPr/>
          <a:lstStyle/>
          <a:p>
            <a:r>
              <a:rPr lang="en-US" smtClean="0"/>
              <a:t>October 22 - 24, 2019</a:t>
            </a:r>
            <a:endParaRPr lang="en-US" dirty="0"/>
          </a:p>
        </p:txBody>
      </p:sp>
      <p:sp>
        <p:nvSpPr>
          <p:cNvPr id="5" name="Footer Placeholder 4"/>
          <p:cNvSpPr>
            <a:spLocks noGrp="1"/>
          </p:cNvSpPr>
          <p:nvPr>
            <p:ph type="ftr" sz="quarter" idx="11"/>
          </p:nvPr>
        </p:nvSpPr>
        <p:spPr/>
        <p:txBody>
          <a:bodyPr/>
          <a:lstStyle/>
          <a:p>
            <a:r>
              <a:rPr lang="en-US" smtClean="0"/>
              <a:t>2019 JLAAC Review</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a:t>
            </a:fld>
            <a:endParaRPr lang="en-US" dirty="0"/>
          </a:p>
        </p:txBody>
      </p:sp>
      <p:sp>
        <p:nvSpPr>
          <p:cNvPr id="10" name="Title 1"/>
          <p:cNvSpPr>
            <a:spLocks noGrp="1"/>
          </p:cNvSpPr>
          <p:nvPr>
            <p:ph type="title"/>
          </p:nvPr>
        </p:nvSpPr>
        <p:spPr>
          <a:xfrm>
            <a:off x="307619" y="131356"/>
            <a:ext cx="11285837" cy="487490"/>
          </a:xfrm>
        </p:spPr>
        <p:txBody>
          <a:bodyPr>
            <a:noAutofit/>
          </a:bodyPr>
          <a:lstStyle/>
          <a:p>
            <a:r>
              <a:rPr lang="en-US" sz="4800" dirty="0" smtClean="0"/>
              <a:t>Motivation</a:t>
            </a:r>
            <a:endParaRPr lang="en-US" sz="4800" dirty="0"/>
          </a:p>
        </p:txBody>
      </p:sp>
      <p:sp>
        <p:nvSpPr>
          <p:cNvPr id="2" name="Rectangle 1"/>
          <p:cNvSpPr/>
          <p:nvPr/>
        </p:nvSpPr>
        <p:spPr>
          <a:xfrm>
            <a:off x="6055893" y="112294"/>
            <a:ext cx="6096000" cy="507831"/>
          </a:xfrm>
          <a:prstGeom prst="rect">
            <a:avLst/>
          </a:prstGeom>
        </p:spPr>
        <p:txBody>
          <a:bodyPr>
            <a:spAutoFit/>
          </a:bodyPr>
          <a:lstStyle/>
          <a:p>
            <a:r>
              <a:rPr lang="en-US" sz="900" dirty="0"/>
              <a:t>[1] R.L. Geng et al., “Nature and Implication of Found Actual Particulates on the Inner Surface of Cavities in a Full-Scale Cryomodule Previously Operated With Beams”, in Proc. SRF2015, 2015, pp.164 168.</a:t>
            </a:r>
          </a:p>
          <a:p>
            <a:r>
              <a:rPr lang="en-US" sz="900" dirty="0"/>
              <a:t>[2] A. </a:t>
            </a:r>
            <a:r>
              <a:rPr lang="en-US" sz="900" dirty="0" err="1"/>
              <a:t>Freyberger</a:t>
            </a:r>
            <a:r>
              <a:rPr lang="en-US" sz="900" dirty="0"/>
              <a:t> (Ed.), “Summary Report from the CEBAF OPS 2015 </a:t>
            </a:r>
            <a:r>
              <a:rPr lang="en-US" sz="900" dirty="0" err="1"/>
              <a:t>StayTreat</a:t>
            </a:r>
            <a:r>
              <a:rPr lang="en-US" sz="900" dirty="0"/>
              <a:t>”, </a:t>
            </a:r>
            <a:r>
              <a:rPr lang="en-US" sz="900" dirty="0" err="1"/>
              <a:t>JLab</a:t>
            </a:r>
            <a:r>
              <a:rPr lang="en-US" sz="900" dirty="0"/>
              <a:t> Internal Report, 2015, JLAB-TN-15-033. </a:t>
            </a:r>
          </a:p>
        </p:txBody>
      </p:sp>
    </p:spTree>
    <p:extLst>
      <p:ext uri="{BB962C8B-B14F-4D97-AF65-F5344CB8AC3E}">
        <p14:creationId xmlns:p14="http://schemas.microsoft.com/office/powerpoint/2010/main" val="3877158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p:cNvPicPr>
            <a:picLocks noChangeAspect="1"/>
          </p:cNvPicPr>
          <p:nvPr/>
        </p:nvPicPr>
        <p:blipFill rotWithShape="1">
          <a:blip r:embed="rId3"/>
          <a:srcRect l="1990" r="3256"/>
          <a:stretch/>
        </p:blipFill>
        <p:spPr>
          <a:xfrm>
            <a:off x="46289" y="1773288"/>
            <a:ext cx="11891389" cy="2786415"/>
          </a:xfrm>
          <a:prstGeom prst="rect">
            <a:avLst/>
          </a:prstGeom>
        </p:spPr>
      </p:pic>
      <p:sp>
        <p:nvSpPr>
          <p:cNvPr id="2" name="Title 1"/>
          <p:cNvSpPr>
            <a:spLocks noGrp="1"/>
          </p:cNvSpPr>
          <p:nvPr>
            <p:ph type="title"/>
          </p:nvPr>
        </p:nvSpPr>
        <p:spPr/>
        <p:txBody>
          <a:bodyPr>
            <a:normAutofit/>
          </a:bodyPr>
          <a:lstStyle/>
          <a:p>
            <a:r>
              <a:rPr lang="en-GB" sz="2800" dirty="0"/>
              <a:t>Identifying Specific Particulate Contamination</a:t>
            </a:r>
            <a:endParaRPr lang="en-US" sz="2800" dirty="0"/>
          </a:p>
        </p:txBody>
      </p:sp>
      <p:sp>
        <p:nvSpPr>
          <p:cNvPr id="3" name="Content Placeholder 2"/>
          <p:cNvSpPr>
            <a:spLocks noGrp="1"/>
          </p:cNvSpPr>
          <p:nvPr>
            <p:ph idx="1"/>
          </p:nvPr>
        </p:nvSpPr>
        <p:spPr>
          <a:xfrm>
            <a:off x="411891" y="840999"/>
            <a:ext cx="11285837" cy="1628058"/>
          </a:xfrm>
        </p:spPr>
        <p:txBody>
          <a:bodyPr>
            <a:normAutofit/>
          </a:bodyPr>
          <a:lstStyle/>
          <a:p>
            <a:r>
              <a:rPr lang="en-US" sz="2800" b="1" dirty="0" smtClean="0">
                <a:sym typeface="Wingdings" panose="05000000000000000000" pitchFamily="2" charset="2"/>
              </a:rPr>
              <a:t>C100 </a:t>
            </a:r>
            <a:r>
              <a:rPr lang="en-US" sz="2800" b="1" dirty="0" err="1" smtClean="0">
                <a:sym typeface="Wingdings" panose="05000000000000000000" pitchFamily="2" charset="2"/>
              </a:rPr>
              <a:t>cryomodule</a:t>
            </a:r>
            <a:r>
              <a:rPr lang="en-US" sz="2800" b="1" dirty="0" smtClean="0">
                <a:sym typeface="Wingdings" panose="05000000000000000000" pitchFamily="2" charset="2"/>
              </a:rPr>
              <a:t> </a:t>
            </a:r>
            <a:r>
              <a:rPr lang="en-US" sz="2800" dirty="0" smtClean="0">
                <a:sym typeface="Wingdings" panose="05000000000000000000" pitchFamily="2" charset="2"/>
              </a:rPr>
              <a:t>in CEBAF zone NL23 was removed for cleaning</a:t>
            </a:r>
          </a:p>
          <a:p>
            <a:r>
              <a:rPr lang="en-US" sz="2800" dirty="0" smtClean="0">
                <a:sym typeface="Wingdings" panose="05000000000000000000" pitchFamily="2" charset="2"/>
              </a:rPr>
              <a:t>68 particulate samples were collected during disassembly</a:t>
            </a:r>
            <a:endParaRPr lang="en-US" sz="28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20</a:t>
            </a:fld>
            <a:endParaRPr lang="en-US" dirty="0"/>
          </a:p>
        </p:txBody>
      </p:sp>
      <p:sp>
        <p:nvSpPr>
          <p:cNvPr id="68" name="TextBox 67"/>
          <p:cNvSpPr txBox="1"/>
          <p:nvPr/>
        </p:nvSpPr>
        <p:spPr>
          <a:xfrm>
            <a:off x="1767356" y="2284834"/>
            <a:ext cx="689035" cy="276999"/>
          </a:xfrm>
          <a:prstGeom prst="rect">
            <a:avLst/>
          </a:prstGeom>
          <a:noFill/>
        </p:spPr>
        <p:txBody>
          <a:bodyPr wrap="none" rtlCol="0">
            <a:spAutoFit/>
          </a:bodyPr>
          <a:lstStyle/>
          <a:p>
            <a:r>
              <a:rPr lang="en-US" sz="1200" b="1" dirty="0" smtClean="0"/>
              <a:t>Cavity 1</a:t>
            </a:r>
            <a:endParaRPr lang="en-US" sz="1200" b="1" dirty="0"/>
          </a:p>
        </p:txBody>
      </p:sp>
      <p:sp>
        <p:nvSpPr>
          <p:cNvPr id="69" name="TextBox 68"/>
          <p:cNvSpPr txBox="1"/>
          <p:nvPr/>
        </p:nvSpPr>
        <p:spPr>
          <a:xfrm>
            <a:off x="2889574" y="2280239"/>
            <a:ext cx="689035" cy="276999"/>
          </a:xfrm>
          <a:prstGeom prst="rect">
            <a:avLst/>
          </a:prstGeom>
          <a:noFill/>
        </p:spPr>
        <p:txBody>
          <a:bodyPr wrap="none" rtlCol="0">
            <a:spAutoFit/>
          </a:bodyPr>
          <a:lstStyle/>
          <a:p>
            <a:r>
              <a:rPr lang="en-US" sz="1200" b="1" dirty="0" smtClean="0"/>
              <a:t>Cavity 2</a:t>
            </a:r>
            <a:endParaRPr lang="en-US" sz="1200" b="1" dirty="0"/>
          </a:p>
        </p:txBody>
      </p:sp>
      <p:sp>
        <p:nvSpPr>
          <p:cNvPr id="70" name="TextBox 69"/>
          <p:cNvSpPr txBox="1"/>
          <p:nvPr/>
        </p:nvSpPr>
        <p:spPr>
          <a:xfrm>
            <a:off x="4030454" y="2281797"/>
            <a:ext cx="689035" cy="276999"/>
          </a:xfrm>
          <a:prstGeom prst="rect">
            <a:avLst/>
          </a:prstGeom>
          <a:noFill/>
        </p:spPr>
        <p:txBody>
          <a:bodyPr wrap="none" rtlCol="0">
            <a:spAutoFit/>
          </a:bodyPr>
          <a:lstStyle/>
          <a:p>
            <a:r>
              <a:rPr lang="en-US" sz="1200" b="1" dirty="0" smtClean="0"/>
              <a:t>Cavity 3</a:t>
            </a:r>
            <a:endParaRPr lang="en-US" sz="1200" b="1" dirty="0"/>
          </a:p>
        </p:txBody>
      </p:sp>
      <p:sp>
        <p:nvSpPr>
          <p:cNvPr id="71" name="TextBox 70"/>
          <p:cNvSpPr txBox="1"/>
          <p:nvPr/>
        </p:nvSpPr>
        <p:spPr>
          <a:xfrm>
            <a:off x="5171334" y="2280239"/>
            <a:ext cx="689035" cy="276999"/>
          </a:xfrm>
          <a:prstGeom prst="rect">
            <a:avLst/>
          </a:prstGeom>
          <a:noFill/>
        </p:spPr>
        <p:txBody>
          <a:bodyPr wrap="none" rtlCol="0">
            <a:spAutoFit/>
          </a:bodyPr>
          <a:lstStyle/>
          <a:p>
            <a:r>
              <a:rPr lang="en-US" sz="1200" b="1" dirty="0" smtClean="0"/>
              <a:t>Cavity 4</a:t>
            </a:r>
            <a:endParaRPr lang="en-US" sz="1200" b="1" dirty="0"/>
          </a:p>
        </p:txBody>
      </p:sp>
      <p:sp>
        <p:nvSpPr>
          <p:cNvPr id="72" name="TextBox 71"/>
          <p:cNvSpPr txBox="1"/>
          <p:nvPr/>
        </p:nvSpPr>
        <p:spPr>
          <a:xfrm>
            <a:off x="6324992" y="2280239"/>
            <a:ext cx="689035" cy="276999"/>
          </a:xfrm>
          <a:prstGeom prst="rect">
            <a:avLst/>
          </a:prstGeom>
          <a:noFill/>
        </p:spPr>
        <p:txBody>
          <a:bodyPr wrap="none" rtlCol="0">
            <a:spAutoFit/>
          </a:bodyPr>
          <a:lstStyle/>
          <a:p>
            <a:r>
              <a:rPr lang="en-US" sz="1200" b="1" dirty="0" smtClean="0"/>
              <a:t>Cavity 5</a:t>
            </a:r>
            <a:endParaRPr lang="en-US" sz="1200" b="1" dirty="0"/>
          </a:p>
        </p:txBody>
      </p:sp>
      <p:sp>
        <p:nvSpPr>
          <p:cNvPr id="73" name="TextBox 72"/>
          <p:cNvSpPr txBox="1"/>
          <p:nvPr/>
        </p:nvSpPr>
        <p:spPr>
          <a:xfrm>
            <a:off x="7456882" y="2280239"/>
            <a:ext cx="689035" cy="276999"/>
          </a:xfrm>
          <a:prstGeom prst="rect">
            <a:avLst/>
          </a:prstGeom>
          <a:noFill/>
        </p:spPr>
        <p:txBody>
          <a:bodyPr wrap="none" rtlCol="0">
            <a:spAutoFit/>
          </a:bodyPr>
          <a:lstStyle/>
          <a:p>
            <a:r>
              <a:rPr lang="en-US" sz="1200" b="1" dirty="0" smtClean="0"/>
              <a:t>Cavity 6</a:t>
            </a:r>
            <a:endParaRPr lang="en-US" sz="1200" b="1" dirty="0"/>
          </a:p>
        </p:txBody>
      </p:sp>
      <p:sp>
        <p:nvSpPr>
          <p:cNvPr id="74" name="TextBox 73"/>
          <p:cNvSpPr txBox="1"/>
          <p:nvPr/>
        </p:nvSpPr>
        <p:spPr>
          <a:xfrm>
            <a:off x="8579449" y="2280239"/>
            <a:ext cx="689035" cy="276999"/>
          </a:xfrm>
          <a:prstGeom prst="rect">
            <a:avLst/>
          </a:prstGeom>
          <a:noFill/>
        </p:spPr>
        <p:txBody>
          <a:bodyPr wrap="none" rtlCol="0">
            <a:spAutoFit/>
          </a:bodyPr>
          <a:lstStyle/>
          <a:p>
            <a:r>
              <a:rPr lang="en-US" sz="1200" b="1" dirty="0" smtClean="0"/>
              <a:t>Cavity 7</a:t>
            </a:r>
            <a:endParaRPr lang="en-US" sz="1200" b="1" dirty="0"/>
          </a:p>
        </p:txBody>
      </p:sp>
      <p:sp>
        <p:nvSpPr>
          <p:cNvPr id="75" name="TextBox 74"/>
          <p:cNvSpPr txBox="1"/>
          <p:nvPr/>
        </p:nvSpPr>
        <p:spPr>
          <a:xfrm>
            <a:off x="9702016" y="2280239"/>
            <a:ext cx="689035" cy="276999"/>
          </a:xfrm>
          <a:prstGeom prst="rect">
            <a:avLst/>
          </a:prstGeom>
          <a:noFill/>
        </p:spPr>
        <p:txBody>
          <a:bodyPr wrap="none" rtlCol="0">
            <a:spAutoFit/>
          </a:bodyPr>
          <a:lstStyle/>
          <a:p>
            <a:r>
              <a:rPr lang="en-US" sz="1200" b="1" dirty="0" smtClean="0"/>
              <a:t>Cavity 8</a:t>
            </a:r>
            <a:endParaRPr lang="en-US" sz="1200" b="1" dirty="0"/>
          </a:p>
        </p:txBody>
      </p:sp>
      <p:sp>
        <p:nvSpPr>
          <p:cNvPr id="76" name="TextBox 75"/>
          <p:cNvSpPr txBox="1"/>
          <p:nvPr/>
        </p:nvSpPr>
        <p:spPr>
          <a:xfrm>
            <a:off x="1264568" y="2568379"/>
            <a:ext cx="529056" cy="461665"/>
          </a:xfrm>
          <a:prstGeom prst="rect">
            <a:avLst/>
          </a:prstGeom>
          <a:noFill/>
        </p:spPr>
        <p:txBody>
          <a:bodyPr wrap="none" rtlCol="0">
            <a:spAutoFit/>
          </a:bodyPr>
          <a:lstStyle/>
          <a:p>
            <a:pPr algn="ctr"/>
            <a:r>
              <a:rPr lang="en-US" sz="1200" b="1" dirty="0" smtClean="0"/>
              <a:t>Gate</a:t>
            </a:r>
          </a:p>
          <a:p>
            <a:pPr algn="ctr"/>
            <a:r>
              <a:rPr lang="en-US" sz="1200" b="1" dirty="0" smtClean="0"/>
              <a:t>Valve</a:t>
            </a:r>
            <a:endParaRPr lang="en-US" sz="1200" b="1" dirty="0"/>
          </a:p>
        </p:txBody>
      </p:sp>
      <p:sp>
        <p:nvSpPr>
          <p:cNvPr id="77" name="TextBox 76"/>
          <p:cNvSpPr txBox="1"/>
          <p:nvPr/>
        </p:nvSpPr>
        <p:spPr>
          <a:xfrm>
            <a:off x="10320296" y="2568379"/>
            <a:ext cx="529056" cy="461665"/>
          </a:xfrm>
          <a:prstGeom prst="rect">
            <a:avLst/>
          </a:prstGeom>
          <a:noFill/>
        </p:spPr>
        <p:txBody>
          <a:bodyPr wrap="none" rtlCol="0">
            <a:spAutoFit/>
          </a:bodyPr>
          <a:lstStyle/>
          <a:p>
            <a:pPr algn="ctr"/>
            <a:r>
              <a:rPr lang="en-US" sz="1200" b="1" dirty="0" smtClean="0"/>
              <a:t>Gate</a:t>
            </a:r>
          </a:p>
          <a:p>
            <a:pPr algn="ctr"/>
            <a:r>
              <a:rPr lang="en-US" sz="1200" b="1" dirty="0" smtClean="0"/>
              <a:t>Valve</a:t>
            </a:r>
            <a:endParaRPr lang="en-US" sz="1200" b="1" dirty="0"/>
          </a:p>
        </p:txBody>
      </p:sp>
      <p:sp>
        <p:nvSpPr>
          <p:cNvPr id="78" name="TextBox 77"/>
          <p:cNvSpPr txBox="1"/>
          <p:nvPr/>
        </p:nvSpPr>
        <p:spPr>
          <a:xfrm>
            <a:off x="182090" y="4273385"/>
            <a:ext cx="593432" cy="461665"/>
          </a:xfrm>
          <a:prstGeom prst="rect">
            <a:avLst/>
          </a:prstGeom>
          <a:noFill/>
        </p:spPr>
        <p:txBody>
          <a:bodyPr wrap="none" rtlCol="0">
            <a:spAutoFit/>
          </a:bodyPr>
          <a:lstStyle/>
          <a:p>
            <a:pPr algn="ctr"/>
            <a:r>
              <a:rPr lang="en-US" sz="1200" b="1" dirty="0" smtClean="0"/>
              <a:t>Pump </a:t>
            </a:r>
          </a:p>
          <a:p>
            <a:pPr algn="ctr"/>
            <a:r>
              <a:rPr lang="en-US" sz="1200" b="1" dirty="0" smtClean="0"/>
              <a:t>Drop</a:t>
            </a:r>
            <a:endParaRPr lang="en-US" sz="1200" b="1" dirty="0"/>
          </a:p>
        </p:txBody>
      </p:sp>
      <p:sp>
        <p:nvSpPr>
          <p:cNvPr id="80" name="TextBox 79"/>
          <p:cNvSpPr txBox="1"/>
          <p:nvPr/>
        </p:nvSpPr>
        <p:spPr>
          <a:xfrm>
            <a:off x="4583864" y="5967178"/>
            <a:ext cx="4069704" cy="369332"/>
          </a:xfrm>
          <a:prstGeom prst="rect">
            <a:avLst/>
          </a:prstGeom>
          <a:noFill/>
        </p:spPr>
        <p:txBody>
          <a:bodyPr wrap="none" rtlCol="0">
            <a:spAutoFit/>
          </a:bodyPr>
          <a:lstStyle/>
          <a:p>
            <a:r>
              <a:rPr lang="en-US" dirty="0" smtClean="0">
                <a:solidFill>
                  <a:schemeClr val="accent1"/>
                </a:solidFill>
              </a:rPr>
              <a:t>S0867 </a:t>
            </a:r>
            <a:r>
              <a:rPr lang="en-US" dirty="0" smtClean="0">
                <a:solidFill>
                  <a:schemeClr val="accent1"/>
                </a:solidFill>
                <a:sym typeface="Wingdings" panose="05000000000000000000" pitchFamily="2" charset="2"/>
              </a:rPr>
              <a:t>= C1-4  Cavity 1 HOM Beam Pipe</a:t>
            </a:r>
            <a:endParaRPr lang="en-US" dirty="0">
              <a:solidFill>
                <a:schemeClr val="accent1"/>
              </a:solidFill>
            </a:endParaRPr>
          </a:p>
        </p:txBody>
      </p:sp>
      <p:sp>
        <p:nvSpPr>
          <p:cNvPr id="81" name="Rectangle 80"/>
          <p:cNvSpPr/>
          <p:nvPr/>
        </p:nvSpPr>
        <p:spPr>
          <a:xfrm>
            <a:off x="1646040" y="3434411"/>
            <a:ext cx="883311" cy="4796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p:cNvCxnSpPr/>
          <p:nvPr/>
        </p:nvCxnSpPr>
        <p:spPr>
          <a:xfrm>
            <a:off x="2624367" y="3967169"/>
            <a:ext cx="1579867" cy="5455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88025" y="5109957"/>
            <a:ext cx="3282910"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C100-6 </a:t>
            </a:r>
            <a:r>
              <a:rPr lang="en-US" sz="1400" dirty="0"/>
              <a:t>NL23 </a:t>
            </a:r>
            <a:r>
              <a:rPr lang="en-US" sz="1400" dirty="0" smtClean="0"/>
              <a:t>bled up </a:t>
            </a:r>
            <a:r>
              <a:rPr lang="en-US" sz="1400" dirty="0"/>
              <a:t>in tunnel from girder 24 to girder 23 then brought to Test Lab with end CF flanges not hermetically sealed</a:t>
            </a:r>
            <a:r>
              <a:rPr lang="en-US" sz="1400" dirty="0" smtClean="0"/>
              <a:t>.</a:t>
            </a:r>
            <a:endParaRPr lang="en-US" sz="1400" dirty="0"/>
          </a:p>
        </p:txBody>
      </p:sp>
      <p:graphicFrame>
        <p:nvGraphicFramePr>
          <p:cNvPr id="85" name="Object 84"/>
          <p:cNvGraphicFramePr>
            <a:graphicFrameLocks noChangeAspect="1"/>
          </p:cNvGraphicFramePr>
          <p:nvPr>
            <p:extLst/>
          </p:nvPr>
        </p:nvGraphicFramePr>
        <p:xfrm>
          <a:off x="9477185" y="4472550"/>
          <a:ext cx="1802544" cy="1828800"/>
        </p:xfrm>
        <a:graphic>
          <a:graphicData uri="http://schemas.openxmlformats.org/presentationml/2006/ole">
            <mc:AlternateContent xmlns:mc="http://schemas.openxmlformats.org/markup-compatibility/2006">
              <mc:Choice xmlns:v="urn:schemas-microsoft-com:vml" Requires="v">
                <p:oleObj spid="_x0000_s13364" name="Image" r:id="rId4" imgW="21028320" imgH="21333240" progId="Photoshop.Image.13">
                  <p:embed/>
                </p:oleObj>
              </mc:Choice>
              <mc:Fallback>
                <p:oleObj name="Image" r:id="rId4" imgW="21028320" imgH="21333240" progId="Photoshop.Image.13">
                  <p:embed/>
                  <p:pic>
                    <p:nvPicPr>
                      <p:cNvPr id="85" name="Object 84"/>
                      <p:cNvPicPr/>
                      <p:nvPr/>
                    </p:nvPicPr>
                    <p:blipFill>
                      <a:blip r:embed="rId5"/>
                      <a:stretch>
                        <a:fillRect/>
                      </a:stretch>
                    </p:blipFill>
                    <p:spPr>
                      <a:xfrm>
                        <a:off x="9477185" y="4472550"/>
                        <a:ext cx="1802544" cy="1828800"/>
                      </a:xfrm>
                      <a:prstGeom prst="rect">
                        <a:avLst/>
                      </a:prstGeom>
                    </p:spPr>
                  </p:pic>
                </p:oleObj>
              </mc:Fallback>
            </mc:AlternateContent>
          </a:graphicData>
        </a:graphic>
      </p:graphicFrame>
      <p:sp>
        <p:nvSpPr>
          <p:cNvPr id="86" name="Multiply 85"/>
          <p:cNvSpPr/>
          <p:nvPr/>
        </p:nvSpPr>
        <p:spPr>
          <a:xfrm>
            <a:off x="10503044" y="5759697"/>
            <a:ext cx="182385" cy="177282"/>
          </a:xfrm>
          <a:prstGeom prst="mathMultiply">
            <a:avLst>
              <a:gd name="adj1" fmla="val 15383"/>
            </a:avLst>
          </a:prstGeom>
          <a:solidFill>
            <a:srgbClr val="FF0000"/>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
        <p:nvSpPr>
          <p:cNvPr id="87" name="TextBox 86"/>
          <p:cNvSpPr txBox="1"/>
          <p:nvPr/>
        </p:nvSpPr>
        <p:spPr>
          <a:xfrm>
            <a:off x="10572981" y="5557324"/>
            <a:ext cx="570990" cy="461665"/>
          </a:xfrm>
          <a:prstGeom prst="rect">
            <a:avLst/>
          </a:prstGeom>
          <a:noFill/>
        </p:spPr>
        <p:txBody>
          <a:bodyPr wrap="none" rtlCol="0">
            <a:spAutoFit/>
          </a:bodyPr>
          <a:lstStyle/>
          <a:p>
            <a:pPr algn="ctr"/>
            <a:r>
              <a:rPr lang="en-US" sz="1200" b="1" dirty="0" smtClean="0">
                <a:solidFill>
                  <a:srgbClr val="FF00FF"/>
                </a:solidFill>
              </a:rPr>
              <a:t>S0867</a:t>
            </a:r>
          </a:p>
          <a:p>
            <a:pPr algn="ctr"/>
            <a:r>
              <a:rPr lang="en-US" sz="1200" b="1" dirty="0" smtClean="0">
                <a:solidFill>
                  <a:srgbClr val="FF00FF"/>
                </a:solidFill>
              </a:rPr>
              <a:t>C1-4</a:t>
            </a:r>
            <a:endParaRPr lang="en-US" sz="1200" b="1" dirty="0">
              <a:solidFill>
                <a:srgbClr val="FF00FF"/>
              </a:solidFill>
            </a:endParaRPr>
          </a:p>
        </p:txBody>
      </p:sp>
      <p:sp>
        <p:nvSpPr>
          <p:cNvPr id="88" name="TextBox 87"/>
          <p:cNvSpPr txBox="1"/>
          <p:nvPr/>
        </p:nvSpPr>
        <p:spPr>
          <a:xfrm>
            <a:off x="36211" y="3093791"/>
            <a:ext cx="596303" cy="461665"/>
          </a:xfrm>
          <a:prstGeom prst="rect">
            <a:avLst/>
          </a:prstGeom>
          <a:noFill/>
        </p:spPr>
        <p:txBody>
          <a:bodyPr wrap="square" rtlCol="0">
            <a:spAutoFit/>
          </a:bodyPr>
          <a:lstStyle/>
          <a:p>
            <a:pPr algn="ctr"/>
            <a:r>
              <a:rPr lang="en-US" sz="1200" b="1" dirty="0" smtClean="0"/>
              <a:t>Girder 23</a:t>
            </a:r>
            <a:endParaRPr lang="en-US" sz="1200" b="1" dirty="0"/>
          </a:p>
        </p:txBody>
      </p:sp>
      <p:sp>
        <p:nvSpPr>
          <p:cNvPr id="89" name="TextBox 88"/>
          <p:cNvSpPr txBox="1"/>
          <p:nvPr/>
        </p:nvSpPr>
        <p:spPr>
          <a:xfrm>
            <a:off x="11436366" y="3090793"/>
            <a:ext cx="623632" cy="461665"/>
          </a:xfrm>
          <a:prstGeom prst="rect">
            <a:avLst/>
          </a:prstGeom>
          <a:noFill/>
        </p:spPr>
        <p:txBody>
          <a:bodyPr wrap="none" rtlCol="0">
            <a:spAutoFit/>
          </a:bodyPr>
          <a:lstStyle/>
          <a:p>
            <a:pPr algn="ctr"/>
            <a:r>
              <a:rPr lang="en-US" sz="1200" b="1" dirty="0" smtClean="0"/>
              <a:t>Girder </a:t>
            </a:r>
          </a:p>
          <a:p>
            <a:pPr algn="ctr"/>
            <a:r>
              <a:rPr lang="en-US" sz="1200" b="1" dirty="0" smtClean="0"/>
              <a:t>24</a:t>
            </a:r>
            <a:endParaRPr lang="en-US" sz="1200" b="1" dirty="0"/>
          </a:p>
        </p:txBody>
      </p:sp>
      <p:sp>
        <p:nvSpPr>
          <p:cNvPr id="90" name="TextBox 89"/>
          <p:cNvSpPr txBox="1"/>
          <p:nvPr/>
        </p:nvSpPr>
        <p:spPr>
          <a:xfrm>
            <a:off x="11336780" y="4263436"/>
            <a:ext cx="593432" cy="461665"/>
          </a:xfrm>
          <a:prstGeom prst="rect">
            <a:avLst/>
          </a:prstGeom>
          <a:noFill/>
        </p:spPr>
        <p:txBody>
          <a:bodyPr wrap="none" rtlCol="0">
            <a:spAutoFit/>
          </a:bodyPr>
          <a:lstStyle/>
          <a:p>
            <a:pPr algn="ctr"/>
            <a:r>
              <a:rPr lang="en-US" sz="1200" b="1" dirty="0" smtClean="0"/>
              <a:t>Pump </a:t>
            </a:r>
          </a:p>
          <a:p>
            <a:pPr algn="ctr"/>
            <a:r>
              <a:rPr lang="en-US" sz="1200" b="1" dirty="0" smtClean="0"/>
              <a:t>Drop</a:t>
            </a:r>
            <a:endParaRPr lang="en-US" sz="1200" b="1" dirty="0"/>
          </a:p>
        </p:txBody>
      </p:sp>
      <p:sp>
        <p:nvSpPr>
          <p:cNvPr id="91" name="Right Arrow 90"/>
          <p:cNvSpPr/>
          <p:nvPr/>
        </p:nvSpPr>
        <p:spPr>
          <a:xfrm>
            <a:off x="9017600" y="5104358"/>
            <a:ext cx="396494" cy="28673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p:cNvGrpSpPr/>
          <p:nvPr/>
        </p:nvGrpSpPr>
        <p:grpSpPr>
          <a:xfrm>
            <a:off x="4318299" y="4448881"/>
            <a:ext cx="4636210" cy="1486182"/>
            <a:chOff x="4318299" y="4448881"/>
            <a:chExt cx="4636210" cy="1486182"/>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7806" y="4448881"/>
              <a:ext cx="4143295" cy="1486182"/>
            </a:xfrm>
            <a:prstGeom prst="rect">
              <a:avLst/>
            </a:prstGeom>
          </p:spPr>
        </p:pic>
        <p:sp>
          <p:nvSpPr>
            <p:cNvPr id="83" name="Rectangle 82"/>
            <p:cNvSpPr/>
            <p:nvPr/>
          </p:nvSpPr>
          <p:spPr>
            <a:xfrm>
              <a:off x="4318299" y="4537062"/>
              <a:ext cx="4636210" cy="13525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ooter Placeholder 3"/>
          <p:cNvSpPr>
            <a:spLocks noGrp="1"/>
          </p:cNvSpPr>
          <p:nvPr>
            <p:ph type="ftr" sz="quarter" idx="11"/>
          </p:nvPr>
        </p:nvSpPr>
        <p:spPr>
          <a:xfrm>
            <a:off x="2754499" y="6402759"/>
            <a:ext cx="5223851" cy="311322"/>
          </a:xfrm>
        </p:spPr>
        <p:txBody>
          <a:bodyPr/>
          <a:lstStyle/>
          <a:p>
            <a:r>
              <a:rPr lang="en-US" dirty="0" smtClean="0"/>
              <a:t>2019 JLAAC Review</a:t>
            </a:r>
            <a:endParaRPr lang="en-US" dirty="0"/>
          </a:p>
        </p:txBody>
      </p:sp>
      <p:sp>
        <p:nvSpPr>
          <p:cNvPr id="4" name="Date Placeholder 3"/>
          <p:cNvSpPr>
            <a:spLocks noGrp="1"/>
          </p:cNvSpPr>
          <p:nvPr>
            <p:ph type="dt" sz="half" idx="10"/>
          </p:nvPr>
        </p:nvSpPr>
        <p:spPr/>
        <p:txBody>
          <a:bodyPr/>
          <a:lstStyle/>
          <a:p>
            <a:r>
              <a:rPr lang="en-US" smtClean="0"/>
              <a:t>October 22 - 24, 2019</a:t>
            </a:r>
            <a:endParaRPr lang="en-US" dirty="0"/>
          </a:p>
        </p:txBody>
      </p:sp>
    </p:spTree>
    <p:extLst>
      <p:ext uri="{BB962C8B-B14F-4D97-AF65-F5344CB8AC3E}">
        <p14:creationId xmlns:p14="http://schemas.microsoft.com/office/powerpoint/2010/main" val="36932117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C100-6 NL23 </a:t>
            </a:r>
            <a:r>
              <a:rPr lang="en-US" dirty="0" smtClean="0"/>
              <a:t>205× </a:t>
            </a:r>
            <a:r>
              <a:rPr lang="en-US" dirty="0"/>
              <a:t>Particle </a:t>
            </a:r>
            <a:r>
              <a:rPr lang="en-US" dirty="0" smtClean="0"/>
              <a:t>Results</a:t>
            </a:r>
            <a:endParaRPr lang="en-US" dirty="0"/>
          </a:p>
        </p:txBody>
      </p:sp>
      <p:sp>
        <p:nvSpPr>
          <p:cNvPr id="4" name="Footer Placeholder 3"/>
          <p:cNvSpPr>
            <a:spLocks noGrp="1"/>
          </p:cNvSpPr>
          <p:nvPr>
            <p:ph type="ftr" sz="quarter" idx="11"/>
          </p:nvPr>
        </p:nvSpPr>
        <p:spPr/>
        <p:txBody>
          <a:bodyPr/>
          <a:lstStyle/>
          <a:p>
            <a:r>
              <a:rPr lang="en-US" smtClean="0"/>
              <a:t>2019 JLAAC Review</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21</a:t>
            </a:fld>
            <a:endParaRPr lang="en-US" dirty="0"/>
          </a:p>
        </p:txBody>
      </p:sp>
      <p:sp>
        <p:nvSpPr>
          <p:cNvPr id="9" name="Title 1"/>
          <p:cNvSpPr txBox="1">
            <a:spLocks/>
          </p:cNvSpPr>
          <p:nvPr/>
        </p:nvSpPr>
        <p:spPr>
          <a:xfrm>
            <a:off x="0" y="609023"/>
            <a:ext cx="3001818" cy="5302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endParaRPr lang="en-US" sz="4000" dirty="0">
              <a:solidFill>
                <a:srgbClr val="C00000"/>
              </a:solidFill>
              <a:latin typeface="+mn-lt"/>
            </a:endParaRPr>
          </a:p>
        </p:txBody>
      </p:sp>
      <p:pic>
        <p:nvPicPr>
          <p:cNvPr id="12" name="Picture 11"/>
          <p:cNvPicPr>
            <a:picLocks noChangeAspect="1"/>
          </p:cNvPicPr>
          <p:nvPr/>
        </p:nvPicPr>
        <p:blipFill>
          <a:blip r:embed="rId2"/>
          <a:stretch>
            <a:fillRect/>
          </a:stretch>
        </p:blipFill>
        <p:spPr>
          <a:xfrm>
            <a:off x="4056993" y="758462"/>
            <a:ext cx="7746124" cy="5628596"/>
          </a:xfrm>
          <a:prstGeom prst="rect">
            <a:avLst/>
          </a:prstGeom>
        </p:spPr>
      </p:pic>
      <p:sp>
        <p:nvSpPr>
          <p:cNvPr id="13" name="TextBox 12"/>
          <p:cNvSpPr txBox="1"/>
          <p:nvPr/>
        </p:nvSpPr>
        <p:spPr>
          <a:xfrm>
            <a:off x="104501" y="1836821"/>
            <a:ext cx="2792816" cy="3570208"/>
          </a:xfrm>
          <a:prstGeom prst="rect">
            <a:avLst/>
          </a:prstGeom>
          <a:noFill/>
        </p:spPr>
        <p:txBody>
          <a:bodyPr wrap="square" rtlCol="0">
            <a:spAutoFit/>
          </a:bodyPr>
          <a:lstStyle/>
          <a:p>
            <a:pPr algn="ctr"/>
            <a:r>
              <a:rPr lang="en-US" dirty="0" smtClean="0"/>
              <a:t>Particles per Category</a:t>
            </a:r>
          </a:p>
          <a:p>
            <a:pPr algn="ctr"/>
            <a:r>
              <a:rPr lang="en-US" sz="1600" dirty="0"/>
              <a:t>For </a:t>
            </a:r>
            <a:r>
              <a:rPr lang="en-US" sz="1600" dirty="0" smtClean="0"/>
              <a:t>At% </a:t>
            </a:r>
            <a:r>
              <a:rPr lang="en-US" sz="1600" dirty="0"/>
              <a:t>Threshold of </a:t>
            </a:r>
            <a:r>
              <a:rPr lang="en-US" sz="1600" dirty="0" smtClean="0"/>
              <a:t>5%</a:t>
            </a:r>
            <a:endParaRPr lang="en-US" sz="1600" dirty="0"/>
          </a:p>
          <a:p>
            <a:endParaRPr lang="en-US" sz="1600" dirty="0" smtClean="0"/>
          </a:p>
          <a:p>
            <a:pPr algn="ctr"/>
            <a:r>
              <a:rPr lang="en-US" sz="1600" u="sng" dirty="0" smtClean="0"/>
              <a:t>Number of Particles</a:t>
            </a:r>
          </a:p>
          <a:p>
            <a:pPr algn="ctr"/>
            <a:r>
              <a:rPr lang="en-US" sz="1600" dirty="0"/>
              <a:t>Cavity </a:t>
            </a:r>
            <a:r>
              <a:rPr lang="en-US" sz="1600" dirty="0" smtClean="0"/>
              <a:t>1 = 2421</a:t>
            </a:r>
          </a:p>
          <a:p>
            <a:pPr algn="ctr"/>
            <a:r>
              <a:rPr lang="en-US" sz="1600" dirty="0"/>
              <a:t>Cavity </a:t>
            </a:r>
            <a:r>
              <a:rPr lang="en-US" sz="1600" dirty="0" smtClean="0"/>
              <a:t>2 = 673</a:t>
            </a:r>
            <a:endParaRPr lang="en-US" sz="1600" dirty="0"/>
          </a:p>
          <a:p>
            <a:pPr algn="ctr"/>
            <a:r>
              <a:rPr lang="en-US" sz="1600" dirty="0" smtClean="0"/>
              <a:t>Cavity 3</a:t>
            </a:r>
            <a:r>
              <a:rPr lang="en-US" sz="1600" dirty="0"/>
              <a:t> </a:t>
            </a:r>
            <a:r>
              <a:rPr lang="en-US" sz="1600" dirty="0" smtClean="0"/>
              <a:t>= 2551</a:t>
            </a:r>
          </a:p>
          <a:p>
            <a:pPr algn="ctr"/>
            <a:r>
              <a:rPr lang="en-US" sz="1600" dirty="0"/>
              <a:t>Cavity </a:t>
            </a:r>
            <a:r>
              <a:rPr lang="en-US" sz="1600" dirty="0" smtClean="0"/>
              <a:t>4 </a:t>
            </a:r>
            <a:r>
              <a:rPr lang="en-US" sz="1600" dirty="0"/>
              <a:t>= </a:t>
            </a:r>
            <a:r>
              <a:rPr lang="en-US" sz="1600" dirty="0" smtClean="0"/>
              <a:t>439</a:t>
            </a:r>
            <a:endParaRPr lang="en-US" sz="1600" dirty="0"/>
          </a:p>
          <a:p>
            <a:pPr algn="ctr"/>
            <a:r>
              <a:rPr lang="en-US" sz="1600" dirty="0"/>
              <a:t>Cavity </a:t>
            </a:r>
            <a:r>
              <a:rPr lang="en-US" sz="1600" dirty="0" smtClean="0"/>
              <a:t>5 </a:t>
            </a:r>
            <a:r>
              <a:rPr lang="en-US" sz="1600" dirty="0"/>
              <a:t>= </a:t>
            </a:r>
            <a:r>
              <a:rPr lang="en-US" sz="1600" dirty="0" smtClean="0"/>
              <a:t>436</a:t>
            </a:r>
            <a:endParaRPr lang="en-US" sz="1600" dirty="0"/>
          </a:p>
          <a:p>
            <a:pPr algn="ctr"/>
            <a:r>
              <a:rPr lang="en-US" sz="1600" dirty="0"/>
              <a:t>Cavity </a:t>
            </a:r>
            <a:r>
              <a:rPr lang="en-US" sz="1600" dirty="0" smtClean="0"/>
              <a:t>6 </a:t>
            </a:r>
            <a:r>
              <a:rPr lang="en-US" sz="1600" dirty="0"/>
              <a:t>= </a:t>
            </a:r>
            <a:r>
              <a:rPr lang="en-US" sz="1600" dirty="0" smtClean="0"/>
              <a:t>2321</a:t>
            </a:r>
            <a:endParaRPr lang="en-US" sz="1600" dirty="0"/>
          </a:p>
          <a:p>
            <a:pPr algn="ctr"/>
            <a:r>
              <a:rPr lang="en-US" sz="1600" dirty="0"/>
              <a:t>Cavity </a:t>
            </a:r>
            <a:r>
              <a:rPr lang="en-US" sz="1600" dirty="0" smtClean="0"/>
              <a:t>7 </a:t>
            </a:r>
            <a:r>
              <a:rPr lang="en-US" sz="1600" dirty="0"/>
              <a:t>= </a:t>
            </a:r>
            <a:r>
              <a:rPr lang="en-US" sz="1600" dirty="0" smtClean="0"/>
              <a:t>1979</a:t>
            </a:r>
            <a:endParaRPr lang="en-US" sz="1600" dirty="0"/>
          </a:p>
          <a:p>
            <a:pPr algn="ctr"/>
            <a:r>
              <a:rPr lang="en-US" sz="1600" dirty="0"/>
              <a:t>Cavity </a:t>
            </a:r>
            <a:r>
              <a:rPr lang="en-US" sz="1600" dirty="0" smtClean="0"/>
              <a:t>8 </a:t>
            </a:r>
            <a:r>
              <a:rPr lang="en-US" sz="1600" dirty="0"/>
              <a:t>= </a:t>
            </a:r>
            <a:r>
              <a:rPr lang="en-US" sz="1600" dirty="0" smtClean="0"/>
              <a:t>1280</a:t>
            </a:r>
            <a:endParaRPr lang="en-US" sz="1600" dirty="0"/>
          </a:p>
          <a:p>
            <a:pPr algn="ctr"/>
            <a:endParaRPr lang="en-US" sz="1600" dirty="0" smtClean="0"/>
          </a:p>
          <a:p>
            <a:pPr algn="ctr"/>
            <a:r>
              <a:rPr lang="en-US" sz="1600" dirty="0" smtClean="0"/>
              <a:t>Witness = 527</a:t>
            </a:r>
          </a:p>
        </p:txBody>
      </p:sp>
      <p:sp>
        <p:nvSpPr>
          <p:cNvPr id="16" name="TextBox 15"/>
          <p:cNvSpPr txBox="1"/>
          <p:nvPr/>
        </p:nvSpPr>
        <p:spPr>
          <a:xfrm>
            <a:off x="5799000" y="1252045"/>
            <a:ext cx="4574710" cy="1169551"/>
          </a:xfrm>
          <a:prstGeom prst="rect">
            <a:avLst/>
          </a:prstGeom>
          <a:solidFill>
            <a:schemeClr val="bg2"/>
          </a:solidFill>
          <a:ln>
            <a:solidFill>
              <a:schemeClr val="accent2">
                <a:lumMod val="75000"/>
              </a:schemeClr>
            </a:solidFill>
          </a:ln>
        </p:spPr>
        <p:txBody>
          <a:bodyPr wrap="square" rtlCol="0">
            <a:spAutoFit/>
          </a:bodyPr>
          <a:lstStyle/>
          <a:p>
            <a:pPr algn="ctr">
              <a:spcAft>
                <a:spcPts val="600"/>
              </a:spcAft>
            </a:pPr>
            <a:r>
              <a:rPr lang="en-US" sz="2000" dirty="0">
                <a:solidFill>
                  <a:srgbClr val="C00000"/>
                </a:solidFill>
              </a:rPr>
              <a:t>Cavity 6: </a:t>
            </a:r>
            <a:r>
              <a:rPr lang="en-US" sz="2000" dirty="0">
                <a:solidFill>
                  <a:srgbClr val="FF0000"/>
                </a:solidFill>
              </a:rPr>
              <a:t>E</a:t>
            </a:r>
            <a:r>
              <a:rPr lang="en-US" sz="2000" dirty="0" smtClean="0">
                <a:solidFill>
                  <a:srgbClr val="FF0000"/>
                </a:solidFill>
              </a:rPr>
              <a:t>xcess in Ag</a:t>
            </a:r>
            <a:r>
              <a:rPr lang="en-US" sz="2000" dirty="0">
                <a:solidFill>
                  <a:srgbClr val="FF0000"/>
                </a:solidFill>
              </a:rPr>
              <a:t>, </a:t>
            </a:r>
            <a:r>
              <a:rPr lang="en-US" sz="2000" dirty="0" smtClean="0">
                <a:solidFill>
                  <a:srgbClr val="FF0000"/>
                </a:solidFill>
              </a:rPr>
              <a:t>Steel, </a:t>
            </a:r>
            <a:r>
              <a:rPr lang="en-US" sz="2000" dirty="0">
                <a:solidFill>
                  <a:srgbClr val="FF0000"/>
                </a:solidFill>
              </a:rPr>
              <a:t>&amp; Cu</a:t>
            </a:r>
          </a:p>
          <a:p>
            <a:pPr algn="ctr">
              <a:spcAft>
                <a:spcPts val="600"/>
              </a:spcAft>
            </a:pPr>
            <a:r>
              <a:rPr lang="en-US" sz="2000" dirty="0" smtClean="0">
                <a:solidFill>
                  <a:srgbClr val="C00000"/>
                </a:solidFill>
              </a:rPr>
              <a:t>Cavities 1, 2, &amp; 8 + Witnesses: </a:t>
            </a:r>
            <a:r>
              <a:rPr lang="en-US" sz="2000" dirty="0" smtClean="0">
                <a:solidFill>
                  <a:srgbClr val="FF0000"/>
                </a:solidFill>
              </a:rPr>
              <a:t>Extra </a:t>
            </a:r>
            <a:r>
              <a:rPr lang="en-US" sz="2000" dirty="0">
                <a:solidFill>
                  <a:srgbClr val="FF0000"/>
                </a:solidFill>
              </a:rPr>
              <a:t>Al</a:t>
            </a:r>
          </a:p>
          <a:p>
            <a:pPr algn="ctr">
              <a:spcAft>
                <a:spcPts val="600"/>
              </a:spcAft>
            </a:pPr>
            <a:r>
              <a:rPr lang="en-US" sz="2000" dirty="0">
                <a:solidFill>
                  <a:srgbClr val="C00000"/>
                </a:solidFill>
              </a:rPr>
              <a:t>Cap: </a:t>
            </a:r>
            <a:r>
              <a:rPr lang="en-US" sz="2000" dirty="0" smtClean="0">
                <a:solidFill>
                  <a:srgbClr val="FF0000"/>
                </a:solidFill>
              </a:rPr>
              <a:t>Lots </a:t>
            </a:r>
            <a:r>
              <a:rPr lang="en-US" sz="2000" dirty="0">
                <a:solidFill>
                  <a:srgbClr val="FF0000"/>
                </a:solidFill>
              </a:rPr>
              <a:t>of </a:t>
            </a:r>
            <a:r>
              <a:rPr lang="en-US" sz="2000" dirty="0" smtClean="0">
                <a:solidFill>
                  <a:srgbClr val="FF0000"/>
                </a:solidFill>
              </a:rPr>
              <a:t>Cu, Steel, Ag, &amp; Mineral</a:t>
            </a:r>
            <a:endParaRPr lang="en-US" sz="2000" dirty="0">
              <a:solidFill>
                <a:srgbClr val="FF0000"/>
              </a:solidFill>
            </a:endParaRPr>
          </a:p>
        </p:txBody>
      </p:sp>
      <p:sp>
        <p:nvSpPr>
          <p:cNvPr id="3" name="Date Placeholder 2"/>
          <p:cNvSpPr>
            <a:spLocks noGrp="1"/>
          </p:cNvSpPr>
          <p:nvPr>
            <p:ph type="dt" sz="half" idx="10"/>
          </p:nvPr>
        </p:nvSpPr>
        <p:spPr/>
        <p:txBody>
          <a:bodyPr/>
          <a:lstStyle/>
          <a:p>
            <a:r>
              <a:rPr lang="en-US" smtClean="0"/>
              <a:t>October 22 - 24, 2019</a:t>
            </a:r>
            <a:endParaRPr lang="en-US" dirty="0"/>
          </a:p>
        </p:txBody>
      </p:sp>
    </p:spTree>
    <p:extLst>
      <p:ext uri="{BB962C8B-B14F-4D97-AF65-F5344CB8AC3E}">
        <p14:creationId xmlns:p14="http://schemas.microsoft.com/office/powerpoint/2010/main" val="954308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FY19 </a:t>
            </a:r>
            <a:r>
              <a:rPr lang="en-US" dirty="0" smtClean="0"/>
              <a:t>Effort </a:t>
            </a:r>
            <a:r>
              <a:rPr lang="en-US" dirty="0"/>
              <a:t>and </a:t>
            </a:r>
            <a:r>
              <a:rPr lang="en-US" dirty="0" smtClean="0"/>
              <a:t>Its Outcome: Particulate Transportation </a:t>
            </a:r>
            <a:endParaRPr lang="en-US" dirty="0"/>
          </a:p>
        </p:txBody>
      </p:sp>
      <p:sp>
        <p:nvSpPr>
          <p:cNvPr id="3" name="Content Placeholder 2"/>
          <p:cNvSpPr>
            <a:spLocks noGrp="1"/>
          </p:cNvSpPr>
          <p:nvPr>
            <p:ph idx="1"/>
          </p:nvPr>
        </p:nvSpPr>
        <p:spPr/>
        <p:txBody>
          <a:bodyPr>
            <a:normAutofit/>
          </a:bodyPr>
          <a:lstStyle/>
          <a:p>
            <a:r>
              <a:rPr lang="en-US" dirty="0">
                <a:solidFill>
                  <a:schemeClr val="bg1">
                    <a:lumMod val="85000"/>
                  </a:schemeClr>
                </a:solidFill>
              </a:rPr>
              <a:t> </a:t>
            </a:r>
            <a:r>
              <a:rPr lang="en-US" dirty="0" smtClean="0">
                <a:solidFill>
                  <a:schemeClr val="bg1">
                    <a:lumMod val="85000"/>
                  </a:schemeClr>
                </a:solidFill>
              </a:rPr>
              <a:t>An </a:t>
            </a:r>
            <a:r>
              <a:rPr lang="en-US" dirty="0">
                <a:solidFill>
                  <a:schemeClr val="bg1">
                    <a:lumMod val="85000"/>
                  </a:schemeClr>
                </a:solidFill>
              </a:rPr>
              <a:t>UHV commercial particle counter will be purchased for off-line test. </a:t>
            </a:r>
            <a:endParaRPr lang="en-US" dirty="0" smtClean="0">
              <a:solidFill>
                <a:schemeClr val="bg1">
                  <a:lumMod val="85000"/>
                </a:schemeClr>
              </a:solidFill>
            </a:endParaRPr>
          </a:p>
          <a:p>
            <a:endParaRPr lang="en-US" dirty="0" smtClean="0"/>
          </a:p>
          <a:p>
            <a:r>
              <a:rPr lang="en-US" dirty="0" smtClean="0"/>
              <a:t>A </a:t>
            </a:r>
            <a:r>
              <a:rPr lang="en-US" dirty="0"/>
              <a:t>specialized particle counter suitable for deployment in CEBAF beamline will be designed and built in collaboration with the Detector Group</a:t>
            </a:r>
            <a:r>
              <a:rPr lang="en-US" dirty="0" smtClean="0"/>
              <a:t>.</a:t>
            </a:r>
          </a:p>
          <a:p>
            <a:endParaRPr lang="en-US" dirty="0" smtClean="0">
              <a:solidFill>
                <a:schemeClr val="bg1">
                  <a:lumMod val="85000"/>
                </a:schemeClr>
              </a:solidFill>
            </a:endParaRPr>
          </a:p>
          <a:p>
            <a:r>
              <a:rPr lang="en-US" dirty="0" smtClean="0">
                <a:solidFill>
                  <a:schemeClr val="bg1">
                    <a:lumMod val="85000"/>
                  </a:schemeClr>
                </a:solidFill>
              </a:rPr>
              <a:t>Liquid </a:t>
            </a:r>
            <a:r>
              <a:rPr lang="en-US" dirty="0">
                <a:solidFill>
                  <a:schemeClr val="bg1">
                    <a:lumMod val="85000"/>
                  </a:schemeClr>
                </a:solidFill>
              </a:rPr>
              <a:t>nitrogen cleaning or cryogenic aerosol cleaning will be investigated for removing metallic particulates from the cavity surface and transporting the removed particulates out of the cavity space by gas entertainment. This will be initially demonstrated with 7-cell cavities then extended to whole module with cavity string remaining in its original place.</a:t>
            </a:r>
          </a:p>
        </p:txBody>
      </p:sp>
      <p:sp>
        <p:nvSpPr>
          <p:cNvPr id="4" name="Date Placeholder 3"/>
          <p:cNvSpPr>
            <a:spLocks noGrp="1"/>
          </p:cNvSpPr>
          <p:nvPr>
            <p:ph type="dt" sz="half" idx="10"/>
          </p:nvPr>
        </p:nvSpPr>
        <p:spPr/>
        <p:txBody>
          <a:bodyPr/>
          <a:lstStyle/>
          <a:p>
            <a:r>
              <a:rPr lang="en-US" smtClean="0"/>
              <a:t>October 22 - 24, 2019</a:t>
            </a:r>
            <a:endParaRPr lang="en-US" dirty="0"/>
          </a:p>
        </p:txBody>
      </p:sp>
      <p:sp>
        <p:nvSpPr>
          <p:cNvPr id="5" name="Footer Placeholder 4"/>
          <p:cNvSpPr>
            <a:spLocks noGrp="1"/>
          </p:cNvSpPr>
          <p:nvPr>
            <p:ph type="ftr" sz="quarter" idx="11"/>
          </p:nvPr>
        </p:nvSpPr>
        <p:spPr/>
        <p:txBody>
          <a:bodyPr/>
          <a:lstStyle/>
          <a:p>
            <a:r>
              <a:rPr lang="en-US" dirty="0" smtClean="0"/>
              <a:t>2019 JLAAC Review</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22</a:t>
            </a:fld>
            <a:endParaRPr lang="en-US" dirty="0"/>
          </a:p>
        </p:txBody>
      </p:sp>
      <p:sp>
        <p:nvSpPr>
          <p:cNvPr id="7" name="Rectangle 6"/>
          <p:cNvSpPr/>
          <p:nvPr/>
        </p:nvSpPr>
        <p:spPr>
          <a:xfrm>
            <a:off x="487681" y="2583414"/>
            <a:ext cx="11408228" cy="4062651"/>
          </a:xfrm>
          <a:prstGeom prst="rect">
            <a:avLst/>
          </a:prstGeom>
          <a:solidFill>
            <a:srgbClr val="92D050"/>
          </a:solidFill>
        </p:spPr>
        <p:txBody>
          <a:bodyPr wrap="square">
            <a:spAutoFit/>
          </a:bodyPr>
          <a:lstStyle/>
          <a:p>
            <a:pPr marL="285750" indent="-285750">
              <a:buFont typeface="Wingdings" panose="05000000000000000000" pitchFamily="2" charset="2"/>
              <a:buChar char="ü"/>
            </a:pPr>
            <a:r>
              <a:rPr lang="en-US" sz="2000" dirty="0" smtClean="0"/>
              <a:t>The </a:t>
            </a:r>
            <a:r>
              <a:rPr lang="en-US" sz="2000" dirty="0"/>
              <a:t>functioning requirement of vacuum particulate counter for use in CEBAF tunnel was developed in September 2018 and transmitted to the JLAB Detector Group. </a:t>
            </a:r>
            <a:endParaRPr lang="en-US" sz="2000" dirty="0" smtClean="0"/>
          </a:p>
          <a:p>
            <a:pPr marL="285750" indent="-285750">
              <a:buFont typeface="Wingdings" panose="05000000000000000000" pitchFamily="2" charset="2"/>
              <a:buChar char="ü"/>
            </a:pPr>
            <a:r>
              <a:rPr lang="en-US" sz="2000" dirty="0" smtClean="0"/>
              <a:t>A </a:t>
            </a:r>
            <a:r>
              <a:rPr lang="en-US" sz="2000" dirty="0"/>
              <a:t>test bed was set up in the Detector Group lab area using the spare CEBAF warm girder sub-assembly along with spare UHV components and a vacuum pump. A couple of windows were provided on loan by the Injector </a:t>
            </a:r>
            <a:r>
              <a:rPr lang="en-US" sz="2000" dirty="0" smtClean="0"/>
              <a:t>Group</a:t>
            </a:r>
            <a:r>
              <a:rPr lang="en-US" sz="2000" dirty="0"/>
              <a:t>.</a:t>
            </a:r>
            <a:r>
              <a:rPr lang="en-US" sz="2000" dirty="0" smtClean="0"/>
              <a:t> </a:t>
            </a:r>
          </a:p>
          <a:p>
            <a:pPr marL="285750" indent="-285750">
              <a:buFont typeface="Wingdings" panose="05000000000000000000" pitchFamily="2" charset="2"/>
              <a:buChar char="ü"/>
            </a:pPr>
            <a:r>
              <a:rPr lang="en-US" sz="2000" dirty="0"/>
              <a:t>The proof-of-principle experiment was completed in January 2019 using the first specialized photonics module (50 µm optical beam size) purchased from </a:t>
            </a:r>
            <a:r>
              <a:rPr lang="en-US" sz="2000" dirty="0" err="1"/>
              <a:t>Omnisensing</a:t>
            </a:r>
            <a:r>
              <a:rPr lang="en-US" sz="2000" dirty="0"/>
              <a:t> Photonics </a:t>
            </a:r>
            <a:r>
              <a:rPr lang="en-US" sz="2000" dirty="0" smtClean="0"/>
              <a:t>LLC. </a:t>
            </a:r>
          </a:p>
          <a:p>
            <a:pPr marL="285750" indent="-285750">
              <a:buFont typeface="Wingdings" panose="05000000000000000000" pitchFamily="2" charset="2"/>
              <a:buChar char="ü"/>
            </a:pPr>
            <a:r>
              <a:rPr lang="en-US" sz="2000" dirty="0" smtClean="0"/>
              <a:t>Following </a:t>
            </a:r>
            <a:r>
              <a:rPr lang="en-US" sz="2000" dirty="0"/>
              <a:t>the successful proof-of-principle testing in January 2019, optimization for signal to noise ratio was carried </a:t>
            </a:r>
            <a:r>
              <a:rPr lang="en-US" sz="2000" dirty="0" smtClean="0"/>
              <a:t>out, leading </a:t>
            </a:r>
            <a:r>
              <a:rPr lang="en-US" sz="2000" dirty="0"/>
              <a:t>to a set of design specification in July 2019</a:t>
            </a:r>
            <a:r>
              <a:rPr lang="en-US" sz="2000" dirty="0" smtClean="0"/>
              <a:t>.</a:t>
            </a:r>
          </a:p>
          <a:p>
            <a:pPr marL="285750" indent="-285750">
              <a:buFont typeface="Wingdings" panose="05000000000000000000" pitchFamily="2" charset="2"/>
              <a:buChar char="ü"/>
            </a:pPr>
            <a:r>
              <a:rPr lang="en-US" sz="2000" dirty="0" smtClean="0"/>
              <a:t> </a:t>
            </a:r>
            <a:r>
              <a:rPr lang="en-US" sz="2000" dirty="0"/>
              <a:t>An RFP with along with JLAB design specification was transmitted to </a:t>
            </a:r>
            <a:r>
              <a:rPr lang="en-US" sz="2000" dirty="0" err="1"/>
              <a:t>Omnisensing</a:t>
            </a:r>
            <a:r>
              <a:rPr lang="en-US" sz="2000" dirty="0"/>
              <a:t> Photonics LLC in July 2019. </a:t>
            </a:r>
            <a:r>
              <a:rPr lang="en-US" sz="2000" dirty="0">
                <a:solidFill>
                  <a:srgbClr val="FF00FF"/>
                </a:solidFill>
              </a:rPr>
              <a:t>A detailed engineering design was received on July 16, 2019 including a completed set of engineering design specification, cost and schedule</a:t>
            </a:r>
            <a:r>
              <a:rPr lang="en-US" sz="2000" dirty="0" smtClean="0">
                <a:solidFill>
                  <a:srgbClr val="FF00FF"/>
                </a:solidFill>
              </a:rPr>
              <a:t>.</a:t>
            </a:r>
          </a:p>
          <a:p>
            <a:pPr marL="285750" indent="-285750">
              <a:buFont typeface="Wingdings" panose="05000000000000000000" pitchFamily="2" charset="2"/>
              <a:buChar char="ü"/>
            </a:pPr>
            <a:r>
              <a:rPr lang="en-US" sz="2000" dirty="0" smtClean="0"/>
              <a:t>FY20 </a:t>
            </a:r>
            <a:r>
              <a:rPr lang="en-US" sz="2000" dirty="0"/>
              <a:t>budget </a:t>
            </a:r>
            <a:r>
              <a:rPr lang="en-US" sz="2000" dirty="0" smtClean="0"/>
              <a:t>requested is made for first article procurement.</a:t>
            </a:r>
            <a:endParaRPr lang="en-US" sz="2000" dirty="0"/>
          </a:p>
        </p:txBody>
      </p:sp>
    </p:spTree>
    <p:extLst>
      <p:ext uri="{BB962C8B-B14F-4D97-AF65-F5344CB8AC3E}">
        <p14:creationId xmlns:p14="http://schemas.microsoft.com/office/powerpoint/2010/main" val="3062016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October 22 - 24, 2019</a:t>
            </a:r>
            <a:endParaRPr lang="en-US" dirty="0"/>
          </a:p>
        </p:txBody>
      </p:sp>
      <p:sp>
        <p:nvSpPr>
          <p:cNvPr id="5" name="Footer Placeholder 4"/>
          <p:cNvSpPr>
            <a:spLocks noGrp="1"/>
          </p:cNvSpPr>
          <p:nvPr>
            <p:ph type="ftr" sz="quarter" idx="11"/>
          </p:nvPr>
        </p:nvSpPr>
        <p:spPr>
          <a:xfrm>
            <a:off x="4038600" y="6372394"/>
            <a:ext cx="4114800" cy="365125"/>
          </a:xfrm>
        </p:spPr>
        <p:txBody>
          <a:bodyPr/>
          <a:lstStyle/>
          <a:p>
            <a:r>
              <a:rPr lang="en-US" smtClean="0"/>
              <a:t>2019 JLAAC Review</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23</a:t>
            </a:fld>
            <a:endParaRPr lang="en-US" dirty="0"/>
          </a:p>
        </p:txBody>
      </p:sp>
      <p:pic>
        <p:nvPicPr>
          <p:cNvPr id="11266"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61555"/>
            <a:ext cx="3630347" cy="476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POP test 23jan19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524" y="1661555"/>
            <a:ext cx="6337751" cy="475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99684" y="810500"/>
            <a:ext cx="11192632" cy="830997"/>
          </a:xfrm>
          <a:prstGeom prst="rect">
            <a:avLst/>
          </a:prstGeom>
          <a:solidFill>
            <a:srgbClr val="92D050"/>
          </a:solidFill>
        </p:spPr>
        <p:txBody>
          <a:bodyPr wrap="square">
            <a:spAutoFit/>
          </a:bodyPr>
          <a:lstStyle/>
          <a:p>
            <a:r>
              <a:rPr lang="en-US" sz="2400" dirty="0" smtClean="0"/>
              <a:t>Test </a:t>
            </a:r>
            <a:r>
              <a:rPr lang="en-US" sz="2400" dirty="0"/>
              <a:t>bed set up in Detector Group lab area for proof-of-principle testing of particulate detection using the </a:t>
            </a:r>
            <a:r>
              <a:rPr lang="en-US" sz="2400" dirty="0" err="1"/>
              <a:t>Omnisensing</a:t>
            </a:r>
            <a:r>
              <a:rPr lang="en-US" sz="2400" dirty="0"/>
              <a:t> Photonics </a:t>
            </a:r>
            <a:r>
              <a:rPr lang="en-US" sz="2400" dirty="0" err="1"/>
              <a:t>lidar</a:t>
            </a:r>
            <a:r>
              <a:rPr lang="en-US" sz="2400" dirty="0"/>
              <a:t> module.</a:t>
            </a:r>
          </a:p>
        </p:txBody>
      </p:sp>
      <p:sp>
        <p:nvSpPr>
          <p:cNvPr id="8" name="Title 1"/>
          <p:cNvSpPr>
            <a:spLocks noGrp="1"/>
          </p:cNvSpPr>
          <p:nvPr>
            <p:ph type="title"/>
          </p:nvPr>
        </p:nvSpPr>
        <p:spPr>
          <a:xfrm>
            <a:off x="411892" y="240539"/>
            <a:ext cx="11285837" cy="487490"/>
          </a:xfrm>
        </p:spPr>
        <p:txBody>
          <a:bodyPr>
            <a:normAutofit/>
          </a:bodyPr>
          <a:lstStyle/>
          <a:p>
            <a:r>
              <a:rPr lang="en-US" dirty="0" smtClean="0"/>
              <a:t>Testing on Sensor for Remote Particle Detection   </a:t>
            </a:r>
            <a:endParaRPr lang="en-US" dirty="0"/>
          </a:p>
        </p:txBody>
      </p:sp>
    </p:spTree>
    <p:extLst>
      <p:ext uri="{BB962C8B-B14F-4D97-AF65-F5344CB8AC3E}">
        <p14:creationId xmlns:p14="http://schemas.microsoft.com/office/powerpoint/2010/main" val="207986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October 22 - 24, 2019</a:t>
            </a:r>
            <a:endParaRPr lang="en-US" dirty="0"/>
          </a:p>
        </p:txBody>
      </p:sp>
      <p:sp>
        <p:nvSpPr>
          <p:cNvPr id="5" name="Footer Placeholder 4"/>
          <p:cNvSpPr>
            <a:spLocks noGrp="1"/>
          </p:cNvSpPr>
          <p:nvPr>
            <p:ph type="ftr" sz="quarter" idx="11"/>
          </p:nvPr>
        </p:nvSpPr>
        <p:spPr/>
        <p:txBody>
          <a:bodyPr/>
          <a:lstStyle/>
          <a:p>
            <a:r>
              <a:rPr lang="en-US" smtClean="0"/>
              <a:t>2019 JLAAC Review</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24</a:t>
            </a:fld>
            <a:endParaRPr lang="en-US" dirty="0"/>
          </a:p>
        </p:txBody>
      </p:sp>
      <p:sp>
        <p:nvSpPr>
          <p:cNvPr id="7" name="Rectangle 6"/>
          <p:cNvSpPr/>
          <p:nvPr/>
        </p:nvSpPr>
        <p:spPr>
          <a:xfrm>
            <a:off x="5822314" y="1001023"/>
            <a:ext cx="4600303" cy="523220"/>
          </a:xfrm>
          <a:prstGeom prst="rect">
            <a:avLst/>
          </a:prstGeom>
          <a:solidFill>
            <a:srgbClr val="92D050"/>
          </a:solidFill>
        </p:spPr>
        <p:txBody>
          <a:bodyPr wrap="square">
            <a:spAutoFit/>
          </a:bodyPr>
          <a:lstStyle/>
          <a:p>
            <a:r>
              <a:rPr lang="en-US" sz="2800" dirty="0" smtClean="0"/>
              <a:t>Prof-of-principle established.  </a:t>
            </a:r>
            <a:endParaRPr lang="en-US" sz="2800" dirty="0"/>
          </a:p>
        </p:txBody>
      </p:sp>
      <p:pic>
        <p:nvPicPr>
          <p:cNvPr id="11" name="图片 2"/>
          <p:cNvPicPr>
            <a:picLocks noChangeAspect="1"/>
          </p:cNvPicPr>
          <p:nvPr/>
        </p:nvPicPr>
        <p:blipFill>
          <a:blip r:embed="rId2"/>
          <a:stretch>
            <a:fillRect/>
          </a:stretch>
        </p:blipFill>
        <p:spPr>
          <a:xfrm>
            <a:off x="1184004" y="1968733"/>
            <a:ext cx="5856875" cy="3743307"/>
          </a:xfrm>
          <a:prstGeom prst="rect">
            <a:avLst/>
          </a:prstGeom>
        </p:spPr>
      </p:pic>
      <p:cxnSp>
        <p:nvCxnSpPr>
          <p:cNvPr id="12" name="直接箭头连接符 5"/>
          <p:cNvCxnSpPr/>
          <p:nvPr/>
        </p:nvCxnSpPr>
        <p:spPr>
          <a:xfrm flipV="1">
            <a:off x="1930400" y="4124960"/>
            <a:ext cx="4744720" cy="12090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7"/>
          <p:cNvSpPr txBox="1"/>
          <p:nvPr/>
        </p:nvSpPr>
        <p:spPr>
          <a:xfrm>
            <a:off x="5892799" y="4277360"/>
            <a:ext cx="761747" cy="369332"/>
          </a:xfrm>
          <a:prstGeom prst="rect">
            <a:avLst/>
          </a:prstGeom>
          <a:noFill/>
        </p:spPr>
        <p:txBody>
          <a:bodyPr wrap="none" rtlCol="0">
            <a:spAutoFit/>
          </a:bodyPr>
          <a:lstStyle/>
          <a:p>
            <a:r>
              <a:rPr lang="en-US" altLang="zh-CN" dirty="0" smtClean="0"/>
              <a:t>25um</a:t>
            </a:r>
            <a:endParaRPr lang="zh-CN" altLang="en-US" dirty="0"/>
          </a:p>
        </p:txBody>
      </p:sp>
      <p:sp>
        <p:nvSpPr>
          <p:cNvPr id="14" name="文本框 8"/>
          <p:cNvSpPr txBox="1"/>
          <p:nvPr/>
        </p:nvSpPr>
        <p:spPr>
          <a:xfrm>
            <a:off x="1768093" y="5284986"/>
            <a:ext cx="761747" cy="369332"/>
          </a:xfrm>
          <a:prstGeom prst="rect">
            <a:avLst/>
          </a:prstGeom>
          <a:noFill/>
        </p:spPr>
        <p:txBody>
          <a:bodyPr wrap="none" rtlCol="0">
            <a:spAutoFit/>
          </a:bodyPr>
          <a:lstStyle/>
          <a:p>
            <a:r>
              <a:rPr lang="en-US" altLang="zh-CN" dirty="0" smtClean="0"/>
              <a:t>75um</a:t>
            </a:r>
            <a:endParaRPr lang="zh-CN" altLang="en-US" dirty="0"/>
          </a:p>
        </p:txBody>
      </p:sp>
      <p:sp>
        <p:nvSpPr>
          <p:cNvPr id="15" name="文本框 9"/>
          <p:cNvSpPr txBox="1"/>
          <p:nvPr/>
        </p:nvSpPr>
        <p:spPr>
          <a:xfrm>
            <a:off x="4236847" y="4729480"/>
            <a:ext cx="761747" cy="369332"/>
          </a:xfrm>
          <a:prstGeom prst="rect">
            <a:avLst/>
          </a:prstGeom>
          <a:noFill/>
        </p:spPr>
        <p:txBody>
          <a:bodyPr wrap="none" rtlCol="0">
            <a:spAutoFit/>
          </a:bodyPr>
          <a:lstStyle/>
          <a:p>
            <a:r>
              <a:rPr lang="en-US" altLang="zh-CN" dirty="0" smtClean="0"/>
              <a:t>50um</a:t>
            </a:r>
            <a:endParaRPr lang="zh-CN" altLang="en-US" dirty="0"/>
          </a:p>
        </p:txBody>
      </p:sp>
      <p:pic>
        <p:nvPicPr>
          <p:cNvPr id="16" name="图片 10"/>
          <p:cNvPicPr>
            <a:picLocks noChangeAspect="1"/>
          </p:cNvPicPr>
          <p:nvPr/>
        </p:nvPicPr>
        <p:blipFill>
          <a:blip r:embed="rId3"/>
          <a:stretch>
            <a:fillRect/>
          </a:stretch>
        </p:blipFill>
        <p:spPr>
          <a:xfrm>
            <a:off x="8487047" y="3080209"/>
            <a:ext cx="2230649" cy="1725960"/>
          </a:xfrm>
          <a:prstGeom prst="rect">
            <a:avLst/>
          </a:prstGeom>
        </p:spPr>
      </p:pic>
      <p:sp>
        <p:nvSpPr>
          <p:cNvPr id="17" name="矩形 11"/>
          <p:cNvSpPr/>
          <p:nvPr/>
        </p:nvSpPr>
        <p:spPr>
          <a:xfrm flipH="1">
            <a:off x="9455013" y="3332480"/>
            <a:ext cx="45719" cy="38607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箭头连接符 12"/>
          <p:cNvCxnSpPr/>
          <p:nvPr/>
        </p:nvCxnSpPr>
        <p:spPr>
          <a:xfrm>
            <a:off x="9653530" y="2946064"/>
            <a:ext cx="0" cy="549312"/>
          </a:xfrm>
          <a:prstGeom prst="straightConnector1">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9" name="直接箭头连接符 14"/>
          <p:cNvCxnSpPr/>
          <p:nvPr/>
        </p:nvCxnSpPr>
        <p:spPr>
          <a:xfrm>
            <a:off x="2143760" y="4646692"/>
            <a:ext cx="4612640" cy="1713468"/>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5"/>
          <p:cNvCxnSpPr/>
          <p:nvPr/>
        </p:nvCxnSpPr>
        <p:spPr>
          <a:xfrm>
            <a:off x="3850640" y="4124960"/>
            <a:ext cx="2986787" cy="223520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18"/>
          <p:cNvCxnSpPr/>
          <p:nvPr/>
        </p:nvCxnSpPr>
        <p:spPr>
          <a:xfrm>
            <a:off x="4756148" y="4389120"/>
            <a:ext cx="2132332" cy="197104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6202316" y="4023360"/>
            <a:ext cx="767444" cy="233680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5"/>
          <p:cNvSpPr txBox="1"/>
          <p:nvPr/>
        </p:nvSpPr>
        <p:spPr>
          <a:xfrm>
            <a:off x="7065917" y="6175494"/>
            <a:ext cx="4570482" cy="369332"/>
          </a:xfrm>
          <a:prstGeom prst="rect">
            <a:avLst/>
          </a:prstGeom>
          <a:noFill/>
        </p:spPr>
        <p:txBody>
          <a:bodyPr wrap="none" rtlCol="0">
            <a:spAutoFit/>
          </a:bodyPr>
          <a:lstStyle/>
          <a:p>
            <a:r>
              <a:rPr lang="en-US" altLang="zh-CN" dirty="0" smtClean="0"/>
              <a:t>Signals when the gold wire was passing by</a:t>
            </a:r>
            <a:endParaRPr lang="zh-CN" altLang="en-US" dirty="0"/>
          </a:p>
        </p:txBody>
      </p:sp>
      <p:sp>
        <p:nvSpPr>
          <p:cNvPr id="24" name="Title 1"/>
          <p:cNvSpPr>
            <a:spLocks noGrp="1"/>
          </p:cNvSpPr>
          <p:nvPr>
            <p:ph type="title"/>
          </p:nvPr>
        </p:nvSpPr>
        <p:spPr>
          <a:xfrm>
            <a:off x="411892" y="240539"/>
            <a:ext cx="11285837" cy="487490"/>
          </a:xfrm>
        </p:spPr>
        <p:txBody>
          <a:bodyPr>
            <a:normAutofit/>
          </a:bodyPr>
          <a:lstStyle/>
          <a:p>
            <a:r>
              <a:rPr lang="en-US" dirty="0" smtClean="0"/>
              <a:t>Testing on Sensor for Remote Particle Detection – cont.   </a:t>
            </a:r>
            <a:endParaRPr lang="en-US" dirty="0"/>
          </a:p>
        </p:txBody>
      </p:sp>
    </p:spTree>
    <p:extLst>
      <p:ext uri="{BB962C8B-B14F-4D97-AF65-F5344CB8AC3E}">
        <p14:creationId xmlns:p14="http://schemas.microsoft.com/office/powerpoint/2010/main" val="936381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tretch>
            <a:fillRect/>
          </a:stretch>
        </p:blipFill>
        <p:spPr>
          <a:xfrm>
            <a:off x="178420" y="1946051"/>
            <a:ext cx="5740537" cy="3988388"/>
          </a:xfrm>
          <a:prstGeom prst="rect">
            <a:avLst/>
          </a:prstGeom>
        </p:spPr>
      </p:pic>
      <p:sp>
        <p:nvSpPr>
          <p:cNvPr id="4" name="Date Placeholder 3"/>
          <p:cNvSpPr>
            <a:spLocks noGrp="1"/>
          </p:cNvSpPr>
          <p:nvPr>
            <p:ph type="dt" sz="half" idx="10"/>
          </p:nvPr>
        </p:nvSpPr>
        <p:spPr/>
        <p:txBody>
          <a:bodyPr/>
          <a:lstStyle/>
          <a:p>
            <a:r>
              <a:rPr lang="en-US" smtClean="0"/>
              <a:t>October 22 - 24, 2019</a:t>
            </a:r>
            <a:endParaRPr lang="en-US" dirty="0"/>
          </a:p>
        </p:txBody>
      </p:sp>
      <p:sp>
        <p:nvSpPr>
          <p:cNvPr id="5" name="Footer Placeholder 4"/>
          <p:cNvSpPr>
            <a:spLocks noGrp="1"/>
          </p:cNvSpPr>
          <p:nvPr>
            <p:ph type="ftr" sz="quarter" idx="11"/>
          </p:nvPr>
        </p:nvSpPr>
        <p:spPr/>
        <p:txBody>
          <a:bodyPr/>
          <a:lstStyle/>
          <a:p>
            <a:r>
              <a:rPr lang="en-US" smtClean="0"/>
              <a:t>2019 JLAAC Review</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25</a:t>
            </a:fld>
            <a:endParaRPr lang="en-US" dirty="0"/>
          </a:p>
        </p:txBody>
      </p:sp>
      <p:pic>
        <p:nvPicPr>
          <p:cNvPr id="9" name="Picture 8"/>
          <p:cNvPicPr>
            <a:picLocks noChangeAspect="1"/>
          </p:cNvPicPr>
          <p:nvPr/>
        </p:nvPicPr>
        <p:blipFill>
          <a:blip r:embed="rId3"/>
          <a:stretch>
            <a:fillRect/>
          </a:stretch>
        </p:blipFill>
        <p:spPr>
          <a:xfrm>
            <a:off x="5997334" y="2102806"/>
            <a:ext cx="6090771" cy="3674879"/>
          </a:xfrm>
          <a:prstGeom prst="rect">
            <a:avLst/>
          </a:prstGeom>
        </p:spPr>
      </p:pic>
      <p:sp>
        <p:nvSpPr>
          <p:cNvPr id="10" name="Rectangle 2"/>
          <p:cNvSpPr txBox="1">
            <a:spLocks noChangeArrowheads="1"/>
          </p:cNvSpPr>
          <p:nvPr/>
        </p:nvSpPr>
        <p:spPr bwMode="auto">
          <a:xfrm>
            <a:off x="6783977" y="1040766"/>
            <a:ext cx="434557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a:ea typeface="ＭＳ Ｐゴシック" charset="-128"/>
              </a:defRPr>
            </a:lvl1pPr>
            <a:lvl2pPr marL="742950" indent="-285750">
              <a:defRPr sz="2400">
                <a:solidFill>
                  <a:schemeClr val="tx1"/>
                </a:solidFill>
                <a:latin typeface="Times"/>
                <a:ea typeface="ＭＳ Ｐゴシック" charset="-128"/>
              </a:defRPr>
            </a:lvl2pPr>
            <a:lvl3pPr marL="1143000" indent="-228600">
              <a:defRPr sz="2400">
                <a:solidFill>
                  <a:schemeClr val="tx1"/>
                </a:solidFill>
                <a:latin typeface="Times"/>
                <a:ea typeface="ＭＳ Ｐゴシック" charset="-128"/>
              </a:defRPr>
            </a:lvl3pPr>
            <a:lvl4pPr marL="1600200" indent="-228600">
              <a:defRPr sz="2400">
                <a:solidFill>
                  <a:schemeClr val="tx1"/>
                </a:solidFill>
                <a:latin typeface="Times"/>
                <a:ea typeface="ＭＳ Ｐゴシック" charset="-128"/>
              </a:defRPr>
            </a:lvl4pPr>
            <a:lvl5pPr marL="2057400" indent="-228600">
              <a:defRPr sz="2400">
                <a:solidFill>
                  <a:schemeClr val="tx1"/>
                </a:solidFill>
                <a:latin typeface="Times"/>
                <a:ea typeface="ＭＳ Ｐゴシック" charset="-128"/>
              </a:defRPr>
            </a:lvl5pPr>
            <a:lvl6pPr marL="2514600" indent="-228600" eaLnBrk="0" fontAlgn="base" hangingPunct="0">
              <a:spcBef>
                <a:spcPct val="0"/>
              </a:spcBef>
              <a:spcAft>
                <a:spcPct val="0"/>
              </a:spcAft>
              <a:defRPr sz="2400">
                <a:solidFill>
                  <a:schemeClr val="tx1"/>
                </a:solidFill>
                <a:latin typeface="Times"/>
                <a:ea typeface="ＭＳ Ｐゴシック" charset="-128"/>
              </a:defRPr>
            </a:lvl6pPr>
            <a:lvl7pPr marL="2971800" indent="-228600" eaLnBrk="0" fontAlgn="base" hangingPunct="0">
              <a:spcBef>
                <a:spcPct val="0"/>
              </a:spcBef>
              <a:spcAft>
                <a:spcPct val="0"/>
              </a:spcAft>
              <a:defRPr sz="2400">
                <a:solidFill>
                  <a:schemeClr val="tx1"/>
                </a:solidFill>
                <a:latin typeface="Times"/>
                <a:ea typeface="ＭＳ Ｐゴシック" charset="-128"/>
              </a:defRPr>
            </a:lvl7pPr>
            <a:lvl8pPr marL="3429000" indent="-228600" eaLnBrk="0" fontAlgn="base" hangingPunct="0">
              <a:spcBef>
                <a:spcPct val="0"/>
              </a:spcBef>
              <a:spcAft>
                <a:spcPct val="0"/>
              </a:spcAft>
              <a:defRPr sz="2400">
                <a:solidFill>
                  <a:schemeClr val="tx1"/>
                </a:solidFill>
                <a:latin typeface="Times"/>
                <a:ea typeface="ＭＳ Ｐゴシック" charset="-128"/>
              </a:defRPr>
            </a:lvl8pPr>
            <a:lvl9pPr marL="3886200" indent="-228600" eaLnBrk="0" fontAlgn="base" hangingPunct="0">
              <a:spcBef>
                <a:spcPct val="0"/>
              </a:spcBef>
              <a:spcAft>
                <a:spcPct val="0"/>
              </a:spcAft>
              <a:defRPr sz="2400">
                <a:solidFill>
                  <a:schemeClr val="tx1"/>
                </a:solidFill>
                <a:latin typeface="Times"/>
                <a:ea typeface="ＭＳ Ｐゴシック" charset="-128"/>
              </a:defRPr>
            </a:lvl9pPr>
          </a:lstStyle>
          <a:p>
            <a:pPr algn="ctr" eaLnBrk="1" hangingPunct="1"/>
            <a:r>
              <a:rPr lang="en-US" sz="3200" b="1" dirty="0" smtClean="0">
                <a:solidFill>
                  <a:srgbClr val="0000FF"/>
                </a:solidFill>
                <a:latin typeface="Times New Roman" pitchFamily="18" charset="0"/>
                <a:cs typeface="Times New Roman" pitchFamily="18" charset="0"/>
              </a:rPr>
              <a:t>Longitudinal Motion of the Dust Particles</a:t>
            </a:r>
            <a:endParaRPr lang="ru-RU" sz="3200" b="1" dirty="0">
              <a:solidFill>
                <a:srgbClr val="0000FF"/>
              </a:solidFill>
              <a:latin typeface="Times New Roman" pitchFamily="18" charset="0"/>
              <a:cs typeface="Times New Roman" pitchFamily="18" charset="0"/>
            </a:endParaRPr>
          </a:p>
        </p:txBody>
      </p:sp>
      <p:sp>
        <p:nvSpPr>
          <p:cNvPr id="11" name="Rectangle 2"/>
          <p:cNvSpPr txBox="1">
            <a:spLocks noChangeArrowheads="1"/>
          </p:cNvSpPr>
          <p:nvPr/>
        </p:nvSpPr>
        <p:spPr bwMode="auto">
          <a:xfrm>
            <a:off x="770710" y="908007"/>
            <a:ext cx="3174274"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a:ea typeface="ＭＳ Ｐゴシック" charset="-128"/>
              </a:defRPr>
            </a:lvl1pPr>
            <a:lvl2pPr marL="742950" indent="-285750">
              <a:defRPr sz="2400">
                <a:solidFill>
                  <a:schemeClr val="tx1"/>
                </a:solidFill>
                <a:latin typeface="Times"/>
                <a:ea typeface="ＭＳ Ｐゴシック" charset="-128"/>
              </a:defRPr>
            </a:lvl2pPr>
            <a:lvl3pPr marL="1143000" indent="-228600">
              <a:defRPr sz="2400">
                <a:solidFill>
                  <a:schemeClr val="tx1"/>
                </a:solidFill>
                <a:latin typeface="Times"/>
                <a:ea typeface="ＭＳ Ｐゴシック" charset="-128"/>
              </a:defRPr>
            </a:lvl3pPr>
            <a:lvl4pPr marL="1600200" indent="-228600">
              <a:defRPr sz="2400">
                <a:solidFill>
                  <a:schemeClr val="tx1"/>
                </a:solidFill>
                <a:latin typeface="Times"/>
                <a:ea typeface="ＭＳ Ｐゴシック" charset="-128"/>
              </a:defRPr>
            </a:lvl4pPr>
            <a:lvl5pPr marL="2057400" indent="-228600">
              <a:defRPr sz="2400">
                <a:solidFill>
                  <a:schemeClr val="tx1"/>
                </a:solidFill>
                <a:latin typeface="Times"/>
                <a:ea typeface="ＭＳ Ｐゴシック" charset="-128"/>
              </a:defRPr>
            </a:lvl5pPr>
            <a:lvl6pPr marL="2514600" indent="-228600" eaLnBrk="0" fontAlgn="base" hangingPunct="0">
              <a:spcBef>
                <a:spcPct val="0"/>
              </a:spcBef>
              <a:spcAft>
                <a:spcPct val="0"/>
              </a:spcAft>
              <a:defRPr sz="2400">
                <a:solidFill>
                  <a:schemeClr val="tx1"/>
                </a:solidFill>
                <a:latin typeface="Times"/>
                <a:ea typeface="ＭＳ Ｐゴシック" charset="-128"/>
              </a:defRPr>
            </a:lvl6pPr>
            <a:lvl7pPr marL="2971800" indent="-228600" eaLnBrk="0" fontAlgn="base" hangingPunct="0">
              <a:spcBef>
                <a:spcPct val="0"/>
              </a:spcBef>
              <a:spcAft>
                <a:spcPct val="0"/>
              </a:spcAft>
              <a:defRPr sz="2400">
                <a:solidFill>
                  <a:schemeClr val="tx1"/>
                </a:solidFill>
                <a:latin typeface="Times"/>
                <a:ea typeface="ＭＳ Ｐゴシック" charset="-128"/>
              </a:defRPr>
            </a:lvl7pPr>
            <a:lvl8pPr marL="3429000" indent="-228600" eaLnBrk="0" fontAlgn="base" hangingPunct="0">
              <a:spcBef>
                <a:spcPct val="0"/>
              </a:spcBef>
              <a:spcAft>
                <a:spcPct val="0"/>
              </a:spcAft>
              <a:defRPr sz="2400">
                <a:solidFill>
                  <a:schemeClr val="tx1"/>
                </a:solidFill>
                <a:latin typeface="Times"/>
                <a:ea typeface="ＭＳ Ｐゴシック" charset="-128"/>
              </a:defRPr>
            </a:lvl8pPr>
            <a:lvl9pPr marL="3886200" indent="-228600" eaLnBrk="0" fontAlgn="base" hangingPunct="0">
              <a:spcBef>
                <a:spcPct val="0"/>
              </a:spcBef>
              <a:spcAft>
                <a:spcPct val="0"/>
              </a:spcAft>
              <a:defRPr sz="2400">
                <a:solidFill>
                  <a:schemeClr val="tx1"/>
                </a:solidFill>
                <a:latin typeface="Times"/>
                <a:ea typeface="ＭＳ Ｐゴシック" charset="-128"/>
              </a:defRPr>
            </a:lvl9pPr>
          </a:lstStyle>
          <a:p>
            <a:pPr algn="ctr" eaLnBrk="1" hangingPunct="1"/>
            <a:r>
              <a:rPr lang="en-US" sz="3200" b="1" dirty="0" smtClean="0">
                <a:solidFill>
                  <a:srgbClr val="0000FF"/>
                </a:solidFill>
                <a:latin typeface="Times New Roman" pitchFamily="18" charset="0"/>
                <a:cs typeface="Times New Roman" pitchFamily="18" charset="0"/>
              </a:rPr>
              <a:t>Pickup of the Dust Particles</a:t>
            </a:r>
            <a:endParaRPr lang="ru-RU" sz="3200" b="1" dirty="0">
              <a:solidFill>
                <a:srgbClr val="0000FF"/>
              </a:solidFill>
              <a:latin typeface="Times New Roman" pitchFamily="18" charset="0"/>
              <a:cs typeface="Times New Roman" pitchFamily="18" charset="0"/>
            </a:endParaRPr>
          </a:p>
        </p:txBody>
      </p:sp>
      <p:sp>
        <p:nvSpPr>
          <p:cNvPr id="12" name="Title 1"/>
          <p:cNvSpPr>
            <a:spLocks noGrp="1"/>
          </p:cNvSpPr>
          <p:nvPr>
            <p:ph type="title"/>
          </p:nvPr>
        </p:nvSpPr>
        <p:spPr>
          <a:xfrm>
            <a:off x="411892" y="240539"/>
            <a:ext cx="11285837" cy="487490"/>
          </a:xfrm>
        </p:spPr>
        <p:txBody>
          <a:bodyPr>
            <a:normAutofit/>
          </a:bodyPr>
          <a:lstStyle/>
          <a:p>
            <a:r>
              <a:rPr lang="en-US" dirty="0" smtClean="0"/>
              <a:t>Theoretical of Beam-Enabled Particulate Transportation  </a:t>
            </a:r>
            <a:endParaRPr lang="en-US" dirty="0"/>
          </a:p>
        </p:txBody>
      </p:sp>
      <p:sp>
        <p:nvSpPr>
          <p:cNvPr id="13" name="TextBox 12"/>
          <p:cNvSpPr txBox="1"/>
          <p:nvPr/>
        </p:nvSpPr>
        <p:spPr>
          <a:xfrm>
            <a:off x="8956766" y="180669"/>
            <a:ext cx="2816861" cy="400110"/>
          </a:xfrm>
          <a:prstGeom prst="rect">
            <a:avLst/>
          </a:prstGeom>
          <a:solidFill>
            <a:srgbClr val="FFFF00"/>
          </a:solidFill>
        </p:spPr>
        <p:txBody>
          <a:bodyPr wrap="none" rtlCol="0">
            <a:spAutoFit/>
          </a:bodyPr>
          <a:lstStyle/>
          <a:p>
            <a:r>
              <a:rPr lang="en-US" sz="2000" dirty="0" smtClean="0"/>
              <a:t>Courtesy He Zhang, CASA</a:t>
            </a:r>
            <a:endParaRPr lang="en-US" sz="2000" dirty="0"/>
          </a:p>
        </p:txBody>
      </p:sp>
      <p:sp>
        <p:nvSpPr>
          <p:cNvPr id="14" name="Rectangle 13"/>
          <p:cNvSpPr/>
          <p:nvPr/>
        </p:nvSpPr>
        <p:spPr>
          <a:xfrm>
            <a:off x="633664" y="5873237"/>
            <a:ext cx="10347158" cy="523220"/>
          </a:xfrm>
          <a:prstGeom prst="rect">
            <a:avLst/>
          </a:prstGeom>
          <a:solidFill>
            <a:srgbClr val="92D050"/>
          </a:solidFill>
        </p:spPr>
        <p:txBody>
          <a:bodyPr wrap="square">
            <a:spAutoFit/>
          </a:bodyPr>
          <a:lstStyle/>
          <a:p>
            <a:r>
              <a:rPr lang="en-US" sz="2800" dirty="0" smtClean="0"/>
              <a:t>Outcome of theoretical work useful for guiding experimental studies </a:t>
            </a:r>
            <a:endParaRPr lang="en-US" sz="2800" dirty="0"/>
          </a:p>
        </p:txBody>
      </p:sp>
    </p:spTree>
    <p:extLst>
      <p:ext uri="{BB962C8B-B14F-4D97-AF65-F5344CB8AC3E}">
        <p14:creationId xmlns:p14="http://schemas.microsoft.com/office/powerpoint/2010/main" val="1511358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FY19 </a:t>
            </a:r>
            <a:r>
              <a:rPr lang="en-US" dirty="0" smtClean="0"/>
              <a:t>Effort </a:t>
            </a:r>
            <a:r>
              <a:rPr lang="en-US" dirty="0"/>
              <a:t>and </a:t>
            </a:r>
            <a:r>
              <a:rPr lang="en-US" dirty="0" smtClean="0"/>
              <a:t>Its Outcome: Particulate Sources </a:t>
            </a:r>
            <a:endParaRPr lang="en-US" dirty="0"/>
          </a:p>
        </p:txBody>
      </p:sp>
      <p:sp>
        <p:nvSpPr>
          <p:cNvPr id="3" name="Content Placeholder 2"/>
          <p:cNvSpPr>
            <a:spLocks noGrp="1"/>
          </p:cNvSpPr>
          <p:nvPr>
            <p:ph idx="1"/>
          </p:nvPr>
        </p:nvSpPr>
        <p:spPr/>
        <p:txBody>
          <a:bodyPr>
            <a:normAutofit/>
          </a:bodyPr>
          <a:lstStyle/>
          <a:p>
            <a:r>
              <a:rPr lang="en-US" dirty="0">
                <a:solidFill>
                  <a:schemeClr val="bg1">
                    <a:lumMod val="85000"/>
                  </a:schemeClr>
                </a:solidFill>
              </a:rPr>
              <a:t> </a:t>
            </a:r>
            <a:r>
              <a:rPr lang="en-US" dirty="0" smtClean="0">
                <a:solidFill>
                  <a:schemeClr val="bg1">
                    <a:lumMod val="85000"/>
                  </a:schemeClr>
                </a:solidFill>
              </a:rPr>
              <a:t>An </a:t>
            </a:r>
            <a:r>
              <a:rPr lang="en-US" dirty="0">
                <a:solidFill>
                  <a:schemeClr val="bg1">
                    <a:lumMod val="85000"/>
                  </a:schemeClr>
                </a:solidFill>
              </a:rPr>
              <a:t>UHV commercial particle counter will be purchased for off-line test. </a:t>
            </a:r>
            <a:endParaRPr lang="en-US" dirty="0" smtClean="0">
              <a:solidFill>
                <a:schemeClr val="bg1">
                  <a:lumMod val="85000"/>
                </a:schemeClr>
              </a:solidFill>
            </a:endParaRPr>
          </a:p>
          <a:p>
            <a:endParaRPr lang="en-US" dirty="0" smtClean="0">
              <a:solidFill>
                <a:schemeClr val="bg1">
                  <a:lumMod val="85000"/>
                </a:schemeClr>
              </a:solidFill>
            </a:endParaRPr>
          </a:p>
          <a:p>
            <a:r>
              <a:rPr lang="en-US" dirty="0" smtClean="0">
                <a:solidFill>
                  <a:schemeClr val="bg1">
                    <a:lumMod val="85000"/>
                  </a:schemeClr>
                </a:solidFill>
              </a:rPr>
              <a:t>A </a:t>
            </a:r>
            <a:r>
              <a:rPr lang="en-US" dirty="0">
                <a:solidFill>
                  <a:schemeClr val="bg1">
                    <a:lumMod val="85000"/>
                  </a:schemeClr>
                </a:solidFill>
              </a:rPr>
              <a:t>specialized particle counter suitable for deployment in CEBAF beamline will be designed and built in collaboration with the Detector Group</a:t>
            </a:r>
            <a:r>
              <a:rPr lang="en-US" dirty="0" smtClean="0">
                <a:solidFill>
                  <a:schemeClr val="bg1">
                    <a:lumMod val="85000"/>
                  </a:schemeClr>
                </a:solidFill>
              </a:rPr>
              <a:t>.</a:t>
            </a:r>
          </a:p>
          <a:p>
            <a:endParaRPr lang="en-US" dirty="0" smtClean="0">
              <a:solidFill>
                <a:schemeClr val="bg1">
                  <a:lumMod val="85000"/>
                </a:schemeClr>
              </a:solidFill>
            </a:endParaRPr>
          </a:p>
          <a:p>
            <a:r>
              <a:rPr lang="en-US" dirty="0" smtClean="0"/>
              <a:t>Liquid </a:t>
            </a:r>
            <a:r>
              <a:rPr lang="en-US" dirty="0"/>
              <a:t>nitrogen cleaning or cryogenic aerosol cleaning will be investigated for removing metallic particulates from the cavity surface and transporting the removed particulates out of the cavity space by gas </a:t>
            </a:r>
            <a:r>
              <a:rPr lang="en-US" dirty="0" smtClean="0"/>
              <a:t>entrainment</a:t>
            </a:r>
            <a:r>
              <a:rPr lang="en-US" dirty="0"/>
              <a:t>. </a:t>
            </a:r>
          </a:p>
        </p:txBody>
      </p:sp>
      <p:sp>
        <p:nvSpPr>
          <p:cNvPr id="4" name="Date Placeholder 3"/>
          <p:cNvSpPr>
            <a:spLocks noGrp="1"/>
          </p:cNvSpPr>
          <p:nvPr>
            <p:ph type="dt" sz="half" idx="10"/>
          </p:nvPr>
        </p:nvSpPr>
        <p:spPr/>
        <p:txBody>
          <a:bodyPr/>
          <a:lstStyle/>
          <a:p>
            <a:r>
              <a:rPr lang="en-US" smtClean="0"/>
              <a:t>October 22 - 24, 2019</a:t>
            </a:r>
            <a:endParaRPr lang="en-US" dirty="0"/>
          </a:p>
        </p:txBody>
      </p:sp>
      <p:sp>
        <p:nvSpPr>
          <p:cNvPr id="5" name="Footer Placeholder 4"/>
          <p:cNvSpPr>
            <a:spLocks noGrp="1"/>
          </p:cNvSpPr>
          <p:nvPr>
            <p:ph type="ftr" sz="quarter" idx="11"/>
          </p:nvPr>
        </p:nvSpPr>
        <p:spPr/>
        <p:txBody>
          <a:bodyPr/>
          <a:lstStyle/>
          <a:p>
            <a:r>
              <a:rPr lang="en-US" dirty="0" smtClean="0"/>
              <a:t>2019 JLAAC Review</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26</a:t>
            </a:fld>
            <a:endParaRPr lang="en-US" dirty="0"/>
          </a:p>
        </p:txBody>
      </p:sp>
      <p:sp>
        <p:nvSpPr>
          <p:cNvPr id="7" name="Rectangle 6"/>
          <p:cNvSpPr/>
          <p:nvPr/>
        </p:nvSpPr>
        <p:spPr>
          <a:xfrm>
            <a:off x="1541417" y="4132170"/>
            <a:ext cx="10371909" cy="1938992"/>
          </a:xfrm>
          <a:prstGeom prst="rect">
            <a:avLst/>
          </a:prstGeom>
          <a:solidFill>
            <a:srgbClr val="92D050"/>
          </a:solidFill>
        </p:spPr>
        <p:txBody>
          <a:bodyPr wrap="square">
            <a:spAutoFit/>
          </a:bodyPr>
          <a:lstStyle/>
          <a:p>
            <a:pPr marL="285750" indent="-285750">
              <a:buFont typeface="Wingdings" panose="05000000000000000000" pitchFamily="2" charset="2"/>
              <a:buChar char="ü"/>
            </a:pPr>
            <a:r>
              <a:rPr lang="en-US" sz="2000" dirty="0" smtClean="0"/>
              <a:t>The </a:t>
            </a:r>
            <a:r>
              <a:rPr lang="en-US" sz="2000" dirty="0"/>
              <a:t>concept of liquid nitrogen was further advanced for removing metallic particulates from the cavity surface and transporting the removed particulates out of the cavity space by gas entrainment. </a:t>
            </a:r>
            <a:endParaRPr lang="en-US" sz="2000" dirty="0" smtClean="0"/>
          </a:p>
          <a:p>
            <a:pPr marL="285750" indent="-285750">
              <a:buFont typeface="Wingdings" panose="05000000000000000000" pitchFamily="2" charset="2"/>
              <a:buChar char="ü"/>
            </a:pPr>
            <a:r>
              <a:rPr lang="en-US" sz="2000" dirty="0"/>
              <a:t>Potential vendors for the cryogenic pressure pump are identified. One quote was received. </a:t>
            </a:r>
            <a:endParaRPr lang="en-US" sz="2000" dirty="0" smtClean="0"/>
          </a:p>
          <a:p>
            <a:pPr marL="285750" indent="-285750">
              <a:buFont typeface="Wingdings" panose="05000000000000000000" pitchFamily="2" charset="2"/>
              <a:buChar char="ü"/>
            </a:pPr>
            <a:r>
              <a:rPr lang="en-US" sz="2000" dirty="0"/>
              <a:t>A potential industrial vendor was identified as a potential collaborator for development and ultimately delivery of processing equipment. A site visit of JLAB is scheduled </a:t>
            </a:r>
            <a:r>
              <a:rPr lang="en-US" sz="2000" dirty="0" smtClean="0"/>
              <a:t>for next month. </a:t>
            </a:r>
            <a:endParaRPr lang="en-US" sz="2000" dirty="0"/>
          </a:p>
        </p:txBody>
      </p:sp>
    </p:spTree>
    <p:extLst>
      <p:ext uri="{BB962C8B-B14F-4D97-AF65-F5344CB8AC3E}">
        <p14:creationId xmlns:p14="http://schemas.microsoft.com/office/powerpoint/2010/main" val="1627046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dirty="0" smtClean="0"/>
              <a:t>A new test bed equipped with a UHV particle counter established and in operation.</a:t>
            </a:r>
          </a:p>
          <a:p>
            <a:r>
              <a:rPr lang="en-US" dirty="0" smtClean="0"/>
              <a:t>Beamline VAT mini gate valve confirmed a source of particulate generation. </a:t>
            </a:r>
          </a:p>
          <a:p>
            <a:pPr lvl="1"/>
            <a:r>
              <a:rPr lang="en-US" dirty="0" smtClean="0"/>
              <a:t>Outcome to be used for gate valve maintenance procedure.</a:t>
            </a:r>
          </a:p>
          <a:p>
            <a:pPr lvl="1"/>
            <a:r>
              <a:rPr lang="en-US" dirty="0"/>
              <a:t>A</a:t>
            </a:r>
            <a:r>
              <a:rPr lang="en-US" dirty="0" smtClean="0"/>
              <a:t>lternative valves (EPDM elastomer, all metal) to be evaluated for informed future choice.</a:t>
            </a:r>
          </a:p>
          <a:p>
            <a:r>
              <a:rPr lang="en-US" dirty="0" smtClean="0"/>
              <a:t>Ion pump evaluation for particulate attributes started.</a:t>
            </a:r>
          </a:p>
          <a:p>
            <a:pPr lvl="1"/>
            <a:r>
              <a:rPr lang="en-US" dirty="0" smtClean="0"/>
              <a:t>Outcome to be used for ion pump procedure definition.</a:t>
            </a:r>
          </a:p>
          <a:p>
            <a:pPr lvl="1"/>
            <a:r>
              <a:rPr lang="en-US" dirty="0" smtClean="0"/>
              <a:t>Direct particulate evaluation of NEG-ion pumps to be done.</a:t>
            </a:r>
          </a:p>
          <a:p>
            <a:r>
              <a:rPr lang="en-US" dirty="0" smtClean="0"/>
              <a:t>Particulate inventory continues to grow including a C100 cryomodule.</a:t>
            </a:r>
          </a:p>
          <a:p>
            <a:r>
              <a:rPr lang="en-US" dirty="0" smtClean="0"/>
              <a:t>Completed design of a </a:t>
            </a:r>
            <a:r>
              <a:rPr lang="en-US" dirty="0"/>
              <a:t>specialized particle counter suitable for deployment in CEBAF </a:t>
            </a:r>
            <a:r>
              <a:rPr lang="en-US" dirty="0" smtClean="0"/>
              <a:t>beamline for particulate movement studies.</a:t>
            </a:r>
          </a:p>
          <a:p>
            <a:pPr lvl="1"/>
            <a:r>
              <a:rPr lang="en-US" dirty="0" smtClean="0"/>
              <a:t>FY20 fund is requested for procurement of first article. </a:t>
            </a:r>
          </a:p>
          <a:p>
            <a:pPr lvl="1"/>
            <a:r>
              <a:rPr lang="en-US" dirty="0" smtClean="0"/>
              <a:t>Waiting for go ahead.  </a:t>
            </a:r>
          </a:p>
          <a:p>
            <a:r>
              <a:rPr lang="en-US" dirty="0" smtClean="0"/>
              <a:t>Limited progress in developing liquid </a:t>
            </a:r>
            <a:r>
              <a:rPr lang="en-US" dirty="0"/>
              <a:t>nitrogen </a:t>
            </a:r>
            <a:r>
              <a:rPr lang="en-US" dirty="0" smtClean="0"/>
              <a:t>cleaning due to resource limit.</a:t>
            </a:r>
          </a:p>
          <a:p>
            <a:pPr lvl="1"/>
            <a:r>
              <a:rPr lang="en-US" dirty="0" smtClean="0"/>
              <a:t>Plan is to ramp up effort in FY20            </a:t>
            </a:r>
            <a:endParaRPr lang="en-US" dirty="0"/>
          </a:p>
        </p:txBody>
      </p:sp>
      <p:sp>
        <p:nvSpPr>
          <p:cNvPr id="4" name="Date Placeholder 3"/>
          <p:cNvSpPr>
            <a:spLocks noGrp="1"/>
          </p:cNvSpPr>
          <p:nvPr>
            <p:ph type="dt" sz="half" idx="10"/>
          </p:nvPr>
        </p:nvSpPr>
        <p:spPr/>
        <p:txBody>
          <a:bodyPr/>
          <a:lstStyle/>
          <a:p>
            <a:r>
              <a:rPr lang="en-US" smtClean="0"/>
              <a:t>October 22 - 24, 2019</a:t>
            </a:r>
            <a:endParaRPr lang="en-US" dirty="0"/>
          </a:p>
        </p:txBody>
      </p:sp>
      <p:sp>
        <p:nvSpPr>
          <p:cNvPr id="5" name="Footer Placeholder 4"/>
          <p:cNvSpPr>
            <a:spLocks noGrp="1"/>
          </p:cNvSpPr>
          <p:nvPr>
            <p:ph type="ftr" sz="quarter" idx="11"/>
          </p:nvPr>
        </p:nvSpPr>
        <p:spPr/>
        <p:txBody>
          <a:bodyPr/>
          <a:lstStyle/>
          <a:p>
            <a:r>
              <a:rPr lang="en-US" smtClean="0"/>
              <a:t>2019 JLAAC Review</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27</a:t>
            </a:fld>
            <a:endParaRPr lang="en-US" dirty="0"/>
          </a:p>
        </p:txBody>
      </p:sp>
    </p:spTree>
    <p:extLst>
      <p:ext uri="{BB962C8B-B14F-4D97-AF65-F5344CB8AC3E}">
        <p14:creationId xmlns:p14="http://schemas.microsoft.com/office/powerpoint/2010/main" val="4167209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Responses to 2018 JLAAC Recommendations</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279774416"/>
              </p:ext>
            </p:extLst>
          </p:nvPr>
        </p:nvGraphicFramePr>
        <p:xfrm>
          <a:off x="1146175" y="1214438"/>
          <a:ext cx="9817100" cy="4886325"/>
        </p:xfrm>
        <a:graphic>
          <a:graphicData uri="http://schemas.openxmlformats.org/drawingml/2006/table">
            <a:tbl>
              <a:tblPr/>
              <a:tblGrid>
                <a:gridCol w="1397000">
                  <a:extLst>
                    <a:ext uri="{9D8B030D-6E8A-4147-A177-3AD203B41FA5}">
                      <a16:colId xmlns:a16="http://schemas.microsoft.com/office/drawing/2014/main" val="1852893523"/>
                    </a:ext>
                  </a:extLst>
                </a:gridCol>
                <a:gridCol w="4724400">
                  <a:extLst>
                    <a:ext uri="{9D8B030D-6E8A-4147-A177-3AD203B41FA5}">
                      <a16:colId xmlns:a16="http://schemas.microsoft.com/office/drawing/2014/main" val="612266207"/>
                    </a:ext>
                  </a:extLst>
                </a:gridCol>
                <a:gridCol w="3695700">
                  <a:extLst>
                    <a:ext uri="{9D8B030D-6E8A-4147-A177-3AD203B41FA5}">
                      <a16:colId xmlns:a16="http://schemas.microsoft.com/office/drawing/2014/main" val="3263523738"/>
                    </a:ext>
                  </a:extLst>
                </a:gridCol>
              </a:tblGrid>
              <a:tr h="1628775">
                <a:tc>
                  <a:txBody>
                    <a:bodyPr/>
                    <a:lstStyle/>
                    <a:p>
                      <a:pPr algn="ctr" fontAlgn="ctr"/>
                      <a:r>
                        <a:rPr lang="en-US" sz="1100" b="0" i="0" u="none" strike="noStrike">
                          <a:solidFill>
                            <a:srgbClr val="000000"/>
                          </a:solidFill>
                          <a:effectLst/>
                          <a:latin typeface="Arial" panose="020B0604020202020204" pitchFamily="34" charset="0"/>
                        </a:rPr>
                        <a:t>Geng</a:t>
                      </a:r>
                    </a:p>
                  </a:txBody>
                  <a:tcPr marL="9525" marR="9525" marT="9525" marB="0" anchor="ctr">
                    <a:lnL w="6350" cap="flat" cmpd="sng" algn="ctr">
                      <a:solidFill>
                        <a:srgbClr val="595959"/>
                      </a:solidFill>
                      <a:prstDash val="dash"/>
                      <a:round/>
                      <a:headEnd type="none" w="med" len="med"/>
                      <a:tailEnd type="none" w="med" len="med"/>
                    </a:lnL>
                    <a:lnR w="6350" cap="flat" cmpd="sng" algn="ctr">
                      <a:solidFill>
                        <a:srgbClr val="595959"/>
                      </a:solidFill>
                      <a:prstDash val="dash"/>
                      <a:round/>
                      <a:headEnd type="none" w="med" len="med"/>
                      <a:tailEnd type="none" w="med" len="med"/>
                    </a:lnR>
                    <a:lnT w="6350" cap="flat" cmpd="sng" algn="ctr">
                      <a:solidFill>
                        <a:srgbClr val="595959"/>
                      </a:solidFill>
                      <a:prstDash val="dash"/>
                      <a:round/>
                      <a:headEnd type="none" w="med" len="med"/>
                      <a:tailEnd type="none" w="med" len="med"/>
                    </a:lnT>
                    <a:lnB w="6350" cap="flat" cmpd="sng" algn="ctr">
                      <a:solidFill>
                        <a:srgbClr val="595959"/>
                      </a:solidFill>
                      <a:prstDash val="dash"/>
                      <a:round/>
                      <a:headEnd type="none" w="med" len="med"/>
                      <a:tailEnd type="none" w="med" len="med"/>
                    </a:lnB>
                  </a:tcPr>
                </a:tc>
                <a:tc>
                  <a:txBody>
                    <a:bodyPr/>
                    <a:lstStyle/>
                    <a:p>
                      <a:pPr algn="l" fontAlgn="ctr"/>
                      <a:r>
                        <a:rPr lang="en-US" sz="1100" b="0" i="0" u="none" strike="noStrike">
                          <a:solidFill>
                            <a:srgbClr val="000000"/>
                          </a:solidFill>
                          <a:effectLst/>
                          <a:latin typeface="Arial" panose="020B0604020202020204" pitchFamily="34" charset="0"/>
                        </a:rPr>
                        <a:t>R11: Before a large scale deployment of new NEG pumps, it should be verified these have low particle emissions.</a:t>
                      </a:r>
                    </a:p>
                  </a:txBody>
                  <a:tcPr marL="9525" marR="9525" marT="9525" marB="0" anchor="ctr">
                    <a:lnL w="6350" cap="flat" cmpd="sng" algn="ctr">
                      <a:solidFill>
                        <a:srgbClr val="595959"/>
                      </a:solidFill>
                      <a:prstDash val="dash"/>
                      <a:round/>
                      <a:headEnd type="none" w="med" len="med"/>
                      <a:tailEnd type="none" w="med" len="med"/>
                    </a:lnL>
                    <a:lnR w="6350" cap="flat" cmpd="sng" algn="ctr">
                      <a:solidFill>
                        <a:srgbClr val="595959"/>
                      </a:solidFill>
                      <a:prstDash val="dash"/>
                      <a:round/>
                      <a:headEnd type="none" w="med" len="med"/>
                      <a:tailEnd type="none" w="med" len="med"/>
                    </a:lnR>
                    <a:lnT w="6350" cap="flat" cmpd="sng" algn="ctr">
                      <a:solidFill>
                        <a:srgbClr val="595959"/>
                      </a:solidFill>
                      <a:prstDash val="dash"/>
                      <a:round/>
                      <a:headEnd type="none" w="med" len="med"/>
                      <a:tailEnd type="none" w="med" len="med"/>
                    </a:lnT>
                    <a:lnB w="6350" cap="flat" cmpd="sng" algn="ctr">
                      <a:solidFill>
                        <a:srgbClr val="595959"/>
                      </a:solidFill>
                      <a:prstDash val="dash"/>
                      <a:round/>
                      <a:headEnd type="none" w="med" len="med"/>
                      <a:tailEnd type="none" w="med" len="med"/>
                    </a:lnB>
                  </a:tcPr>
                </a:tc>
                <a:tc>
                  <a:txBody>
                    <a:bodyPr/>
                    <a:lstStyle/>
                    <a:p>
                      <a:pPr algn="l" fontAlgn="ctr"/>
                      <a:r>
                        <a:rPr lang="en-US" sz="1100" b="0" i="0" u="none" strike="noStrike" dirty="0">
                          <a:solidFill>
                            <a:srgbClr val="000000"/>
                          </a:solidFill>
                          <a:effectLst/>
                          <a:latin typeface="Arial" panose="020B0604020202020204" pitchFamily="34" charset="0"/>
                        </a:rPr>
                        <a:t>Data collection continues on the longitudinal gradient performance of cryomodules with NEG-ion pumps mounted to the cavity string beamline and warm girder beamline since first </a:t>
                      </a:r>
                      <a:r>
                        <a:rPr lang="en-US" sz="1100" b="0" i="0" u="none" strike="noStrike" dirty="0" smtClean="0">
                          <a:solidFill>
                            <a:srgbClr val="000000"/>
                          </a:solidFill>
                          <a:effectLst/>
                          <a:latin typeface="Arial" panose="020B0604020202020204" pitchFamily="34" charset="0"/>
                        </a:rPr>
                        <a:t>installation </a:t>
                      </a:r>
                      <a:r>
                        <a:rPr lang="en-US" sz="1100" b="0" i="0" u="none" strike="noStrike" dirty="0">
                          <a:solidFill>
                            <a:srgbClr val="000000"/>
                          </a:solidFill>
                          <a:effectLst/>
                          <a:latin typeface="Arial" panose="020B0604020202020204" pitchFamily="34" charset="0"/>
                        </a:rPr>
                        <a:t>of NEG pumps in 2016. NEGs installed on first C75 pair with low trip rate. Being rolled out on reworked CM's. The new test bed equipped with a UHV particle counter has created an opportunity for controlled </a:t>
                      </a:r>
                      <a:r>
                        <a:rPr lang="en-US" sz="1100" b="0" i="0" u="none" strike="noStrike" dirty="0" smtClean="0">
                          <a:solidFill>
                            <a:srgbClr val="000000"/>
                          </a:solidFill>
                          <a:effectLst/>
                          <a:latin typeface="Arial" panose="020B0604020202020204" pitchFamily="34" charset="0"/>
                        </a:rPr>
                        <a:t>evaluation </a:t>
                      </a:r>
                      <a:r>
                        <a:rPr lang="en-US" sz="1100" b="0" i="0" u="none" strike="noStrike" dirty="0">
                          <a:solidFill>
                            <a:srgbClr val="000000"/>
                          </a:solidFill>
                          <a:effectLst/>
                          <a:latin typeface="Arial" panose="020B0604020202020204" pitchFamily="34" charset="0"/>
                        </a:rPr>
                        <a:t>of particulate emission </a:t>
                      </a:r>
                      <a:r>
                        <a:rPr lang="en-US" sz="1100" b="0" i="0" u="none" strike="noStrike" dirty="0" smtClean="0">
                          <a:solidFill>
                            <a:srgbClr val="000000"/>
                          </a:solidFill>
                          <a:effectLst/>
                          <a:latin typeface="Arial" panose="020B0604020202020204" pitchFamily="34" charset="0"/>
                        </a:rPr>
                        <a:t>attributes </a:t>
                      </a:r>
                      <a:r>
                        <a:rPr lang="en-US" sz="1100" b="0" i="0" u="none" strike="noStrike" dirty="0">
                          <a:solidFill>
                            <a:srgbClr val="000000"/>
                          </a:solidFill>
                          <a:effectLst/>
                          <a:latin typeface="Arial" panose="020B0604020202020204" pitchFamily="34" charset="0"/>
                        </a:rPr>
                        <a:t>of NEG pumps. </a:t>
                      </a:r>
                    </a:p>
                  </a:txBody>
                  <a:tcPr marL="9525" marR="9525" marT="9525" marB="0" anchor="ctr">
                    <a:lnL w="6350" cap="flat" cmpd="sng" algn="ctr">
                      <a:solidFill>
                        <a:srgbClr val="595959"/>
                      </a:solidFill>
                      <a:prstDash val="dash"/>
                      <a:round/>
                      <a:headEnd type="none" w="med" len="med"/>
                      <a:tailEnd type="none" w="med" len="med"/>
                    </a:lnL>
                    <a:lnR w="6350" cap="flat" cmpd="sng" algn="ctr">
                      <a:solidFill>
                        <a:srgbClr val="595959"/>
                      </a:solidFill>
                      <a:prstDash val="dash"/>
                      <a:round/>
                      <a:headEnd type="none" w="med" len="med"/>
                      <a:tailEnd type="none" w="med" len="med"/>
                    </a:lnR>
                    <a:lnT w="6350" cap="flat" cmpd="sng" algn="ctr">
                      <a:solidFill>
                        <a:srgbClr val="595959"/>
                      </a:solidFill>
                      <a:prstDash val="dash"/>
                      <a:round/>
                      <a:headEnd type="none" w="med" len="med"/>
                      <a:tailEnd type="none" w="med" len="med"/>
                    </a:lnT>
                    <a:lnB w="6350" cap="flat" cmpd="sng" algn="ctr">
                      <a:solidFill>
                        <a:srgbClr val="595959"/>
                      </a:solidFill>
                      <a:prstDash val="dash"/>
                      <a:round/>
                      <a:headEnd type="none" w="med" len="med"/>
                      <a:tailEnd type="none" w="med" len="med"/>
                    </a:lnB>
                  </a:tcPr>
                </a:tc>
                <a:extLst>
                  <a:ext uri="{0D108BD9-81ED-4DB2-BD59-A6C34878D82A}">
                    <a16:rowId xmlns:a16="http://schemas.microsoft.com/office/drawing/2014/main" val="2932915304"/>
                  </a:ext>
                </a:extLst>
              </a:tr>
              <a:tr h="1266825">
                <a:tc>
                  <a:txBody>
                    <a:bodyPr/>
                    <a:lstStyle/>
                    <a:p>
                      <a:pPr algn="ctr" fontAlgn="ctr"/>
                      <a:r>
                        <a:rPr lang="en-US" sz="1100" b="0" i="0" u="none" strike="noStrike">
                          <a:solidFill>
                            <a:srgbClr val="000000"/>
                          </a:solidFill>
                          <a:effectLst/>
                          <a:latin typeface="Arial" panose="020B0604020202020204" pitchFamily="34" charset="0"/>
                        </a:rPr>
                        <a:t>Geng</a:t>
                      </a:r>
                    </a:p>
                  </a:txBody>
                  <a:tcPr marL="9525" marR="9525" marT="9525" marB="0" anchor="ctr">
                    <a:lnL w="6350" cap="flat" cmpd="sng" algn="ctr">
                      <a:solidFill>
                        <a:srgbClr val="595959"/>
                      </a:solidFill>
                      <a:prstDash val="dash"/>
                      <a:round/>
                      <a:headEnd type="none" w="med" len="med"/>
                      <a:tailEnd type="none" w="med" len="med"/>
                    </a:lnL>
                    <a:lnR w="6350" cap="flat" cmpd="sng" algn="ctr">
                      <a:solidFill>
                        <a:srgbClr val="595959"/>
                      </a:solidFill>
                      <a:prstDash val="dash"/>
                      <a:round/>
                      <a:headEnd type="none" w="med" len="med"/>
                      <a:tailEnd type="none" w="med" len="med"/>
                    </a:lnR>
                    <a:lnT w="6350" cap="flat" cmpd="sng" algn="ctr">
                      <a:solidFill>
                        <a:srgbClr val="595959"/>
                      </a:solidFill>
                      <a:prstDash val="dash"/>
                      <a:round/>
                      <a:headEnd type="none" w="med" len="med"/>
                      <a:tailEnd type="none" w="med" len="med"/>
                    </a:lnT>
                    <a:lnB w="6350" cap="flat" cmpd="sng" algn="ctr">
                      <a:solidFill>
                        <a:srgbClr val="595959"/>
                      </a:solidFill>
                      <a:prstDash val="dash"/>
                      <a:round/>
                      <a:headEnd type="none" w="med" len="med"/>
                      <a:tailEnd type="none" w="med" len="med"/>
                    </a:lnB>
                  </a:tcPr>
                </a:tc>
                <a:tc>
                  <a:txBody>
                    <a:bodyPr/>
                    <a:lstStyle/>
                    <a:p>
                      <a:pPr algn="l" fontAlgn="ctr"/>
                      <a:r>
                        <a:rPr lang="en-US" sz="1100" b="0" i="0" u="none" strike="noStrike">
                          <a:solidFill>
                            <a:srgbClr val="000000"/>
                          </a:solidFill>
                          <a:effectLst/>
                          <a:latin typeface="Arial" panose="020B0604020202020204" pitchFamily="34" charset="0"/>
                        </a:rPr>
                        <a:t>R12: Encourage further studies to determine if there are additional sources for particles in the cryomodules.</a:t>
                      </a:r>
                    </a:p>
                  </a:txBody>
                  <a:tcPr marL="9525" marR="9525" marT="9525" marB="0" anchor="ctr">
                    <a:lnL w="6350" cap="flat" cmpd="sng" algn="ctr">
                      <a:solidFill>
                        <a:srgbClr val="595959"/>
                      </a:solidFill>
                      <a:prstDash val="dash"/>
                      <a:round/>
                      <a:headEnd type="none" w="med" len="med"/>
                      <a:tailEnd type="none" w="med" len="med"/>
                    </a:lnL>
                    <a:lnR w="6350" cap="flat" cmpd="sng" algn="ctr">
                      <a:solidFill>
                        <a:srgbClr val="595959"/>
                      </a:solidFill>
                      <a:prstDash val="dash"/>
                      <a:round/>
                      <a:headEnd type="none" w="med" len="med"/>
                      <a:tailEnd type="none" w="med" len="med"/>
                    </a:lnR>
                    <a:lnT w="6350" cap="flat" cmpd="sng" algn="ctr">
                      <a:solidFill>
                        <a:srgbClr val="595959"/>
                      </a:solidFill>
                      <a:prstDash val="dash"/>
                      <a:round/>
                      <a:headEnd type="none" w="med" len="med"/>
                      <a:tailEnd type="none" w="med" len="med"/>
                    </a:lnT>
                    <a:lnB w="6350" cap="flat" cmpd="sng" algn="ctr">
                      <a:solidFill>
                        <a:srgbClr val="595959"/>
                      </a:solidFill>
                      <a:prstDash val="dash"/>
                      <a:round/>
                      <a:headEnd type="none" w="med" len="med"/>
                      <a:tailEnd type="none" w="med" len="med"/>
                    </a:lnB>
                  </a:tcPr>
                </a:tc>
                <a:tc>
                  <a:txBody>
                    <a:bodyPr/>
                    <a:lstStyle/>
                    <a:p>
                      <a:pPr algn="l" fontAlgn="ctr"/>
                      <a:r>
                        <a:rPr lang="en-US" sz="1100" b="0" i="0" u="none" strike="noStrike">
                          <a:solidFill>
                            <a:srgbClr val="000000"/>
                          </a:solidFill>
                          <a:effectLst/>
                          <a:latin typeface="Arial" panose="020B0604020202020204" pitchFamily="34" charset="0"/>
                        </a:rPr>
                        <a:t>In progress, a new test bed equipped with a UHV particle counter has been put together. Gate valves extratced from CEBAF beamline are evalauted, establishing particulate generation characteristics. Generated particulates are collected and analyzed, confirming Viton seal to be a source. Sampling of CM's and girders continues.</a:t>
                      </a:r>
                    </a:p>
                  </a:txBody>
                  <a:tcPr marL="9525" marR="9525" marT="9525" marB="0" anchor="ctr">
                    <a:lnL w="6350" cap="flat" cmpd="sng" algn="ctr">
                      <a:solidFill>
                        <a:srgbClr val="595959"/>
                      </a:solidFill>
                      <a:prstDash val="dash"/>
                      <a:round/>
                      <a:headEnd type="none" w="med" len="med"/>
                      <a:tailEnd type="none" w="med" len="med"/>
                    </a:lnL>
                    <a:lnR w="6350" cap="flat" cmpd="sng" algn="ctr">
                      <a:solidFill>
                        <a:srgbClr val="595959"/>
                      </a:solidFill>
                      <a:prstDash val="dash"/>
                      <a:round/>
                      <a:headEnd type="none" w="med" len="med"/>
                      <a:tailEnd type="none" w="med" len="med"/>
                    </a:lnR>
                    <a:lnT w="6350" cap="flat" cmpd="sng" algn="ctr">
                      <a:solidFill>
                        <a:srgbClr val="595959"/>
                      </a:solidFill>
                      <a:prstDash val="dash"/>
                      <a:round/>
                      <a:headEnd type="none" w="med" len="med"/>
                      <a:tailEnd type="none" w="med" len="med"/>
                    </a:lnT>
                    <a:lnB w="6350" cap="flat" cmpd="sng" algn="ctr">
                      <a:solidFill>
                        <a:srgbClr val="595959"/>
                      </a:solidFill>
                      <a:prstDash val="dash"/>
                      <a:round/>
                      <a:headEnd type="none" w="med" len="med"/>
                      <a:tailEnd type="none" w="med" len="med"/>
                    </a:lnB>
                  </a:tcPr>
                </a:tc>
                <a:extLst>
                  <a:ext uri="{0D108BD9-81ED-4DB2-BD59-A6C34878D82A}">
                    <a16:rowId xmlns:a16="http://schemas.microsoft.com/office/drawing/2014/main" val="271382555"/>
                  </a:ext>
                </a:extLst>
              </a:tr>
              <a:tr h="723900">
                <a:tc>
                  <a:txBody>
                    <a:bodyPr/>
                    <a:lstStyle/>
                    <a:p>
                      <a:pPr algn="ctr" fontAlgn="ctr"/>
                      <a:r>
                        <a:rPr lang="en-US" sz="1100" b="0" i="0" u="none" strike="noStrike">
                          <a:solidFill>
                            <a:srgbClr val="000000"/>
                          </a:solidFill>
                          <a:effectLst/>
                          <a:latin typeface="Arial" panose="020B0604020202020204" pitchFamily="34" charset="0"/>
                        </a:rPr>
                        <a:t>Geng</a:t>
                      </a:r>
                    </a:p>
                  </a:txBody>
                  <a:tcPr marL="9525" marR="9525" marT="9525" marB="0" anchor="ctr">
                    <a:lnL w="6350" cap="flat" cmpd="sng" algn="ctr">
                      <a:solidFill>
                        <a:srgbClr val="595959"/>
                      </a:solidFill>
                      <a:prstDash val="dash"/>
                      <a:round/>
                      <a:headEnd type="none" w="med" len="med"/>
                      <a:tailEnd type="none" w="med" len="med"/>
                    </a:lnL>
                    <a:lnR w="6350" cap="flat" cmpd="sng" algn="ctr">
                      <a:solidFill>
                        <a:srgbClr val="595959"/>
                      </a:solidFill>
                      <a:prstDash val="dash"/>
                      <a:round/>
                      <a:headEnd type="none" w="med" len="med"/>
                      <a:tailEnd type="none" w="med" len="med"/>
                    </a:lnR>
                    <a:lnT w="6350" cap="flat" cmpd="sng" algn="ctr">
                      <a:solidFill>
                        <a:srgbClr val="595959"/>
                      </a:solidFill>
                      <a:prstDash val="dash"/>
                      <a:round/>
                      <a:headEnd type="none" w="med" len="med"/>
                      <a:tailEnd type="none" w="med" len="med"/>
                    </a:lnT>
                    <a:lnB w="6350" cap="flat" cmpd="sng" algn="ctr">
                      <a:solidFill>
                        <a:srgbClr val="595959"/>
                      </a:solidFill>
                      <a:prstDash val="dash"/>
                      <a:round/>
                      <a:headEnd type="none" w="med" len="med"/>
                      <a:tailEnd type="none" w="med" len="med"/>
                    </a:lnB>
                  </a:tcPr>
                </a:tc>
                <a:tc>
                  <a:txBody>
                    <a:bodyPr/>
                    <a:lstStyle/>
                    <a:p>
                      <a:pPr algn="l" fontAlgn="ctr"/>
                      <a:r>
                        <a:rPr lang="en-US" sz="1100" b="0" i="0" u="none" strike="noStrike">
                          <a:solidFill>
                            <a:srgbClr val="000000"/>
                          </a:solidFill>
                          <a:effectLst/>
                          <a:latin typeface="Arial" panose="020B0604020202020204" pitchFamily="34" charset="0"/>
                        </a:rPr>
                        <a:t>R13: Study whether the beam can ionize macro-particles and then move them to the cryomodules.</a:t>
                      </a:r>
                    </a:p>
                  </a:txBody>
                  <a:tcPr marL="9525" marR="9525" marT="9525" marB="0" anchor="ctr">
                    <a:lnL w="6350" cap="flat" cmpd="sng" algn="ctr">
                      <a:solidFill>
                        <a:srgbClr val="595959"/>
                      </a:solidFill>
                      <a:prstDash val="dash"/>
                      <a:round/>
                      <a:headEnd type="none" w="med" len="med"/>
                      <a:tailEnd type="none" w="med" len="med"/>
                    </a:lnL>
                    <a:lnR w="6350" cap="flat" cmpd="sng" algn="ctr">
                      <a:solidFill>
                        <a:srgbClr val="595959"/>
                      </a:solidFill>
                      <a:prstDash val="dash"/>
                      <a:round/>
                      <a:headEnd type="none" w="med" len="med"/>
                      <a:tailEnd type="none" w="med" len="med"/>
                    </a:lnR>
                    <a:lnT w="6350" cap="flat" cmpd="sng" algn="ctr">
                      <a:solidFill>
                        <a:srgbClr val="595959"/>
                      </a:solidFill>
                      <a:prstDash val="dash"/>
                      <a:round/>
                      <a:headEnd type="none" w="med" len="med"/>
                      <a:tailEnd type="none" w="med" len="med"/>
                    </a:lnT>
                    <a:lnB w="6350" cap="flat" cmpd="sng" algn="ctr">
                      <a:solidFill>
                        <a:srgbClr val="595959"/>
                      </a:solidFill>
                      <a:prstDash val="dash"/>
                      <a:round/>
                      <a:headEnd type="none" w="med" len="med"/>
                      <a:tailEnd type="none" w="med" len="med"/>
                    </a:lnB>
                  </a:tcPr>
                </a:tc>
                <a:tc>
                  <a:txBody>
                    <a:bodyPr/>
                    <a:lstStyle/>
                    <a:p>
                      <a:pPr algn="l" fontAlgn="ctr"/>
                      <a:r>
                        <a:rPr lang="en-US" sz="1100" b="0" i="0" u="none" strike="noStrike">
                          <a:solidFill>
                            <a:srgbClr val="000000"/>
                          </a:solidFill>
                          <a:effectLst/>
                          <a:latin typeface="Arial" panose="020B0604020202020204" pitchFamily="34" charset="0"/>
                        </a:rPr>
                        <a:t>In-tunnel instrumentation for monitoring particulates and their movement is desgined in collaboration with Jlab Detector Group and an industrial vendor. FY20 fund request has been made for first article purchase.</a:t>
                      </a:r>
                    </a:p>
                  </a:txBody>
                  <a:tcPr marL="9525" marR="9525" marT="9525" marB="0" anchor="ctr">
                    <a:lnL w="6350" cap="flat" cmpd="sng" algn="ctr">
                      <a:solidFill>
                        <a:srgbClr val="595959"/>
                      </a:solidFill>
                      <a:prstDash val="dash"/>
                      <a:round/>
                      <a:headEnd type="none" w="med" len="med"/>
                      <a:tailEnd type="none" w="med" len="med"/>
                    </a:lnL>
                    <a:lnR w="6350" cap="flat" cmpd="sng" algn="ctr">
                      <a:solidFill>
                        <a:srgbClr val="595959"/>
                      </a:solidFill>
                      <a:prstDash val="dash"/>
                      <a:round/>
                      <a:headEnd type="none" w="med" len="med"/>
                      <a:tailEnd type="none" w="med" len="med"/>
                    </a:lnR>
                    <a:lnT w="6350" cap="flat" cmpd="sng" algn="ctr">
                      <a:solidFill>
                        <a:srgbClr val="595959"/>
                      </a:solidFill>
                      <a:prstDash val="dash"/>
                      <a:round/>
                      <a:headEnd type="none" w="med" len="med"/>
                      <a:tailEnd type="none" w="med" len="med"/>
                    </a:lnT>
                    <a:lnB w="6350" cap="flat" cmpd="sng" algn="ctr">
                      <a:solidFill>
                        <a:srgbClr val="595959"/>
                      </a:solidFill>
                      <a:prstDash val="dash"/>
                      <a:round/>
                      <a:headEnd type="none" w="med" len="med"/>
                      <a:tailEnd type="none" w="med" len="med"/>
                    </a:lnB>
                  </a:tcPr>
                </a:tc>
                <a:extLst>
                  <a:ext uri="{0D108BD9-81ED-4DB2-BD59-A6C34878D82A}">
                    <a16:rowId xmlns:a16="http://schemas.microsoft.com/office/drawing/2014/main" val="3603983150"/>
                  </a:ext>
                </a:extLst>
              </a:tr>
              <a:tr h="1266825">
                <a:tc>
                  <a:txBody>
                    <a:bodyPr/>
                    <a:lstStyle/>
                    <a:p>
                      <a:pPr algn="ctr" fontAlgn="ctr"/>
                      <a:r>
                        <a:rPr lang="en-US" sz="1100" b="0" i="0" u="none" strike="noStrike">
                          <a:solidFill>
                            <a:srgbClr val="000000"/>
                          </a:solidFill>
                          <a:effectLst/>
                          <a:latin typeface="Arial" panose="020B0604020202020204" pitchFamily="34" charset="0"/>
                        </a:rPr>
                        <a:t>Rimmer</a:t>
                      </a:r>
                    </a:p>
                  </a:txBody>
                  <a:tcPr marL="9525" marR="9525" marT="9525" marB="0" anchor="ctr">
                    <a:lnL w="6350" cap="flat" cmpd="sng" algn="ctr">
                      <a:solidFill>
                        <a:srgbClr val="595959"/>
                      </a:solidFill>
                      <a:prstDash val="dash"/>
                      <a:round/>
                      <a:headEnd type="none" w="med" len="med"/>
                      <a:tailEnd type="none" w="med" len="med"/>
                    </a:lnL>
                    <a:lnR w="6350" cap="flat" cmpd="sng" algn="ctr">
                      <a:solidFill>
                        <a:srgbClr val="595959"/>
                      </a:solidFill>
                      <a:prstDash val="dash"/>
                      <a:round/>
                      <a:headEnd type="none" w="med" len="med"/>
                      <a:tailEnd type="none" w="med" len="med"/>
                    </a:lnR>
                    <a:lnT w="6350" cap="flat" cmpd="sng" algn="ctr">
                      <a:solidFill>
                        <a:srgbClr val="595959"/>
                      </a:solidFill>
                      <a:prstDash val="dash"/>
                      <a:round/>
                      <a:headEnd type="none" w="med" len="med"/>
                      <a:tailEnd type="none" w="med" len="med"/>
                    </a:lnT>
                    <a:lnB w="6350" cap="flat" cmpd="sng" algn="ctr">
                      <a:solidFill>
                        <a:srgbClr val="595959"/>
                      </a:solidFill>
                      <a:prstDash val="dash"/>
                      <a:round/>
                      <a:headEnd type="none" w="med" len="med"/>
                      <a:tailEnd type="none" w="med" len="med"/>
                    </a:lnB>
                  </a:tcPr>
                </a:tc>
                <a:tc>
                  <a:txBody>
                    <a:bodyPr/>
                    <a:lstStyle/>
                    <a:p>
                      <a:pPr algn="l" fontAlgn="ctr"/>
                      <a:r>
                        <a:rPr lang="en-US" sz="1100" b="0" i="0" u="none" strike="noStrike">
                          <a:solidFill>
                            <a:srgbClr val="000000"/>
                          </a:solidFill>
                          <a:effectLst/>
                          <a:latin typeface="Arial" panose="020B0604020202020204" pitchFamily="34" charset="0"/>
                        </a:rPr>
                        <a:t>R14: Establish a systematic study plan to understand the reason of the degradation and the way to mitigate the degradation. In particular, the in-tunnel behavior of new and refurbished cryomodules will provide important information and should be monitored closely. Perhaps a dedicated test facility to investigate the long-term gradient maintenance is needed. The LERF would be considered as one of the candidate locations.</a:t>
                      </a:r>
                    </a:p>
                  </a:txBody>
                  <a:tcPr marL="9525" marR="9525" marT="9525" marB="0" anchor="ctr">
                    <a:lnL w="6350" cap="flat" cmpd="sng" algn="ctr">
                      <a:solidFill>
                        <a:srgbClr val="595959"/>
                      </a:solidFill>
                      <a:prstDash val="dash"/>
                      <a:round/>
                      <a:headEnd type="none" w="med" len="med"/>
                      <a:tailEnd type="none" w="med" len="med"/>
                    </a:lnL>
                    <a:lnR w="6350" cap="flat" cmpd="sng" algn="ctr">
                      <a:solidFill>
                        <a:srgbClr val="595959"/>
                      </a:solidFill>
                      <a:prstDash val="dash"/>
                      <a:round/>
                      <a:headEnd type="none" w="med" len="med"/>
                      <a:tailEnd type="none" w="med" len="med"/>
                    </a:lnR>
                    <a:lnT w="6350" cap="flat" cmpd="sng" algn="ctr">
                      <a:solidFill>
                        <a:srgbClr val="595959"/>
                      </a:solidFill>
                      <a:prstDash val="dash"/>
                      <a:round/>
                      <a:headEnd type="none" w="med" len="med"/>
                      <a:tailEnd type="none" w="med" len="med"/>
                    </a:lnT>
                    <a:lnB w="6350" cap="flat" cmpd="sng" algn="ctr">
                      <a:solidFill>
                        <a:srgbClr val="595959"/>
                      </a:solidFill>
                      <a:prstDash val="dash"/>
                      <a:round/>
                      <a:headEnd type="none" w="med" len="med"/>
                      <a:tailEnd type="none" w="med" len="med"/>
                    </a:lnB>
                  </a:tcPr>
                </a:tc>
                <a:tc>
                  <a:txBody>
                    <a:bodyPr/>
                    <a:lstStyle/>
                    <a:p>
                      <a:pPr algn="l" fontAlgn="ctr"/>
                      <a:r>
                        <a:rPr lang="en-US" sz="1100" b="0" i="0" u="none" strike="noStrike" dirty="0">
                          <a:solidFill>
                            <a:srgbClr val="000000"/>
                          </a:solidFill>
                          <a:effectLst/>
                          <a:latin typeface="Arial" panose="020B0604020202020204" pitchFamily="34" charset="0"/>
                        </a:rPr>
                        <a:t>See above. Proposal for high level project was not accepted. Work continues under RSRSRF.</a:t>
                      </a:r>
                    </a:p>
                  </a:txBody>
                  <a:tcPr marL="9525" marR="9525" marT="9525" marB="0" anchor="ctr">
                    <a:lnL w="6350" cap="flat" cmpd="sng" algn="ctr">
                      <a:solidFill>
                        <a:srgbClr val="595959"/>
                      </a:solidFill>
                      <a:prstDash val="dash"/>
                      <a:round/>
                      <a:headEnd type="none" w="med" len="med"/>
                      <a:tailEnd type="none" w="med" len="med"/>
                    </a:lnL>
                    <a:lnR w="6350" cap="flat" cmpd="sng" algn="ctr">
                      <a:solidFill>
                        <a:srgbClr val="595959"/>
                      </a:solidFill>
                      <a:prstDash val="dash"/>
                      <a:round/>
                      <a:headEnd type="none" w="med" len="med"/>
                      <a:tailEnd type="none" w="med" len="med"/>
                    </a:lnR>
                    <a:lnT w="6350" cap="flat" cmpd="sng" algn="ctr">
                      <a:solidFill>
                        <a:srgbClr val="595959"/>
                      </a:solidFill>
                      <a:prstDash val="dash"/>
                      <a:round/>
                      <a:headEnd type="none" w="med" len="med"/>
                      <a:tailEnd type="none" w="med" len="med"/>
                    </a:lnT>
                    <a:lnB w="6350" cap="flat" cmpd="sng" algn="ctr">
                      <a:solidFill>
                        <a:srgbClr val="595959"/>
                      </a:solidFill>
                      <a:prstDash val="dash"/>
                      <a:round/>
                      <a:headEnd type="none" w="med" len="med"/>
                      <a:tailEnd type="none" w="med" len="med"/>
                    </a:lnB>
                  </a:tcPr>
                </a:tc>
                <a:extLst>
                  <a:ext uri="{0D108BD9-81ED-4DB2-BD59-A6C34878D82A}">
                    <a16:rowId xmlns:a16="http://schemas.microsoft.com/office/drawing/2014/main" val="4178670957"/>
                  </a:ext>
                </a:extLst>
              </a:tr>
            </a:tbl>
          </a:graphicData>
        </a:graphic>
      </p:graphicFrame>
      <p:sp>
        <p:nvSpPr>
          <p:cNvPr id="4" name="Date Placeholder 3"/>
          <p:cNvSpPr>
            <a:spLocks noGrp="1"/>
          </p:cNvSpPr>
          <p:nvPr>
            <p:ph type="dt" sz="half" idx="10"/>
          </p:nvPr>
        </p:nvSpPr>
        <p:spPr/>
        <p:txBody>
          <a:bodyPr/>
          <a:lstStyle/>
          <a:p>
            <a:r>
              <a:rPr lang="en-US" smtClean="0"/>
              <a:t>October 22 - 24, 2019</a:t>
            </a:r>
            <a:endParaRPr lang="en-US" dirty="0"/>
          </a:p>
        </p:txBody>
      </p:sp>
      <p:sp>
        <p:nvSpPr>
          <p:cNvPr id="5" name="Footer Placeholder 4"/>
          <p:cNvSpPr>
            <a:spLocks noGrp="1"/>
          </p:cNvSpPr>
          <p:nvPr>
            <p:ph type="ftr" sz="quarter" idx="11"/>
          </p:nvPr>
        </p:nvSpPr>
        <p:spPr/>
        <p:txBody>
          <a:bodyPr/>
          <a:lstStyle/>
          <a:p>
            <a:r>
              <a:rPr lang="en-US" smtClean="0"/>
              <a:t>2019 JLAAC Review</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28</a:t>
            </a:fld>
            <a:endParaRPr lang="en-US" dirty="0"/>
          </a:p>
        </p:txBody>
      </p:sp>
    </p:spTree>
    <p:extLst>
      <p:ext uri="{BB962C8B-B14F-4D97-AF65-F5344CB8AC3E}">
        <p14:creationId xmlns:p14="http://schemas.microsoft.com/office/powerpoint/2010/main" val="1822249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t>October 22 - 24, 2019</a:t>
            </a:r>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t>2019 JLAAC Review</a:t>
            </a:r>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graphicFrame>
        <p:nvGraphicFramePr>
          <p:cNvPr id="9" name="Content Placeholder 8"/>
          <p:cNvGraphicFramePr>
            <a:graphicFrameLocks noGrp="1"/>
          </p:cNvGraphicFramePr>
          <p:nvPr>
            <p:ph idx="1"/>
            <p:extLst/>
          </p:nvPr>
        </p:nvGraphicFramePr>
        <p:xfrm>
          <a:off x="0" y="0"/>
          <a:ext cx="12192000" cy="6857999"/>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gridCol w="2150270">
                  <a:extLst>
                    <a:ext uri="{9D8B030D-6E8A-4147-A177-3AD203B41FA5}">
                      <a16:colId xmlns:a16="http://schemas.microsoft.com/office/drawing/2014/main" val="20004"/>
                    </a:ext>
                  </a:extLst>
                </a:gridCol>
                <a:gridCol w="1913730">
                  <a:extLst>
                    <a:ext uri="{9D8B030D-6E8A-4147-A177-3AD203B41FA5}">
                      <a16:colId xmlns:a16="http://schemas.microsoft.com/office/drawing/2014/main" val="20005"/>
                    </a:ext>
                  </a:extLst>
                </a:gridCol>
              </a:tblGrid>
              <a:tr h="400828">
                <a:tc rowSpan="2" gridSpan="2">
                  <a:txBody>
                    <a:bodyPr/>
                    <a:lstStyle/>
                    <a:p>
                      <a:pPr algn="ctr"/>
                      <a:r>
                        <a:rPr lang="en-US" dirty="0" smtClean="0">
                          <a:latin typeface="Arial" panose="020B0604020202020204" pitchFamily="34" charset="0"/>
                          <a:cs typeface="Arial" panose="020B0604020202020204" pitchFamily="34" charset="0"/>
                        </a:rPr>
                        <a:t>Sources</a:t>
                      </a:r>
                      <a:endParaRPr lang="en-US" dirty="0">
                        <a:latin typeface="Arial" panose="020B0604020202020204" pitchFamily="34" charset="0"/>
                        <a:cs typeface="Arial" panose="020B0604020202020204" pitchFamily="34" charset="0"/>
                      </a:endParaRPr>
                    </a:p>
                  </a:txBody>
                  <a:tcPr/>
                </a:tc>
                <a:tc rowSpan="2" hMerge="1">
                  <a:txBody>
                    <a:bodyPr/>
                    <a:lstStyle/>
                    <a:p>
                      <a:pPr algn="ctr"/>
                      <a:endParaRPr lang="en-US" dirty="0">
                        <a:latin typeface="Arial" panose="020B0604020202020204" pitchFamily="34" charset="0"/>
                        <a:cs typeface="Arial" panose="020B0604020202020204" pitchFamily="34" charset="0"/>
                      </a:endParaRPr>
                    </a:p>
                  </a:txBody>
                  <a:tcPr/>
                </a:tc>
                <a:tc gridSpan="2">
                  <a:txBody>
                    <a:bodyPr/>
                    <a:lstStyle/>
                    <a:p>
                      <a:pPr algn="ctr"/>
                      <a:r>
                        <a:rPr lang="en-US" dirty="0" smtClean="0">
                          <a:latin typeface="Arial" panose="020B0604020202020204" pitchFamily="34" charset="0"/>
                          <a:cs typeface="Arial" panose="020B0604020202020204" pitchFamily="34" charset="0"/>
                        </a:rPr>
                        <a:t>Solution</a:t>
                      </a:r>
                      <a:r>
                        <a:rPr lang="en-US" baseline="0" dirty="0" smtClean="0">
                          <a:latin typeface="Arial" panose="020B0604020202020204" pitchFamily="34" charset="0"/>
                          <a:cs typeface="Arial" panose="020B0604020202020204" pitchFamily="34" charset="0"/>
                        </a:rPr>
                        <a:t> Implemented</a:t>
                      </a:r>
                      <a:endParaRPr lang="en-US" dirty="0">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tc rowSpan="2">
                  <a:txBody>
                    <a:bodyPr/>
                    <a:lstStyle/>
                    <a:p>
                      <a:pPr algn="ctr"/>
                      <a:r>
                        <a:rPr lang="en-US" dirty="0" smtClean="0">
                          <a:latin typeface="Arial" panose="020B0604020202020204" pitchFamily="34" charset="0"/>
                          <a:cs typeface="Arial" panose="020B0604020202020204" pitchFamily="34" charset="0"/>
                        </a:rPr>
                        <a:t>Solution being tested/evaluated</a:t>
                      </a:r>
                      <a:endParaRPr lang="en-US" dirty="0">
                        <a:latin typeface="Arial" panose="020B0604020202020204" pitchFamily="34" charset="0"/>
                        <a:cs typeface="Arial" panose="020B0604020202020204" pitchFamily="34" charset="0"/>
                      </a:endParaRPr>
                    </a:p>
                  </a:txBody>
                  <a:tcPr/>
                </a:tc>
                <a:tc rowSpan="2">
                  <a:txBody>
                    <a:bodyPr/>
                    <a:lstStyle/>
                    <a:p>
                      <a:pPr algn="ctr"/>
                      <a:r>
                        <a:rPr lang="en-US" dirty="0" smtClean="0">
                          <a:latin typeface="Arial" panose="020B0604020202020204" pitchFamily="34" charset="0"/>
                          <a:cs typeface="Arial" panose="020B0604020202020204" pitchFamily="34" charset="0"/>
                        </a:rPr>
                        <a:t>Ultimate</a:t>
                      </a:r>
                      <a:r>
                        <a:rPr lang="en-US" baseline="0" dirty="0" smtClean="0">
                          <a:latin typeface="Arial" panose="020B0604020202020204" pitchFamily="34" charset="0"/>
                          <a:cs typeface="Arial" panose="020B0604020202020204" pitchFamily="34" charset="0"/>
                        </a:rPr>
                        <a:t> solution</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922453">
                <a:tc gridSpan="2" vMerge="1">
                  <a:txBody>
                    <a:bodyPr/>
                    <a:lstStyle/>
                    <a:p>
                      <a:endParaRPr lang="en-US"/>
                    </a:p>
                  </a:txBody>
                  <a:tcPr/>
                </a:tc>
                <a:tc hMerge="1" vMerge="1">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solidFill>
                            <a:schemeClr val="bg1"/>
                          </a:solidFill>
                          <a:latin typeface="Arial" panose="020B0604020202020204" pitchFamily="34" charset="0"/>
                          <a:cs typeface="Arial" panose="020B0604020202020204" pitchFamily="34" charset="0"/>
                        </a:rPr>
                        <a:t>Level</a:t>
                      </a:r>
                      <a:r>
                        <a:rPr lang="en-US" baseline="0" dirty="0" smtClean="0">
                          <a:solidFill>
                            <a:schemeClr val="bg1"/>
                          </a:solidFill>
                          <a:latin typeface="Arial" panose="020B0604020202020204" pitchFamily="34" charset="0"/>
                          <a:cs typeface="Arial" panose="020B0604020202020204" pitchFamily="34" charset="0"/>
                        </a:rPr>
                        <a:t> 1</a:t>
                      </a:r>
                    </a:p>
                    <a:p>
                      <a:pPr algn="ctr"/>
                      <a:r>
                        <a:rPr lang="en-US" sz="1600" baseline="0" dirty="0" smtClean="0">
                          <a:solidFill>
                            <a:schemeClr val="bg1"/>
                          </a:solidFill>
                          <a:latin typeface="Arial" panose="020B0604020202020204" pitchFamily="34" charset="0"/>
                          <a:cs typeface="Arial" panose="020B0604020202020204" pitchFamily="34" charset="0"/>
                        </a:rPr>
                        <a:t>(completed)</a:t>
                      </a:r>
                      <a:endParaRPr lang="en-US" sz="1600" dirty="0">
                        <a:solidFill>
                          <a:schemeClr val="bg1"/>
                        </a:solidFill>
                        <a:latin typeface="Arial" panose="020B0604020202020204" pitchFamily="34" charset="0"/>
                        <a:cs typeface="Arial" panose="020B0604020202020204" pitchFamily="34" charset="0"/>
                      </a:endParaRPr>
                    </a:p>
                  </a:txBody>
                  <a:tcPr>
                    <a:solidFill>
                      <a:srgbClr val="C00000"/>
                    </a:solidFill>
                  </a:tcPr>
                </a:tc>
                <a:tc>
                  <a:txBody>
                    <a:bodyPr/>
                    <a:lstStyle/>
                    <a:p>
                      <a:pPr algn="ctr"/>
                      <a:r>
                        <a:rPr lang="en-US" dirty="0" smtClean="0">
                          <a:solidFill>
                            <a:schemeClr val="bg1"/>
                          </a:solidFill>
                          <a:latin typeface="Arial" panose="020B0604020202020204" pitchFamily="34" charset="0"/>
                          <a:cs typeface="Arial" panose="020B0604020202020204" pitchFamily="34" charset="0"/>
                        </a:rPr>
                        <a:t>Level 2</a:t>
                      </a:r>
                    </a:p>
                    <a:p>
                      <a:pPr algn="ctr"/>
                      <a:r>
                        <a:rPr lang="en-US" sz="1600" dirty="0" smtClean="0">
                          <a:solidFill>
                            <a:schemeClr val="bg1"/>
                          </a:solidFill>
                          <a:latin typeface="Arial" panose="020B0604020202020204" pitchFamily="34" charset="0"/>
                          <a:cs typeface="Arial" panose="020B0604020202020204" pitchFamily="34" charset="0"/>
                        </a:rPr>
                        <a:t>(optimization needed)</a:t>
                      </a:r>
                      <a:endParaRPr lang="en-US" sz="1600" dirty="0">
                        <a:solidFill>
                          <a:schemeClr val="bg1"/>
                        </a:solidFill>
                        <a:latin typeface="Arial" panose="020B0604020202020204" pitchFamily="34" charset="0"/>
                        <a:cs typeface="Arial" panose="020B0604020202020204" pitchFamily="34" charset="0"/>
                      </a:endParaRPr>
                    </a:p>
                  </a:txBody>
                  <a:tcPr>
                    <a:solidFill>
                      <a:srgbClr val="C00000"/>
                    </a:solidFill>
                  </a:tcPr>
                </a:tc>
                <a:tc vMerge="1">
                  <a:txBody>
                    <a:bodyPr/>
                    <a:lstStyle/>
                    <a:p>
                      <a:endParaRPr lang="en-US" dirty="0">
                        <a:latin typeface="Arial" panose="020B0604020202020204" pitchFamily="34" charset="0"/>
                        <a:cs typeface="Arial" panose="020B0604020202020204" pitchFamily="34" charset="0"/>
                      </a:endParaRPr>
                    </a:p>
                  </a:txBody>
                  <a:tcPr>
                    <a:solidFill>
                      <a:srgbClr val="C00000"/>
                    </a:solidFill>
                  </a:tcPr>
                </a:tc>
                <a:tc vMerge="1">
                  <a:txBody>
                    <a:bodyPr/>
                    <a:lstStyle/>
                    <a:p>
                      <a:endParaRPr lang="en-US" dirty="0">
                        <a:latin typeface="Arial" panose="020B0604020202020204" pitchFamily="34" charset="0"/>
                        <a:cs typeface="Arial" panose="020B0604020202020204" pitchFamily="34" charset="0"/>
                      </a:endParaRPr>
                    </a:p>
                  </a:txBody>
                  <a:tcPr>
                    <a:solidFill>
                      <a:srgbClr val="C00000"/>
                    </a:solidFill>
                  </a:tcPr>
                </a:tc>
                <a:extLst>
                  <a:ext uri="{0D108BD9-81ED-4DB2-BD59-A6C34878D82A}">
                    <a16:rowId xmlns:a16="http://schemas.microsoft.com/office/drawing/2014/main" val="10001"/>
                  </a:ext>
                </a:extLst>
              </a:tr>
              <a:tr h="1087177">
                <a:tc rowSpan="2">
                  <a:txBody>
                    <a:bodyPr/>
                    <a:lstStyle/>
                    <a:p>
                      <a:pPr algn="ctr"/>
                      <a:r>
                        <a:rPr lang="en-US" dirty="0" smtClean="0">
                          <a:latin typeface="Arial" panose="020B0604020202020204" pitchFamily="34" charset="0"/>
                          <a:cs typeface="Arial" panose="020B0604020202020204" pitchFamily="34" charset="0"/>
                        </a:rPr>
                        <a:t>Particulates generated by beamline components</a:t>
                      </a:r>
                      <a:endParaRPr lang="en-US" dirty="0">
                        <a:latin typeface="Arial" panose="020B0604020202020204" pitchFamily="34" charset="0"/>
                        <a:cs typeface="Arial" panose="020B0604020202020204" pitchFamily="34" charset="0"/>
                      </a:endParaRPr>
                    </a:p>
                  </a:txBody>
                  <a:tcPr anchor="ctr"/>
                </a:tc>
                <a:tc>
                  <a:txBody>
                    <a:bodyPr/>
                    <a:lstStyle/>
                    <a:p>
                      <a:r>
                        <a:rPr lang="en-US" sz="1200" dirty="0" smtClean="0">
                          <a:latin typeface="Arial" panose="020B0604020202020204" pitchFamily="34" charset="0"/>
                          <a:cs typeface="Arial" panose="020B0604020202020204" pitchFamily="34" charset="0"/>
                        </a:rPr>
                        <a:t>Ion pump generated particulates</a:t>
                      </a:r>
                      <a:endParaRPr lang="en-US" sz="1200" dirty="0">
                        <a:latin typeface="Arial" panose="020B0604020202020204" pitchFamily="34" charset="0"/>
                        <a:cs typeface="Arial" panose="020B0604020202020204" pitchFamily="34" charset="0"/>
                      </a:endParaRPr>
                    </a:p>
                  </a:txBody>
                  <a:tcPr/>
                </a:tc>
                <a:tc>
                  <a:txBody>
                    <a:bodyPr/>
                    <a:lstStyle/>
                    <a:p>
                      <a:r>
                        <a:rPr lang="en-US" sz="1200" dirty="0" smtClean="0">
                          <a:latin typeface="Arial" panose="020B0604020202020204" pitchFamily="34" charset="0"/>
                          <a:cs typeface="Arial" panose="020B0604020202020204" pitchFamily="34" charset="0"/>
                        </a:rPr>
                        <a:t>Outlaw ion pump Hi-potting</a:t>
                      </a:r>
                      <a:endParaRPr lang="en-US" sz="1200" dirty="0">
                        <a:latin typeface="Arial" panose="020B0604020202020204" pitchFamily="34" charset="0"/>
                        <a:cs typeface="Arial" panose="020B0604020202020204" pitchFamily="34" charset="0"/>
                      </a:endParaRPr>
                    </a:p>
                  </a:txBody>
                  <a:tcPr>
                    <a:solidFill>
                      <a:srgbClr val="92D050"/>
                    </a:solidFill>
                  </a:tcPr>
                </a:tc>
                <a:tc>
                  <a:txBody>
                    <a:bodyPr/>
                    <a:lstStyle/>
                    <a:p>
                      <a:r>
                        <a:rPr lang="en-US" sz="1200" dirty="0" smtClean="0">
                          <a:latin typeface="Arial" panose="020B0604020202020204" pitchFamily="34" charset="0"/>
                          <a:cs typeface="Arial" panose="020B0604020202020204" pitchFamily="34" charset="0"/>
                        </a:rPr>
                        <a:t>Modify ion pump operation procedure</a:t>
                      </a:r>
                      <a:endParaRPr lang="en-US" sz="1200" dirty="0">
                        <a:latin typeface="Arial" panose="020B0604020202020204" pitchFamily="34" charset="0"/>
                        <a:cs typeface="Arial" panose="020B0604020202020204" pitchFamily="34" charset="0"/>
                      </a:endParaRPr>
                    </a:p>
                  </a:txBody>
                  <a:tcPr/>
                </a:tc>
                <a:tc>
                  <a:txBody>
                    <a:bodyPr/>
                    <a:lstStyle/>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NEG/ion pump replacement </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Investigate</a:t>
                      </a:r>
                      <a:r>
                        <a:rPr lang="en-US" sz="1200" baseline="0" dirty="0" smtClean="0">
                          <a:latin typeface="Arial" panose="020B0604020202020204" pitchFamily="34" charset="0"/>
                          <a:cs typeface="Arial" panose="020B0604020202020204" pitchFamily="34" charset="0"/>
                        </a:rPr>
                        <a:t> other sources of particulate shedding</a:t>
                      </a:r>
                      <a:r>
                        <a:rPr lang="en-US" sz="1200" dirty="0" smtClean="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txBody>
                  <a:tcPr/>
                </a:tc>
                <a:tc>
                  <a:txBody>
                    <a:bodyPr/>
                    <a:lstStyle/>
                    <a:p>
                      <a:r>
                        <a:rPr lang="en-US" sz="1200" dirty="0" smtClean="0">
                          <a:latin typeface="Arial" panose="020B0604020202020204" pitchFamily="34" charset="0"/>
                          <a:cs typeface="Arial" panose="020B0604020202020204" pitchFamily="34" charset="0"/>
                        </a:rPr>
                        <a:t>NEG</a:t>
                      </a:r>
                      <a:r>
                        <a:rPr lang="en-US" sz="1200" baseline="0" dirty="0" smtClean="0">
                          <a:latin typeface="Arial" panose="020B0604020202020204" pitchFamily="34" charset="0"/>
                          <a:cs typeface="Arial" panose="020B0604020202020204" pitchFamily="34" charset="0"/>
                        </a:rPr>
                        <a:t> pumps + dedicated radiation hard inverted magnetron vacuum gauge</a:t>
                      </a:r>
                      <a:r>
                        <a:rPr lang="en-US" sz="1200" dirty="0" smtClean="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889508">
                <a:tc vMerge="1">
                  <a:txBody>
                    <a:bodyPr/>
                    <a:lstStyle/>
                    <a:p>
                      <a:endParaRPr lang="en-US" dirty="0">
                        <a:latin typeface="Arial" panose="020B0604020202020204" pitchFamily="34" charset="0"/>
                        <a:cs typeface="Arial" panose="020B0604020202020204" pitchFamily="34" charset="0"/>
                      </a:endParaRPr>
                    </a:p>
                  </a:txBody>
                  <a:tcPr/>
                </a:tc>
                <a:tc>
                  <a:txBody>
                    <a:bodyPr/>
                    <a:lstStyle/>
                    <a:p>
                      <a:r>
                        <a:rPr lang="en-US" sz="1200" dirty="0" smtClean="0">
                          <a:latin typeface="Arial" panose="020B0604020202020204" pitchFamily="34" charset="0"/>
                          <a:cs typeface="Arial" panose="020B0604020202020204" pitchFamily="34" charset="0"/>
                        </a:rPr>
                        <a:t>Beam</a:t>
                      </a:r>
                      <a:r>
                        <a:rPr lang="en-US" sz="1200" baseline="0" dirty="0" smtClean="0">
                          <a:latin typeface="Arial" panose="020B0604020202020204" pitchFamily="34" charset="0"/>
                          <a:cs typeface="Arial" panose="020B0604020202020204" pitchFamily="34" charset="0"/>
                        </a:rPr>
                        <a:t> line gate valve cycling generated particulates</a:t>
                      </a:r>
                      <a:endParaRPr lang="en-US" sz="1200" dirty="0">
                        <a:latin typeface="Arial" panose="020B0604020202020204" pitchFamily="34" charset="0"/>
                        <a:cs typeface="Arial" panose="020B0604020202020204" pitchFamily="34" charset="0"/>
                      </a:endParaRPr>
                    </a:p>
                  </a:txBody>
                  <a:tcPr/>
                </a:tc>
                <a:tc>
                  <a:txBody>
                    <a:bodyPr/>
                    <a:lstStyle/>
                    <a:p>
                      <a:r>
                        <a:rPr lang="en-US" sz="1200" dirty="0" smtClean="0">
                          <a:latin typeface="Arial" panose="020B0604020202020204" pitchFamily="34" charset="0"/>
                          <a:cs typeface="Arial" panose="020B0604020202020204" pitchFamily="34" charset="0"/>
                        </a:rPr>
                        <a:t>Raise valve</a:t>
                      </a:r>
                      <a:r>
                        <a:rPr lang="en-US" sz="1200" baseline="0" dirty="0" smtClean="0">
                          <a:latin typeface="Arial" panose="020B0604020202020204" pitchFamily="34" charset="0"/>
                          <a:cs typeface="Arial" panose="020B0604020202020204" pitchFamily="34" charset="0"/>
                        </a:rPr>
                        <a:t> closure beam line vacuum threshold to 5E-7 </a:t>
                      </a:r>
                      <a:r>
                        <a:rPr lang="en-US" sz="1200" baseline="0" dirty="0" err="1" smtClean="0">
                          <a:latin typeface="Arial" panose="020B0604020202020204" pitchFamily="34" charset="0"/>
                          <a:cs typeface="Arial" panose="020B0604020202020204" pitchFamily="34" charset="0"/>
                        </a:rPr>
                        <a:t>Torr</a:t>
                      </a:r>
                      <a:endParaRPr lang="en-US" sz="1200" dirty="0">
                        <a:latin typeface="Arial" panose="020B0604020202020204" pitchFamily="34" charset="0"/>
                        <a:cs typeface="Arial" panose="020B0604020202020204" pitchFamily="34" charset="0"/>
                      </a:endParaRPr>
                    </a:p>
                  </a:txBody>
                  <a:tcPr>
                    <a:solidFill>
                      <a:srgbClr val="92D050"/>
                    </a:solidFill>
                  </a:tcPr>
                </a:tc>
                <a:tc>
                  <a:txBody>
                    <a:bodyPr/>
                    <a:lstStyle/>
                    <a:p>
                      <a:r>
                        <a:rPr lang="en-US" sz="1200" dirty="0" smtClean="0">
                          <a:latin typeface="Arial" panose="020B0604020202020204" pitchFamily="34" charset="0"/>
                          <a:cs typeface="Arial" panose="020B0604020202020204" pitchFamily="34" charset="0"/>
                        </a:rPr>
                        <a:t>Smart</a:t>
                      </a:r>
                      <a:r>
                        <a:rPr lang="en-US" sz="1200" baseline="0" dirty="0" smtClean="0">
                          <a:latin typeface="Arial" panose="020B0604020202020204" pitchFamily="34" charset="0"/>
                          <a:cs typeface="Arial" panose="020B0604020202020204" pitchFamily="34" charset="0"/>
                        </a:rPr>
                        <a:t> valve closure control – based on nature of vacuum excursion</a:t>
                      </a:r>
                      <a:endParaRPr lang="en-US" sz="1200" dirty="0">
                        <a:latin typeface="Arial" panose="020B0604020202020204" pitchFamily="34" charset="0"/>
                        <a:cs typeface="Arial" panose="020B0604020202020204" pitchFamily="34" charset="0"/>
                      </a:endParaRPr>
                    </a:p>
                  </a:txBody>
                  <a:tcPr/>
                </a:tc>
                <a:tc>
                  <a:txBody>
                    <a:bodyPr/>
                    <a:lstStyle/>
                    <a:p>
                      <a:r>
                        <a:rPr lang="en-US" sz="1200" dirty="0" smtClean="0">
                          <a:latin typeface="Arial" panose="020B0604020202020204" pitchFamily="34" charset="0"/>
                          <a:cs typeface="Arial" panose="020B0604020202020204" pitchFamily="34" charset="0"/>
                        </a:rPr>
                        <a:t>Low-particulate shedding valves </a:t>
                      </a:r>
                      <a:endParaRPr lang="en-US" sz="1200" dirty="0">
                        <a:latin typeface="Arial" panose="020B0604020202020204" pitchFamily="34" charset="0"/>
                        <a:cs typeface="Arial" panose="020B0604020202020204" pitchFamily="34" charset="0"/>
                      </a:endParaRPr>
                    </a:p>
                  </a:txBody>
                  <a:tcPr/>
                </a:tc>
                <a:tc>
                  <a:txBody>
                    <a:bodyPr/>
                    <a:lstStyle/>
                    <a:p>
                      <a:r>
                        <a:rPr lang="en-US" sz="1200" dirty="0" smtClean="0">
                          <a:latin typeface="Arial" panose="020B0604020202020204" pitchFamily="34" charset="0"/>
                          <a:cs typeface="Arial" panose="020B0604020202020204" pitchFamily="34" charset="0"/>
                        </a:rPr>
                        <a:t>Low-particulate gate vale + smart closure</a:t>
                      </a:r>
                      <a:r>
                        <a:rPr lang="en-US" sz="1200" baseline="0" dirty="0" smtClean="0">
                          <a:latin typeface="Arial" panose="020B0604020202020204" pitchFamily="34" charset="0"/>
                          <a:cs typeface="Arial" panose="020B0604020202020204" pitchFamily="34" charset="0"/>
                        </a:rPr>
                        <a:t> control</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1087177">
                <a:tc rowSpan="2">
                  <a:txBody>
                    <a:bodyPr/>
                    <a:lstStyle/>
                    <a:p>
                      <a:pPr algn="ctr"/>
                      <a:r>
                        <a:rPr lang="en-US" dirty="0" smtClean="0">
                          <a:latin typeface="Arial" panose="020B0604020202020204" pitchFamily="34" charset="0"/>
                          <a:cs typeface="Arial" panose="020B0604020202020204" pitchFamily="34" charset="0"/>
                        </a:rPr>
                        <a:t>Dormant particulates</a:t>
                      </a:r>
                      <a:r>
                        <a:rPr lang="en-US" baseline="0" dirty="0" smtClean="0">
                          <a:latin typeface="Arial" panose="020B0604020202020204" pitchFamily="34" charset="0"/>
                          <a:cs typeface="Arial" panose="020B0604020202020204" pitchFamily="34" charset="0"/>
                        </a:rPr>
                        <a:t> activated during operation</a:t>
                      </a:r>
                      <a:endParaRPr lang="en-US" dirty="0">
                        <a:latin typeface="Arial" panose="020B0604020202020204" pitchFamily="34" charset="0"/>
                        <a:cs typeface="Arial" panose="020B0604020202020204" pitchFamily="34" charset="0"/>
                      </a:endParaRPr>
                    </a:p>
                  </a:txBody>
                  <a:tcPr anchor="ctr"/>
                </a:tc>
                <a:tc>
                  <a:txBody>
                    <a:bodyPr/>
                    <a:lstStyle/>
                    <a:p>
                      <a:r>
                        <a:rPr lang="en-US" sz="1200" dirty="0" smtClean="0">
                          <a:latin typeface="Arial" panose="020B0604020202020204" pitchFamily="34" charset="0"/>
                          <a:cs typeface="Arial" panose="020B0604020202020204" pitchFamily="34" charset="0"/>
                        </a:rPr>
                        <a:t>Activated</a:t>
                      </a:r>
                      <a:r>
                        <a:rPr lang="en-US" sz="1200" baseline="0" dirty="0" smtClean="0">
                          <a:latin typeface="Arial" panose="020B0604020202020204" pitchFamily="34" charset="0"/>
                          <a:cs typeface="Arial" panose="020B0604020202020204" pitchFamily="34" charset="0"/>
                        </a:rPr>
                        <a:t> by frozen gases</a:t>
                      </a:r>
                      <a:endParaRPr lang="en-US" sz="1200" dirty="0">
                        <a:latin typeface="Arial" panose="020B0604020202020204" pitchFamily="34" charset="0"/>
                        <a:cs typeface="Arial" panose="020B0604020202020204" pitchFamily="34" charset="0"/>
                      </a:endParaRPr>
                    </a:p>
                  </a:txBody>
                  <a:tcPr/>
                </a:tc>
                <a:tc>
                  <a:txBody>
                    <a:bodyPr/>
                    <a:lstStyle/>
                    <a:p>
                      <a:r>
                        <a:rPr lang="en-US" sz="1200" dirty="0" smtClean="0">
                          <a:latin typeface="Arial" panose="020B0604020202020204" pitchFamily="34" charset="0"/>
                          <a:cs typeface="Arial" panose="020B0604020202020204" pitchFamily="34" charset="0"/>
                        </a:rPr>
                        <a:t> Helium processing treatment</a:t>
                      </a:r>
                      <a:endParaRPr lang="en-US" sz="1200" dirty="0">
                        <a:latin typeface="Arial" panose="020B0604020202020204" pitchFamily="34" charset="0"/>
                        <a:cs typeface="Arial" panose="020B0604020202020204" pitchFamily="34" charset="0"/>
                      </a:endParaRPr>
                    </a:p>
                  </a:txBody>
                  <a:tcPr>
                    <a:solidFill>
                      <a:srgbClr val="FFC000"/>
                    </a:solidFill>
                  </a:tcPr>
                </a:tc>
                <a:tc>
                  <a:txBody>
                    <a:bodyPr/>
                    <a:lstStyle/>
                    <a:p>
                      <a:pPr marL="285750"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Improve pumping speed w/ NEG</a:t>
                      </a:r>
                    </a:p>
                    <a:p>
                      <a:pPr marL="285750"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Thermal cycle to reduce gas load</a:t>
                      </a:r>
                      <a:endParaRPr lang="en-US" sz="1200" dirty="0">
                        <a:latin typeface="Arial" panose="020B0604020202020204" pitchFamily="34" charset="0"/>
                        <a:cs typeface="Arial" panose="020B0604020202020204" pitchFamily="34" charset="0"/>
                      </a:endParaRPr>
                    </a:p>
                  </a:txBody>
                  <a:tcPr/>
                </a:tc>
                <a:tc>
                  <a:txBody>
                    <a:bodyPr/>
                    <a:lstStyle/>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Reduce</a:t>
                      </a:r>
                      <a:r>
                        <a:rPr lang="en-US" sz="1200" baseline="0" dirty="0" smtClean="0">
                          <a:latin typeface="Arial" panose="020B0604020202020204" pitchFamily="34" charset="0"/>
                          <a:cs typeface="Arial" panose="020B0604020202020204" pitchFamily="34" charset="0"/>
                        </a:rPr>
                        <a:t> gas </a:t>
                      </a:r>
                      <a:r>
                        <a:rPr lang="en-US" sz="1200" dirty="0" smtClean="0">
                          <a:latin typeface="Arial" panose="020B0604020202020204" pitchFamily="34" charset="0"/>
                          <a:cs typeface="Arial" panose="020B0604020202020204" pitchFamily="34" charset="0"/>
                        </a:rPr>
                        <a:t>load from girder UHV</a:t>
                      </a:r>
                      <a:r>
                        <a:rPr lang="en-US" sz="1200" baseline="0" dirty="0" smtClean="0">
                          <a:latin typeface="Arial" panose="020B0604020202020204" pitchFamily="34" charset="0"/>
                          <a:cs typeface="Arial" panose="020B0604020202020204" pitchFamily="34" charset="0"/>
                        </a:rPr>
                        <a:t> surfaces</a:t>
                      </a: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Search</a:t>
                      </a:r>
                      <a:r>
                        <a:rPr lang="en-US" sz="1200" baseline="0" dirty="0" smtClean="0">
                          <a:latin typeface="Arial" panose="020B0604020202020204" pitchFamily="34" charset="0"/>
                          <a:cs typeface="Arial" panose="020B0604020202020204" pitchFamily="34" charset="0"/>
                        </a:rPr>
                        <a:t> and fix large gas load in C100 cavity string</a:t>
                      </a:r>
                      <a:r>
                        <a:rPr lang="en-US" sz="1200" dirty="0" smtClean="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txBody>
                  <a:tcPr/>
                </a:tc>
                <a:tc>
                  <a:txBody>
                    <a:bodyPr/>
                    <a:lstStyle/>
                    <a:p>
                      <a:r>
                        <a:rPr lang="en-US" sz="1200" dirty="0" smtClean="0">
                          <a:latin typeface="Arial" panose="020B0604020202020204" pitchFamily="34" charset="0"/>
                          <a:cs typeface="Arial" panose="020B0604020202020204" pitchFamily="34" charset="0"/>
                        </a:rPr>
                        <a:t>Low</a:t>
                      </a:r>
                      <a:r>
                        <a:rPr lang="en-US" sz="1200" baseline="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gas load girder surface + leak tight cavity string </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494171">
                <a:tc vMerge="1">
                  <a:txBody>
                    <a:bodyPr/>
                    <a:lstStyle/>
                    <a:p>
                      <a:endParaRPr lang="en-US" dirty="0">
                        <a:latin typeface="Arial" panose="020B0604020202020204" pitchFamily="34" charset="0"/>
                        <a:cs typeface="Arial" panose="020B0604020202020204" pitchFamily="34" charset="0"/>
                      </a:endParaRPr>
                    </a:p>
                  </a:txBody>
                  <a:tcPr/>
                </a:tc>
                <a:tc>
                  <a:txBody>
                    <a:bodyPr/>
                    <a:lstStyle/>
                    <a:p>
                      <a:r>
                        <a:rPr lang="en-US" sz="1200" dirty="0" smtClean="0">
                          <a:latin typeface="Arial" panose="020B0604020202020204" pitchFamily="34" charset="0"/>
                          <a:cs typeface="Arial" panose="020B0604020202020204" pitchFamily="34" charset="0"/>
                        </a:rPr>
                        <a:t>Activated by low-energy electrons or X-rays</a:t>
                      </a:r>
                      <a:endParaRPr lang="en-US" sz="1200" dirty="0">
                        <a:latin typeface="Arial" panose="020B0604020202020204" pitchFamily="34" charset="0"/>
                        <a:cs typeface="Arial" panose="020B0604020202020204" pitchFamily="34" charset="0"/>
                      </a:endParaRPr>
                    </a:p>
                  </a:txBody>
                  <a:tcPr/>
                </a:tc>
                <a:tc>
                  <a:txBody>
                    <a:bodyPr/>
                    <a:lstStyle/>
                    <a:p>
                      <a:endParaRPr lang="en-US" sz="1200" dirty="0">
                        <a:latin typeface="Arial" panose="020B0604020202020204" pitchFamily="34" charset="0"/>
                        <a:cs typeface="Arial" panose="020B0604020202020204" pitchFamily="34" charset="0"/>
                      </a:endParaRPr>
                    </a:p>
                  </a:txBody>
                  <a:tcPr/>
                </a:tc>
                <a:tc>
                  <a:txBody>
                    <a:bodyPr/>
                    <a:lstStyle/>
                    <a:p>
                      <a:endParaRPr lang="en-US" sz="1200" dirty="0">
                        <a:latin typeface="Arial" panose="020B0604020202020204" pitchFamily="34" charset="0"/>
                        <a:cs typeface="Arial" panose="020B0604020202020204" pitchFamily="34" charset="0"/>
                      </a:endParaRPr>
                    </a:p>
                  </a:txBody>
                  <a:tcPr/>
                </a:tc>
                <a:tc>
                  <a:txBody>
                    <a:bodyPr/>
                    <a:lstStyle/>
                    <a:p>
                      <a:endParaRPr lang="en-US" sz="1200" dirty="0">
                        <a:latin typeface="Arial" panose="020B0604020202020204" pitchFamily="34" charset="0"/>
                        <a:cs typeface="Arial" panose="020B0604020202020204" pitchFamily="34" charset="0"/>
                      </a:endParaRPr>
                    </a:p>
                  </a:txBody>
                  <a:tcPr/>
                </a:tc>
                <a:tc>
                  <a:txBody>
                    <a:bodyPr/>
                    <a:lstStyle/>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691840">
                <a:tc rowSpan="2">
                  <a:txBody>
                    <a:bodyPr/>
                    <a:lstStyle/>
                    <a:p>
                      <a:pPr algn="ctr"/>
                      <a:r>
                        <a:rPr lang="en-US" dirty="0" smtClean="0">
                          <a:latin typeface="Arial" panose="020B0604020202020204" pitchFamily="34" charset="0"/>
                          <a:cs typeface="Arial" panose="020B0604020202020204" pitchFamily="34" charset="0"/>
                        </a:rPr>
                        <a:t>Particulates</a:t>
                      </a:r>
                      <a:r>
                        <a:rPr lang="en-US" baseline="0" dirty="0" smtClean="0">
                          <a:latin typeface="Arial" panose="020B0604020202020204" pitchFamily="34" charset="0"/>
                          <a:cs typeface="Arial" panose="020B0604020202020204" pitchFamily="34" charset="0"/>
                        </a:rPr>
                        <a:t> Input</a:t>
                      </a:r>
                      <a:endParaRPr lang="en-US" dirty="0">
                        <a:latin typeface="Arial" panose="020B0604020202020204" pitchFamily="34" charset="0"/>
                        <a:cs typeface="Arial" panose="020B0604020202020204" pitchFamily="34" charset="0"/>
                      </a:endParaRPr>
                    </a:p>
                  </a:txBody>
                  <a:tcPr anchor="ctr"/>
                </a:tc>
                <a:tc>
                  <a:txBody>
                    <a:bodyPr/>
                    <a:lstStyle/>
                    <a:p>
                      <a:r>
                        <a:rPr lang="en-US" sz="1200" dirty="0" smtClean="0">
                          <a:latin typeface="Arial" panose="020B0604020202020204" pitchFamily="34" charset="0"/>
                          <a:cs typeface="Arial" panose="020B0604020202020204" pitchFamily="34" charset="0"/>
                        </a:rPr>
                        <a:t>Cavity</a:t>
                      </a:r>
                      <a:r>
                        <a:rPr lang="en-US" sz="1200" baseline="0" dirty="0" smtClean="0">
                          <a:latin typeface="Arial" panose="020B0604020202020204" pitchFamily="34" charset="0"/>
                          <a:cs typeface="Arial" panose="020B0604020202020204" pitchFamily="34" charset="0"/>
                        </a:rPr>
                        <a:t> string assembly, pump down, cryomodule transportation</a:t>
                      </a:r>
                      <a:endParaRPr lang="en-US" sz="1200" dirty="0">
                        <a:latin typeface="Arial" panose="020B0604020202020204" pitchFamily="34" charset="0"/>
                        <a:cs typeface="Arial" panose="020B0604020202020204" pitchFamily="34" charset="0"/>
                      </a:endParaRPr>
                    </a:p>
                  </a:txBody>
                  <a:tcPr/>
                </a:tc>
                <a:tc>
                  <a:txBody>
                    <a:bodyPr/>
                    <a:lstStyle/>
                    <a:p>
                      <a:r>
                        <a:rPr lang="en-US" sz="1200" dirty="0" smtClean="0">
                          <a:latin typeface="Arial" panose="020B0604020202020204" pitchFamily="34" charset="0"/>
                          <a:cs typeface="Arial" panose="020B0604020202020204" pitchFamily="34" charset="0"/>
                        </a:rPr>
                        <a:t>C50 re-work</a:t>
                      </a:r>
                      <a:endParaRPr lang="en-US" sz="1200" dirty="0">
                        <a:latin typeface="Arial" panose="020B0604020202020204" pitchFamily="34" charset="0"/>
                        <a:cs typeface="Arial" panose="020B0604020202020204" pitchFamily="34" charset="0"/>
                      </a:endParaRPr>
                    </a:p>
                  </a:txBody>
                  <a:tcPr>
                    <a:solidFill>
                      <a:srgbClr val="FFC000"/>
                    </a:solidFill>
                  </a:tcPr>
                </a:tc>
                <a:tc>
                  <a:txBody>
                    <a:bodyPr/>
                    <a:lstStyle/>
                    <a:p>
                      <a:r>
                        <a:rPr lang="en-US" sz="1200" dirty="0" smtClean="0">
                          <a:latin typeface="Arial" panose="020B0604020202020204" pitchFamily="34" charset="0"/>
                          <a:cs typeface="Arial" panose="020B0604020202020204" pitchFamily="34" charset="0"/>
                        </a:rPr>
                        <a:t>C100 re-work exploiting</a:t>
                      </a:r>
                      <a:r>
                        <a:rPr lang="en-US" sz="1200" baseline="0" dirty="0" smtClean="0">
                          <a:latin typeface="Arial" panose="020B0604020202020204" pitchFamily="34" charset="0"/>
                          <a:cs typeface="Arial" panose="020B0604020202020204" pitchFamily="34" charset="0"/>
                        </a:rPr>
                        <a:t> LCLS-II experience</a:t>
                      </a:r>
                      <a:endParaRPr lang="en-US" sz="1200" dirty="0">
                        <a:latin typeface="Arial" panose="020B0604020202020204" pitchFamily="34" charset="0"/>
                        <a:cs typeface="Arial" panose="020B0604020202020204" pitchFamily="34" charset="0"/>
                      </a:endParaRPr>
                    </a:p>
                  </a:txBody>
                  <a:tcPr>
                    <a:solidFill>
                      <a:srgbClr val="92D050"/>
                    </a:solidFill>
                  </a:tcPr>
                </a:tc>
                <a:tc rowSpan="2">
                  <a:txBody>
                    <a:bodyPr/>
                    <a:lstStyle/>
                    <a:p>
                      <a:r>
                        <a:rPr lang="en-US" sz="1200" dirty="0" smtClean="0">
                          <a:solidFill>
                            <a:schemeClr val="bg1"/>
                          </a:solidFill>
                          <a:latin typeface="Arial" panose="020B0604020202020204" pitchFamily="34" charset="0"/>
                          <a:cs typeface="Arial" panose="020B0604020202020204" pitchFamily="34" charset="0"/>
                        </a:rPr>
                        <a:t>Cost-effective tool</a:t>
                      </a:r>
                      <a:r>
                        <a:rPr lang="en-US" sz="1200" baseline="0" dirty="0" smtClean="0">
                          <a:solidFill>
                            <a:schemeClr val="bg1"/>
                          </a:solidFill>
                          <a:latin typeface="Arial" panose="020B0604020202020204" pitchFamily="34" charset="0"/>
                          <a:cs typeface="Arial" panose="020B0604020202020204" pitchFamily="34" charset="0"/>
                        </a:rPr>
                        <a:t>  and procedure to  de-particulate entire cavity string effectively for (1) module re-work without taking module apart; (2) initial module assemble.</a:t>
                      </a:r>
                    </a:p>
                    <a:p>
                      <a:pPr marL="171450" indent="-171450">
                        <a:buFont typeface="Arial" panose="020B0604020202020204" pitchFamily="34" charset="0"/>
                        <a:buChar char="•"/>
                      </a:pPr>
                      <a:r>
                        <a:rPr lang="en-US" sz="1200" baseline="0" dirty="0" smtClean="0">
                          <a:solidFill>
                            <a:schemeClr val="bg1"/>
                          </a:solidFill>
                          <a:latin typeface="Arial" panose="020B0604020202020204" pitchFamily="34" charset="0"/>
                          <a:cs typeface="Arial" panose="020B0604020202020204" pitchFamily="34" charset="0"/>
                        </a:rPr>
                        <a:t>Liquid nitrogen cleaning</a:t>
                      </a:r>
                    </a:p>
                    <a:p>
                      <a:pPr marL="171450" indent="-171450">
                        <a:buFont typeface="Arial" panose="020B0604020202020204" pitchFamily="34" charset="0"/>
                        <a:buChar char="•"/>
                      </a:pPr>
                      <a:r>
                        <a:rPr lang="en-US" sz="1200" baseline="0" dirty="0" smtClean="0">
                          <a:solidFill>
                            <a:schemeClr val="bg1"/>
                          </a:solidFill>
                          <a:latin typeface="Arial" panose="020B0604020202020204" pitchFamily="34" charset="0"/>
                          <a:cs typeface="Arial" panose="020B0604020202020204" pitchFamily="34" charset="0"/>
                        </a:rPr>
                        <a:t>Cryogenic aerosol cleaning  </a:t>
                      </a:r>
                      <a:r>
                        <a:rPr lang="en-US" sz="1200" dirty="0" smtClean="0">
                          <a:solidFill>
                            <a:schemeClr val="bg1"/>
                          </a:solidFill>
                          <a:latin typeface="Arial" panose="020B0604020202020204" pitchFamily="34" charset="0"/>
                          <a:cs typeface="Arial" panose="020B0604020202020204" pitchFamily="34" charset="0"/>
                        </a:rPr>
                        <a:t> </a:t>
                      </a:r>
                      <a:endParaRPr lang="en-US" sz="1200" dirty="0">
                        <a:solidFill>
                          <a:schemeClr val="bg1"/>
                        </a:solidFill>
                        <a:latin typeface="Arial" panose="020B0604020202020204" pitchFamily="34" charset="0"/>
                        <a:cs typeface="Arial" panose="020B0604020202020204" pitchFamily="34" charset="0"/>
                      </a:endParaRPr>
                    </a:p>
                  </a:txBody>
                  <a:tcPr>
                    <a:solidFill>
                      <a:srgbClr val="00B0F0"/>
                    </a:solidFill>
                  </a:tcPr>
                </a:tc>
                <a:tc rowSpan="2">
                  <a:txBody>
                    <a:bodyPr/>
                    <a:lstStyle/>
                    <a:p>
                      <a:r>
                        <a:rPr lang="en-US" sz="1200" dirty="0" smtClean="0">
                          <a:latin typeface="Arial" panose="020B0604020202020204" pitchFamily="34" charset="0"/>
                          <a:cs typeface="Arial" panose="020B0604020202020204" pitchFamily="34" charset="0"/>
                        </a:rPr>
                        <a:t>Advanced</a:t>
                      </a:r>
                      <a:r>
                        <a:rPr lang="en-US" sz="1200" baseline="0" dirty="0" smtClean="0">
                          <a:latin typeface="Arial" panose="020B0604020202020204" pitchFamily="34" charset="0"/>
                          <a:cs typeface="Arial" panose="020B0604020202020204" pitchFamily="34" charset="0"/>
                        </a:rPr>
                        <a:t> cleaning of integrated cavity string + low-particulate warm girder + low-particulate connection in the tunnel</a:t>
                      </a:r>
                      <a:endParaRPr 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1284845">
                <a:tc vMerge="1">
                  <a:txBody>
                    <a:bodyPr/>
                    <a:lstStyle/>
                    <a:p>
                      <a:pPr algn="ctr"/>
                      <a:endParaRPr lang="en-US" dirty="0">
                        <a:latin typeface="Arial" panose="020B0604020202020204" pitchFamily="34" charset="0"/>
                        <a:cs typeface="Arial" panose="020B0604020202020204" pitchFamily="34" charset="0"/>
                      </a:endParaRPr>
                    </a:p>
                  </a:txBody>
                  <a:tcPr/>
                </a:tc>
                <a:tc>
                  <a:txBody>
                    <a:bodyPr/>
                    <a:lstStyle/>
                    <a:p>
                      <a:r>
                        <a:rPr lang="en-US" sz="1200" dirty="0" smtClean="0">
                          <a:latin typeface="Arial" panose="020B0604020202020204" pitchFamily="34" charset="0"/>
                          <a:cs typeface="Arial" panose="020B0604020202020204" pitchFamily="34" charset="0"/>
                        </a:rPr>
                        <a:t>Cryomodule/warm girder installation</a:t>
                      </a:r>
                      <a:r>
                        <a:rPr lang="en-US" sz="1200" baseline="0" dirty="0" smtClean="0">
                          <a:latin typeface="Arial" panose="020B0604020202020204" pitchFamily="34" charset="0"/>
                          <a:cs typeface="Arial" panose="020B0604020202020204" pitchFamily="34" charset="0"/>
                        </a:rPr>
                        <a:t> in tunnel</a:t>
                      </a:r>
                      <a:endParaRPr lang="en-US" sz="1200" dirty="0">
                        <a:latin typeface="Arial" panose="020B0604020202020204" pitchFamily="34" charset="0"/>
                        <a:cs typeface="Arial" panose="020B0604020202020204" pitchFamily="34" charset="0"/>
                      </a:endParaRPr>
                    </a:p>
                  </a:txBody>
                  <a:tcPr/>
                </a:tc>
                <a:tc>
                  <a:txBody>
                    <a:bodyPr/>
                    <a:lstStyle/>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New procedure and equipment for</a:t>
                      </a:r>
                      <a:r>
                        <a:rPr lang="en-US" sz="1200" baseline="0" dirty="0" smtClean="0">
                          <a:latin typeface="Arial" panose="020B0604020202020204" pitchFamily="34" charset="0"/>
                          <a:cs typeface="Arial" panose="020B0604020202020204" pitchFamily="34" charset="0"/>
                        </a:rPr>
                        <a:t> tunnel connection</a:t>
                      </a:r>
                    </a:p>
                    <a:p>
                      <a:pPr marL="171450" indent="-171450">
                        <a:buFont typeface="Arial" panose="020B0604020202020204" pitchFamily="34" charset="0"/>
                        <a:buChar char="•"/>
                      </a:pPr>
                      <a:r>
                        <a:rPr lang="en-US" sz="1200" baseline="0" dirty="0" smtClean="0">
                          <a:latin typeface="Arial" panose="020B0604020202020204" pitchFamily="34" charset="0"/>
                          <a:cs typeface="Arial" panose="020B0604020202020204" pitchFamily="34" charset="0"/>
                        </a:rPr>
                        <a:t>“cavity-grade” cleaning of girder UHV parts </a:t>
                      </a:r>
                      <a:endParaRPr lang="en-US" sz="1200" dirty="0">
                        <a:latin typeface="Arial" panose="020B0604020202020204" pitchFamily="34" charset="0"/>
                        <a:cs typeface="Arial" panose="020B0604020202020204" pitchFamily="34" charset="0"/>
                      </a:endParaRPr>
                    </a:p>
                  </a:txBody>
                  <a:tcPr>
                    <a:solidFill>
                      <a:srgbClr val="92D050"/>
                    </a:solidFill>
                  </a:tcPr>
                </a:tc>
                <a:tc>
                  <a:txBody>
                    <a:bodyPr/>
                    <a:lstStyle/>
                    <a:p>
                      <a:endParaRPr lang="en-US" sz="1200" dirty="0">
                        <a:latin typeface="Arial" panose="020B0604020202020204" pitchFamily="34" charset="0"/>
                        <a:cs typeface="Arial" panose="020B0604020202020204" pitchFamily="34" charset="0"/>
                      </a:endParaRPr>
                    </a:p>
                  </a:txBody>
                  <a:tcPr/>
                </a:tc>
                <a:tc vMerge="1">
                  <a:txBody>
                    <a:bodyPr/>
                    <a:lstStyle/>
                    <a:p>
                      <a:endParaRPr lang="en-US" sz="1200" dirty="0">
                        <a:latin typeface="Arial" panose="020B0604020202020204" pitchFamily="34" charset="0"/>
                        <a:cs typeface="Arial" panose="020B0604020202020204" pitchFamily="34" charset="0"/>
                      </a:endParaRPr>
                    </a:p>
                  </a:txBody>
                  <a:tcPr/>
                </a:tc>
                <a:tc vMerge="1">
                  <a:txBody>
                    <a:bodyPr/>
                    <a:lstStyle/>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31982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sz="2400" dirty="0" smtClean="0"/>
              <a:t>Where we were in last JLACC</a:t>
            </a:r>
          </a:p>
          <a:p>
            <a:endParaRPr lang="en-US" sz="2400" dirty="0" smtClean="0"/>
          </a:p>
          <a:p>
            <a:r>
              <a:rPr lang="en-US" sz="2400" dirty="0" smtClean="0"/>
              <a:t>FY19 effort and its outcome</a:t>
            </a:r>
          </a:p>
          <a:p>
            <a:pPr lvl="1"/>
            <a:r>
              <a:rPr lang="en-US" dirty="0" smtClean="0"/>
              <a:t>Particulate sources</a:t>
            </a:r>
          </a:p>
          <a:p>
            <a:pPr lvl="1"/>
            <a:r>
              <a:rPr lang="en-US" dirty="0" smtClean="0"/>
              <a:t>Particulate transportation</a:t>
            </a:r>
          </a:p>
          <a:p>
            <a:pPr lvl="1"/>
            <a:r>
              <a:rPr lang="en-US" dirty="0"/>
              <a:t>Particulate inventory </a:t>
            </a:r>
            <a:endParaRPr lang="en-US" dirty="0" smtClean="0"/>
          </a:p>
          <a:p>
            <a:pPr lvl="1"/>
            <a:r>
              <a:rPr lang="en-US" dirty="0" smtClean="0"/>
              <a:t>Toward particulate reduction &amp; removal</a:t>
            </a:r>
          </a:p>
          <a:p>
            <a:pPr lvl="1"/>
            <a:endParaRPr lang="en-US" sz="2400" dirty="0" smtClean="0"/>
          </a:p>
          <a:p>
            <a:r>
              <a:rPr lang="en-US" sz="2400" dirty="0" smtClean="0"/>
              <a:t>Summary     </a:t>
            </a:r>
            <a:endParaRPr lang="en-US" sz="2400" dirty="0"/>
          </a:p>
        </p:txBody>
      </p:sp>
      <p:sp>
        <p:nvSpPr>
          <p:cNvPr id="4" name="Date Placeholder 3"/>
          <p:cNvSpPr>
            <a:spLocks noGrp="1"/>
          </p:cNvSpPr>
          <p:nvPr>
            <p:ph type="dt" sz="half" idx="10"/>
          </p:nvPr>
        </p:nvSpPr>
        <p:spPr/>
        <p:txBody>
          <a:bodyPr/>
          <a:lstStyle/>
          <a:p>
            <a:r>
              <a:rPr lang="en-US" smtClean="0"/>
              <a:t>October 22 - 24, 2019</a:t>
            </a:r>
            <a:endParaRPr lang="en-US" dirty="0"/>
          </a:p>
        </p:txBody>
      </p:sp>
      <p:sp>
        <p:nvSpPr>
          <p:cNvPr id="5" name="Footer Placeholder 4"/>
          <p:cNvSpPr>
            <a:spLocks noGrp="1"/>
          </p:cNvSpPr>
          <p:nvPr>
            <p:ph type="ftr" sz="quarter" idx="11"/>
          </p:nvPr>
        </p:nvSpPr>
        <p:spPr/>
        <p:txBody>
          <a:bodyPr/>
          <a:lstStyle/>
          <a:p>
            <a:r>
              <a:rPr lang="en-US" smtClean="0"/>
              <a:t>2019 JLAAC Review</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3</a:t>
            </a:fld>
            <a:endParaRPr lang="en-US" dirty="0"/>
          </a:p>
        </p:txBody>
      </p:sp>
    </p:spTree>
    <p:extLst>
      <p:ext uri="{BB962C8B-B14F-4D97-AF65-F5344CB8AC3E}">
        <p14:creationId xmlns:p14="http://schemas.microsoft.com/office/powerpoint/2010/main" val="651349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 were in Last JLACC </a:t>
            </a:r>
            <a:endParaRPr lang="en-US" dirty="0"/>
          </a:p>
        </p:txBody>
      </p:sp>
      <p:pic>
        <p:nvPicPr>
          <p:cNvPr id="7" name="Content Placeholder 6"/>
          <p:cNvPicPr>
            <a:picLocks noGrp="1" noChangeAspect="1"/>
          </p:cNvPicPr>
          <p:nvPr>
            <p:ph idx="1"/>
          </p:nvPr>
        </p:nvPicPr>
        <p:blipFill>
          <a:blip r:embed="rId2"/>
          <a:stretch>
            <a:fillRect/>
          </a:stretch>
        </p:blipFill>
        <p:spPr>
          <a:xfrm>
            <a:off x="589012" y="813786"/>
            <a:ext cx="11013976" cy="5456808"/>
          </a:xfrm>
          <a:prstGeom prst="rect">
            <a:avLst/>
          </a:prstGeom>
        </p:spPr>
      </p:pic>
      <p:sp>
        <p:nvSpPr>
          <p:cNvPr id="4" name="Date Placeholder 3"/>
          <p:cNvSpPr>
            <a:spLocks noGrp="1"/>
          </p:cNvSpPr>
          <p:nvPr>
            <p:ph type="dt" sz="half" idx="10"/>
          </p:nvPr>
        </p:nvSpPr>
        <p:spPr/>
        <p:txBody>
          <a:bodyPr/>
          <a:lstStyle/>
          <a:p>
            <a:r>
              <a:rPr lang="en-US" smtClean="0"/>
              <a:t>October 22 - 24, 2019</a:t>
            </a:r>
            <a:endParaRPr lang="en-US" dirty="0"/>
          </a:p>
        </p:txBody>
      </p:sp>
      <p:sp>
        <p:nvSpPr>
          <p:cNvPr id="5" name="Footer Placeholder 4"/>
          <p:cNvSpPr>
            <a:spLocks noGrp="1"/>
          </p:cNvSpPr>
          <p:nvPr>
            <p:ph type="ftr" sz="quarter" idx="11"/>
          </p:nvPr>
        </p:nvSpPr>
        <p:spPr/>
        <p:txBody>
          <a:bodyPr/>
          <a:lstStyle/>
          <a:p>
            <a:r>
              <a:rPr lang="en-US" smtClean="0"/>
              <a:t>2019 JLAAC Review</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4</a:t>
            </a:fld>
            <a:endParaRPr lang="en-US" dirty="0"/>
          </a:p>
        </p:txBody>
      </p:sp>
      <p:sp>
        <p:nvSpPr>
          <p:cNvPr id="8" name="Rectangle 7"/>
          <p:cNvSpPr/>
          <p:nvPr/>
        </p:nvSpPr>
        <p:spPr>
          <a:xfrm>
            <a:off x="7194884" y="2229853"/>
            <a:ext cx="3360821" cy="2887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98105" y="3542189"/>
            <a:ext cx="4539916" cy="18479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5919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FY19 </a:t>
            </a:r>
            <a:r>
              <a:rPr lang="en-US" dirty="0" smtClean="0"/>
              <a:t>Effort </a:t>
            </a:r>
            <a:r>
              <a:rPr lang="en-US" dirty="0"/>
              <a:t>and </a:t>
            </a:r>
            <a:r>
              <a:rPr lang="en-US" dirty="0" smtClean="0"/>
              <a:t>Its Outcome: Context and Declared Approach</a:t>
            </a:r>
            <a:endParaRPr lang="en-US" dirty="0"/>
          </a:p>
        </p:txBody>
      </p:sp>
      <p:sp>
        <p:nvSpPr>
          <p:cNvPr id="3" name="Content Placeholder 2"/>
          <p:cNvSpPr>
            <a:spLocks noGrp="1"/>
          </p:cNvSpPr>
          <p:nvPr>
            <p:ph idx="1"/>
          </p:nvPr>
        </p:nvSpPr>
        <p:spPr/>
        <p:txBody>
          <a:bodyPr>
            <a:normAutofit/>
          </a:bodyPr>
          <a:lstStyle/>
          <a:p>
            <a:r>
              <a:rPr lang="en-US" dirty="0"/>
              <a:t> In October 2018, a plan was brought forward for funding to research on the </a:t>
            </a:r>
            <a:r>
              <a:rPr lang="en-US" dirty="0">
                <a:solidFill>
                  <a:srgbClr val="FF0000"/>
                </a:solidFill>
              </a:rPr>
              <a:t>root cause of gradient degradation in CEBAF</a:t>
            </a:r>
            <a:r>
              <a:rPr lang="en-US" dirty="0"/>
              <a:t> and develop </a:t>
            </a:r>
            <a:r>
              <a:rPr lang="en-US" dirty="0">
                <a:solidFill>
                  <a:srgbClr val="0000FF"/>
                </a:solidFill>
              </a:rPr>
              <a:t>cost effective countermeasures for stop and </a:t>
            </a:r>
            <a:r>
              <a:rPr lang="en-US" dirty="0" smtClean="0">
                <a:solidFill>
                  <a:srgbClr val="0000FF"/>
                </a:solidFill>
              </a:rPr>
              <a:t>reverse </a:t>
            </a:r>
            <a:r>
              <a:rPr lang="en-US" dirty="0">
                <a:solidFill>
                  <a:srgbClr val="0000FF"/>
                </a:solidFill>
              </a:rPr>
              <a:t>the degradation</a:t>
            </a:r>
            <a:r>
              <a:rPr lang="en-US" dirty="0" smtClean="0"/>
              <a:t>.</a:t>
            </a:r>
          </a:p>
          <a:p>
            <a:r>
              <a:rPr lang="en-US" dirty="0" smtClean="0"/>
              <a:t>This </a:t>
            </a:r>
            <a:r>
              <a:rPr lang="en-US" dirty="0"/>
              <a:t>work is primarily focused on the understanding of field emission particulates (</a:t>
            </a:r>
            <a:r>
              <a:rPr lang="en-US" dirty="0">
                <a:solidFill>
                  <a:srgbClr val="FF0000"/>
                </a:solidFill>
              </a:rPr>
              <a:t>sources, transportation inside the CEBAF beamline, adhesion to the cavity surface, activation by frozen gases</a:t>
            </a:r>
            <a:r>
              <a:rPr lang="en-US" dirty="0"/>
              <a:t>) and their </a:t>
            </a:r>
            <a:r>
              <a:rPr lang="en-US" dirty="0">
                <a:solidFill>
                  <a:srgbClr val="0000FF"/>
                </a:solidFill>
              </a:rPr>
              <a:t>removal from the cavity surface and out of the cryomodule cavity string space</a:t>
            </a:r>
            <a:r>
              <a:rPr lang="en-US" dirty="0" smtClean="0"/>
              <a:t>.</a:t>
            </a:r>
          </a:p>
          <a:p>
            <a:r>
              <a:rPr lang="en-US" dirty="0"/>
              <a:t>It is based upon prior effort in this direction as documented in CEBAF Performance Plan (CPP). Such as particulate collection and identification from beamline UHV surfaces, cavity-grade warm girder beamline components cleaning, beamline NEG pumps, new procedures for existing ion pumps and gate valve operation, cryomodule warm up etc</a:t>
            </a:r>
            <a:r>
              <a:rPr lang="en-US" dirty="0" smtClean="0"/>
              <a:t>.</a:t>
            </a:r>
          </a:p>
          <a:p>
            <a:r>
              <a:rPr lang="en-US" dirty="0"/>
              <a:t>The next step is to carry out theoretical and experimental studies of beam-enabled particulate transportation over long distance inside the beamline and prototype effective and inexpensive cleaning techniques and procedures.</a:t>
            </a:r>
          </a:p>
        </p:txBody>
      </p:sp>
      <p:sp>
        <p:nvSpPr>
          <p:cNvPr id="4" name="Date Placeholder 3"/>
          <p:cNvSpPr>
            <a:spLocks noGrp="1"/>
          </p:cNvSpPr>
          <p:nvPr>
            <p:ph type="dt" sz="half" idx="10"/>
          </p:nvPr>
        </p:nvSpPr>
        <p:spPr/>
        <p:txBody>
          <a:bodyPr/>
          <a:lstStyle/>
          <a:p>
            <a:r>
              <a:rPr lang="en-US" dirty="0" smtClean="0"/>
              <a:t>October 22 - 24, 2019</a:t>
            </a:r>
            <a:endParaRPr lang="en-US" dirty="0"/>
          </a:p>
        </p:txBody>
      </p:sp>
      <p:sp>
        <p:nvSpPr>
          <p:cNvPr id="5" name="Footer Placeholder 4"/>
          <p:cNvSpPr>
            <a:spLocks noGrp="1"/>
          </p:cNvSpPr>
          <p:nvPr>
            <p:ph type="ftr" sz="quarter" idx="11"/>
          </p:nvPr>
        </p:nvSpPr>
        <p:spPr/>
        <p:txBody>
          <a:bodyPr/>
          <a:lstStyle/>
          <a:p>
            <a:r>
              <a:rPr lang="en-US" smtClean="0"/>
              <a:t>2019 JLAAC Review</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5</a:t>
            </a:fld>
            <a:endParaRPr lang="en-US" dirty="0"/>
          </a:p>
        </p:txBody>
      </p:sp>
    </p:spTree>
    <p:extLst>
      <p:ext uri="{BB962C8B-B14F-4D97-AF65-F5344CB8AC3E}">
        <p14:creationId xmlns:p14="http://schemas.microsoft.com/office/powerpoint/2010/main" val="1994677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FY19 </a:t>
            </a:r>
            <a:r>
              <a:rPr lang="en-US" dirty="0" smtClean="0"/>
              <a:t>Effort </a:t>
            </a:r>
            <a:r>
              <a:rPr lang="en-US" dirty="0"/>
              <a:t>and </a:t>
            </a:r>
            <a:r>
              <a:rPr lang="en-US" dirty="0" smtClean="0"/>
              <a:t>Its Outcome: Stated Scope</a:t>
            </a:r>
            <a:endParaRPr lang="en-US" dirty="0"/>
          </a:p>
        </p:txBody>
      </p:sp>
      <p:sp>
        <p:nvSpPr>
          <p:cNvPr id="3" name="Content Placeholder 2"/>
          <p:cNvSpPr>
            <a:spLocks noGrp="1"/>
          </p:cNvSpPr>
          <p:nvPr>
            <p:ph idx="1"/>
          </p:nvPr>
        </p:nvSpPr>
        <p:spPr/>
        <p:txBody>
          <a:bodyPr>
            <a:normAutofit/>
          </a:bodyPr>
          <a:lstStyle/>
          <a:p>
            <a:r>
              <a:rPr lang="en-US" dirty="0"/>
              <a:t> </a:t>
            </a:r>
            <a:r>
              <a:rPr lang="en-US" dirty="0" smtClean="0"/>
              <a:t>An </a:t>
            </a:r>
            <a:r>
              <a:rPr lang="en-US" dirty="0"/>
              <a:t>UHV commercial particle counter will be purchased for off-line test. </a:t>
            </a:r>
            <a:endParaRPr lang="en-US" dirty="0" smtClean="0"/>
          </a:p>
          <a:p>
            <a:endParaRPr lang="en-US" dirty="0" smtClean="0"/>
          </a:p>
          <a:p>
            <a:r>
              <a:rPr lang="en-US" dirty="0" smtClean="0"/>
              <a:t>A </a:t>
            </a:r>
            <a:r>
              <a:rPr lang="en-US" dirty="0"/>
              <a:t>specialized particle counter suitable for deployment in CEBAF beamline will be designed and built in collaboration with the Detector Group</a:t>
            </a:r>
            <a:r>
              <a:rPr lang="en-US" dirty="0" smtClean="0"/>
              <a:t>.</a:t>
            </a:r>
          </a:p>
          <a:p>
            <a:endParaRPr lang="en-US" dirty="0" smtClean="0"/>
          </a:p>
          <a:p>
            <a:r>
              <a:rPr lang="en-US" dirty="0" smtClean="0"/>
              <a:t>Liquid </a:t>
            </a:r>
            <a:r>
              <a:rPr lang="en-US" dirty="0"/>
              <a:t>nitrogen cleaning or cryogenic aerosol cleaning will be investigated for removing metallic particulates from the cavity surface and transporting the removed particulates out of the cavity space by gas </a:t>
            </a:r>
            <a:r>
              <a:rPr lang="en-US" dirty="0" smtClean="0"/>
              <a:t>entrainment</a:t>
            </a:r>
            <a:r>
              <a:rPr lang="en-US" dirty="0"/>
              <a:t>. </a:t>
            </a:r>
            <a:endParaRPr lang="en-US" dirty="0" smtClean="0"/>
          </a:p>
          <a:p>
            <a:endParaRPr lang="en-US" dirty="0" smtClean="0"/>
          </a:p>
          <a:p>
            <a:r>
              <a:rPr lang="en-US" dirty="0" smtClean="0"/>
              <a:t>Continue particulate inventory including a C100 cryomodule. </a:t>
            </a:r>
            <a:endParaRPr lang="en-US" dirty="0"/>
          </a:p>
        </p:txBody>
      </p:sp>
      <p:sp>
        <p:nvSpPr>
          <p:cNvPr id="4" name="Date Placeholder 3"/>
          <p:cNvSpPr>
            <a:spLocks noGrp="1"/>
          </p:cNvSpPr>
          <p:nvPr>
            <p:ph type="dt" sz="half" idx="10"/>
          </p:nvPr>
        </p:nvSpPr>
        <p:spPr/>
        <p:txBody>
          <a:bodyPr/>
          <a:lstStyle/>
          <a:p>
            <a:r>
              <a:rPr lang="en-US" smtClean="0"/>
              <a:t>October 22 - 24, 2019</a:t>
            </a:r>
            <a:endParaRPr lang="en-US" dirty="0"/>
          </a:p>
        </p:txBody>
      </p:sp>
      <p:sp>
        <p:nvSpPr>
          <p:cNvPr id="5" name="Footer Placeholder 4"/>
          <p:cNvSpPr>
            <a:spLocks noGrp="1"/>
          </p:cNvSpPr>
          <p:nvPr>
            <p:ph type="ftr" sz="quarter" idx="11"/>
          </p:nvPr>
        </p:nvSpPr>
        <p:spPr/>
        <p:txBody>
          <a:bodyPr/>
          <a:lstStyle/>
          <a:p>
            <a:r>
              <a:rPr lang="en-US" smtClean="0"/>
              <a:t>2019 JLAAC Review</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6</a:t>
            </a:fld>
            <a:endParaRPr lang="en-US" dirty="0"/>
          </a:p>
        </p:txBody>
      </p:sp>
    </p:spTree>
    <p:extLst>
      <p:ext uri="{BB962C8B-B14F-4D97-AF65-F5344CB8AC3E}">
        <p14:creationId xmlns:p14="http://schemas.microsoft.com/office/powerpoint/2010/main" val="2894791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FY19 </a:t>
            </a:r>
            <a:r>
              <a:rPr lang="en-US" dirty="0" smtClean="0"/>
              <a:t>Effort </a:t>
            </a:r>
            <a:r>
              <a:rPr lang="en-US" dirty="0"/>
              <a:t>and </a:t>
            </a:r>
            <a:r>
              <a:rPr lang="en-US" dirty="0" smtClean="0"/>
              <a:t>Its Outcome: Particulate Sources </a:t>
            </a:r>
            <a:endParaRPr lang="en-US" dirty="0"/>
          </a:p>
        </p:txBody>
      </p:sp>
      <p:sp>
        <p:nvSpPr>
          <p:cNvPr id="3" name="Content Placeholder 2"/>
          <p:cNvSpPr>
            <a:spLocks noGrp="1"/>
          </p:cNvSpPr>
          <p:nvPr>
            <p:ph idx="1"/>
          </p:nvPr>
        </p:nvSpPr>
        <p:spPr/>
        <p:txBody>
          <a:bodyPr>
            <a:normAutofit/>
          </a:bodyPr>
          <a:lstStyle/>
          <a:p>
            <a:r>
              <a:rPr lang="en-US" dirty="0"/>
              <a:t> </a:t>
            </a:r>
            <a:r>
              <a:rPr lang="en-US" dirty="0" smtClean="0"/>
              <a:t>An </a:t>
            </a:r>
            <a:r>
              <a:rPr lang="en-US" dirty="0"/>
              <a:t>UHV commercial particle counter will be purchased for off-line test. </a:t>
            </a:r>
            <a:endParaRPr lang="en-US" dirty="0" smtClean="0"/>
          </a:p>
          <a:p>
            <a:endParaRPr lang="en-US" dirty="0" smtClean="0"/>
          </a:p>
          <a:p>
            <a:r>
              <a:rPr lang="en-US" dirty="0" smtClean="0">
                <a:solidFill>
                  <a:schemeClr val="bg1">
                    <a:lumMod val="85000"/>
                  </a:schemeClr>
                </a:solidFill>
              </a:rPr>
              <a:t>A </a:t>
            </a:r>
            <a:r>
              <a:rPr lang="en-US" dirty="0">
                <a:solidFill>
                  <a:schemeClr val="bg1">
                    <a:lumMod val="85000"/>
                  </a:schemeClr>
                </a:solidFill>
              </a:rPr>
              <a:t>specialized particle counter suitable for deployment in CEBAF beamline will be designed and built in collaboration with the Detector Group</a:t>
            </a:r>
            <a:r>
              <a:rPr lang="en-US" dirty="0" smtClean="0">
                <a:solidFill>
                  <a:schemeClr val="bg1">
                    <a:lumMod val="85000"/>
                  </a:schemeClr>
                </a:solidFill>
              </a:rPr>
              <a:t>.</a:t>
            </a:r>
          </a:p>
          <a:p>
            <a:endParaRPr lang="en-US" dirty="0" smtClean="0">
              <a:solidFill>
                <a:schemeClr val="bg1">
                  <a:lumMod val="85000"/>
                </a:schemeClr>
              </a:solidFill>
            </a:endParaRPr>
          </a:p>
          <a:p>
            <a:r>
              <a:rPr lang="en-US" dirty="0" smtClean="0">
                <a:solidFill>
                  <a:schemeClr val="bg1">
                    <a:lumMod val="85000"/>
                  </a:schemeClr>
                </a:solidFill>
              </a:rPr>
              <a:t>Liquid </a:t>
            </a:r>
            <a:r>
              <a:rPr lang="en-US" dirty="0">
                <a:solidFill>
                  <a:schemeClr val="bg1">
                    <a:lumMod val="85000"/>
                  </a:schemeClr>
                </a:solidFill>
              </a:rPr>
              <a:t>nitrogen cleaning or cryogenic aerosol cleaning will be investigated for removing metallic particulates from the cavity surface and transporting the removed particulates out of the cavity space by gas entertainment. This will be initially demonstrated with 7-cell cavities then extended to whole module with cavity string remaining in its original place.</a:t>
            </a:r>
          </a:p>
        </p:txBody>
      </p:sp>
      <p:sp>
        <p:nvSpPr>
          <p:cNvPr id="4" name="Date Placeholder 3"/>
          <p:cNvSpPr>
            <a:spLocks noGrp="1"/>
          </p:cNvSpPr>
          <p:nvPr>
            <p:ph type="dt" sz="half" idx="10"/>
          </p:nvPr>
        </p:nvSpPr>
        <p:spPr/>
        <p:txBody>
          <a:bodyPr/>
          <a:lstStyle/>
          <a:p>
            <a:r>
              <a:rPr lang="en-US" smtClean="0"/>
              <a:t>October 22 - 24, 2019</a:t>
            </a:r>
            <a:endParaRPr lang="en-US" dirty="0"/>
          </a:p>
        </p:txBody>
      </p:sp>
      <p:sp>
        <p:nvSpPr>
          <p:cNvPr id="5" name="Footer Placeholder 4"/>
          <p:cNvSpPr>
            <a:spLocks noGrp="1"/>
          </p:cNvSpPr>
          <p:nvPr>
            <p:ph type="ftr" sz="quarter" idx="11"/>
          </p:nvPr>
        </p:nvSpPr>
        <p:spPr/>
        <p:txBody>
          <a:bodyPr/>
          <a:lstStyle/>
          <a:p>
            <a:r>
              <a:rPr lang="en-US" dirty="0" smtClean="0"/>
              <a:t>2019 JLAAC Review</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7</a:t>
            </a:fld>
            <a:endParaRPr lang="en-US" dirty="0"/>
          </a:p>
        </p:txBody>
      </p:sp>
      <p:pic>
        <p:nvPicPr>
          <p:cNvPr id="307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408" y="1402025"/>
            <a:ext cx="3510045" cy="471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743073" y="4551557"/>
            <a:ext cx="6096000" cy="1200329"/>
          </a:xfrm>
          <a:prstGeom prst="rect">
            <a:avLst/>
          </a:prstGeom>
          <a:solidFill>
            <a:srgbClr val="92D050"/>
          </a:solidFill>
        </p:spPr>
        <p:txBody>
          <a:bodyPr>
            <a:spAutoFit/>
          </a:bodyPr>
          <a:lstStyle/>
          <a:p>
            <a:r>
              <a:rPr lang="en-US" dirty="0"/>
              <a:t>A commercial UHV particle counter (</a:t>
            </a:r>
            <a:r>
              <a:rPr lang="en-US" dirty="0" err="1"/>
              <a:t>Wexx</a:t>
            </a:r>
            <a:r>
              <a:rPr lang="en-US" dirty="0"/>
              <a:t>, model ISPM-I-ICF-UHV) was ordered in November 2018 and was received on May 30, 2019. A UHV test bench was set up in the Vacuum Lab in the TED building. </a:t>
            </a:r>
          </a:p>
        </p:txBody>
      </p:sp>
    </p:spTree>
    <p:extLst>
      <p:ext uri="{BB962C8B-B14F-4D97-AF65-F5344CB8AC3E}">
        <p14:creationId xmlns:p14="http://schemas.microsoft.com/office/powerpoint/2010/main" val="1106622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October 22 - 24, 2019</a:t>
            </a:r>
            <a:endParaRPr lang="en-US" dirty="0"/>
          </a:p>
        </p:txBody>
      </p:sp>
      <p:sp>
        <p:nvSpPr>
          <p:cNvPr id="5" name="Footer Placeholder 4"/>
          <p:cNvSpPr>
            <a:spLocks noGrp="1"/>
          </p:cNvSpPr>
          <p:nvPr>
            <p:ph type="ftr" sz="quarter" idx="11"/>
          </p:nvPr>
        </p:nvSpPr>
        <p:spPr/>
        <p:txBody>
          <a:bodyPr/>
          <a:lstStyle/>
          <a:p>
            <a:r>
              <a:rPr lang="en-US" smtClean="0"/>
              <a:t>2019 JLAAC Review</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8</a:t>
            </a:fld>
            <a:endParaRPr lang="en-US" dirty="0"/>
          </a:p>
        </p:txBody>
      </p:sp>
      <p:sp>
        <p:nvSpPr>
          <p:cNvPr id="7" name="Rectangle 2"/>
          <p:cNvSpPr>
            <a:spLocks noChangeArrowheads="1"/>
          </p:cNvSpPr>
          <p:nvPr/>
        </p:nvSpPr>
        <p:spPr bwMode="auto">
          <a:xfrm>
            <a:off x="1524000" y="12352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58099484"/>
              </p:ext>
            </p:extLst>
          </p:nvPr>
        </p:nvGraphicFramePr>
        <p:xfrm>
          <a:off x="1804736" y="840902"/>
          <a:ext cx="7756359" cy="5762259"/>
        </p:xfrm>
        <a:graphic>
          <a:graphicData uri="http://schemas.openxmlformats.org/presentationml/2006/ole">
            <mc:AlternateContent xmlns:mc="http://schemas.openxmlformats.org/markup-compatibility/2006">
              <mc:Choice xmlns:v="urn:schemas-microsoft-com:vml" Requires="v">
                <p:oleObj spid="_x0000_s5228" name="KGPlot" r:id="rId3" imgW="11835384" imgH="8746236" progId="KGraph_Plot">
                  <p:embed/>
                </p:oleObj>
              </mc:Choice>
              <mc:Fallback>
                <p:oleObj name="KGPlot" r:id="rId3" imgW="11835384" imgH="8746236" progId="KGraph_Plo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4736" y="840902"/>
                        <a:ext cx="7756359" cy="5762259"/>
                      </a:xfrm>
                      <a:prstGeom prst="rect">
                        <a:avLst/>
                      </a:prstGeom>
                      <a:solidFill>
                        <a:schemeClr val="bg1"/>
                      </a:solidFill>
                    </p:spPr>
                  </p:pic>
                </p:oleObj>
              </mc:Fallback>
            </mc:AlternateContent>
          </a:graphicData>
        </a:graphic>
      </p:graphicFrame>
      <p:sp>
        <p:nvSpPr>
          <p:cNvPr id="9" name="Title 1"/>
          <p:cNvSpPr>
            <a:spLocks noGrp="1"/>
          </p:cNvSpPr>
          <p:nvPr>
            <p:ph type="title"/>
          </p:nvPr>
        </p:nvSpPr>
        <p:spPr>
          <a:xfrm>
            <a:off x="411892" y="240539"/>
            <a:ext cx="11285837" cy="487490"/>
          </a:xfrm>
        </p:spPr>
        <p:txBody>
          <a:bodyPr/>
          <a:lstStyle/>
          <a:p>
            <a:r>
              <a:rPr lang="en-US" dirty="0" smtClean="0"/>
              <a:t>CEBAF Beamline Gate Valves Evaluation for Particulate Attributes </a:t>
            </a:r>
            <a:endParaRPr lang="en-US" dirty="0"/>
          </a:p>
        </p:txBody>
      </p:sp>
      <p:sp>
        <p:nvSpPr>
          <p:cNvPr id="2" name="Oval 1"/>
          <p:cNvSpPr/>
          <p:nvPr/>
        </p:nvSpPr>
        <p:spPr>
          <a:xfrm>
            <a:off x="2221832" y="2927684"/>
            <a:ext cx="1090863" cy="31362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61371" y="5037484"/>
            <a:ext cx="1503489" cy="738664"/>
          </a:xfrm>
          <a:prstGeom prst="rect">
            <a:avLst/>
          </a:prstGeom>
          <a:noFill/>
        </p:spPr>
        <p:txBody>
          <a:bodyPr wrap="square" rtlCol="0">
            <a:spAutoFit/>
          </a:bodyPr>
          <a:lstStyle/>
          <a:p>
            <a:r>
              <a:rPr lang="en-US" sz="1400" dirty="0" smtClean="0"/>
              <a:t>Initial particle count arising from chamber venting </a:t>
            </a:r>
            <a:endParaRPr lang="en-US" sz="1400" dirty="0"/>
          </a:p>
        </p:txBody>
      </p:sp>
      <p:cxnSp>
        <p:nvCxnSpPr>
          <p:cNvPr id="13" name="Straight Arrow Connector 12"/>
          <p:cNvCxnSpPr>
            <a:stCxn id="3" idx="3"/>
          </p:cNvCxnSpPr>
          <p:nvPr/>
        </p:nvCxnSpPr>
        <p:spPr>
          <a:xfrm flipV="1">
            <a:off x="1764860" y="5101389"/>
            <a:ext cx="444940" cy="305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3465095" y="4495800"/>
            <a:ext cx="3136231" cy="104674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370149" y="3418897"/>
            <a:ext cx="3015880" cy="707886"/>
          </a:xfrm>
          <a:prstGeom prst="rect">
            <a:avLst/>
          </a:prstGeom>
          <a:solidFill>
            <a:srgbClr val="FFFF00"/>
          </a:solidFill>
        </p:spPr>
        <p:txBody>
          <a:bodyPr wrap="square" rtlCol="0">
            <a:spAutoFit/>
          </a:bodyPr>
          <a:lstStyle/>
          <a:p>
            <a:r>
              <a:rPr lang="en-US" sz="2000" dirty="0" smtClean="0"/>
              <a:t>Frequent particle events while valve being cycled</a:t>
            </a:r>
            <a:endParaRPr lang="en-US" sz="2000" dirty="0"/>
          </a:p>
        </p:txBody>
      </p:sp>
      <p:cxnSp>
        <p:nvCxnSpPr>
          <p:cNvPr id="17" name="Straight Arrow Connector 16"/>
          <p:cNvCxnSpPr/>
          <p:nvPr/>
        </p:nvCxnSpPr>
        <p:spPr>
          <a:xfrm flipH="1">
            <a:off x="5682915" y="4109306"/>
            <a:ext cx="252664" cy="386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189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4017292348"/>
              </p:ext>
            </p:extLst>
          </p:nvPr>
        </p:nvGraphicFramePr>
        <p:xfrm>
          <a:off x="753978" y="1034713"/>
          <a:ext cx="10599822" cy="5229729"/>
        </p:xfrm>
        <a:graphic>
          <a:graphicData uri="http://schemas.openxmlformats.org/drawingml/2006/table">
            <a:tbl>
              <a:tblPr firstRow="1" firstCol="1" bandRow="1">
                <a:tableStyleId>{5C22544A-7EE6-4342-B048-85BDC9FD1C3A}</a:tableStyleId>
              </a:tblPr>
              <a:tblGrid>
                <a:gridCol w="2297386">
                  <a:extLst>
                    <a:ext uri="{9D8B030D-6E8A-4147-A177-3AD203B41FA5}">
                      <a16:colId xmlns:a16="http://schemas.microsoft.com/office/drawing/2014/main" val="383733901"/>
                    </a:ext>
                  </a:extLst>
                </a:gridCol>
                <a:gridCol w="5747731">
                  <a:extLst>
                    <a:ext uri="{9D8B030D-6E8A-4147-A177-3AD203B41FA5}">
                      <a16:colId xmlns:a16="http://schemas.microsoft.com/office/drawing/2014/main" val="2166685019"/>
                    </a:ext>
                  </a:extLst>
                </a:gridCol>
                <a:gridCol w="1187116">
                  <a:extLst>
                    <a:ext uri="{9D8B030D-6E8A-4147-A177-3AD203B41FA5}">
                      <a16:colId xmlns:a16="http://schemas.microsoft.com/office/drawing/2014/main" val="3592096001"/>
                    </a:ext>
                  </a:extLst>
                </a:gridCol>
                <a:gridCol w="1367589">
                  <a:extLst>
                    <a:ext uri="{9D8B030D-6E8A-4147-A177-3AD203B41FA5}">
                      <a16:colId xmlns:a16="http://schemas.microsoft.com/office/drawing/2014/main" val="3616415228"/>
                    </a:ext>
                  </a:extLst>
                </a:gridCol>
              </a:tblGrid>
              <a:tr h="1737855">
                <a:tc>
                  <a:txBody>
                    <a:bodyPr/>
                    <a:lstStyle/>
                    <a:p>
                      <a:pPr marL="0" marR="0" algn="ctr">
                        <a:lnSpc>
                          <a:spcPct val="115000"/>
                        </a:lnSpc>
                        <a:spcBef>
                          <a:spcPts val="0"/>
                        </a:spcBef>
                        <a:spcAft>
                          <a:spcPts val="1000"/>
                        </a:spcAft>
                      </a:pPr>
                      <a:r>
                        <a:rPr lang="en-US" sz="1800" dirty="0">
                          <a:effectLst/>
                        </a:rPr>
                        <a:t>GV designated ID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800" dirty="0">
                          <a:effectLst/>
                        </a:rPr>
                        <a:t>GV Condition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800" dirty="0">
                          <a:effectLst/>
                        </a:rPr>
                        <a:t># of cycles</a:t>
                      </a:r>
                      <a:endParaRPr lang="en-US" sz="3200" dirty="0">
                        <a:effectLst/>
                      </a:endParaRPr>
                    </a:p>
                    <a:p>
                      <a:pPr marL="0" marR="0" algn="ctr">
                        <a:lnSpc>
                          <a:spcPct val="115000"/>
                        </a:lnSpc>
                        <a:spcBef>
                          <a:spcPts val="0"/>
                        </a:spcBef>
                        <a:spcAft>
                          <a:spcPts val="1000"/>
                        </a:spcAft>
                      </a:pPr>
                      <a:r>
                        <a:rPr lang="en-US" sz="1800" dirty="0">
                          <a:effectLst/>
                        </a:rPr>
                        <a:t>actuated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800">
                          <a:effectLst/>
                        </a:rPr>
                        <a:t>Particulate</a:t>
                      </a:r>
                      <a:endParaRPr lang="en-US" sz="3200">
                        <a:effectLst/>
                      </a:endParaRPr>
                    </a:p>
                    <a:p>
                      <a:pPr marL="0" marR="0" algn="ctr">
                        <a:lnSpc>
                          <a:spcPct val="115000"/>
                        </a:lnSpc>
                        <a:spcBef>
                          <a:spcPts val="0"/>
                        </a:spcBef>
                        <a:spcAft>
                          <a:spcPts val="1000"/>
                        </a:spcAft>
                      </a:pPr>
                      <a:r>
                        <a:rPr lang="en-US" sz="1800">
                          <a:effectLst/>
                        </a:rPr>
                        <a:t>detected?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050386"/>
                  </a:ext>
                </a:extLst>
              </a:tr>
              <a:tr h="425311">
                <a:tc>
                  <a:txBody>
                    <a:bodyPr/>
                    <a:lstStyle/>
                    <a:p>
                      <a:pPr marL="0" marR="0" algn="just">
                        <a:lnSpc>
                          <a:spcPct val="115000"/>
                        </a:lnSpc>
                        <a:spcBef>
                          <a:spcPts val="0"/>
                        </a:spcBef>
                        <a:spcAft>
                          <a:spcPts val="1000"/>
                        </a:spcAft>
                      </a:pPr>
                      <a:r>
                        <a:rPr lang="en-US" sz="1800">
                          <a:effectLst/>
                        </a:rPr>
                        <a:t>CEBAF-R-1</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1000"/>
                        </a:spcAft>
                      </a:pPr>
                      <a:r>
                        <a:rPr lang="en-US" sz="1800">
                          <a:effectLst/>
                        </a:rPr>
                        <a:t>Re-built, on shelf ready for service in CEBAF</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1000"/>
                        </a:spcAft>
                      </a:pPr>
                      <a:r>
                        <a:rPr lang="en-US" sz="1800" dirty="0">
                          <a:effectLst/>
                        </a:rPr>
                        <a:t>1200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1000"/>
                        </a:spcAft>
                      </a:pPr>
                      <a:r>
                        <a:rPr lang="en-US" sz="1800">
                          <a:effectLst/>
                        </a:rPr>
                        <a:t>No</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60583303"/>
                  </a:ext>
                </a:extLst>
              </a:tr>
              <a:tr h="1737855">
                <a:tc>
                  <a:txBody>
                    <a:bodyPr/>
                    <a:lstStyle/>
                    <a:p>
                      <a:pPr marL="0" marR="0" algn="just">
                        <a:lnSpc>
                          <a:spcPct val="115000"/>
                        </a:lnSpc>
                        <a:spcBef>
                          <a:spcPts val="0"/>
                        </a:spcBef>
                        <a:spcAft>
                          <a:spcPts val="1000"/>
                        </a:spcAft>
                      </a:pPr>
                      <a:r>
                        <a:rPr lang="en-US" sz="1800">
                          <a:effectLst/>
                        </a:rPr>
                        <a:t>CEBAF-R-2</a:t>
                      </a:r>
                      <a:endParaRPr lang="en-US" sz="3200">
                        <a:effectLst/>
                      </a:endParaRPr>
                    </a:p>
                    <a:p>
                      <a:pPr marL="0" marR="0" algn="just">
                        <a:lnSpc>
                          <a:spcPct val="115000"/>
                        </a:lnSpc>
                        <a:spcBef>
                          <a:spcPts val="0"/>
                        </a:spcBef>
                        <a:spcAft>
                          <a:spcPts val="1000"/>
                        </a:spcAft>
                      </a:pPr>
                      <a:r>
                        <a:rPr lang="en-US" sz="1800">
                          <a:effectLst/>
                        </a:rPr>
                        <a:t>(serial # 01032-UE44-005/0131 A-1084025)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1000"/>
                        </a:spcAft>
                      </a:pPr>
                      <a:r>
                        <a:rPr lang="en-US" sz="1800" dirty="0">
                          <a:effectLst/>
                        </a:rPr>
                        <a:t>Removed from CEBAF on 5/29/14 from cryomodule 1L26, VBV1L26B because of large through leak. It has been stored on shelf since then with aluminum foil wraps.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1000"/>
                        </a:spcAft>
                      </a:pPr>
                      <a:r>
                        <a:rPr lang="en-US" sz="1800" dirty="0">
                          <a:effectLst/>
                        </a:rPr>
                        <a:t>210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1000"/>
                        </a:spcAft>
                      </a:pPr>
                      <a:r>
                        <a:rPr lang="en-US" sz="1800" dirty="0">
                          <a:effectLst/>
                        </a:rPr>
                        <a:t>Yes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9349607"/>
                  </a:ext>
                </a:extLst>
              </a:tr>
              <a:tr h="1328708">
                <a:tc>
                  <a:txBody>
                    <a:bodyPr/>
                    <a:lstStyle/>
                    <a:p>
                      <a:pPr marL="0" marR="0" algn="just">
                        <a:lnSpc>
                          <a:spcPct val="115000"/>
                        </a:lnSpc>
                        <a:spcBef>
                          <a:spcPts val="0"/>
                        </a:spcBef>
                        <a:spcAft>
                          <a:spcPts val="1000"/>
                        </a:spcAft>
                      </a:pPr>
                      <a:r>
                        <a:rPr lang="en-US" sz="1800">
                          <a:effectLst/>
                        </a:rPr>
                        <a:t>CEBAF-R-3</a:t>
                      </a:r>
                      <a:endParaRPr lang="en-US" sz="3200">
                        <a:effectLst/>
                      </a:endParaRPr>
                    </a:p>
                    <a:p>
                      <a:pPr marL="0" marR="0" algn="just">
                        <a:lnSpc>
                          <a:spcPct val="115000"/>
                        </a:lnSpc>
                        <a:spcBef>
                          <a:spcPts val="0"/>
                        </a:spcBef>
                        <a:spcAft>
                          <a:spcPts val="1000"/>
                        </a:spcAft>
                      </a:pPr>
                      <a:r>
                        <a:rPr lang="en-US" sz="1800">
                          <a:effectLst/>
                        </a:rPr>
                        <a:t>(serial # F01-54774-68)</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1000"/>
                        </a:spcAft>
                      </a:pPr>
                      <a:r>
                        <a:rPr lang="en-US" sz="1800">
                          <a:effectLst/>
                        </a:rPr>
                        <a:t>Removed from CEBAF on 1/26/10 from cryomodule 1L05, VBV1L05B because of through leak. It has been stored on shelf since then with aluminum foil wraps.</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1000"/>
                        </a:spcAft>
                      </a:pPr>
                      <a:r>
                        <a:rPr lang="en-US" sz="1800">
                          <a:effectLst/>
                        </a:rPr>
                        <a:t>1200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1000"/>
                        </a:spcAft>
                      </a:pPr>
                      <a:r>
                        <a:rPr lang="en-US" sz="1800" dirty="0">
                          <a:effectLst/>
                        </a:rPr>
                        <a:t>Yes (many)</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9128965"/>
                  </a:ext>
                </a:extLst>
              </a:tr>
            </a:tbl>
          </a:graphicData>
        </a:graphic>
      </p:graphicFrame>
      <p:sp>
        <p:nvSpPr>
          <p:cNvPr id="4" name="Date Placeholder 3"/>
          <p:cNvSpPr>
            <a:spLocks noGrp="1"/>
          </p:cNvSpPr>
          <p:nvPr>
            <p:ph type="dt" sz="half" idx="10"/>
          </p:nvPr>
        </p:nvSpPr>
        <p:spPr/>
        <p:txBody>
          <a:bodyPr/>
          <a:lstStyle/>
          <a:p>
            <a:r>
              <a:rPr lang="en-US" smtClean="0"/>
              <a:t>October 22 - 24, 2019</a:t>
            </a:r>
            <a:endParaRPr lang="en-US" dirty="0"/>
          </a:p>
        </p:txBody>
      </p:sp>
      <p:sp>
        <p:nvSpPr>
          <p:cNvPr id="5" name="Footer Placeholder 4"/>
          <p:cNvSpPr>
            <a:spLocks noGrp="1"/>
          </p:cNvSpPr>
          <p:nvPr>
            <p:ph type="ftr" sz="quarter" idx="11"/>
          </p:nvPr>
        </p:nvSpPr>
        <p:spPr/>
        <p:txBody>
          <a:bodyPr/>
          <a:lstStyle/>
          <a:p>
            <a:r>
              <a:rPr lang="en-US" smtClean="0"/>
              <a:t>2019 JLAAC Review</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9</a:t>
            </a:fld>
            <a:endParaRPr lang="en-US" dirty="0"/>
          </a:p>
        </p:txBody>
      </p:sp>
      <p:sp>
        <p:nvSpPr>
          <p:cNvPr id="8" name="Title 1"/>
          <p:cNvSpPr>
            <a:spLocks noGrp="1"/>
          </p:cNvSpPr>
          <p:nvPr>
            <p:ph type="title"/>
          </p:nvPr>
        </p:nvSpPr>
        <p:spPr>
          <a:xfrm>
            <a:off x="411892" y="240539"/>
            <a:ext cx="11285837" cy="487490"/>
          </a:xfrm>
        </p:spPr>
        <p:txBody>
          <a:bodyPr/>
          <a:lstStyle/>
          <a:p>
            <a:r>
              <a:rPr lang="en-US" dirty="0" smtClean="0"/>
              <a:t>CEBAF Beamline Gate Valves Evaluation for Particulate Attributes – cont. </a:t>
            </a:r>
            <a:endParaRPr lang="en-US" dirty="0"/>
          </a:p>
        </p:txBody>
      </p:sp>
    </p:spTree>
    <p:extLst>
      <p:ext uri="{BB962C8B-B14F-4D97-AF65-F5344CB8AC3E}">
        <p14:creationId xmlns:p14="http://schemas.microsoft.com/office/powerpoint/2010/main" val="3482882888"/>
      </p:ext>
    </p:extLst>
  </p:cSld>
  <p:clrMapOvr>
    <a:masterClrMapping/>
  </p:clrMapOvr>
</p:sld>
</file>

<file path=ppt/theme/theme1.xml><?xml version="1.0" encoding="utf-8"?>
<a:theme xmlns:a="http://schemas.openxmlformats.org/drawingml/2006/main" name="Theme1">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B5FDA33-0725-481D-A9BF-32E6FB1CA958}" vid="{825910BA-ECA8-437E-BE28-9A14A03687BE}"/>
    </a:ext>
  </a:extLst>
</a:theme>
</file>

<file path=ppt/theme/theme2.xml><?xml version="1.0" encoding="utf-8"?>
<a:theme xmlns:a="http://schemas.openxmlformats.org/drawingml/2006/main" name="JLab">
  <a:themeElements>
    <a:clrScheme name="JLab_PowerPoint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JLab_PowerPoint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JLab_PowerPoint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Lab_PowerPoint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Lab_PowerPoint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Lab_PowerPoint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JLab_PowerPoint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JLab_PowerPoint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JLab_PowerPoint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JLab_PowerPoint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JLab_PowerPoint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JLab_PowerPoint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JLab_PowerPoint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JLab_PowerPoint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eme1">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B5FDA33-0725-481D-A9BF-32E6FB1CA958}" vid="{825910BA-ECA8-437E-BE28-9A14A03687B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 Widescreen Template</Template>
  <TotalTime>1845</TotalTime>
  <Words>2908</Words>
  <Application>Microsoft Office PowerPoint</Application>
  <PresentationFormat>Widescreen</PresentationFormat>
  <Paragraphs>353</Paragraphs>
  <Slides>29</Slides>
  <Notes>0</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2</vt:i4>
      </vt:variant>
      <vt:variant>
        <vt:lpstr>Slide Titles</vt:lpstr>
      </vt:variant>
      <vt:variant>
        <vt:i4>29</vt:i4>
      </vt:variant>
    </vt:vector>
  </HeadingPairs>
  <TitlesOfParts>
    <vt:vector size="44" baseType="lpstr">
      <vt:lpstr>ＭＳ Ｐゴシック</vt:lpstr>
      <vt:lpstr>.PingFangSC-Regular</vt:lpstr>
      <vt:lpstr>Arial</vt:lpstr>
      <vt:lpstr>Calibri</vt:lpstr>
      <vt:lpstr>等线</vt:lpstr>
      <vt:lpstr>Garamond</vt:lpstr>
      <vt:lpstr>PingFangSC-Regular</vt:lpstr>
      <vt:lpstr>Times</vt:lpstr>
      <vt:lpstr>Times New Roman</vt:lpstr>
      <vt:lpstr>Wingdings</vt:lpstr>
      <vt:lpstr>Theme1</vt:lpstr>
      <vt:lpstr>JLab</vt:lpstr>
      <vt:lpstr>1_Theme1</vt:lpstr>
      <vt:lpstr>KGPlot</vt:lpstr>
      <vt:lpstr>Image</vt:lpstr>
      <vt:lpstr>Particulate Studies</vt:lpstr>
      <vt:lpstr>Motivation</vt:lpstr>
      <vt:lpstr>Outline</vt:lpstr>
      <vt:lpstr>Where We were in Last JLACC </vt:lpstr>
      <vt:lpstr>FY19 Effort and Its Outcome: Context and Declared Approach</vt:lpstr>
      <vt:lpstr>FY19 Effort and Its Outcome: Stated Scope</vt:lpstr>
      <vt:lpstr>FY19 Effort and Its Outcome: Particulate Sources </vt:lpstr>
      <vt:lpstr>CEBAF Beamline Gate Valves Evaluation for Particulate Attributes </vt:lpstr>
      <vt:lpstr>CEBAF Beamline Gate Valves Evaluation for Particulate Attributes – cont. </vt:lpstr>
      <vt:lpstr>CEBAF Beamline Gate Valves Evaluation for Particulate Attributes – cont. </vt:lpstr>
      <vt:lpstr>Earlier (2016) Gate Valve Particulate Studies </vt:lpstr>
      <vt:lpstr>CEBAF Beamline Ion Pumps Evaluation for Particulate Attributes </vt:lpstr>
      <vt:lpstr>Ion Pumps in CEBAF Beamline</vt:lpstr>
      <vt:lpstr>CEBAF Beamline Ion Pump Operation Conditions after Unplanned Cryo Outage</vt:lpstr>
      <vt:lpstr>Cavity Gradient Degradation following Irregular Ion Pump Operation  </vt:lpstr>
      <vt:lpstr>CEBAF Beamline Ion Pumps Evaluation for Particulate Attributes </vt:lpstr>
      <vt:lpstr>CEBAF Beamline Ion Pumps Evaluation for Particulate Attributes – cont. </vt:lpstr>
      <vt:lpstr>FY19 Effort and Its Outcome: Particulate Inventory  </vt:lpstr>
      <vt:lpstr>Identifying Specific Particulate Contamination</vt:lpstr>
      <vt:lpstr>Identifying Specific Particulate Contamination</vt:lpstr>
      <vt:lpstr>C100-6 NL23 205× Particle Results</vt:lpstr>
      <vt:lpstr>FY19 Effort and Its Outcome: Particulate Transportation </vt:lpstr>
      <vt:lpstr>Testing on Sensor for Remote Particle Detection   </vt:lpstr>
      <vt:lpstr>Testing on Sensor for Remote Particle Detection – cont.   </vt:lpstr>
      <vt:lpstr>Theoretical of Beam-Enabled Particulate Transportation  </vt:lpstr>
      <vt:lpstr>FY19 Effort and Its Outcome: Particulate Sources </vt:lpstr>
      <vt:lpstr>Summary</vt:lpstr>
      <vt:lpstr>Responses to 2018 JLAAC Recommendations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Talk</dc:title>
  <dc:creator>Erin Clifton</dc:creator>
  <cp:lastModifiedBy>Geoffrey Krafft</cp:lastModifiedBy>
  <cp:revision>111</cp:revision>
  <dcterms:created xsi:type="dcterms:W3CDTF">2018-09-06T13:32:58Z</dcterms:created>
  <dcterms:modified xsi:type="dcterms:W3CDTF">2019-11-04T17:48:51Z</dcterms:modified>
</cp:coreProperties>
</file>