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1"/>
  </p:notesMasterIdLst>
  <p:sldIdLst>
    <p:sldId id="309" r:id="rId5"/>
    <p:sldId id="331" r:id="rId6"/>
    <p:sldId id="332" r:id="rId7"/>
    <p:sldId id="334" r:id="rId8"/>
    <p:sldId id="335" r:id="rId9"/>
    <p:sldId id="33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96395" autoAdjust="0"/>
  </p:normalViewPr>
  <p:slideViewPr>
    <p:cSldViewPr snapToGrid="0" snapToObjects="1">
      <p:cViewPr varScale="1">
        <p:scale>
          <a:sx n="32" d="100"/>
          <a:sy n="32" d="100"/>
        </p:scale>
        <p:origin x="62" y="42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12/14/2020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4</a:t>
            </a:fld>
            <a:endParaRPr lang="en-US"/>
          </a:p>
        </p:txBody>
      </p:sp>
    </p:spTree>
    <p:extLst>
      <p:ext uri="{BB962C8B-B14F-4D97-AF65-F5344CB8AC3E}">
        <p14:creationId xmlns:p14="http://schemas.microsoft.com/office/powerpoint/2010/main" val="28282211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smtClean="0"/>
              <a:t>Questions?</a:t>
            </a:r>
            <a:endParaRPr lang="en-US" dirty="0"/>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smtClean="0"/>
              <a:t>Author</a:t>
            </a:r>
          </a:p>
          <a:p>
            <a:pPr lvl="0"/>
            <a:r>
              <a:rPr lang="en-US" dirty="0" smtClean="0"/>
              <a:t>Title</a:t>
            </a:r>
            <a:endParaRPr lang="en-US" dirty="0"/>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smtClean="0"/>
              <a:t>Click icon to add picture</a:t>
            </a:r>
            <a:endParaRPr lang="en-US"/>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smtClean="0"/>
              <a:t>Contact</a:t>
            </a:r>
            <a:endParaRPr lang="en-US" dirty="0"/>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smtClean="0"/>
              <a:t>Click icon to add picture</a:t>
            </a:r>
            <a:endParaRPr lang="en-US"/>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smtClean="0"/>
              <a:t>Click icon to add picture</a:t>
            </a:r>
            <a:endParaRPr lang="en-US"/>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smtClean="0"/>
              <a:t>Click icon to add picture</a:t>
            </a:r>
            <a:endParaRPr lang="en-US"/>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smtClean="0"/>
              <a:t>Click icon to add picture</a:t>
            </a:r>
            <a:endParaRPr lang="en-US"/>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smtClean="0"/>
              <a:t>Click icon to add picture</a:t>
            </a:r>
            <a:endParaRPr lang="en-US"/>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smtClean="0"/>
              <a:t>Click icon to add picture</a:t>
            </a:r>
            <a:endParaRPr lang="en-US"/>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Challenges working on ageing equipment</a:t>
            </a:r>
            <a:endParaRPr lang="en-US" dirty="0"/>
          </a:p>
        </p:txBody>
      </p:sp>
      <p:sp>
        <p:nvSpPr>
          <p:cNvPr id="3" name="Subtitle 2"/>
          <p:cNvSpPr>
            <a:spLocks noGrp="1"/>
          </p:cNvSpPr>
          <p:nvPr>
            <p:ph type="subTitle" idx="1"/>
          </p:nvPr>
        </p:nvSpPr>
        <p:spPr>
          <a:xfrm>
            <a:off x="443182" y="1720793"/>
            <a:ext cx="11061633" cy="3246670"/>
          </a:xfrm>
        </p:spPr>
        <p:txBody>
          <a:bodyPr>
            <a:normAutofit/>
          </a:bodyPr>
          <a:lstStyle/>
          <a:p>
            <a:r>
              <a:rPr lang="en-US" dirty="0" smtClean="0">
                <a:effectLst/>
              </a:rPr>
              <a:t>Expectations</a:t>
            </a:r>
          </a:p>
          <a:p>
            <a:r>
              <a:rPr lang="en-US" dirty="0" smtClean="0"/>
              <a:t>Leaks </a:t>
            </a:r>
          </a:p>
          <a:p>
            <a:r>
              <a:rPr lang="en-US" dirty="0"/>
              <a:t>D</a:t>
            </a:r>
            <a:r>
              <a:rPr lang="en-US" dirty="0" smtClean="0"/>
              <a:t>ocumentation</a:t>
            </a:r>
          </a:p>
          <a:p>
            <a:r>
              <a:rPr lang="en-US" dirty="0" err="1" smtClean="0"/>
              <a:t>Band-aids</a:t>
            </a:r>
            <a:r>
              <a:rPr lang="en-US" dirty="0" smtClean="0"/>
              <a:t> vs cures</a:t>
            </a:r>
          </a:p>
          <a:p>
            <a:r>
              <a:rPr lang="en-US" dirty="0" smtClean="0"/>
              <a:t>The unknowns</a:t>
            </a:r>
          </a:p>
          <a:p>
            <a:endParaRPr lang="en-US" dirty="0">
              <a:effectLst/>
            </a:endParaRPr>
          </a:p>
        </p:txBody>
      </p:sp>
      <p:sp>
        <p:nvSpPr>
          <p:cNvPr id="5" name="Text Placeholder 4"/>
          <p:cNvSpPr>
            <a:spLocks noGrp="1"/>
          </p:cNvSpPr>
          <p:nvPr>
            <p:ph type="body" sz="quarter" idx="14"/>
          </p:nvPr>
        </p:nvSpPr>
        <p:spPr/>
        <p:txBody>
          <a:bodyPr/>
          <a:lstStyle/>
          <a:p>
            <a:r>
              <a:rPr lang="en-US" dirty="0" smtClean="0"/>
              <a:t>Ari Palczewski – SRF </a:t>
            </a:r>
            <a:r>
              <a:rPr lang="en-US" dirty="0"/>
              <a:t>S</a:t>
            </a:r>
            <a:r>
              <a:rPr lang="en-US" dirty="0" smtClean="0"/>
              <a:t>cientist</a:t>
            </a:r>
            <a:endParaRPr lang="en-US" dirty="0"/>
          </a:p>
        </p:txBody>
      </p:sp>
    </p:spTree>
    <p:extLst>
      <p:ext uri="{BB962C8B-B14F-4D97-AF65-F5344CB8AC3E}">
        <p14:creationId xmlns:p14="http://schemas.microsoft.com/office/powerpoint/2010/main" val="459193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Expectations</a:t>
            </a:r>
            <a:endParaRPr lang="en-US" dirty="0"/>
          </a:p>
        </p:txBody>
      </p:sp>
      <p:sp>
        <p:nvSpPr>
          <p:cNvPr id="3" name="Content Placeholder 2"/>
          <p:cNvSpPr>
            <a:spLocks noGrp="1"/>
          </p:cNvSpPr>
          <p:nvPr>
            <p:ph idx="1"/>
          </p:nvPr>
        </p:nvSpPr>
        <p:spPr>
          <a:xfrm>
            <a:off x="411892" y="966054"/>
            <a:ext cx="5807839" cy="5804645"/>
          </a:xfrm>
        </p:spPr>
        <p:txBody>
          <a:bodyPr>
            <a:normAutofit fontScale="92500" lnSpcReduction="10000"/>
          </a:bodyPr>
          <a:lstStyle/>
          <a:p>
            <a:r>
              <a:rPr lang="en-US" dirty="0" smtClean="0"/>
              <a:t>The biggest challenge is changing expectations.</a:t>
            </a:r>
          </a:p>
          <a:p>
            <a:r>
              <a:rPr lang="en-US" dirty="0" smtClean="0"/>
              <a:t>The field of SRF is still relatively young and continually improving.  Every new installation improves on the previous revisions creating a new standard.    </a:t>
            </a:r>
          </a:p>
          <a:p>
            <a:r>
              <a:rPr lang="en-US" dirty="0" smtClean="0"/>
              <a:t>The challenge of implementing modern practices is ultimately telling ourselves what we did in the past is no longer good enough – as with all good science.</a:t>
            </a:r>
          </a:p>
          <a:p>
            <a:r>
              <a:rPr lang="en-US" dirty="0" smtClean="0"/>
              <a:t>When the exception in CEBAF was always the rule – as it is in one-off repairs, how do make uniform rules and strive for repeatability.</a:t>
            </a:r>
          </a:p>
          <a:p>
            <a:r>
              <a:rPr lang="en-US" dirty="0" smtClean="0"/>
              <a:t>For instance in the XFEL/LCLS-II production anything within 50meters of a SRF cavity required all metal valves, combined total vacuum pressure of contaminants below 1e-10 for every assembly and the same assembly techniques as SRF cavities – I want this for all refurbishment work in CEBAF at a minimum - I might be the only one.     </a:t>
            </a:r>
          </a:p>
          <a:p>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2</a:t>
            </a:fld>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7311"/>
          <a:stretch/>
        </p:blipFill>
        <p:spPr>
          <a:xfrm>
            <a:off x="6645244" y="966055"/>
            <a:ext cx="4907630" cy="4756429"/>
          </a:xfrm>
          <a:prstGeom prst="rect">
            <a:avLst/>
          </a:prstGeom>
        </p:spPr>
      </p:pic>
    </p:spTree>
    <p:extLst>
      <p:ext uri="{BB962C8B-B14F-4D97-AF65-F5344CB8AC3E}">
        <p14:creationId xmlns:p14="http://schemas.microsoft.com/office/powerpoint/2010/main" val="3473771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Leaks</a:t>
            </a:r>
            <a:endParaRPr lang="en-US" dirty="0"/>
          </a:p>
        </p:txBody>
      </p:sp>
      <p:sp>
        <p:nvSpPr>
          <p:cNvPr id="3" name="Content Placeholder 2"/>
          <p:cNvSpPr>
            <a:spLocks noGrp="1"/>
          </p:cNvSpPr>
          <p:nvPr>
            <p:ph idx="1"/>
          </p:nvPr>
        </p:nvSpPr>
        <p:spPr>
          <a:xfrm>
            <a:off x="411892" y="966055"/>
            <a:ext cx="3807023" cy="5381694"/>
          </a:xfrm>
        </p:spPr>
        <p:txBody>
          <a:bodyPr>
            <a:normAutofit fontScale="92500" lnSpcReduction="20000"/>
          </a:bodyPr>
          <a:lstStyle/>
          <a:p>
            <a:r>
              <a:rPr lang="en-US" dirty="0" smtClean="0"/>
              <a:t>Modern procedure for LCLS-II and C100R require no leaks; if there is a leak you stop, do whatever it takes to fix it or you don’t use the part (</a:t>
            </a:r>
            <a:r>
              <a:rPr lang="en-US" dirty="0"/>
              <a:t>u</a:t>
            </a:r>
            <a:r>
              <a:rPr lang="en-US" dirty="0" smtClean="0"/>
              <a:t>ntil the schedule dictated otherwise, unfortunately).</a:t>
            </a:r>
          </a:p>
          <a:p>
            <a:r>
              <a:rPr lang="en-US" dirty="0" smtClean="0"/>
              <a:t>If we did this for CEBAF we would have to basically start over.</a:t>
            </a:r>
          </a:p>
          <a:p>
            <a:r>
              <a:rPr lang="en-US" dirty="0" smtClean="0"/>
              <a:t>This week it was decided a &gt;20sccm leak is ok to keep in the machine - ~ </a:t>
            </a:r>
            <a:r>
              <a:rPr lang="en-US" b="1" dirty="0" smtClean="0"/>
              <a:t>6-7 order of magnitude </a:t>
            </a:r>
            <a:r>
              <a:rPr lang="en-US" dirty="0" smtClean="0"/>
              <a:t>larger than allowed on CM rebuilds.</a:t>
            </a:r>
          </a:p>
          <a:p>
            <a:r>
              <a:rPr lang="en-US" dirty="0" smtClean="0"/>
              <a:t>Back to expectations – how do you tell staff you must be more careful and you must do better and then allow a item 7 orders of magnitude out of spec? (beamline to WG VAC leak, but still) </a:t>
            </a:r>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3</a:t>
            </a:fld>
            <a:endParaRPr lang="en-US" dirty="0"/>
          </a:p>
        </p:txBody>
      </p:sp>
      <p:pic>
        <p:nvPicPr>
          <p:cNvPr id="6" name="Picture 5"/>
          <p:cNvPicPr>
            <a:picLocks noChangeAspect="1"/>
          </p:cNvPicPr>
          <p:nvPr/>
        </p:nvPicPr>
        <p:blipFill>
          <a:blip r:embed="rId2"/>
          <a:stretch>
            <a:fillRect/>
          </a:stretch>
        </p:blipFill>
        <p:spPr>
          <a:xfrm>
            <a:off x="4423701" y="1189159"/>
            <a:ext cx="7752204" cy="4360615"/>
          </a:xfrm>
          <a:prstGeom prst="rect">
            <a:avLst/>
          </a:prstGeom>
        </p:spPr>
      </p:pic>
    </p:spTree>
    <p:extLst>
      <p:ext uri="{BB962C8B-B14F-4D97-AF65-F5344CB8AC3E}">
        <p14:creationId xmlns:p14="http://schemas.microsoft.com/office/powerpoint/2010/main" val="579126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Documentation (or lack there of)</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4</a:t>
            </a:fld>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7096"/>
          <a:stretch/>
        </p:blipFill>
        <p:spPr>
          <a:xfrm>
            <a:off x="7867649" y="959667"/>
            <a:ext cx="3830079" cy="3212379"/>
          </a:xfrm>
          <a:prstGeom prst="rect">
            <a:avLst/>
          </a:prstGeom>
        </p:spPr>
      </p:pic>
      <p:sp>
        <p:nvSpPr>
          <p:cNvPr id="6" name="TextBox 5"/>
          <p:cNvSpPr txBox="1"/>
          <p:nvPr/>
        </p:nvSpPr>
        <p:spPr>
          <a:xfrm>
            <a:off x="7445240" y="4178445"/>
            <a:ext cx="4336610" cy="2585323"/>
          </a:xfrm>
          <a:prstGeom prst="rect">
            <a:avLst/>
          </a:prstGeom>
          <a:noFill/>
        </p:spPr>
        <p:txBody>
          <a:bodyPr wrap="square" rtlCol="0">
            <a:spAutoFit/>
          </a:bodyPr>
          <a:lstStyle/>
          <a:p>
            <a:r>
              <a:rPr lang="en-US" dirty="0" smtClean="0"/>
              <a:t>The one-offs are every.  For instance this bellows was originally installed in the </a:t>
            </a:r>
            <a:r>
              <a:rPr lang="en-US" b="1" dirty="0" smtClean="0"/>
              <a:t>wrong orientation </a:t>
            </a:r>
            <a:r>
              <a:rPr lang="en-US" dirty="0" smtClean="0"/>
              <a:t>and got kinked on a new valve installation using the “standard procedure”. In the 90’s they should have put in a custom parts rather than an off the shelf part in this location.  This undocumented installation required a second re-installation and new bellows.  </a:t>
            </a:r>
            <a:endParaRPr lang="en-US" dirty="0"/>
          </a:p>
        </p:txBody>
      </p:sp>
      <p:pic>
        <p:nvPicPr>
          <p:cNvPr id="11" name="Picture 10"/>
          <p:cNvPicPr>
            <a:picLocks noChangeAspect="1"/>
          </p:cNvPicPr>
          <p:nvPr/>
        </p:nvPicPr>
        <p:blipFill>
          <a:blip r:embed="rId4"/>
          <a:stretch>
            <a:fillRect/>
          </a:stretch>
        </p:blipFill>
        <p:spPr>
          <a:xfrm>
            <a:off x="66675" y="3023832"/>
            <a:ext cx="7019925" cy="3829050"/>
          </a:xfrm>
          <a:prstGeom prst="rect">
            <a:avLst/>
          </a:prstGeom>
        </p:spPr>
      </p:pic>
      <p:sp>
        <p:nvSpPr>
          <p:cNvPr id="12" name="TextBox 11"/>
          <p:cNvSpPr txBox="1"/>
          <p:nvPr/>
        </p:nvSpPr>
        <p:spPr>
          <a:xfrm>
            <a:off x="133350" y="2718510"/>
            <a:ext cx="6109621" cy="369332"/>
          </a:xfrm>
          <a:prstGeom prst="rect">
            <a:avLst/>
          </a:prstGeom>
          <a:noFill/>
        </p:spPr>
        <p:txBody>
          <a:bodyPr wrap="none" rtlCol="0">
            <a:spAutoFit/>
          </a:bodyPr>
          <a:lstStyle/>
          <a:p>
            <a:r>
              <a:rPr lang="en-US" dirty="0" smtClean="0"/>
              <a:t>The items in Yellow are the non-standard connections in the NL</a:t>
            </a:r>
            <a:endParaRPr lang="en-US" dirty="0"/>
          </a:p>
        </p:txBody>
      </p:sp>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73589" t="54875" r="10635" b="37769"/>
          <a:stretch/>
        </p:blipFill>
        <p:spPr>
          <a:xfrm>
            <a:off x="133350" y="852600"/>
            <a:ext cx="2676525" cy="1664143"/>
          </a:xfrm>
          <a:prstGeom prst="rect">
            <a:avLst/>
          </a:prstGeom>
        </p:spPr>
      </p:pic>
      <p:sp>
        <p:nvSpPr>
          <p:cNvPr id="14" name="TextBox 13"/>
          <p:cNvSpPr txBox="1"/>
          <p:nvPr/>
        </p:nvSpPr>
        <p:spPr>
          <a:xfrm>
            <a:off x="3154228" y="738962"/>
            <a:ext cx="4003809" cy="2031325"/>
          </a:xfrm>
          <a:prstGeom prst="rect">
            <a:avLst/>
          </a:prstGeom>
          <a:noFill/>
        </p:spPr>
        <p:txBody>
          <a:bodyPr wrap="square" rtlCol="0">
            <a:spAutoFit/>
          </a:bodyPr>
          <a:lstStyle/>
          <a:p>
            <a:r>
              <a:rPr lang="en-US" dirty="0" smtClean="0"/>
              <a:t>I think I have counted 5 version of this connections – all undocumented with 4 different types for hardware. </a:t>
            </a:r>
          </a:p>
          <a:p>
            <a:endParaRPr lang="en-US" dirty="0"/>
          </a:p>
          <a:p>
            <a:r>
              <a:rPr lang="en-US" dirty="0" smtClean="0"/>
              <a:t>How do you prepare high quality, robust and repeatable procedures when nothing is standardizes?</a:t>
            </a:r>
            <a:endParaRPr lang="en-US" dirty="0"/>
          </a:p>
        </p:txBody>
      </p:sp>
      <p:cxnSp>
        <p:nvCxnSpPr>
          <p:cNvPr id="16" name="Straight Arrow Connector 15"/>
          <p:cNvCxnSpPr/>
          <p:nvPr/>
        </p:nvCxnSpPr>
        <p:spPr>
          <a:xfrm flipH="1">
            <a:off x="784158" y="1314450"/>
            <a:ext cx="2441508" cy="45195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955608" y="1543050"/>
            <a:ext cx="577917" cy="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21008" y="1533525"/>
            <a:ext cx="524667" cy="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10611" y="1005213"/>
            <a:ext cx="1567865" cy="369332"/>
          </a:xfrm>
          <a:prstGeom prst="rect">
            <a:avLst/>
          </a:prstGeom>
          <a:solidFill>
            <a:schemeClr val="bg2"/>
          </a:solidFill>
        </p:spPr>
        <p:txBody>
          <a:bodyPr wrap="none" rtlCol="0">
            <a:spAutoFit/>
          </a:bodyPr>
          <a:lstStyle/>
          <a:p>
            <a:r>
              <a:rPr lang="en-US" dirty="0" smtClean="0"/>
              <a:t>Highly variable</a:t>
            </a:r>
            <a:endParaRPr lang="en-US" dirty="0"/>
          </a:p>
        </p:txBody>
      </p:sp>
    </p:spTree>
    <p:extLst>
      <p:ext uri="{BB962C8B-B14F-4D97-AF65-F5344CB8AC3E}">
        <p14:creationId xmlns:p14="http://schemas.microsoft.com/office/powerpoint/2010/main" val="1773101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Band-aids</a:t>
            </a:r>
            <a:r>
              <a:rPr lang="en-US" dirty="0" smtClean="0"/>
              <a:t> vs cures</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5</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6939" y="923925"/>
            <a:ext cx="3471863" cy="4629150"/>
          </a:xfrm>
          <a:prstGeom prst="rect">
            <a:avLst/>
          </a:prstGeom>
        </p:spPr>
      </p:pic>
      <p:sp>
        <p:nvSpPr>
          <p:cNvPr id="6" name="TextBox 5"/>
          <p:cNvSpPr txBox="1"/>
          <p:nvPr/>
        </p:nvSpPr>
        <p:spPr>
          <a:xfrm>
            <a:off x="160210" y="847320"/>
            <a:ext cx="6621590" cy="2308324"/>
          </a:xfrm>
          <a:prstGeom prst="rect">
            <a:avLst/>
          </a:prstGeom>
          <a:noFill/>
        </p:spPr>
        <p:txBody>
          <a:bodyPr wrap="square" rtlCol="0">
            <a:spAutoFit/>
          </a:bodyPr>
          <a:lstStyle/>
          <a:p>
            <a:r>
              <a:rPr lang="en-US" dirty="0" smtClean="0"/>
              <a:t>For years parts in the tunnel we have been patching and rigging up fixes to keep CEBAF going.  This produces high pressure quick fix mentality which is not productive when it comes to repetitive, uniform rebuilds.</a:t>
            </a:r>
          </a:p>
          <a:p>
            <a:endParaRPr lang="en-US" dirty="0"/>
          </a:p>
          <a:p>
            <a:r>
              <a:rPr lang="en-US" dirty="0" smtClean="0"/>
              <a:t>As we replace aging and broken parts and create permeant fixes, the quick fix and move on mentality is detrimental to doing a good job on permeant repairs.  </a:t>
            </a:r>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4028"/>
          <a:stretch/>
        </p:blipFill>
        <p:spPr>
          <a:xfrm>
            <a:off x="678843" y="3339810"/>
            <a:ext cx="2988282" cy="3027019"/>
          </a:xfrm>
          <a:prstGeom prst="rect">
            <a:avLst/>
          </a:prstGeom>
        </p:spPr>
      </p:pic>
      <p:sp>
        <p:nvSpPr>
          <p:cNvPr id="9" name="TextBox 8"/>
          <p:cNvSpPr txBox="1"/>
          <p:nvPr/>
        </p:nvSpPr>
        <p:spPr>
          <a:xfrm>
            <a:off x="3952875" y="4205678"/>
            <a:ext cx="2284023" cy="923330"/>
          </a:xfrm>
          <a:prstGeom prst="rect">
            <a:avLst/>
          </a:prstGeom>
          <a:noFill/>
        </p:spPr>
        <p:txBody>
          <a:bodyPr wrap="square" rtlCol="0">
            <a:spAutoFit/>
          </a:bodyPr>
          <a:lstStyle/>
          <a:p>
            <a:r>
              <a:rPr lang="en-US" dirty="0" smtClean="0"/>
              <a:t>Insulating VAC </a:t>
            </a:r>
            <a:r>
              <a:rPr lang="en-US" dirty="0" err="1" smtClean="0"/>
              <a:t>o-ring</a:t>
            </a:r>
            <a:r>
              <a:rPr lang="en-US" dirty="0" smtClean="0"/>
              <a:t> temporary repair, on a repair. </a:t>
            </a:r>
            <a:endParaRPr lang="en-US" dirty="0"/>
          </a:p>
        </p:txBody>
      </p:sp>
      <p:sp>
        <p:nvSpPr>
          <p:cNvPr id="10" name="TextBox 9"/>
          <p:cNvSpPr txBox="1"/>
          <p:nvPr/>
        </p:nvSpPr>
        <p:spPr>
          <a:xfrm>
            <a:off x="7879698" y="5568434"/>
            <a:ext cx="4131327" cy="646331"/>
          </a:xfrm>
          <a:prstGeom prst="rect">
            <a:avLst/>
          </a:prstGeom>
          <a:noFill/>
        </p:spPr>
        <p:txBody>
          <a:bodyPr wrap="square" rtlCol="0">
            <a:spAutoFit/>
          </a:bodyPr>
          <a:lstStyle/>
          <a:p>
            <a:r>
              <a:rPr lang="en-US" dirty="0" smtClean="0"/>
              <a:t>Pumping on a pump because a failed pump, with a conductance reduce ~4X. </a:t>
            </a:r>
            <a:endParaRPr lang="en-US" dirty="0"/>
          </a:p>
        </p:txBody>
      </p:sp>
    </p:spTree>
    <p:extLst>
      <p:ext uri="{BB962C8B-B14F-4D97-AF65-F5344CB8AC3E}">
        <p14:creationId xmlns:p14="http://schemas.microsoft.com/office/powerpoint/2010/main" val="2194585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Unknown’s</a:t>
            </a:r>
            <a:endParaRPr lang="en-US" dirty="0"/>
          </a:p>
        </p:txBody>
      </p:sp>
      <p:sp>
        <p:nvSpPr>
          <p:cNvPr id="3" name="Content Placeholder 2"/>
          <p:cNvSpPr>
            <a:spLocks noGrp="1"/>
          </p:cNvSpPr>
          <p:nvPr>
            <p:ph idx="1"/>
          </p:nvPr>
        </p:nvSpPr>
        <p:spPr/>
        <p:txBody>
          <a:bodyPr/>
          <a:lstStyle/>
          <a:p>
            <a:r>
              <a:rPr lang="en-US" dirty="0" smtClean="0"/>
              <a:t>Highly staged procedures done in the tunnel cleanrooms are more difficult than expected</a:t>
            </a:r>
          </a:p>
          <a:p>
            <a:pPr lvl="1"/>
            <a:r>
              <a:rPr lang="en-US" dirty="0" smtClean="0"/>
              <a:t>Its hot and you have to work on your knees.</a:t>
            </a:r>
          </a:p>
          <a:p>
            <a:pPr lvl="1"/>
            <a:r>
              <a:rPr lang="en-US" dirty="0" smtClean="0"/>
              <a:t>The </a:t>
            </a:r>
            <a:r>
              <a:rPr lang="en-US" dirty="0" err="1" smtClean="0"/>
              <a:t>airfow</a:t>
            </a:r>
            <a:r>
              <a:rPr lang="en-US" dirty="0" smtClean="0"/>
              <a:t> is not optimized.</a:t>
            </a:r>
          </a:p>
          <a:p>
            <a:pPr lvl="1"/>
            <a:r>
              <a:rPr lang="en-US" dirty="0" smtClean="0"/>
              <a:t>Unlike in the SRF cleanroom, technicians in the tunnel do not practice the same techniques daily.</a:t>
            </a:r>
          </a:p>
          <a:p>
            <a:pPr lvl="1"/>
            <a:r>
              <a:rPr lang="en-US" dirty="0" smtClean="0"/>
              <a:t>Moving clean parts into the tunnel take 2x the effort compared to the SRF main cleanroom and the unknowns do not allow a quick parts grab if we want to maintain quality.  </a:t>
            </a:r>
          </a:p>
          <a:p>
            <a:r>
              <a:rPr lang="en-US" dirty="0" smtClean="0"/>
              <a:t>The choice to venting the entire NL all at once and the keep it at ATM while we move down the LINAC has add a dance no-one wanted, but it was require because of the unknown leaks in so many of the valves. </a:t>
            </a:r>
          </a:p>
          <a:p>
            <a:r>
              <a:rPr lang="en-US" dirty="0" smtClean="0"/>
              <a:t>For the next 6 months we will stumble through the NL refurb doing our best to work through every one-off. When we do the refurbishment for the south; I strongly suggest we replace everything with new vacuum part (including bpm, viewers, </a:t>
            </a:r>
            <a:r>
              <a:rPr lang="en-US" dirty="0" err="1" smtClean="0"/>
              <a:t>ect</a:t>
            </a:r>
            <a:r>
              <a:rPr lang="en-US" dirty="0" smtClean="0"/>
              <a:t>. we are not replacing now and fully document every nut, bolt, gap and deviation before we even plan that scope.  </a:t>
            </a:r>
          </a:p>
          <a:p>
            <a:endParaRPr lang="en-US" dirty="0" smtClean="0"/>
          </a:p>
          <a:p>
            <a:pPr lvl="1"/>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6</a:t>
            </a:fld>
            <a:endParaRPr lang="en-US" dirty="0"/>
          </a:p>
        </p:txBody>
      </p:sp>
    </p:spTree>
    <p:extLst>
      <p:ext uri="{BB962C8B-B14F-4D97-AF65-F5344CB8AC3E}">
        <p14:creationId xmlns:p14="http://schemas.microsoft.com/office/powerpoint/2010/main" val="559259152"/>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B28AA59-C18E-FC4D-BD87-1D7964E0E4F6}" vid="{969E4A27-902D-3340-850E-95490CE2F5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9739782d-7e88-4b54-b83a-92eeb16ef8a0">
      <UserInfo>
        <DisplayName>Robert Rimmer</DisplayName>
        <AccountId>48</AccountId>
        <AccountType/>
      </UserInfo>
      <UserInfo>
        <DisplayName>Charlie Reece</DisplayName>
        <AccountId>10</AccountId>
        <AccountType/>
      </UserInfo>
      <UserInfo>
        <DisplayName>Geoffrey Krafft</DisplayName>
        <AccountId>49</AccountId>
        <AccountType/>
      </UserInfo>
      <UserInfo>
        <DisplayName>Camille Ginsburg</DisplayName>
        <AccountId>20</AccountId>
        <AccountType/>
      </UserInfo>
      <UserInfo>
        <DisplayName>Ari Palczewski</DisplayName>
        <AccountId>7</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E020C155EBE6D4BACD5B57C01D091A3" ma:contentTypeVersion="4" ma:contentTypeDescription="Create a new document." ma:contentTypeScope="" ma:versionID="f4435b85b99e02f31e680f8f948f0da0">
  <xsd:schema xmlns:xsd="http://www.w3.org/2001/XMLSchema" xmlns:xs="http://www.w3.org/2001/XMLSchema" xmlns:p="http://schemas.microsoft.com/office/2006/metadata/properties" xmlns:ns2="b8a1cbd3-02d4-48d7-800d-88f9ffd0f3c4" xmlns:ns3="9739782d-7e88-4b54-b83a-92eeb16ef8a0" targetNamespace="http://schemas.microsoft.com/office/2006/metadata/properties" ma:root="true" ma:fieldsID="c482eee707c9ff90b9fe3662b487946a" ns2:_="" ns3:_="">
    <xsd:import namespace="b8a1cbd3-02d4-48d7-800d-88f9ffd0f3c4"/>
    <xsd:import namespace="9739782d-7e88-4b54-b83a-92eeb16ef8a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a1cbd3-02d4-48d7-800d-88f9ffd0f3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739782d-7e88-4b54-b83a-92eeb16ef8a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51BA44-A179-4D4E-B85F-D345665B009B}">
  <ds:schemaRefs>
    <ds:schemaRef ds:uri="http://schemas.microsoft.com/sharepoint/v3/contenttype/forms"/>
  </ds:schemaRefs>
</ds:datastoreItem>
</file>

<file path=customXml/itemProps2.xml><?xml version="1.0" encoding="utf-8"?>
<ds:datastoreItem xmlns:ds="http://schemas.openxmlformats.org/officeDocument/2006/customXml" ds:itemID="{1D9A00BE-2254-443E-8330-4B6A28640F2D}">
  <ds:schemaRefs>
    <ds:schemaRef ds:uri="http://purl.org/dc/elements/1.1/"/>
    <ds:schemaRef ds:uri="http://schemas.microsoft.com/office/2006/metadata/properties"/>
    <ds:schemaRef ds:uri="9739782d-7e88-4b54-b83a-92eeb16ef8a0"/>
    <ds:schemaRef ds:uri="b8a1cbd3-02d4-48d7-800d-88f9ffd0f3c4"/>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0EF010C8-2683-4ACF-9AB6-4AA50DB8D8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a1cbd3-02d4-48d7-800d-88f9ffd0f3c4"/>
    <ds:schemaRef ds:uri="9739782d-7e88-4b54-b83a-92eeb16ef8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JLabPowerPoint_widescreen (1)</Template>
  <TotalTime>7570</TotalTime>
  <Words>711</Words>
  <Application>Microsoft Office PowerPoint</Application>
  <PresentationFormat>Widescreen</PresentationFormat>
  <Paragraphs>46</Paragraphs>
  <Slides>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.PingFangSC-Regular</vt:lpstr>
      <vt:lpstr>Arial</vt:lpstr>
      <vt:lpstr>Calibri</vt:lpstr>
      <vt:lpstr>PingFangSC-Regular</vt:lpstr>
      <vt:lpstr>Office Theme</vt:lpstr>
      <vt:lpstr>Challenges working on ageing equipment</vt:lpstr>
      <vt:lpstr>Expectations</vt:lpstr>
      <vt:lpstr>Leaks</vt:lpstr>
      <vt:lpstr>Documentation (or lack there of)</vt:lpstr>
      <vt:lpstr>Band-aids vs cures</vt:lpstr>
      <vt:lpstr>Unknown’s</vt:lpstr>
    </vt:vector>
  </TitlesOfParts>
  <Company>JLAB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Spata</dc:creator>
  <cp:lastModifiedBy>Geoffrey Krafft</cp:lastModifiedBy>
  <cp:revision>78</cp:revision>
  <dcterms:created xsi:type="dcterms:W3CDTF">2020-10-14T20:38:09Z</dcterms:created>
  <dcterms:modified xsi:type="dcterms:W3CDTF">2020-12-14T18:08:48Z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0x010100EE020C155EBE6D4BACD5B57C01D091A3</vt:lpwstr>
  </property>
</Properties>
</file>