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0"/>
  </p:notesMasterIdLst>
  <p:sldIdLst>
    <p:sldId id="269" r:id="rId2"/>
    <p:sldId id="312" r:id="rId3"/>
    <p:sldId id="298" r:id="rId4"/>
    <p:sldId id="313" r:id="rId5"/>
    <p:sldId id="326" r:id="rId6"/>
    <p:sldId id="327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3" r:id="rId16"/>
    <p:sldId id="325" r:id="rId17"/>
    <p:sldId id="338" r:id="rId18"/>
    <p:sldId id="337" r:id="rId19"/>
    <p:sldId id="324" r:id="rId20"/>
    <p:sldId id="328" r:id="rId21"/>
    <p:sldId id="329" r:id="rId22"/>
    <p:sldId id="330" r:id="rId23"/>
    <p:sldId id="331" r:id="rId24"/>
    <p:sldId id="332" r:id="rId25"/>
    <p:sldId id="335" r:id="rId26"/>
    <p:sldId id="334" r:id="rId27"/>
    <p:sldId id="333" r:id="rId28"/>
    <p:sldId id="336" r:id="rId2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3F2"/>
    <a:srgbClr val="4B87B5"/>
    <a:srgbClr val="C5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85" autoAdjust="0"/>
    <p:restoredTop sz="90854" autoAdjust="0"/>
  </p:normalViewPr>
  <p:slideViewPr>
    <p:cSldViewPr>
      <p:cViewPr varScale="1">
        <p:scale>
          <a:sx n="101" d="100"/>
          <a:sy n="101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RSR</a:t>
            </a:r>
            <a:r>
              <a:rPr lang="en-US" sz="800" i="1" baseline="0" dirty="0" smtClean="0">
                <a:solidFill>
                  <a:srgbClr val="FFFFFF"/>
                </a:solidFill>
              </a:rPr>
              <a:t> Tactical meeting</a:t>
            </a:r>
            <a:r>
              <a:rPr lang="en-US" sz="800" i="1" dirty="0" smtClean="0">
                <a:solidFill>
                  <a:srgbClr val="FFFFFF"/>
                </a:solidFill>
              </a:rPr>
              <a:t>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RSR</a:t>
            </a:r>
            <a:r>
              <a:rPr lang="en-US" sz="800" i="1" baseline="0" dirty="0" smtClean="0">
                <a:solidFill>
                  <a:srgbClr val="FFFFFF"/>
                </a:solidFill>
              </a:rPr>
              <a:t> Tactical Meeting</a:t>
            </a:r>
            <a:r>
              <a:rPr lang="en-US" sz="800" i="1" dirty="0" smtClean="0">
                <a:solidFill>
                  <a:srgbClr val="FFFFFF"/>
                </a:solidFill>
              </a:rPr>
              <a:t>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C75-01 (1L05) and P1-R (1L07)</a:t>
            </a:r>
            <a:br>
              <a:rPr lang="en-US" sz="3600" dirty="0" smtClean="0">
                <a:latin typeface="Arial" charset="0"/>
                <a:cs typeface="Arial" charset="0"/>
              </a:rPr>
            </a:br>
            <a:r>
              <a:rPr lang="en-US" sz="3600" dirty="0" smtClean="0">
                <a:latin typeface="Arial" charset="0"/>
                <a:cs typeface="Arial" charset="0"/>
              </a:rPr>
              <a:t>Commissioning Results</a:t>
            </a:r>
            <a:br>
              <a:rPr lang="en-US" sz="3600" dirty="0" smtClean="0">
                <a:latin typeface="Arial" charset="0"/>
                <a:cs typeface="Arial" charset="0"/>
              </a:rPr>
            </a:b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. Drury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08/06/21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Cavity 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4531458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453145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0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Cavity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24584"/>
            <a:ext cx="4531458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24584"/>
            <a:ext cx="453145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Cavity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531458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76400"/>
            <a:ext cx="453145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Limits on Gradient C75-01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69612181"/>
              </p:ext>
            </p:extLst>
          </p:nvPr>
        </p:nvGraphicFramePr>
        <p:xfrm>
          <a:off x="609600" y="762001"/>
          <a:ext cx="7772400" cy="2956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6043481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7169073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138519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115906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264738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50052231"/>
                    </a:ext>
                  </a:extLst>
                </a:gridCol>
              </a:tblGrid>
              <a:tr h="1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773982"/>
                  </a:ext>
                </a:extLst>
              </a:tr>
              <a:tr h="390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FE consideration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mR/hr limit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mR/hr limit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R/hr limit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339208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640212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721950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970430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504451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6898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78837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17513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317891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3830"/>
                  </a:ext>
                </a:extLst>
              </a:tr>
              <a:tr h="195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Energy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4481"/>
                  </a:ext>
                </a:extLst>
              </a:tr>
              <a:tr h="18112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4161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56498"/>
              </p:ext>
            </p:extLst>
          </p:nvPr>
        </p:nvGraphicFramePr>
        <p:xfrm>
          <a:off x="609601" y="3581400"/>
          <a:ext cx="7772400" cy="280052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2111078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497992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419570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9434933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379306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63442533"/>
                    </a:ext>
                  </a:extLst>
                </a:gridCol>
              </a:tblGrid>
              <a:tr h="220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0001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FE consideration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mR/hr limit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mR/hr limit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R/hr limit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690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99901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3966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73038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42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8722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50825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17491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90897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36569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Energy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56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Q0 Measurements C75-01 1- 4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030796" cy="2926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4030796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74720"/>
            <a:ext cx="4030796" cy="2926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72815"/>
            <a:ext cx="403079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Measurements C75-01 (5 - 8)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030796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46145"/>
            <a:ext cx="4030796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38200"/>
            <a:ext cx="4030796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46145"/>
            <a:ext cx="403079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Measurements C75-01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24186"/>
              </p:ext>
            </p:extLst>
          </p:nvPr>
        </p:nvGraphicFramePr>
        <p:xfrm>
          <a:off x="711200" y="1143000"/>
          <a:ext cx="7899399" cy="4947285"/>
        </p:xfrm>
        <a:graphic>
          <a:graphicData uri="http://schemas.openxmlformats.org/drawingml/2006/table">
            <a:tbl>
              <a:tblPr/>
              <a:tblGrid>
                <a:gridCol w="958127">
                  <a:extLst>
                    <a:ext uri="{9D8B030D-6E8A-4147-A177-3AD203B41FA5}">
                      <a16:colId xmlns:a16="http://schemas.microsoft.com/office/drawing/2014/main" val="112502583"/>
                    </a:ext>
                  </a:extLst>
                </a:gridCol>
                <a:gridCol w="834498">
                  <a:extLst>
                    <a:ext uri="{9D8B030D-6E8A-4147-A177-3AD203B41FA5}">
                      <a16:colId xmlns:a16="http://schemas.microsoft.com/office/drawing/2014/main" val="4138861480"/>
                    </a:ext>
                  </a:extLst>
                </a:gridCol>
                <a:gridCol w="1462947">
                  <a:extLst>
                    <a:ext uri="{9D8B030D-6E8A-4147-A177-3AD203B41FA5}">
                      <a16:colId xmlns:a16="http://schemas.microsoft.com/office/drawing/2014/main" val="2640840302"/>
                    </a:ext>
                  </a:extLst>
                </a:gridCol>
                <a:gridCol w="1383103">
                  <a:extLst>
                    <a:ext uri="{9D8B030D-6E8A-4147-A177-3AD203B41FA5}">
                      <a16:colId xmlns:a16="http://schemas.microsoft.com/office/drawing/2014/main" val="2533649006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1914263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5789579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5184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 @ 8 MV/m (2.07 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 @ 1hr run (2.07K)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@ 19.1 MV/m (2.07K)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Load @ SRF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DRVH’s (W)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901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6.7E+09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828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5C75-J-004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1854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6.7E+09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8308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6.6E+09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6.7E+09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670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8245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6.8E+09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652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7.8E+09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4020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7.7E+09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4340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716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 @ 8 MV/m (2.07 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 @ 1hr run (2.07K)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Qo @ 19.1 MV/m (2.07K)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7490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7.3E+09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7.0E+09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7395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5C75-J-004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2.4E+09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454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7.4E+09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6.4E+09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138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7.4E+09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5.8E+09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538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6.9E+09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506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7.0E+09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1216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5.9E+09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5.2E+09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59392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7.3E+09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6.3E+09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2355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6090285"/>
            <a:ext cx="329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Heat at 65.7 MV = 170.5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Curves C75-01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14400"/>
            <a:ext cx="734780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2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Static Lorentz C75-01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14400"/>
            <a:ext cx="73426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P1-R (1L07) Gradients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0" y="914400"/>
            <a:ext cx="7538080" cy="54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Commissioning Tasks</a:t>
            </a:r>
          </a:p>
          <a:p>
            <a:r>
              <a:rPr lang="en-US" dirty="0" smtClean="0"/>
              <a:t>1L05 Results</a:t>
            </a:r>
          </a:p>
          <a:p>
            <a:r>
              <a:rPr lang="en-US" dirty="0" smtClean="0"/>
              <a:t>1L07 Results</a:t>
            </a:r>
          </a:p>
          <a:p>
            <a:r>
              <a:rPr lang="en-US" dirty="0" smtClean="0"/>
              <a:t>1L05-1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1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P1-R (1L07) Gradients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098" y="914400"/>
            <a:ext cx="734780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2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P1-R Gradients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75248"/>
              </p:ext>
            </p:extLst>
          </p:nvPr>
        </p:nvGraphicFramePr>
        <p:xfrm>
          <a:off x="152400" y="990600"/>
          <a:ext cx="8795212" cy="3276591"/>
        </p:xfrm>
        <a:graphic>
          <a:graphicData uri="http://schemas.openxmlformats.org/drawingml/2006/table">
            <a:tbl>
              <a:tblPr/>
              <a:tblGrid>
                <a:gridCol w="462581">
                  <a:extLst>
                    <a:ext uri="{9D8B030D-6E8A-4147-A177-3AD203B41FA5}">
                      <a16:colId xmlns:a16="http://schemas.microsoft.com/office/drawing/2014/main" val="1294375998"/>
                    </a:ext>
                  </a:extLst>
                </a:gridCol>
                <a:gridCol w="411184">
                  <a:extLst>
                    <a:ext uri="{9D8B030D-6E8A-4147-A177-3AD203B41FA5}">
                      <a16:colId xmlns:a16="http://schemas.microsoft.com/office/drawing/2014/main" val="3081109224"/>
                    </a:ext>
                  </a:extLst>
                </a:gridCol>
                <a:gridCol w="497835">
                  <a:extLst>
                    <a:ext uri="{9D8B030D-6E8A-4147-A177-3AD203B41FA5}">
                      <a16:colId xmlns:a16="http://schemas.microsoft.com/office/drawing/2014/main" val="18992609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38240135"/>
                    </a:ext>
                  </a:extLst>
                </a:gridCol>
                <a:gridCol w="1053202">
                  <a:extLst>
                    <a:ext uri="{9D8B030D-6E8A-4147-A177-3AD203B41FA5}">
                      <a16:colId xmlns:a16="http://schemas.microsoft.com/office/drawing/2014/main" val="331918243"/>
                    </a:ext>
                  </a:extLst>
                </a:gridCol>
                <a:gridCol w="855262">
                  <a:extLst>
                    <a:ext uri="{9D8B030D-6E8A-4147-A177-3AD203B41FA5}">
                      <a16:colId xmlns:a16="http://schemas.microsoft.com/office/drawing/2014/main" val="2098969082"/>
                    </a:ext>
                  </a:extLst>
                </a:gridCol>
                <a:gridCol w="1447365">
                  <a:extLst>
                    <a:ext uri="{9D8B030D-6E8A-4147-A177-3AD203B41FA5}">
                      <a16:colId xmlns:a16="http://schemas.microsoft.com/office/drawing/2014/main" val="1444335588"/>
                    </a:ext>
                  </a:extLst>
                </a:gridCol>
                <a:gridCol w="1153369">
                  <a:extLst>
                    <a:ext uri="{9D8B030D-6E8A-4147-A177-3AD203B41FA5}">
                      <a16:colId xmlns:a16="http://schemas.microsoft.com/office/drawing/2014/main" val="675802867"/>
                    </a:ext>
                  </a:extLst>
                </a:gridCol>
                <a:gridCol w="1249998">
                  <a:extLst>
                    <a:ext uri="{9D8B030D-6E8A-4147-A177-3AD203B41FA5}">
                      <a16:colId xmlns:a16="http://schemas.microsoft.com/office/drawing/2014/main" val="4106088162"/>
                    </a:ext>
                  </a:extLst>
                </a:gridCol>
                <a:gridCol w="978616">
                  <a:extLst>
                    <a:ext uri="{9D8B030D-6E8A-4147-A177-3AD203B41FA5}">
                      <a16:colId xmlns:a16="http://schemas.microsoft.com/office/drawing/2014/main" val="3223979037"/>
                    </a:ext>
                  </a:extLst>
                </a:gridCol>
              </a:tblGrid>
              <a:tr h="1604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941668"/>
                  </a:ext>
                </a:extLst>
              </a:tr>
              <a:tr h="160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QextFPC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Emax MV/m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Limit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1 hour Run (MV/m)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Eight Cav Run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mR/hr Limit (MV/m)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SRF DRVH (MV/m)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534835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32854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KRRP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32008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1.0E+12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Load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181042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31589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EP-002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22208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514704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313264"/>
                  </a:ext>
                </a:extLst>
              </a:tr>
              <a:tr h="160436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2.9E+07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64569"/>
                  </a:ext>
                </a:extLst>
              </a:tr>
              <a:tr h="1604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80160"/>
                  </a:ext>
                </a:extLst>
              </a:tr>
              <a:tr h="160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 (VTA)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Emax (VTA) MV/m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Limit (VTA)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47652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83349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35068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Limit 100 W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327701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629977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EP-002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494088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JL-004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642789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JL-009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08034"/>
                  </a:ext>
                </a:extLst>
              </a:tr>
              <a:tr h="160436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JL-008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5.4E+11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151725"/>
                  </a:ext>
                </a:extLst>
              </a:tr>
              <a:tr h="1542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</a:t>
                      </a: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32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34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P1-R Field Emission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680" y="914400"/>
            <a:ext cx="73426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9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P1-R Q</a:t>
            </a:r>
            <a:r>
              <a:rPr lang="en-US" baseline="-25000" dirty="0" smtClean="0"/>
              <a:t>0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098" y="914400"/>
            <a:ext cx="734780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0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P1-R Q</a:t>
            </a:r>
            <a:r>
              <a:rPr lang="en-US" baseline="-25000" dirty="0" smtClean="0"/>
              <a:t>0</a:t>
            </a:r>
            <a:r>
              <a:rPr lang="en-US" dirty="0" smtClean="0"/>
              <a:t> Measurements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784551"/>
              </p:ext>
            </p:extLst>
          </p:nvPr>
        </p:nvGraphicFramePr>
        <p:xfrm>
          <a:off x="685800" y="2514600"/>
          <a:ext cx="7772399" cy="2028922"/>
        </p:xfrm>
        <a:graphic>
          <a:graphicData uri="http://schemas.openxmlformats.org/drawingml/2006/table">
            <a:tbl>
              <a:tblPr/>
              <a:tblGrid>
                <a:gridCol w="512241">
                  <a:extLst>
                    <a:ext uri="{9D8B030D-6E8A-4147-A177-3AD203B41FA5}">
                      <a16:colId xmlns:a16="http://schemas.microsoft.com/office/drawing/2014/main" val="4153579000"/>
                    </a:ext>
                  </a:extLst>
                </a:gridCol>
                <a:gridCol w="455325">
                  <a:extLst>
                    <a:ext uri="{9D8B030D-6E8A-4147-A177-3AD203B41FA5}">
                      <a16:colId xmlns:a16="http://schemas.microsoft.com/office/drawing/2014/main" val="488468471"/>
                    </a:ext>
                  </a:extLst>
                </a:gridCol>
                <a:gridCol w="1438828">
                  <a:extLst>
                    <a:ext uri="{9D8B030D-6E8A-4147-A177-3AD203B41FA5}">
                      <a16:colId xmlns:a16="http://schemas.microsoft.com/office/drawing/2014/main" val="1235510924"/>
                    </a:ext>
                  </a:extLst>
                </a:gridCol>
                <a:gridCol w="1502573">
                  <a:extLst>
                    <a:ext uri="{9D8B030D-6E8A-4147-A177-3AD203B41FA5}">
                      <a16:colId xmlns:a16="http://schemas.microsoft.com/office/drawing/2014/main" val="4060192183"/>
                    </a:ext>
                  </a:extLst>
                </a:gridCol>
                <a:gridCol w="1222548">
                  <a:extLst>
                    <a:ext uri="{9D8B030D-6E8A-4147-A177-3AD203B41FA5}">
                      <a16:colId xmlns:a16="http://schemas.microsoft.com/office/drawing/2014/main" val="4138984759"/>
                    </a:ext>
                  </a:extLst>
                </a:gridCol>
                <a:gridCol w="1320442">
                  <a:extLst>
                    <a:ext uri="{9D8B030D-6E8A-4147-A177-3AD203B41FA5}">
                      <a16:colId xmlns:a16="http://schemas.microsoft.com/office/drawing/2014/main" val="3103523417"/>
                    </a:ext>
                  </a:extLst>
                </a:gridCol>
                <a:gridCol w="1320442">
                  <a:extLst>
                    <a:ext uri="{9D8B030D-6E8A-4147-A177-3AD203B41FA5}">
                      <a16:colId xmlns:a16="http://schemas.microsoft.com/office/drawing/2014/main" val="1753468137"/>
                    </a:ext>
                  </a:extLst>
                </a:gridCol>
              </a:tblGrid>
              <a:tr h="214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Qo @ 8.0 MV/m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Qo @ 12.5 MV/m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 Qo @12.5 MV/m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Qo @ 1 hr run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Load @ SRF DRVH’s (W)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473923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JL-005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16911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JL-007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54867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JL-006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264712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JL-003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688464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EP-002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40326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JL-004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24901"/>
                  </a:ext>
                </a:extLst>
              </a:tr>
              <a:tr h="20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417864"/>
                  </a:ext>
                </a:extLst>
              </a:tr>
              <a:tr h="21407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JL-008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1.4E+10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9.9E+09</a:t>
                      </a: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3" marR="8233" marT="82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432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3342" y="5029200"/>
            <a:ext cx="329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Heat at 84.7 MV = 132.6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3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Ramp up Gradient in Pulse mode</a:t>
            </a:r>
          </a:p>
          <a:p>
            <a:r>
              <a:rPr lang="en-US" dirty="0" smtClean="0"/>
              <a:t>Quench at ~ 18.6 MV/m</a:t>
            </a:r>
          </a:p>
          <a:p>
            <a:r>
              <a:rPr lang="en-US" dirty="0" smtClean="0"/>
              <a:t>Accompanied by a spike in the </a:t>
            </a:r>
            <a:r>
              <a:rPr lang="en-US" dirty="0" err="1" smtClean="0"/>
              <a:t>BLVac</a:t>
            </a:r>
            <a:endParaRPr lang="en-US" dirty="0" smtClean="0"/>
          </a:p>
          <a:p>
            <a:r>
              <a:rPr lang="en-US" dirty="0" smtClean="0"/>
              <a:t>Turn Gradient on again and switched to CW</a:t>
            </a:r>
          </a:p>
          <a:p>
            <a:r>
              <a:rPr lang="en-US" dirty="0" smtClean="0"/>
              <a:t>Arc Trip / </a:t>
            </a:r>
            <a:r>
              <a:rPr lang="en-US" dirty="0" err="1" smtClean="0"/>
              <a:t>WGVac</a:t>
            </a:r>
            <a:r>
              <a:rPr lang="en-US" dirty="0" smtClean="0"/>
              <a:t> Fault occurs</a:t>
            </a:r>
          </a:p>
          <a:p>
            <a:r>
              <a:rPr lang="en-US" dirty="0" smtClean="0"/>
              <a:t>Turn RF on again, unable to raise gradient above ~14 MV/m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6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C75-01-1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049" y="1295400"/>
            <a:ext cx="5959902" cy="43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C75-01-1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772400" cy="43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C75-01-5 Processing Attempt in CMTF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7077831" cy="51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all cavities can be tuned to 1497 MHz</a:t>
            </a:r>
          </a:p>
          <a:p>
            <a:r>
              <a:rPr lang="en-US" dirty="0" smtClean="0"/>
              <a:t>Interlocks Checked</a:t>
            </a:r>
          </a:p>
          <a:p>
            <a:r>
              <a:rPr lang="en-US" dirty="0" err="1" smtClean="0"/>
              <a:t>Emax</a:t>
            </a:r>
            <a:r>
              <a:rPr lang="en-US" dirty="0" smtClean="0"/>
              <a:t> and Useable Gradients</a:t>
            </a:r>
          </a:p>
          <a:p>
            <a:r>
              <a:rPr lang="en-US" dirty="0" smtClean="0"/>
              <a:t>Field Emission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’s </a:t>
            </a:r>
          </a:p>
          <a:p>
            <a:r>
              <a:rPr lang="en-US" dirty="0" err="1" smtClean="0"/>
              <a:t>Microphonics</a:t>
            </a:r>
            <a:r>
              <a:rPr lang="en-US" dirty="0" smtClean="0"/>
              <a:t> Measurements (C75-01)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 (1L05) Gradients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60" y="838200"/>
            <a:ext cx="7614280" cy="55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 (1L05) Gradients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39" y="838200"/>
            <a:ext cx="7620722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C75-01 Gradient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21745"/>
              </p:ext>
            </p:extLst>
          </p:nvPr>
        </p:nvGraphicFramePr>
        <p:xfrm>
          <a:off x="685800" y="838200"/>
          <a:ext cx="7772400" cy="4652589"/>
        </p:xfrm>
        <a:graphic>
          <a:graphicData uri="http://schemas.openxmlformats.org/drawingml/2006/table">
            <a:tbl>
              <a:tblPr/>
              <a:tblGrid>
                <a:gridCol w="646264">
                  <a:extLst>
                    <a:ext uri="{9D8B030D-6E8A-4147-A177-3AD203B41FA5}">
                      <a16:colId xmlns:a16="http://schemas.microsoft.com/office/drawing/2014/main" val="4294734569"/>
                    </a:ext>
                  </a:extLst>
                </a:gridCol>
                <a:gridCol w="872456">
                  <a:extLst>
                    <a:ext uri="{9D8B030D-6E8A-4147-A177-3AD203B41FA5}">
                      <a16:colId xmlns:a16="http://schemas.microsoft.com/office/drawing/2014/main" val="2893326474"/>
                    </a:ext>
                  </a:extLst>
                </a:gridCol>
                <a:gridCol w="1120190">
                  <a:extLst>
                    <a:ext uri="{9D8B030D-6E8A-4147-A177-3AD203B41FA5}">
                      <a16:colId xmlns:a16="http://schemas.microsoft.com/office/drawing/2014/main" val="1938779272"/>
                    </a:ext>
                  </a:extLst>
                </a:gridCol>
                <a:gridCol w="990939">
                  <a:extLst>
                    <a:ext uri="{9D8B030D-6E8A-4147-A177-3AD203B41FA5}">
                      <a16:colId xmlns:a16="http://schemas.microsoft.com/office/drawing/2014/main" val="2339853777"/>
                    </a:ext>
                  </a:extLst>
                </a:gridCol>
                <a:gridCol w="1034022">
                  <a:extLst>
                    <a:ext uri="{9D8B030D-6E8A-4147-A177-3AD203B41FA5}">
                      <a16:colId xmlns:a16="http://schemas.microsoft.com/office/drawing/2014/main" val="936727311"/>
                    </a:ext>
                  </a:extLst>
                </a:gridCol>
                <a:gridCol w="860629">
                  <a:extLst>
                    <a:ext uri="{9D8B030D-6E8A-4147-A177-3AD203B41FA5}">
                      <a16:colId xmlns:a16="http://schemas.microsoft.com/office/drawing/2014/main" val="3334545716"/>
                    </a:ext>
                  </a:extLst>
                </a:gridCol>
                <a:gridCol w="606390">
                  <a:extLst>
                    <a:ext uri="{9D8B030D-6E8A-4147-A177-3AD203B41FA5}">
                      <a16:colId xmlns:a16="http://schemas.microsoft.com/office/drawing/2014/main" val="4230860189"/>
                    </a:ext>
                  </a:extLst>
                </a:gridCol>
                <a:gridCol w="820755">
                  <a:extLst>
                    <a:ext uri="{9D8B030D-6E8A-4147-A177-3AD203B41FA5}">
                      <a16:colId xmlns:a16="http://schemas.microsoft.com/office/drawing/2014/main" val="1812188146"/>
                    </a:ext>
                  </a:extLst>
                </a:gridCol>
                <a:gridCol w="820755">
                  <a:extLst>
                    <a:ext uri="{9D8B030D-6E8A-4147-A177-3AD203B41FA5}">
                      <a16:colId xmlns:a16="http://schemas.microsoft.com/office/drawing/2014/main" val="1528612527"/>
                    </a:ext>
                  </a:extLst>
                </a:gridCol>
              </a:tblGrid>
              <a:tr h="17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CMTF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393428"/>
                  </a:ext>
                </a:extLst>
              </a:tr>
              <a:tr h="172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QextFPC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 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Emax (CMTF) MV/m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hour Run (MV/m)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52154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5C75-RI-008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518050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5C75-J-004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870909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589713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5C75-RI-003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1.1E+12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722816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02775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755298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292165"/>
                  </a:ext>
                </a:extLst>
              </a:tr>
              <a:tr h="1721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585123"/>
                  </a:ext>
                </a:extLst>
              </a:tr>
              <a:tr h="17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</a:t>
                      </a: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102614"/>
                  </a:ext>
                </a:extLst>
              </a:tr>
              <a:tr h="172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 SN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QextFPC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Emax (MV/m)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hour Run (MV/m)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Cavity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(MV/m)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SRF DRVH (MV/m)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6241"/>
                  </a:ext>
                </a:extLst>
              </a:tr>
              <a:tr h="28128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5C75-RI-008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 / MP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59677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5C75-J-004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 / MP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180217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972028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5C75-RI-003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1.1E+12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87150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5C75-RI-002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 / MP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094671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161099"/>
                  </a:ext>
                </a:extLst>
              </a:tr>
              <a:tr h="163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795791"/>
                  </a:ext>
                </a:extLst>
              </a:tr>
              <a:tr h="1721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5C75-RI-006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1.7E+07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4.4E+11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8199" marR="8199" marT="8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5140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5943600"/>
            <a:ext cx="248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Voltage = </a:t>
            </a:r>
            <a:r>
              <a:rPr lang="en-US" dirty="0" smtClean="0"/>
              <a:t>65.7 </a:t>
            </a:r>
            <a:r>
              <a:rPr lang="en-US" dirty="0" smtClean="0"/>
              <a:t>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1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Cavity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52600"/>
            <a:ext cx="4533600" cy="3291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52600"/>
            <a:ext cx="4534645" cy="329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neutron activity measured for these cavities in CMTF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1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Cavity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9" y="1752600"/>
            <a:ext cx="4531458" cy="329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52600"/>
            <a:ext cx="452906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Cavity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531458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05000"/>
            <a:ext cx="452906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41934"/>
      </p:ext>
    </p:extLst>
  </p:cSld>
  <p:clrMapOvr>
    <a:masterClrMapping/>
  </p:clrMapOvr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33793</TotalTime>
  <Words>989</Words>
  <Application>Microsoft Office PowerPoint</Application>
  <PresentationFormat>On-screen Show (4:3)</PresentationFormat>
  <Paragraphs>647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</vt:lpstr>
      <vt:lpstr>3_JLab_PowerPoint1</vt:lpstr>
      <vt:lpstr>C75-01 (1L05) and P1-R (1L07) Commissioning Results </vt:lpstr>
      <vt:lpstr>Outline</vt:lpstr>
      <vt:lpstr>Commissioning Tasks</vt:lpstr>
      <vt:lpstr>C75-01 (1L05) Gradients</vt:lpstr>
      <vt:lpstr>C75-01 (1L05) Gradients</vt:lpstr>
      <vt:lpstr>C75-01 Gradient Data</vt:lpstr>
      <vt:lpstr>Field Emission Cavity 2</vt:lpstr>
      <vt:lpstr>Field Emission Cavity 3</vt:lpstr>
      <vt:lpstr>Field Emission Cavity 4</vt:lpstr>
      <vt:lpstr>Field Emission Cavity 5</vt:lpstr>
      <vt:lpstr>Field Emission Cavity 6</vt:lpstr>
      <vt:lpstr>Field Emission Cavity 8</vt:lpstr>
      <vt:lpstr>Field Emission Limits on Gradient C75-01</vt:lpstr>
      <vt:lpstr>Q0 Measurements C75-01 1- 4</vt:lpstr>
      <vt:lpstr>Q0 Measurements C75-01 (5 - 8)</vt:lpstr>
      <vt:lpstr>Q0 Measurements C75-01</vt:lpstr>
      <vt:lpstr>Tuner Curves C75-01</vt:lpstr>
      <vt:lpstr>Typical Static Lorentz C75-01</vt:lpstr>
      <vt:lpstr>P1-R (1L07) Gradients</vt:lpstr>
      <vt:lpstr>P1-R (1L07) Gradients</vt:lpstr>
      <vt:lpstr>P1-R Gradients</vt:lpstr>
      <vt:lpstr>P1-R Field Emission</vt:lpstr>
      <vt:lpstr>P1-R Q0 Measurements</vt:lpstr>
      <vt:lpstr>P1-R Q0 Measurements</vt:lpstr>
      <vt:lpstr>C75-01 Event</vt:lpstr>
      <vt:lpstr>C75-01-1 Event</vt:lpstr>
      <vt:lpstr>C75-01-1 Event</vt:lpstr>
      <vt:lpstr>C75-01-5 Processing Attempt in CMTF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Michael Drury</cp:lastModifiedBy>
  <cp:revision>438</cp:revision>
  <cp:lastPrinted>2013-08-02T15:23:33Z</cp:lastPrinted>
  <dcterms:created xsi:type="dcterms:W3CDTF">2010-06-08T15:26:47Z</dcterms:created>
  <dcterms:modified xsi:type="dcterms:W3CDTF">2021-08-23T17:29:01Z</dcterms:modified>
</cp:coreProperties>
</file>