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86" r:id="rId3"/>
    <p:sldId id="287" r:id="rId4"/>
    <p:sldId id="295" r:id="rId5"/>
    <p:sldId id="292" r:id="rId6"/>
    <p:sldId id="290" r:id="rId7"/>
    <p:sldId id="288" r:id="rId8"/>
    <p:sldId id="289" r:id="rId9"/>
    <p:sldId id="293" r:id="rId10"/>
    <p:sldId id="299" r:id="rId11"/>
    <p:sldId id="294" r:id="rId12"/>
    <p:sldId id="296" r:id="rId13"/>
    <p:sldId id="297" r:id="rId14"/>
    <p:sldId id="291" r:id="rId15"/>
    <p:sldId id="29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C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24" d="100"/>
          <a:sy n="124" d="100"/>
        </p:scale>
        <p:origin x="1224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JLABSGRP\SGROUP\asd\asddata\CMTF\C100_gradient_recovery\C100%20gradient%20histo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'Summary table'!$B$1</c:f>
              <c:strCache>
                <c:ptCount val="1"/>
                <c:pt idx="0">
                  <c:v>3/1/2017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-5.0108932461873722E-2"/>
                  <c:y val="-5.65837084800888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838-477D-96A7-3B814C1FF373}"/>
                </c:ext>
              </c:extLst>
            </c:dLbl>
            <c:dLbl>
              <c:idx val="8"/>
              <c:layout>
                <c:manualLayout>
                  <c:x val="-4.7519084624225896E-2"/>
                  <c:y val="2.82918542400444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838-477D-96A7-3B814C1FF3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'Summary table'!$A$2:$A$12</c:f>
              <c:strCache>
                <c:ptCount val="11"/>
                <c:pt idx="0">
                  <c:v>0L04</c:v>
                </c:pt>
                <c:pt idx="1">
                  <c:v>1L22</c:v>
                </c:pt>
                <c:pt idx="2">
                  <c:v>1L23</c:v>
                </c:pt>
                <c:pt idx="3">
                  <c:v>1L24</c:v>
                </c:pt>
                <c:pt idx="4">
                  <c:v>1L25</c:v>
                </c:pt>
                <c:pt idx="5">
                  <c:v>1L26</c:v>
                </c:pt>
                <c:pt idx="6">
                  <c:v>2L22</c:v>
                </c:pt>
                <c:pt idx="7">
                  <c:v>2L23</c:v>
                </c:pt>
                <c:pt idx="8">
                  <c:v>2L24</c:v>
                </c:pt>
                <c:pt idx="9">
                  <c:v>2L25</c:v>
                </c:pt>
                <c:pt idx="10">
                  <c:v>2L26</c:v>
                </c:pt>
              </c:strCache>
            </c:strRef>
          </c:cat>
          <c:val>
            <c:numRef>
              <c:f>'Summary table'!$B$2:$B$12</c:f>
              <c:numCache>
                <c:formatCode>0.0</c:formatCode>
                <c:ptCount val="11"/>
                <c:pt idx="0">
                  <c:v>85.673000000000002</c:v>
                </c:pt>
                <c:pt idx="1">
                  <c:v>95.06</c:v>
                </c:pt>
                <c:pt idx="2">
                  <c:v>95.773999999999987</c:v>
                </c:pt>
                <c:pt idx="3">
                  <c:v>90.908999999999992</c:v>
                </c:pt>
                <c:pt idx="4">
                  <c:v>65.744</c:v>
                </c:pt>
                <c:pt idx="5">
                  <c:v>76.146000000000001</c:v>
                </c:pt>
                <c:pt idx="6">
                  <c:v>84.951999999999998</c:v>
                </c:pt>
                <c:pt idx="7">
                  <c:v>85.61699999999999</c:v>
                </c:pt>
                <c:pt idx="8">
                  <c:v>82.271000000000001</c:v>
                </c:pt>
                <c:pt idx="9">
                  <c:v>84.021000000000001</c:v>
                </c:pt>
                <c:pt idx="10">
                  <c:v>87.304000000000002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38-477D-96A7-3B814C1FF373}"/>
            </c:ext>
          </c:extLst>
        </c:ser>
        <c:ser>
          <c:idx val="1"/>
          <c:order val="1"/>
          <c:tx>
            <c:strRef>
              <c:f>'Summary table'!$C$1</c:f>
              <c:strCache>
                <c:ptCount val="1"/>
                <c:pt idx="0">
                  <c:v>3/22/2018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'Summary table'!$C$2:$C$12</c:f>
              <c:numCache>
                <c:formatCode>0.0</c:formatCode>
                <c:ptCount val="11"/>
                <c:pt idx="0">
                  <c:v>84.385000000000005</c:v>
                </c:pt>
                <c:pt idx="1">
                  <c:v>75.018999999999991</c:v>
                </c:pt>
                <c:pt idx="2">
                  <c:v>73.793999999999997</c:v>
                </c:pt>
                <c:pt idx="3">
                  <c:v>79.114000000000004</c:v>
                </c:pt>
                <c:pt idx="4">
                  <c:v>77.238</c:v>
                </c:pt>
                <c:pt idx="5">
                  <c:v>85.588999999999999</c:v>
                </c:pt>
                <c:pt idx="6">
                  <c:v>73.849999999999994</c:v>
                </c:pt>
                <c:pt idx="7">
                  <c:v>77.91</c:v>
                </c:pt>
                <c:pt idx="8">
                  <c:v>73.429999999999993</c:v>
                </c:pt>
                <c:pt idx="9">
                  <c:v>84.35</c:v>
                </c:pt>
                <c:pt idx="10">
                  <c:v>75.39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38-477D-96A7-3B814C1FF373}"/>
            </c:ext>
          </c:extLst>
        </c:ser>
        <c:ser>
          <c:idx val="2"/>
          <c:order val="2"/>
          <c:tx>
            <c:strRef>
              <c:f>'Summary table'!$T$1</c:f>
              <c:strCache>
                <c:ptCount val="1"/>
                <c:pt idx="0">
                  <c:v>May-18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-0.39131456607139803"/>
                  <c:y val="-7.0729635600111075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838-477D-96A7-3B814C1FF3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'Summary table'!$T$2:$T$12</c:f>
              <c:numCache>
                <c:formatCode>General</c:formatCode>
                <c:ptCount val="11"/>
                <c:pt idx="0">
                  <c:v>84.398999999999987</c:v>
                </c:pt>
                <c:pt idx="1">
                  <c:v>81.199999999999989</c:v>
                </c:pt>
                <c:pt idx="2">
                  <c:v>71.99499999999999</c:v>
                </c:pt>
                <c:pt idx="3">
                  <c:v>79.239999999999995</c:v>
                </c:pt>
                <c:pt idx="4">
                  <c:v>87.57</c:v>
                </c:pt>
                <c:pt idx="5">
                  <c:v>93.170000000000016</c:v>
                </c:pt>
                <c:pt idx="6">
                  <c:v>91.489999999999981</c:v>
                </c:pt>
                <c:pt idx="7">
                  <c:v>83.02</c:v>
                </c:pt>
                <c:pt idx="8">
                  <c:v>83.3</c:v>
                </c:pt>
                <c:pt idx="9">
                  <c:v>90.439999999999984</c:v>
                </c:pt>
                <c:pt idx="10">
                  <c:v>94.5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838-477D-96A7-3B814C1FF37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57678376"/>
        <c:axId val="657683952"/>
      </c:barChart>
      <c:catAx>
        <c:axId val="657678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7683952"/>
        <c:crosses val="autoZero"/>
        <c:auto val="1"/>
        <c:lblAlgn val="ctr"/>
        <c:lblOffset val="100"/>
        <c:noMultiLvlLbl val="0"/>
      </c:catAx>
      <c:valAx>
        <c:axId val="657683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7678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65109F8C-9F4D-5945-807D-33CC9F4EE4DF}" type="datetimeFigureOut">
              <a:rPr lang="en-US" smtClean="0"/>
              <a:pPr/>
              <a:t>4/30/2018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ogbooks.jlab.org/entry/3570893" TargetMode="External"/><Relationship Id="rId2" Type="http://schemas.openxmlformats.org/officeDocument/2006/relationships/hyperlink" Target="https://logbooks.jlab.org/entry/3569764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hyperlink" Target="https://logbooks.jlab.org/entry/357026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psweb.acc.jlab.org/rf/waveforms/view/rf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C100 gradient recovery effort</a:t>
            </a:r>
            <a:endParaRPr lang="en-US" dirty="0">
              <a:latin typeface="Minion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6864" y="3886200"/>
            <a:ext cx="6735536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Anna </a:t>
            </a:r>
            <a:r>
              <a:rPr lang="en-US" dirty="0" smtClean="0"/>
              <a:t>Solopova</a:t>
            </a:r>
          </a:p>
          <a:p>
            <a:r>
              <a:rPr lang="en-US" dirty="0" smtClean="0"/>
              <a:t>5-3-2018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1L25-3 TDOFF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054661"/>
            <a:ext cx="9018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1L25-3 POFF was optimized following a “violent quench event” event on April 26, when cavity 4 quenched and LL went over 96%. Tom will elaborate.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TDOFF shifted ~40 degrees, leaving cavity off tune.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Manually tuned a day later, then it was optimized and off tune again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Ops followed the optimization procedure which works well on all other cavities.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Cavity was running at 19MeV all this time, tripping more often after wrong TDOFF.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May 2 owl shift it was bypassed due to repeated trips and SOS-</a:t>
            </a:r>
            <a:r>
              <a:rPr lang="en-US" sz="1600" dirty="0" err="1" smtClean="0"/>
              <a:t>ing</a:t>
            </a:r>
            <a:r>
              <a:rPr lang="en-US" sz="1600" dirty="0" smtClean="0"/>
              <a:t>, recovered next day to only 15.5MeV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Swapped FCC and an attenuator, checked cable connections – no luck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Elog</a:t>
            </a:r>
            <a:r>
              <a:rPr lang="en-US" sz="1600" dirty="0" smtClean="0"/>
              <a:t> references </a:t>
            </a:r>
            <a:r>
              <a:rPr lang="en-US" sz="1600" dirty="0">
                <a:hlinkClick r:id="rId2"/>
              </a:rPr>
              <a:t>3569764</a:t>
            </a:r>
            <a:r>
              <a:rPr lang="en-US" sz="1600" dirty="0" smtClean="0"/>
              <a:t> </a:t>
            </a:r>
            <a:r>
              <a:rPr lang="en-US" sz="1600" dirty="0" smtClean="0">
                <a:hlinkClick r:id="rId3"/>
              </a:rPr>
              <a:t>3570893</a:t>
            </a:r>
            <a:r>
              <a:rPr lang="en-US" sz="1600" dirty="0" smtClean="0"/>
              <a:t> </a:t>
            </a:r>
            <a:r>
              <a:rPr lang="en-US" sz="1600" dirty="0">
                <a:hlinkClick r:id="rId4"/>
              </a:rPr>
              <a:t>3570260</a:t>
            </a:r>
            <a:endParaRPr lang="en-US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20" y="752163"/>
            <a:ext cx="8275704" cy="337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43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Klystron power limits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61" y="703709"/>
            <a:ext cx="7883938" cy="48659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785" y="5569689"/>
            <a:ext cx="9050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Typical event: 2L25 Cavity 4 ran out of power at 6kW multiple times</a:t>
            </a:r>
            <a:r>
              <a:rPr lang="en-US" sz="1600" dirty="0" smtClean="0"/>
              <a:t>. </a:t>
            </a:r>
          </a:p>
          <a:p>
            <a:r>
              <a:rPr lang="en-US" sz="1600" dirty="0" smtClean="0"/>
              <a:t>22 klystrons trip at </a:t>
            </a:r>
            <a:r>
              <a:rPr lang="en-US" sz="1600" dirty="0" smtClean="0"/>
              <a:t>CRFP </a:t>
            </a:r>
            <a:r>
              <a:rPr lang="en-US" sz="1600" dirty="0" smtClean="0"/>
              <a:t>below 10kW. 46 are not </a:t>
            </a:r>
            <a:r>
              <a:rPr lang="en-US" sz="1600" dirty="0" err="1" smtClean="0"/>
              <a:t>not</a:t>
            </a:r>
            <a:r>
              <a:rPr lang="en-US" sz="1600" dirty="0" smtClean="0"/>
              <a:t> linear above 10kW (spec is 10.5)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930998" y="6079569"/>
            <a:ext cx="2213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Courtesy of T. Powers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09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point events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2299" y="5617029"/>
            <a:ext cx="4643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2L22 electrical noise from the storm on April 25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837560"/>
            <a:ext cx="7461196" cy="477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2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</a:t>
            </a:r>
            <a:r>
              <a:rPr lang="en-US" sz="1600" dirty="0" smtClean="0"/>
              <a:t>in an ideal world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9042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Trip </a:t>
            </a:r>
            <a:r>
              <a:rPr lang="en-US" dirty="0"/>
              <a:t>data analysis </a:t>
            </a:r>
          </a:p>
          <a:p>
            <a:pPr lvl="1"/>
            <a:r>
              <a:rPr lang="en-US" dirty="0"/>
              <a:t>Patterns</a:t>
            </a:r>
          </a:p>
          <a:p>
            <a:pPr lvl="1"/>
            <a:r>
              <a:rPr lang="en-US" dirty="0"/>
              <a:t>Normal decay times from planned RF off</a:t>
            </a:r>
          </a:p>
          <a:p>
            <a:pPr lvl="1"/>
            <a:r>
              <a:rPr lang="en-US" dirty="0"/>
              <a:t>“Window of normality” for certain </a:t>
            </a:r>
            <a:r>
              <a:rPr lang="en-US" dirty="0" smtClean="0"/>
              <a:t>signals</a:t>
            </a:r>
          </a:p>
          <a:p>
            <a:pPr lvl="1"/>
            <a:r>
              <a:rPr lang="en-US" dirty="0" smtClean="0"/>
              <a:t>Automation: run trip analyzer on the background, alert ops “this cavity was unstable first X% of trips”</a:t>
            </a:r>
          </a:p>
          <a:p>
            <a:r>
              <a:rPr lang="en-US" dirty="0" smtClean="0"/>
              <a:t>More powerful and flexible WFS viewer</a:t>
            </a:r>
          </a:p>
          <a:p>
            <a:r>
              <a:rPr lang="en-US" dirty="0" smtClean="0"/>
              <a:t>Klystron optimization and swap</a:t>
            </a:r>
          </a:p>
          <a:p>
            <a:r>
              <a:rPr lang="en-US" dirty="0" smtClean="0"/>
              <a:t>Phase lock – cut recovery time to ~30 seconds</a:t>
            </a:r>
          </a:p>
          <a:p>
            <a:r>
              <a:rPr lang="en-US" dirty="0" smtClean="0"/>
              <a:t>Filter single point events? </a:t>
            </a:r>
          </a:p>
          <a:p>
            <a:r>
              <a:rPr lang="en-US" dirty="0" smtClean="0"/>
              <a:t>Work with OPS to be mindful of the gradient </a:t>
            </a:r>
          </a:p>
          <a:p>
            <a:pPr lvl="1"/>
            <a:r>
              <a:rPr lang="en-US" dirty="0" smtClean="0"/>
              <a:t>C100 recovery procedures and other tools</a:t>
            </a:r>
          </a:p>
        </p:txBody>
      </p:sp>
    </p:spTree>
    <p:extLst>
      <p:ext uri="{BB962C8B-B14F-4D97-AF65-F5344CB8AC3E}">
        <p14:creationId xmlns:p14="http://schemas.microsoft.com/office/powerpoint/2010/main" val="346737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</a:t>
            </a:r>
            <a:r>
              <a:rPr lang="en-US" smtClean="0"/>
              <a:t>the 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2738"/>
            <a:ext cx="8229600" cy="508342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C100 </a:t>
            </a:r>
            <a:r>
              <a:rPr lang="en-US" dirty="0">
                <a:solidFill>
                  <a:srgbClr val="00B050"/>
                </a:solidFill>
              </a:rPr>
              <a:t>P</a:t>
            </a:r>
            <a:r>
              <a:rPr lang="en-US" dirty="0" smtClean="0">
                <a:solidFill>
                  <a:srgbClr val="00B050"/>
                </a:solidFill>
              </a:rPr>
              <a:t>OFF optimization guidance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Cavity history tool files an OPS-PR for ODVH change </a:t>
            </a:r>
          </a:p>
          <a:p>
            <a:pPr lvl="1"/>
            <a:r>
              <a:rPr lang="en-US" dirty="0" smtClean="0"/>
              <a:t>Pop-up reminder if </a:t>
            </a:r>
            <a:r>
              <a:rPr lang="en-US" dirty="0" smtClean="0"/>
              <a:t>the reason </a:t>
            </a:r>
            <a:r>
              <a:rPr lang="en-US" dirty="0" smtClean="0"/>
              <a:t>for </a:t>
            </a:r>
            <a:r>
              <a:rPr lang="en-US" dirty="0" err="1" smtClean="0"/>
              <a:t>derating</a:t>
            </a:r>
            <a:r>
              <a:rPr lang="en-US" dirty="0" smtClean="0"/>
              <a:t> was “Beam instability”</a:t>
            </a:r>
          </a:p>
          <a:p>
            <a:r>
              <a:rPr lang="en-US" dirty="0">
                <a:solidFill>
                  <a:srgbClr val="00B050"/>
                </a:solidFill>
              </a:rPr>
              <a:t>Arc detector fault notification on the Wall</a:t>
            </a:r>
          </a:p>
          <a:p>
            <a:r>
              <a:rPr lang="en-US" dirty="0" err="1"/>
              <a:t>AutoRecovery</a:t>
            </a:r>
            <a:r>
              <a:rPr lang="en-US" dirty="0"/>
              <a:t> script requires operator intervention on arc test fault and repeated quench </a:t>
            </a:r>
            <a:r>
              <a:rPr lang="en-US" dirty="0" smtClean="0"/>
              <a:t>faults over a short period of time</a:t>
            </a:r>
          </a:p>
          <a:p>
            <a:r>
              <a:rPr lang="en-US" dirty="0" smtClean="0"/>
              <a:t>Automatic TDOFF adjustment based on CRFP/DETA2 fit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017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the team: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Clyde Mounts</a:t>
            </a:r>
          </a:p>
          <a:p>
            <a:r>
              <a:rPr lang="en-US" dirty="0" smtClean="0"/>
              <a:t>Ramakrishna </a:t>
            </a:r>
            <a:r>
              <a:rPr lang="en-US" dirty="0" err="1" smtClean="0"/>
              <a:t>Bachimanchi</a:t>
            </a:r>
            <a:endParaRPr lang="en-US" dirty="0" smtClean="0"/>
          </a:p>
          <a:p>
            <a:r>
              <a:rPr lang="en-US" dirty="0"/>
              <a:t>Tom </a:t>
            </a:r>
            <a:r>
              <a:rPr lang="en-US" dirty="0" smtClean="0"/>
              <a:t>Powers</a:t>
            </a:r>
          </a:p>
          <a:p>
            <a:r>
              <a:rPr lang="en-US" dirty="0" smtClean="0"/>
              <a:t>George Lahti</a:t>
            </a:r>
          </a:p>
          <a:p>
            <a:r>
              <a:rPr lang="en-US" dirty="0" smtClean="0"/>
              <a:t>Adam Carpenter</a:t>
            </a:r>
          </a:p>
          <a:p>
            <a:r>
              <a:rPr lang="en-US" dirty="0" smtClean="0"/>
              <a:t>Chris </a:t>
            </a:r>
            <a:r>
              <a:rPr lang="en-US" dirty="0" err="1" smtClean="0"/>
              <a:t>Slominski</a:t>
            </a:r>
            <a:endParaRPr lang="en-US" dirty="0" smtClean="0"/>
          </a:p>
          <a:p>
            <a:r>
              <a:rPr lang="en-US" dirty="0"/>
              <a:t>Theo </a:t>
            </a:r>
            <a:r>
              <a:rPr lang="en-US" dirty="0" err="1" smtClean="0"/>
              <a:t>Larrieu</a:t>
            </a:r>
            <a:endParaRPr lang="en-US" dirty="0"/>
          </a:p>
          <a:p>
            <a:r>
              <a:rPr lang="en-US" dirty="0" smtClean="0"/>
              <a:t>OPS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389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22" y="1259602"/>
            <a:ext cx="8734566" cy="5063982"/>
          </a:xfrm>
        </p:spPr>
        <p:txBody>
          <a:bodyPr/>
          <a:lstStyle/>
          <a:p>
            <a:r>
              <a:rPr lang="en-US" dirty="0" smtClean="0"/>
              <a:t>Progress to date</a:t>
            </a:r>
          </a:p>
          <a:p>
            <a:r>
              <a:rPr lang="en-US" dirty="0" smtClean="0"/>
              <a:t>Waveforms!</a:t>
            </a:r>
          </a:p>
          <a:p>
            <a:r>
              <a:rPr lang="en-US" dirty="0" smtClean="0"/>
              <a:t>Limitations and mysteries</a:t>
            </a:r>
          </a:p>
          <a:p>
            <a:r>
              <a:rPr lang="en-US" dirty="0" smtClean="0"/>
              <a:t>Plans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417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push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81" y="884216"/>
            <a:ext cx="2989765" cy="2666704"/>
          </a:xfrm>
        </p:spPr>
        <p:txBody>
          <a:bodyPr>
            <a:normAutofit fontScale="92500" lnSpcReduction="10000"/>
          </a:bodyPr>
          <a:lstStyle/>
          <a:p>
            <a:endParaRPr lang="en-US" sz="1800" dirty="0" smtClean="0"/>
          </a:p>
          <a:p>
            <a:r>
              <a:rPr lang="en-US" sz="1800" dirty="0" smtClean="0"/>
              <a:t>Started on March 23</a:t>
            </a:r>
          </a:p>
          <a:p>
            <a:r>
              <a:rPr lang="en-US" sz="1800" dirty="0"/>
              <a:t>South </a:t>
            </a:r>
            <a:r>
              <a:rPr lang="en-US" sz="1800" dirty="0">
                <a:solidFill>
                  <a:srgbClr val="00B050"/>
                </a:solidFill>
              </a:rPr>
              <a:t>up</a:t>
            </a:r>
            <a:r>
              <a:rPr lang="en-US" sz="1800" dirty="0"/>
              <a:t> </a:t>
            </a:r>
            <a:r>
              <a:rPr lang="en-US" sz="1800" dirty="0" smtClean="0"/>
              <a:t>18.6</a:t>
            </a:r>
            <a:r>
              <a:rPr lang="en-US" sz="1800" dirty="0" smtClean="0"/>
              <a:t>MeV/m </a:t>
            </a:r>
            <a:r>
              <a:rPr lang="en-US" sz="1800" dirty="0"/>
              <a:t>from </a:t>
            </a:r>
            <a:r>
              <a:rPr lang="en-US" sz="1800" dirty="0" smtClean="0"/>
              <a:t>2017</a:t>
            </a:r>
          </a:p>
          <a:p>
            <a:pPr lvl="1"/>
            <a:r>
              <a:rPr lang="en-US" sz="1400" dirty="0"/>
              <a:t>gradient was just sitting there, sad and forgotten </a:t>
            </a:r>
            <a:endParaRPr lang="en-US" sz="1400" dirty="0" smtClean="0"/>
          </a:p>
          <a:p>
            <a:r>
              <a:rPr lang="en-US" sz="1800" dirty="0" smtClean="0"/>
              <a:t>North </a:t>
            </a:r>
            <a:r>
              <a:rPr lang="en-US" sz="1800" dirty="0" smtClean="0">
                <a:solidFill>
                  <a:srgbClr val="FF0000"/>
                </a:solidFill>
              </a:rPr>
              <a:t>down</a:t>
            </a:r>
            <a:r>
              <a:rPr lang="en-US" sz="1800" dirty="0" smtClean="0"/>
              <a:t> </a:t>
            </a:r>
            <a:r>
              <a:rPr lang="en-US" sz="1800" dirty="0" smtClean="0"/>
              <a:t>10.5MeV/m </a:t>
            </a:r>
            <a:r>
              <a:rPr lang="en-US" sz="1800" dirty="0" smtClean="0"/>
              <a:t>from 2017</a:t>
            </a:r>
          </a:p>
          <a:p>
            <a:pPr lvl="1"/>
            <a:r>
              <a:rPr lang="en-US" sz="1800" dirty="0" err="1" smtClean="0"/>
              <a:t>cryo</a:t>
            </a:r>
            <a:r>
              <a:rPr lang="en-US" sz="1800" dirty="0" smtClean="0"/>
              <a:t> events, vacuum, FE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554272"/>
              </p:ext>
            </p:extLst>
          </p:nvPr>
        </p:nvGraphicFramePr>
        <p:xfrm>
          <a:off x="68481" y="3680950"/>
          <a:ext cx="2989765" cy="1613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798">
                  <a:extLst>
                    <a:ext uri="{9D8B030D-6E8A-4147-A177-3AD203B41FA5}">
                      <a16:colId xmlns:a16="http://schemas.microsoft.com/office/drawing/2014/main" val="837752435"/>
                    </a:ext>
                  </a:extLst>
                </a:gridCol>
                <a:gridCol w="603681">
                  <a:extLst>
                    <a:ext uri="{9D8B030D-6E8A-4147-A177-3AD203B41FA5}">
                      <a16:colId xmlns:a16="http://schemas.microsoft.com/office/drawing/2014/main" val="902763231"/>
                    </a:ext>
                  </a:extLst>
                </a:gridCol>
                <a:gridCol w="667695">
                  <a:extLst>
                    <a:ext uri="{9D8B030D-6E8A-4147-A177-3AD203B41FA5}">
                      <a16:colId xmlns:a16="http://schemas.microsoft.com/office/drawing/2014/main" val="1514792225"/>
                    </a:ext>
                  </a:extLst>
                </a:gridCol>
                <a:gridCol w="638591">
                  <a:extLst>
                    <a:ext uri="{9D8B030D-6E8A-4147-A177-3AD203B41FA5}">
                      <a16:colId xmlns:a16="http://schemas.microsoft.com/office/drawing/2014/main" val="4024119054"/>
                    </a:ext>
                  </a:extLst>
                </a:gridCol>
              </a:tblGrid>
              <a:tr h="4033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MeV/m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North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South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571382"/>
                  </a:ext>
                </a:extLst>
              </a:tr>
              <a:tr h="40338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March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933.5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423.6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424.2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183689"/>
                  </a:ext>
                </a:extLst>
              </a:tr>
              <a:tr h="40338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March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860.1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390.8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384.9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224499"/>
                  </a:ext>
                </a:extLst>
              </a:tr>
              <a:tr h="40338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May </a:t>
                      </a:r>
                      <a:r>
                        <a:rPr lang="en-US" sz="1400" dirty="0" smtClean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940.5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413.2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442.8</a:t>
                      </a: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1405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9500" y="5326693"/>
            <a:ext cx="2827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Minion Pro"/>
              </a:rPr>
              <a:t>North </a:t>
            </a:r>
            <a:r>
              <a:rPr lang="en-US" dirty="0" smtClean="0">
                <a:latin typeface="Minion Pro"/>
              </a:rPr>
              <a:t>is up </a:t>
            </a:r>
            <a:r>
              <a:rPr lang="en-US" dirty="0" smtClean="0">
                <a:latin typeface="Minion Pro"/>
              </a:rPr>
              <a:t>22.4</a:t>
            </a:r>
            <a:r>
              <a:rPr lang="en-US" dirty="0" smtClean="0">
                <a:latin typeface="Minion Pro"/>
              </a:rPr>
              <a:t> MeV/m </a:t>
            </a:r>
            <a:r>
              <a:rPr lang="en-US" dirty="0" smtClean="0">
                <a:latin typeface="Minion Pro"/>
              </a:rPr>
              <a:t>from the start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Minion Pro"/>
              </a:rPr>
              <a:t>South is up </a:t>
            </a:r>
            <a:r>
              <a:rPr lang="en-US" dirty="0" smtClean="0">
                <a:latin typeface="Minion Pro"/>
              </a:rPr>
              <a:t>58 MeV/m</a:t>
            </a:r>
            <a:endParaRPr lang="en-US" dirty="0" smtClean="0">
              <a:latin typeface="Minion Pro"/>
            </a:endParaRPr>
          </a:p>
        </p:txBody>
      </p:sp>
      <p:pic>
        <p:nvPicPr>
          <p:cNvPr id="1026" name="Picture 2" descr="Image result for snail mount fu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666" y="0"/>
            <a:ext cx="1334188" cy="65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417681"/>
              </p:ext>
            </p:extLst>
          </p:nvPr>
        </p:nvGraphicFramePr>
        <p:xfrm>
          <a:off x="3119719" y="889698"/>
          <a:ext cx="5968136" cy="462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49701" y="5763025"/>
            <a:ext cx="4052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reach: NL 1079MeV; SL 1080MeV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22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8887" y="931252"/>
            <a:ext cx="86330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Trips: things get worse before they get better. 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Total RF trip rate now is the </a:t>
            </a:r>
            <a:r>
              <a:rPr lang="en-US" dirty="0"/>
              <a:t>same </a:t>
            </a:r>
            <a:r>
              <a:rPr lang="en-US" dirty="0" smtClean="0"/>
              <a:t>as in March 2017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C100 trip rate is 0.1/</a:t>
            </a:r>
            <a:r>
              <a:rPr lang="en-US" dirty="0" err="1" smtClean="0"/>
              <a:t>hr</a:t>
            </a:r>
            <a:r>
              <a:rPr lang="en-US" dirty="0" smtClean="0"/>
              <a:t> lower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339" y="1754690"/>
            <a:ext cx="7430461" cy="441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2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Waveforms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83342"/>
            <a:ext cx="8229600" cy="494282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Allow to investigate each trip at higher resolution than archiver</a:t>
            </a:r>
          </a:p>
          <a:p>
            <a:r>
              <a:rPr lang="en-US" dirty="0" smtClean="0"/>
              <a:t>Show events when a cavity caused others to trip, but stayed on</a:t>
            </a:r>
          </a:p>
          <a:p>
            <a:pPr lvl="1"/>
            <a:r>
              <a:rPr lang="en-US" dirty="0" smtClean="0"/>
              <a:t>Helps keep the gradient up in “innocent” cavities. </a:t>
            </a:r>
            <a:endParaRPr lang="en-US" dirty="0" smtClean="0"/>
          </a:p>
          <a:p>
            <a:r>
              <a:rPr lang="en-US" dirty="0" smtClean="0"/>
              <a:t>Possible </a:t>
            </a:r>
            <a:r>
              <a:rPr lang="en-US" dirty="0" smtClean="0"/>
              <a:t>to create patterns for each type or </a:t>
            </a:r>
            <a:r>
              <a:rPr lang="en-US" dirty="0" smtClean="0"/>
              <a:t>trips</a:t>
            </a:r>
          </a:p>
          <a:p>
            <a:pPr lvl="1"/>
            <a:r>
              <a:rPr lang="en-US" dirty="0" smtClean="0"/>
              <a:t>Automation of the gradient recovery  process in the future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79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80622"/>
            <a:ext cx="9143999" cy="818559"/>
          </a:xfrm>
        </p:spPr>
        <p:txBody>
          <a:bodyPr/>
          <a:lstStyle/>
          <a:p>
            <a:pPr algn="ctr"/>
            <a:r>
              <a:rPr lang="en-US" sz="4200" b="0" dirty="0"/>
              <a:t>Waveforms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619" y="1081428"/>
            <a:ext cx="5915274" cy="4902277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2510589" cy="4548605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CFQE2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CRFP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CRFPP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CRRPP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DETA2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DFQES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OpsSummary1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9388" y="6015789"/>
            <a:ext cx="604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Viewer </a:t>
            </a:r>
            <a:r>
              <a:rPr lang="en-US" dirty="0" smtClean="0">
                <a:hlinkClick r:id="rId3"/>
              </a:rPr>
              <a:t>page</a:t>
            </a:r>
            <a:r>
              <a:rPr lang="en-US" dirty="0"/>
              <a:t> </a:t>
            </a:r>
            <a:r>
              <a:rPr lang="en-US" dirty="0" smtClean="0"/>
              <a:t> Available from </a:t>
            </a:r>
            <a:r>
              <a:rPr lang="en-US" dirty="0" err="1" smtClean="0"/>
              <a:t>JMenu</a:t>
            </a:r>
            <a:r>
              <a:rPr lang="en-US" dirty="0" smtClean="0"/>
              <a:t> – System Expert - 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1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8254"/>
            <a:ext cx="8229600" cy="54142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Started with 2L25 and 5 signals per cavity per trip on 4-10-18</a:t>
            </a:r>
          </a:p>
          <a:p>
            <a:r>
              <a:rPr lang="en-US" dirty="0"/>
              <a:t>17 waveforms are </a:t>
            </a:r>
            <a:r>
              <a:rPr lang="en-US" dirty="0" smtClean="0"/>
              <a:t>collected from all C100 cavities on each trip starting 4-24-18</a:t>
            </a:r>
          </a:p>
          <a:p>
            <a:r>
              <a:rPr lang="en-US" dirty="0" smtClean="0"/>
              <a:t>IOC time sync and harvester flag issues</a:t>
            </a:r>
          </a:p>
          <a:p>
            <a:pPr lvl="1"/>
            <a:r>
              <a:rPr lang="en-US" sz="2400" dirty="0" smtClean="0"/>
              <a:t>Not all files are saved for each trip</a:t>
            </a:r>
          </a:p>
          <a:p>
            <a:pPr lvl="1"/>
            <a:r>
              <a:rPr lang="en-US" sz="2400" dirty="0"/>
              <a:t>Work is ongoing</a:t>
            </a:r>
            <a:endParaRPr lang="en-US" sz="2400" dirty="0" smtClean="0"/>
          </a:p>
          <a:p>
            <a:pPr lvl="1"/>
            <a:r>
              <a:rPr lang="en-US" sz="2400" dirty="0" smtClean="0"/>
              <a:t>If we have 30% of trips, we are still good</a:t>
            </a:r>
          </a:p>
          <a:p>
            <a:r>
              <a:rPr lang="en-US" dirty="0" smtClean="0"/>
              <a:t>Version 2 web viewer and Tom’s </a:t>
            </a:r>
            <a:r>
              <a:rPr lang="en-US" dirty="0" err="1" smtClean="0"/>
              <a:t>LabView</a:t>
            </a:r>
            <a:r>
              <a:rPr lang="en-US" dirty="0" smtClean="0"/>
              <a:t> viewer for analysis </a:t>
            </a:r>
          </a:p>
          <a:p>
            <a:r>
              <a:rPr lang="en-US" dirty="0" smtClean="0"/>
              <a:t>OPS are already using it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77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and mysteries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2014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Quiet times vs trips at the same gradient for no good reason</a:t>
            </a:r>
          </a:p>
          <a:p>
            <a:pPr lvl="1"/>
            <a:r>
              <a:rPr lang="en-US" sz="2000" dirty="0" smtClean="0"/>
              <a:t>Can it be solved through WFS? </a:t>
            </a:r>
          </a:p>
          <a:p>
            <a:r>
              <a:rPr lang="en-US" sz="2400" dirty="0" err="1" smtClean="0"/>
              <a:t>Microphonics</a:t>
            </a:r>
            <a:r>
              <a:rPr lang="en-US" sz="2400" dirty="0" smtClean="0"/>
              <a:t>-induced trips</a:t>
            </a:r>
          </a:p>
          <a:p>
            <a:r>
              <a:rPr lang="en-US" sz="2400" dirty="0" smtClean="0"/>
              <a:t>Klystrons not providing 10kW:</a:t>
            </a:r>
            <a:r>
              <a:rPr lang="en-US" sz="2400" dirty="0"/>
              <a:t> </a:t>
            </a:r>
            <a:r>
              <a:rPr lang="en-US" sz="2400" dirty="0" smtClean="0"/>
              <a:t>cavity runs out of power and trips</a:t>
            </a:r>
          </a:p>
          <a:p>
            <a:pPr lvl="1"/>
            <a:r>
              <a:rPr lang="en-US" sz="2000" dirty="0" smtClean="0"/>
              <a:t>To be addressed this summer through optimization and maybe klystron swaps</a:t>
            </a:r>
          </a:p>
          <a:p>
            <a:r>
              <a:rPr lang="en-US" sz="2400" dirty="0" smtClean="0"/>
              <a:t>Quench vs some other fault resolution</a:t>
            </a:r>
            <a:endParaRPr lang="ru-RU" sz="2400" dirty="0" smtClean="0"/>
          </a:p>
          <a:p>
            <a:r>
              <a:rPr lang="en-US" sz="2400" dirty="0" smtClean="0"/>
              <a:t>Electrical noise and single-point event filtering</a:t>
            </a:r>
          </a:p>
          <a:p>
            <a:pPr lvl="1"/>
            <a:r>
              <a:rPr lang="en-US" sz="2000" dirty="0" smtClean="0"/>
              <a:t>Recent storm left SL C100 off for an hour, still ringing 3 hours </a:t>
            </a:r>
            <a:r>
              <a:rPr lang="en-US" sz="2000" dirty="0" smtClean="0"/>
              <a:t>later</a:t>
            </a:r>
            <a:r>
              <a:rPr lang="en-US" sz="2000" dirty="0"/>
              <a:t> </a:t>
            </a:r>
            <a:r>
              <a:rPr lang="en-US" sz="2000" dirty="0" smtClean="0"/>
              <a:t>that night. </a:t>
            </a:r>
            <a:endParaRPr lang="en-US" sz="20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378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Suddenly, trips! </a:t>
            </a:r>
            <a:r>
              <a:rPr lang="en-US" sz="1100" dirty="0" smtClean="0"/>
              <a:t>Hundreds of them!</a:t>
            </a:r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4917781" y="4004966"/>
            <a:ext cx="41480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Beginning of April: same </a:t>
            </a:r>
            <a:r>
              <a:rPr lang="en-US" dirty="0" smtClean="0"/>
              <a:t>gradient, stable for days. No obvious changes associated with </a:t>
            </a:r>
            <a:r>
              <a:rPr lang="en-US" dirty="0" smtClean="0"/>
              <a:t>instability.  Frequent trips.</a:t>
            </a:r>
          </a:p>
          <a:p>
            <a:r>
              <a:rPr lang="en-US" dirty="0" smtClean="0"/>
              <a:t>Now: redistributed gradient, reduced 2MeV – stable. </a:t>
            </a:r>
          </a:p>
          <a:p>
            <a:r>
              <a:rPr lang="en-US" dirty="0" smtClean="0"/>
              <a:t>Popped a field emitter on cavity 6, lost 1MeV on May 2.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7769"/>
            <a:ext cx="9144000" cy="312135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844691"/>
              </p:ext>
            </p:extLst>
          </p:nvPr>
        </p:nvGraphicFramePr>
        <p:xfrm>
          <a:off x="199787" y="4022760"/>
          <a:ext cx="471799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035">
                  <a:extLst>
                    <a:ext uri="{9D8B030D-6E8A-4147-A177-3AD203B41FA5}">
                      <a16:colId xmlns:a16="http://schemas.microsoft.com/office/drawing/2014/main" val="1369487346"/>
                    </a:ext>
                  </a:extLst>
                </a:gridCol>
                <a:gridCol w="357606">
                  <a:extLst>
                    <a:ext uri="{9D8B030D-6E8A-4147-A177-3AD203B41FA5}">
                      <a16:colId xmlns:a16="http://schemas.microsoft.com/office/drawing/2014/main" val="352970380"/>
                    </a:ext>
                  </a:extLst>
                </a:gridCol>
                <a:gridCol w="357606">
                  <a:extLst>
                    <a:ext uri="{9D8B030D-6E8A-4147-A177-3AD203B41FA5}">
                      <a16:colId xmlns:a16="http://schemas.microsoft.com/office/drawing/2014/main" val="2933718564"/>
                    </a:ext>
                  </a:extLst>
                </a:gridCol>
                <a:gridCol w="357606">
                  <a:extLst>
                    <a:ext uri="{9D8B030D-6E8A-4147-A177-3AD203B41FA5}">
                      <a16:colId xmlns:a16="http://schemas.microsoft.com/office/drawing/2014/main" val="2488970892"/>
                    </a:ext>
                  </a:extLst>
                </a:gridCol>
                <a:gridCol w="357606">
                  <a:extLst>
                    <a:ext uri="{9D8B030D-6E8A-4147-A177-3AD203B41FA5}">
                      <a16:colId xmlns:a16="http://schemas.microsoft.com/office/drawing/2014/main" val="3434747051"/>
                    </a:ext>
                  </a:extLst>
                </a:gridCol>
                <a:gridCol w="357606">
                  <a:extLst>
                    <a:ext uri="{9D8B030D-6E8A-4147-A177-3AD203B41FA5}">
                      <a16:colId xmlns:a16="http://schemas.microsoft.com/office/drawing/2014/main" val="99360192"/>
                    </a:ext>
                  </a:extLst>
                </a:gridCol>
                <a:gridCol w="357606">
                  <a:extLst>
                    <a:ext uri="{9D8B030D-6E8A-4147-A177-3AD203B41FA5}">
                      <a16:colId xmlns:a16="http://schemas.microsoft.com/office/drawing/2014/main" val="2120276212"/>
                    </a:ext>
                  </a:extLst>
                </a:gridCol>
                <a:gridCol w="357606">
                  <a:extLst>
                    <a:ext uri="{9D8B030D-6E8A-4147-A177-3AD203B41FA5}">
                      <a16:colId xmlns:a16="http://schemas.microsoft.com/office/drawing/2014/main" val="3580716065"/>
                    </a:ext>
                  </a:extLst>
                </a:gridCol>
                <a:gridCol w="357606">
                  <a:extLst>
                    <a:ext uri="{9D8B030D-6E8A-4147-A177-3AD203B41FA5}">
                      <a16:colId xmlns:a16="http://schemas.microsoft.com/office/drawing/2014/main" val="1098431137"/>
                    </a:ext>
                  </a:extLst>
                </a:gridCol>
                <a:gridCol w="362111">
                  <a:extLst>
                    <a:ext uri="{9D8B030D-6E8A-4147-A177-3AD203B41FA5}">
                      <a16:colId xmlns:a16="http://schemas.microsoft.com/office/drawing/2014/main" val="3307929336"/>
                    </a:ext>
                  </a:extLst>
                </a:gridCol>
              </a:tblGrid>
              <a:tr h="33419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1L24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1982086"/>
                  </a:ext>
                </a:extLst>
              </a:tr>
              <a:tr h="334199">
                <a:tc>
                  <a:txBody>
                    <a:bodyPr/>
                    <a:lstStyle/>
                    <a:p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GSET April 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6554130"/>
                  </a:ext>
                </a:extLst>
              </a:tr>
              <a:tr h="334199">
                <a:tc>
                  <a:txBody>
                    <a:bodyPr/>
                    <a:lstStyle/>
                    <a:p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GSET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 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39614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07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</Template>
  <TotalTime>15040</TotalTime>
  <Words>784</Words>
  <Application>Microsoft Office PowerPoint</Application>
  <PresentationFormat>On-screen Show (4:3)</PresentationFormat>
  <Paragraphs>166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Minion Pro</vt:lpstr>
      <vt:lpstr>JLabPowerPointMain</vt:lpstr>
      <vt:lpstr>C100 gradient recovery effort</vt:lpstr>
      <vt:lpstr>Outline </vt:lpstr>
      <vt:lpstr>Gradient push progress</vt:lpstr>
      <vt:lpstr>Trips</vt:lpstr>
      <vt:lpstr>Waveforms</vt:lpstr>
      <vt:lpstr>Waveforms</vt:lpstr>
      <vt:lpstr>Waveforms</vt:lpstr>
      <vt:lpstr>Limitations and mysteries</vt:lpstr>
      <vt:lpstr>Suddenly, trips! Hundreds of them!</vt:lpstr>
      <vt:lpstr>1L25-3 TDOFF</vt:lpstr>
      <vt:lpstr>Klystron power limits </vt:lpstr>
      <vt:lpstr>Single point events</vt:lpstr>
      <vt:lpstr>Plans in an ideal world</vt:lpstr>
      <vt:lpstr>Tools for the OPS</vt:lpstr>
      <vt:lpstr>Thanks to the team: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 Assembly Status</dc:title>
  <dc:creator>John Fischer</dc:creator>
  <cp:lastModifiedBy>Anna Solopova</cp:lastModifiedBy>
  <cp:revision>266</cp:revision>
  <dcterms:created xsi:type="dcterms:W3CDTF">2016-06-03T20:01:36Z</dcterms:created>
  <dcterms:modified xsi:type="dcterms:W3CDTF">2018-05-03T18:22:44Z</dcterms:modified>
</cp:coreProperties>
</file>