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sldIdLst>
    <p:sldId id="270" r:id="rId2"/>
    <p:sldId id="499" r:id="rId3"/>
    <p:sldId id="529" r:id="rId4"/>
    <p:sldId id="531" r:id="rId5"/>
    <p:sldId id="527" r:id="rId6"/>
    <p:sldId id="491" r:id="rId7"/>
    <p:sldId id="525" r:id="rId8"/>
    <p:sldId id="489" r:id="rId9"/>
    <p:sldId id="524" r:id="rId10"/>
    <p:sldId id="530" r:id="rId11"/>
    <p:sldId id="532" r:id="rId12"/>
  </p:sldIdLst>
  <p:sldSz cx="9144000" cy="6858000" type="screen4x3"/>
  <p:notesSz cx="6934200" cy="92329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573" autoAdjust="0"/>
  </p:normalViewPr>
  <p:slideViewPr>
    <p:cSldViewPr>
      <p:cViewPr>
        <p:scale>
          <a:sx n="172" d="100"/>
          <a:sy n="172" d="100"/>
        </p:scale>
        <p:origin x="-72" y="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27776" y="0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/>
            </a:lvl1pPr>
          </a:lstStyle>
          <a:p>
            <a:fld id="{040A70A4-841B-4F52-86FF-1088D6E0EC82}" type="datetimeFigureOut">
              <a:rPr lang="zh-CN" altLang="en-US" smtClean="0"/>
              <a:t>2017/1/31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72" tIns="46186" rIns="92372" bIns="46186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27776" y="8769653"/>
            <a:ext cx="3004820" cy="461645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/>
            </a:lvl1pPr>
          </a:lstStyle>
          <a:p>
            <a:fld id="{403DB3B5-E127-4CE1-8FAD-992BF411F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010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34854" indent="-28251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30057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582398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34738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491839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48940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06042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63144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altLang="en-US" sz="1200">
                <a:solidFill>
                  <a:prstClr val="black"/>
                </a:solidFill>
              </a:rPr>
              <a:t>F. Lin</a:t>
            </a:r>
            <a:endParaRPr lang="ru-RU" altLang="en-US" sz="1200">
              <a:solidFill>
                <a:prstClr val="black"/>
              </a:solidFill>
            </a:endParaRPr>
          </a:p>
        </p:txBody>
      </p:sp>
      <p:sp>
        <p:nvSpPr>
          <p:cNvPr id="16389" name="Slide Number Placeholder 1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34854" indent="-28251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30057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582398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34738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491839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48940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06042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63144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63B5A33C-BE7E-43E9-8EC2-AEE2D13674BE}" type="slidenum">
              <a:rPr lang="en-US" altLang="en-US" sz="1200">
                <a:solidFill>
                  <a:prstClr val="black"/>
                </a:solidFill>
              </a:rPr>
              <a:pPr/>
              <a:t>1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8875" y="690563"/>
            <a:ext cx="4616450" cy="34623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/>
        <p:txBody>
          <a:bodyPr lIns="91419" tIns="45709" rIns="91419" bIns="45709"/>
          <a:lstStyle/>
          <a:p>
            <a:pPr marL="169681" indent="-169681" defTabSz="904966">
              <a:buFontTx/>
              <a:buChar char="•"/>
            </a:pPr>
            <a:endParaRPr lang="en-US" altLang="en-US"/>
          </a:p>
        </p:txBody>
      </p:sp>
      <p:sp>
        <p:nvSpPr>
          <p:cNvPr id="100356" name="Footer Placeholder 3"/>
          <p:cNvSpPr txBox="1">
            <a:spLocks noGrp="1"/>
          </p:cNvSpPr>
          <p:nvPr/>
        </p:nvSpPr>
        <p:spPr bwMode="auto">
          <a:xfrm>
            <a:off x="0" y="8770054"/>
            <a:ext cx="3005050" cy="46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04966" eaLnBrk="0" hangingPunct="0"/>
            <a:endParaRPr lang="en-US" altLang="en-US" sz="1200">
              <a:latin typeface="Times" charset="0"/>
              <a:ea typeface="MS PGothic" pitchFamily="34" charset="-128"/>
            </a:endParaRPr>
          </a:p>
        </p:txBody>
      </p:sp>
      <p:sp>
        <p:nvSpPr>
          <p:cNvPr id="100357" name="Slide Number Placeholder 4"/>
          <p:cNvSpPr txBox="1">
            <a:spLocks noGrp="1"/>
          </p:cNvSpPr>
          <p:nvPr/>
        </p:nvSpPr>
        <p:spPr bwMode="auto">
          <a:xfrm>
            <a:off x="3928004" y="8770054"/>
            <a:ext cx="3005050" cy="46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904966" eaLnBrk="0" hangingPunct="0"/>
            <a:fld id="{D55DBF25-F2D0-434E-B221-DD1D3D826DE5}" type="slidenum">
              <a:rPr lang="en-US" altLang="en-US" sz="1200">
                <a:latin typeface="Times" charset="0"/>
                <a:ea typeface="MS PGothic" pitchFamily="34" charset="-128"/>
              </a:rPr>
              <a:pPr algn="r" defTabSz="904966" eaLnBrk="0" hangingPunct="0"/>
              <a:t>2</a:t>
            </a:fld>
            <a:endParaRPr lang="en-US" altLang="en-US" sz="1200">
              <a:latin typeface="Times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8875" y="690563"/>
            <a:ext cx="4616450" cy="34623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/>
        <p:txBody>
          <a:bodyPr lIns="91419" tIns="45709" rIns="91419" bIns="45709"/>
          <a:lstStyle/>
          <a:p>
            <a:pPr marL="169681" indent="-169681" defTabSz="904966">
              <a:buFontTx/>
              <a:buChar char="•"/>
            </a:pPr>
            <a:endParaRPr lang="en-US" altLang="en-US"/>
          </a:p>
        </p:txBody>
      </p:sp>
      <p:sp>
        <p:nvSpPr>
          <p:cNvPr id="100356" name="Footer Placeholder 3"/>
          <p:cNvSpPr txBox="1">
            <a:spLocks noGrp="1"/>
          </p:cNvSpPr>
          <p:nvPr/>
        </p:nvSpPr>
        <p:spPr bwMode="auto">
          <a:xfrm>
            <a:off x="0" y="8770054"/>
            <a:ext cx="3005050" cy="46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04966" eaLnBrk="0" hangingPunct="0"/>
            <a:endParaRPr lang="en-US" altLang="en-US" sz="1200">
              <a:latin typeface="Times" charset="0"/>
              <a:ea typeface="MS PGothic" pitchFamily="34" charset="-128"/>
            </a:endParaRPr>
          </a:p>
        </p:txBody>
      </p:sp>
      <p:sp>
        <p:nvSpPr>
          <p:cNvPr id="100357" name="Slide Number Placeholder 4"/>
          <p:cNvSpPr txBox="1">
            <a:spLocks noGrp="1"/>
          </p:cNvSpPr>
          <p:nvPr/>
        </p:nvSpPr>
        <p:spPr bwMode="auto">
          <a:xfrm>
            <a:off x="3928004" y="8770054"/>
            <a:ext cx="3005050" cy="46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904966" eaLnBrk="0" hangingPunct="0"/>
            <a:fld id="{D55DBF25-F2D0-434E-B221-DD1D3D826DE5}" type="slidenum">
              <a:rPr lang="en-US" altLang="en-US" sz="1200">
                <a:latin typeface="Times" charset="0"/>
                <a:ea typeface="MS PGothic" pitchFamily="34" charset="-128"/>
              </a:rPr>
              <a:pPr algn="r" defTabSz="904966" eaLnBrk="0" hangingPunct="0"/>
              <a:t>3</a:t>
            </a:fld>
            <a:endParaRPr lang="en-US" altLang="en-US" sz="1200">
              <a:latin typeface="Times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8875" y="690563"/>
            <a:ext cx="4616450" cy="34623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/>
        <p:txBody>
          <a:bodyPr lIns="91419" tIns="45709" rIns="91419" bIns="45709"/>
          <a:lstStyle/>
          <a:p>
            <a:pPr marL="169681" indent="-169681" defTabSz="904966">
              <a:buFontTx/>
              <a:buChar char="•"/>
            </a:pPr>
            <a:endParaRPr lang="en-US" altLang="en-US"/>
          </a:p>
        </p:txBody>
      </p:sp>
      <p:sp>
        <p:nvSpPr>
          <p:cNvPr id="100356" name="Footer Placeholder 3"/>
          <p:cNvSpPr txBox="1">
            <a:spLocks noGrp="1"/>
          </p:cNvSpPr>
          <p:nvPr/>
        </p:nvSpPr>
        <p:spPr bwMode="auto">
          <a:xfrm>
            <a:off x="0" y="8770054"/>
            <a:ext cx="3005050" cy="46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04966" eaLnBrk="0" hangingPunct="0"/>
            <a:endParaRPr lang="en-US" altLang="en-US" sz="1200">
              <a:latin typeface="Times" charset="0"/>
              <a:ea typeface="MS PGothic" pitchFamily="34" charset="-128"/>
            </a:endParaRPr>
          </a:p>
        </p:txBody>
      </p:sp>
      <p:sp>
        <p:nvSpPr>
          <p:cNvPr id="100357" name="Slide Number Placeholder 4"/>
          <p:cNvSpPr txBox="1">
            <a:spLocks noGrp="1"/>
          </p:cNvSpPr>
          <p:nvPr/>
        </p:nvSpPr>
        <p:spPr bwMode="auto">
          <a:xfrm>
            <a:off x="3928004" y="8770054"/>
            <a:ext cx="3005050" cy="46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904966" eaLnBrk="0" hangingPunct="0"/>
            <a:fld id="{D55DBF25-F2D0-434E-B221-DD1D3D826DE5}" type="slidenum">
              <a:rPr lang="en-US" altLang="en-US" sz="1200">
                <a:latin typeface="Times" charset="0"/>
                <a:ea typeface="MS PGothic" pitchFamily="34" charset="-128"/>
              </a:rPr>
              <a:pPr algn="r" defTabSz="904966" eaLnBrk="0" hangingPunct="0"/>
              <a:t>4</a:t>
            </a:fld>
            <a:endParaRPr lang="en-US" altLang="en-US" sz="1200">
              <a:latin typeface="Times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8875" y="690563"/>
            <a:ext cx="4616450" cy="34623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/>
        <p:txBody>
          <a:bodyPr lIns="91419" tIns="45709" rIns="91419" bIns="45709"/>
          <a:lstStyle/>
          <a:p>
            <a:pPr marL="169681" indent="-169681" defTabSz="904966">
              <a:buFontTx/>
              <a:buChar char="•"/>
            </a:pPr>
            <a:endParaRPr lang="en-US" altLang="en-US"/>
          </a:p>
        </p:txBody>
      </p:sp>
      <p:sp>
        <p:nvSpPr>
          <p:cNvPr id="100356" name="Footer Placeholder 3"/>
          <p:cNvSpPr txBox="1">
            <a:spLocks noGrp="1"/>
          </p:cNvSpPr>
          <p:nvPr/>
        </p:nvSpPr>
        <p:spPr bwMode="auto">
          <a:xfrm>
            <a:off x="0" y="8770054"/>
            <a:ext cx="3005050" cy="46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04966" eaLnBrk="0" hangingPunct="0"/>
            <a:endParaRPr lang="en-US" altLang="en-US" sz="1200">
              <a:latin typeface="Times" charset="0"/>
              <a:ea typeface="MS PGothic" pitchFamily="34" charset="-128"/>
            </a:endParaRPr>
          </a:p>
        </p:txBody>
      </p:sp>
      <p:sp>
        <p:nvSpPr>
          <p:cNvPr id="100357" name="Slide Number Placeholder 4"/>
          <p:cNvSpPr txBox="1">
            <a:spLocks noGrp="1"/>
          </p:cNvSpPr>
          <p:nvPr/>
        </p:nvSpPr>
        <p:spPr bwMode="auto">
          <a:xfrm>
            <a:off x="3928004" y="8770054"/>
            <a:ext cx="3005050" cy="46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904966" eaLnBrk="0" hangingPunct="0"/>
            <a:fld id="{D55DBF25-F2D0-434E-B221-DD1D3D826DE5}" type="slidenum">
              <a:rPr lang="en-US" altLang="en-US" sz="1200">
                <a:latin typeface="Times" charset="0"/>
                <a:ea typeface="MS PGothic" pitchFamily="34" charset="-128"/>
              </a:rPr>
              <a:pPr algn="r" defTabSz="904966" eaLnBrk="0" hangingPunct="0"/>
              <a:t>5</a:t>
            </a:fld>
            <a:endParaRPr lang="en-US" altLang="en-US" sz="1200">
              <a:latin typeface="Times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34854" indent="-28251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30057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582398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34738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491839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48940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06042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63144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altLang="en-US" sz="1200">
                <a:solidFill>
                  <a:prstClr val="black"/>
                </a:solidFill>
              </a:rPr>
              <a:t>F. Lin</a:t>
            </a:r>
            <a:endParaRPr lang="ru-RU" altLang="en-US" sz="1200">
              <a:solidFill>
                <a:prstClr val="black"/>
              </a:solidFill>
            </a:endParaRPr>
          </a:p>
        </p:txBody>
      </p:sp>
      <p:sp>
        <p:nvSpPr>
          <p:cNvPr id="16389" name="Slide Number Placeholder 1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34854" indent="-28251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30057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582398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34738" indent="-225376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491839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48940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06042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63144" indent="-2253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63B5A33C-BE7E-43E9-8EC2-AEE2D13674BE}" type="slidenum">
              <a:rPr lang="en-US" altLang="en-US" sz="1200">
                <a:solidFill>
                  <a:prstClr val="black"/>
                </a:solidFill>
              </a:rPr>
              <a:pPr/>
              <a:t>8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8875" y="690563"/>
            <a:ext cx="4616450" cy="34623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/>
        <p:txBody>
          <a:bodyPr lIns="91419" tIns="45709" rIns="91419" bIns="45709"/>
          <a:lstStyle/>
          <a:p>
            <a:pPr marL="169681" indent="-169681" defTabSz="904966">
              <a:buFontTx/>
              <a:buChar char="•"/>
            </a:pPr>
            <a:endParaRPr lang="en-US" altLang="en-US"/>
          </a:p>
        </p:txBody>
      </p:sp>
      <p:sp>
        <p:nvSpPr>
          <p:cNvPr id="100356" name="Footer Placeholder 3"/>
          <p:cNvSpPr txBox="1">
            <a:spLocks noGrp="1"/>
          </p:cNvSpPr>
          <p:nvPr/>
        </p:nvSpPr>
        <p:spPr bwMode="auto">
          <a:xfrm>
            <a:off x="0" y="8770054"/>
            <a:ext cx="3005050" cy="46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04966" eaLnBrk="0" hangingPunct="0"/>
            <a:endParaRPr lang="en-US" altLang="en-US" sz="1200">
              <a:latin typeface="Times" charset="0"/>
              <a:ea typeface="MS PGothic" pitchFamily="34" charset="-128"/>
            </a:endParaRPr>
          </a:p>
        </p:txBody>
      </p:sp>
      <p:sp>
        <p:nvSpPr>
          <p:cNvPr id="100357" name="Slide Number Placeholder 4"/>
          <p:cNvSpPr txBox="1">
            <a:spLocks noGrp="1"/>
          </p:cNvSpPr>
          <p:nvPr/>
        </p:nvSpPr>
        <p:spPr bwMode="auto">
          <a:xfrm>
            <a:off x="3928004" y="8770054"/>
            <a:ext cx="3005050" cy="46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9" tIns="45709" rIns="91419" bIns="45709"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904966" eaLnBrk="0" hangingPunct="0"/>
            <a:fld id="{D55DBF25-F2D0-434E-B221-DD1D3D826DE5}" type="slidenum">
              <a:rPr lang="en-US" altLang="en-US" sz="1200">
                <a:latin typeface="Times" charset="0"/>
                <a:ea typeface="MS PGothic" pitchFamily="34" charset="-128"/>
              </a:rPr>
              <a:pPr algn="r" defTabSz="904966" eaLnBrk="0" hangingPunct="0"/>
              <a:t>10</a:t>
            </a:fld>
            <a:endParaRPr lang="en-US" altLang="en-US" sz="1200">
              <a:latin typeface="Times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48B5B-D9A0-490B-B677-29A0212767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97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50000"/>
              <a:buFontTx/>
              <a:buBlip>
                <a:blip r:embed="rId2"/>
              </a:buBlip>
              <a:defRPr/>
            </a:lvl1pPr>
            <a:lvl3pPr>
              <a:buClrTx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143E2-8B5C-420F-B773-4C0D976E94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289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FF944-A034-4316-A587-33E79276D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47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495800" y="6492875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500">
                <a:solidFill>
                  <a:srgbClr val="898989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3398B0E-BD33-40D6-AE6D-433700CD6B58}" type="slidenum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 userDrawn="1"/>
        </p:nvSpPr>
        <p:spPr>
          <a:xfrm>
            <a:off x="990600" y="6492875"/>
            <a:ext cx="3505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898989"/>
                </a:solidFill>
                <a:latin typeface="Times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11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callto:0.04199200154" TargetMode="External"/><Relationship Id="rId3" Type="http://schemas.openxmlformats.org/officeDocument/2006/relationships/image" Target="../media/image5.png"/><Relationship Id="rId7" Type="http://schemas.openxmlformats.org/officeDocument/2006/relationships/hyperlink" Target="callto:0.0190881359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callto:0.02026700407" TargetMode="External"/><Relationship Id="rId11" Type="http://schemas.openxmlformats.org/officeDocument/2006/relationships/hyperlink" Target="callto:0.00742312655" TargetMode="External"/><Relationship Id="rId5" Type="http://schemas.openxmlformats.org/officeDocument/2006/relationships/hyperlink" Target="callto:0.01476904268" TargetMode="External"/><Relationship Id="rId10" Type="http://schemas.openxmlformats.org/officeDocument/2006/relationships/hyperlink" Target="callto:0.01262536581" TargetMode="External"/><Relationship Id="rId4" Type="http://schemas.openxmlformats.org/officeDocument/2006/relationships/hyperlink" Target="callto:0.03902141928" TargetMode="External"/><Relationship Id="rId9" Type="http://schemas.openxmlformats.org/officeDocument/2006/relationships/hyperlink" Target="callto:0.022011661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412776"/>
            <a:ext cx="8498904" cy="1752600"/>
          </a:xfrm>
        </p:spPr>
        <p:txBody>
          <a:bodyPr/>
          <a:lstStyle/>
          <a:p>
            <a:r>
              <a:rPr lang="en-US" dirty="0"/>
              <a:t> </a:t>
            </a:r>
            <a:r>
              <a:rPr lang="en-US" altLang="en-US" dirty="0">
                <a:latin typeface="Arial" charset="0"/>
                <a:cs typeface="Arial" charset="0"/>
              </a:rPr>
              <a:t> </a:t>
            </a:r>
            <a:r>
              <a:rPr lang="en-US" dirty="0" smtClean="0"/>
              <a:t>Detector </a:t>
            </a:r>
            <a:r>
              <a:rPr lang="en-US" dirty="0" smtClean="0"/>
              <a:t>Solenoid</a:t>
            </a:r>
            <a:r>
              <a:rPr lang="en-US" dirty="0"/>
              <a:t> </a:t>
            </a:r>
            <a:r>
              <a:rPr lang="en-US" dirty="0" smtClean="0"/>
              <a:t>Compensation with skew quads</a:t>
            </a:r>
            <a:endParaRPr lang="en-US" altLang="zh-CN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49216"/>
            <a:ext cx="7239000" cy="1524000"/>
          </a:xfrm>
        </p:spPr>
        <p:txBody>
          <a:bodyPr/>
          <a:lstStyle/>
          <a:p>
            <a:pPr eaLnBrk="1" hangingPunct="1"/>
            <a:r>
              <a:rPr lang="en-US" altLang="en-US" sz="2000" i="1" dirty="0">
                <a:latin typeface="Arial" charset="0"/>
                <a:cs typeface="Arial" charset="0"/>
              </a:rPr>
              <a:t>G.H. Wei, </a:t>
            </a:r>
            <a:r>
              <a:rPr lang="en-US" altLang="en-US" sz="2000" i="1" dirty="0"/>
              <a:t>V.S. </a:t>
            </a:r>
            <a:r>
              <a:rPr lang="en-US" altLang="en-US" sz="2000" i="1" dirty="0" err="1"/>
              <a:t>Morozov</a:t>
            </a:r>
            <a:r>
              <a:rPr lang="en-US" altLang="en-US" sz="2000" i="1" dirty="0">
                <a:latin typeface="Arial" charset="0"/>
                <a:cs typeface="Arial" charset="0"/>
              </a:rPr>
              <a:t>, </a:t>
            </a:r>
            <a:r>
              <a:rPr lang="en-US" altLang="en-US" sz="2000" i="1" dirty="0" err="1">
                <a:latin typeface="Arial" charset="0"/>
                <a:cs typeface="Arial" charset="0"/>
              </a:rPr>
              <a:t>Fanglei</a:t>
            </a:r>
            <a:r>
              <a:rPr lang="en-US" altLang="en-US" sz="2000" i="1" dirty="0">
                <a:latin typeface="Arial" charset="0"/>
                <a:cs typeface="Arial" charset="0"/>
              </a:rPr>
              <a:t> Lin</a:t>
            </a:r>
          </a:p>
          <a:p>
            <a:pPr eaLnBrk="1" hangingPunct="1"/>
            <a:r>
              <a:rPr lang="en-US" sz="2000" dirty="0"/>
              <a:t>Y. </a:t>
            </a:r>
            <a:r>
              <a:rPr lang="en-US" sz="2000" dirty="0" err="1"/>
              <a:t>Nosochkov</a:t>
            </a:r>
            <a:r>
              <a:rPr lang="en-US" sz="2000" dirty="0"/>
              <a:t> (SLAC), M-H. Wang</a:t>
            </a:r>
            <a:endParaRPr lang="en-US" altLang="en-US" sz="2000" i="1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zh-CN" sz="2000" dirty="0"/>
              <a:t>JLEIC </a:t>
            </a:r>
            <a:r>
              <a:rPr lang="en-US" altLang="zh-CN" sz="2000" dirty="0" smtClean="0"/>
              <a:t>Nonlinear </a:t>
            </a:r>
            <a:r>
              <a:rPr lang="en-US" sz="2000" dirty="0" smtClean="0"/>
              <a:t>R&amp;D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Meeting</a:t>
            </a:r>
            <a:r>
              <a:rPr lang="en-US" altLang="en-US" sz="2000" dirty="0">
                <a:latin typeface="Arial" charset="0"/>
                <a:cs typeface="Times New Roman" pitchFamily="18" charset="0"/>
              </a:rPr>
              <a:t>, </a:t>
            </a:r>
            <a:r>
              <a:rPr lang="en-US" altLang="en-US" sz="2000" dirty="0" smtClean="0">
                <a:latin typeface="Arial" charset="0"/>
                <a:cs typeface="Times New Roman" pitchFamily="18" charset="0"/>
              </a:rPr>
              <a:t>JLAB, Jan 17 2017</a:t>
            </a:r>
            <a:endParaRPr lang="ru-RU" altLang="en-US" sz="2000" dirty="0">
              <a:latin typeface="Arial" charset="0"/>
              <a:cs typeface="Times New Roman" pitchFamily="18" charset="0"/>
            </a:endParaRPr>
          </a:p>
          <a:p>
            <a:pPr eaLnBrk="1" hangingPunct="1"/>
            <a:endParaRPr lang="en-US" altLang="en-US" sz="2000" i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0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914400"/>
            <a:r>
              <a:rPr lang="en-US" altLang="en-US" sz="3200" b="1" dirty="0">
                <a:latin typeface="Arial" charset="0"/>
                <a:ea typeface="MS PGothic" pitchFamily="34" charset="-128"/>
              </a:rPr>
              <a:t>An </a:t>
            </a:r>
            <a:r>
              <a:rPr lang="en-US" altLang="en-US" sz="3200" b="1" dirty="0" smtClean="0">
                <a:latin typeface="Arial" charset="0"/>
                <a:ea typeface="MS PGothic" pitchFamily="34" charset="-128"/>
              </a:rPr>
              <a:t>Compensation Scheme (Skew quads)</a:t>
            </a:r>
            <a:endParaRPr lang="ru-RU" altLang="en-US" sz="3200" b="1" dirty="0"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69"/>
          <a:stretch/>
        </p:blipFill>
        <p:spPr bwMode="auto">
          <a:xfrm>
            <a:off x="395536" y="836712"/>
            <a:ext cx="7716922" cy="205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>
            <a:off x="2627784" y="2204864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275856" y="2223827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3059832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2843808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4788024" y="2204864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5780920" y="2223827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5436096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5076056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ular Callout 6"/>
          <p:cNvSpPr/>
          <p:nvPr/>
        </p:nvSpPr>
        <p:spPr bwMode="auto">
          <a:xfrm>
            <a:off x="2555776" y="2817842"/>
            <a:ext cx="720080" cy="360040"/>
          </a:xfrm>
          <a:prstGeom prst="wedgeRectCallout">
            <a:avLst>
              <a:gd name="adj1" fmla="val 24293"/>
              <a:gd name="adj2" fmla="val -2121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0.4 m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2162875" y="1260675"/>
            <a:ext cx="720080" cy="360040"/>
          </a:xfrm>
          <a:prstGeom prst="wedgeRectCallout">
            <a:avLst>
              <a:gd name="adj1" fmla="val 41085"/>
              <a:gd name="adj2" fmla="val 20762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0.3 m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578950" y="2636912"/>
            <a:ext cx="720080" cy="360040"/>
          </a:xfrm>
          <a:prstGeom prst="wedgeRectCallout">
            <a:avLst>
              <a:gd name="adj1" fmla="val 77816"/>
              <a:gd name="adj2" fmla="val -1533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5292080" y="2816207"/>
            <a:ext cx="720080" cy="360040"/>
          </a:xfrm>
          <a:prstGeom prst="wedgeRectCallout">
            <a:avLst>
              <a:gd name="adj1" fmla="val -21884"/>
              <a:gd name="adj2" fmla="val -20796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4427984" y="2816207"/>
            <a:ext cx="720080" cy="360040"/>
          </a:xfrm>
          <a:prstGeom prst="wedgeRectCallout">
            <a:avLst>
              <a:gd name="adj1" fmla="val 32689"/>
              <a:gd name="adj2" fmla="val -20796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0.4 m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2987824" y="1236765"/>
            <a:ext cx="720080" cy="360040"/>
          </a:xfrm>
          <a:prstGeom prst="wedgeRectCallout">
            <a:avLst>
              <a:gd name="adj1" fmla="val -7191"/>
              <a:gd name="adj2" fmla="val 21812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0.3 m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3544016" y="2888662"/>
            <a:ext cx="720080" cy="360040"/>
          </a:xfrm>
          <a:prstGeom prst="wedgeRectCallout">
            <a:avLst>
              <a:gd name="adj1" fmla="val -41824"/>
              <a:gd name="adj2" fmla="val -2247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0.2 m</a:t>
            </a: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3203848" y="3284984"/>
            <a:ext cx="576064" cy="360040"/>
          </a:xfrm>
          <a:prstGeom prst="wedgeRectCallout">
            <a:avLst>
              <a:gd name="adj1" fmla="val -10602"/>
              <a:gd name="adj2" fmla="val -32550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1 m</a:t>
            </a: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6236072" y="2817842"/>
            <a:ext cx="720080" cy="360040"/>
          </a:xfrm>
          <a:prstGeom prst="wedgeRectCallout">
            <a:avLst>
              <a:gd name="adj1" fmla="val -106891"/>
              <a:gd name="adj2" fmla="val -19746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4211959" y="1260675"/>
            <a:ext cx="720080" cy="360040"/>
          </a:xfrm>
          <a:prstGeom prst="wedgeRectCallout">
            <a:avLst>
              <a:gd name="adj1" fmla="val -37626"/>
              <a:gd name="adj2" fmla="val 199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32" name="Content Placeholder 2"/>
          <p:cNvSpPr>
            <a:spLocks/>
          </p:cNvSpPr>
          <p:nvPr/>
        </p:nvSpPr>
        <p:spPr bwMode="auto">
          <a:xfrm>
            <a:off x="1" y="3717032"/>
            <a:ext cx="914400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8925" indent="-2889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688975" indent="-23018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Correctors: 0.2 m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ipuscorr1-&gt;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-0.0007491948842; 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hkick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2.958152587e-06;</a:t>
            </a:r>
            <a:endParaRPr lang="en-US" altLang="en-US" sz="24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ipuscorr2-&gt;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 0.00182813549;   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hkick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 -</a:t>
            </a: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5.545443962e-06 ;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ipdscorr1-&gt;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 0.0009885706997; 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hkick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 </a:t>
            </a: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9.391893355e-06 ;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ipdscorr2-&gt;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-0.0004494537749; 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hkick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-3.571220222e-06;</a:t>
            </a:r>
            <a:endParaRPr lang="en-US" altLang="en-US" sz="24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 smtClean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0000"/>
              </a:solidFill>
              <a:latin typeface="Arial" charset="0"/>
              <a:ea typeface="MS PGothic" pitchFamily="34" charset="-128"/>
              <a:cs typeface="+mn-cs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altLang="en-US" sz="2400" dirty="0">
              <a:latin typeface="Arial" charset="0"/>
              <a:ea typeface="MS PGothic" pitchFamily="34" charset="-128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3132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Correction of Coherent </a:t>
            </a:r>
            <a:r>
              <a:rPr lang="en-US" altLang="en-US" dirty="0">
                <a:latin typeface="Arial" charset="0"/>
                <a:cs typeface="Arial" charset="0"/>
              </a:rPr>
              <a:t>orbit distortion 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5143E2-8B5C-420F-B773-4C0D976E94B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4464496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内容占位符 1"/>
          <p:cNvSpPr>
            <a:spLocks noGrp="1"/>
          </p:cNvSpPr>
          <p:nvPr>
            <p:ph idx="1"/>
          </p:nvPr>
        </p:nvSpPr>
        <p:spPr>
          <a:xfrm>
            <a:off x="-41988" y="5661248"/>
            <a:ext cx="9185987" cy="16561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Two Models have almost same results.</a:t>
            </a:r>
            <a:endParaRPr lang="en-US" altLang="zh-CN" sz="2400" dirty="0"/>
          </a:p>
          <a:p>
            <a:pPr marL="457200" lvl="1" indent="0">
              <a:buNone/>
            </a:pPr>
            <a:endParaRPr lang="en-US" altLang="zh-CN" sz="2800" dirty="0"/>
          </a:p>
          <a:p>
            <a:endParaRPr lang="en-US" altLang="zh-CN" sz="2800" dirty="0"/>
          </a:p>
          <a:p>
            <a:pPr lvl="1"/>
            <a:endParaRPr lang="en-US" altLang="zh-CN" sz="28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1404212" y="1833425"/>
            <a:ext cx="3576263" cy="587464"/>
            <a:chOff x="1499794" y="1791779"/>
            <a:chExt cx="3576263" cy="1008114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1499794" y="2276872"/>
              <a:ext cx="0" cy="5040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1869678" y="2295836"/>
              <a:ext cx="0" cy="5040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1746383" y="1791779"/>
              <a:ext cx="0" cy="5040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1623089" y="1791779"/>
              <a:ext cx="0" cy="5040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2732740" y="2276872"/>
              <a:ext cx="0" cy="5040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3299430" y="2295836"/>
              <a:ext cx="0" cy="5040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3102623" y="1791779"/>
              <a:ext cx="0" cy="5040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5076057" y="1791779"/>
              <a:ext cx="0" cy="5040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72816"/>
            <a:ext cx="4460337" cy="402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55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914400"/>
            <a:r>
              <a:rPr lang="en-US" altLang="en-US" sz="3200" b="1" dirty="0">
                <a:latin typeface="Arial" charset="0"/>
                <a:ea typeface="MS PGothic" pitchFamily="34" charset="-128"/>
              </a:rPr>
              <a:t>An </a:t>
            </a:r>
            <a:r>
              <a:rPr lang="en-US" altLang="en-US" sz="3200" b="1" dirty="0" smtClean="0">
                <a:latin typeface="Arial" charset="0"/>
                <a:ea typeface="MS PGothic" pitchFamily="34" charset="-128"/>
              </a:rPr>
              <a:t>Compensation Scheme (Skew quads)</a:t>
            </a:r>
            <a:endParaRPr lang="ru-RU" altLang="en-US" sz="3200" b="1" dirty="0"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69"/>
          <a:stretch/>
        </p:blipFill>
        <p:spPr bwMode="auto">
          <a:xfrm>
            <a:off x="395536" y="908720"/>
            <a:ext cx="7716922" cy="205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>
            <a:off x="2627784" y="2276872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275856" y="2295835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3059832" y="1791779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2843808" y="1791779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4788024" y="2276872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5780920" y="2295835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5436096" y="1791779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5076056" y="1791779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ular Callout 6"/>
          <p:cNvSpPr/>
          <p:nvPr/>
        </p:nvSpPr>
        <p:spPr bwMode="auto">
          <a:xfrm>
            <a:off x="2555776" y="2889850"/>
            <a:ext cx="720080" cy="360040"/>
          </a:xfrm>
          <a:prstGeom prst="wedgeRectCallout">
            <a:avLst>
              <a:gd name="adj1" fmla="val 24293"/>
              <a:gd name="adj2" fmla="val -2121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0.4 m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2162875" y="1332683"/>
            <a:ext cx="720080" cy="360040"/>
          </a:xfrm>
          <a:prstGeom prst="wedgeRectCallout">
            <a:avLst>
              <a:gd name="adj1" fmla="val 41085"/>
              <a:gd name="adj2" fmla="val 20762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0.3 m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578950" y="2708920"/>
            <a:ext cx="720080" cy="360040"/>
          </a:xfrm>
          <a:prstGeom prst="wedgeRectCallout">
            <a:avLst>
              <a:gd name="adj1" fmla="val 77816"/>
              <a:gd name="adj2" fmla="val -1533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5292080" y="2888215"/>
            <a:ext cx="720080" cy="360040"/>
          </a:xfrm>
          <a:prstGeom prst="wedgeRectCallout">
            <a:avLst>
              <a:gd name="adj1" fmla="val -21884"/>
              <a:gd name="adj2" fmla="val -20796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0.9 m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4427984" y="2888215"/>
            <a:ext cx="720080" cy="360040"/>
          </a:xfrm>
          <a:prstGeom prst="wedgeRectCallout">
            <a:avLst>
              <a:gd name="adj1" fmla="val 32689"/>
              <a:gd name="adj2" fmla="val -20796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0.9 m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2987824" y="1308773"/>
            <a:ext cx="720080" cy="360040"/>
          </a:xfrm>
          <a:prstGeom prst="wedgeRectCallout">
            <a:avLst>
              <a:gd name="adj1" fmla="val -7191"/>
              <a:gd name="adj2" fmla="val 21812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0.3 m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3544016" y="2960670"/>
            <a:ext cx="720080" cy="360040"/>
          </a:xfrm>
          <a:prstGeom prst="wedgeRectCallout">
            <a:avLst>
              <a:gd name="adj1" fmla="val -41824"/>
              <a:gd name="adj2" fmla="val -2247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0.2 m</a:t>
            </a: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3203848" y="3356992"/>
            <a:ext cx="576064" cy="360040"/>
          </a:xfrm>
          <a:prstGeom prst="wedgeRectCallout">
            <a:avLst>
              <a:gd name="adj1" fmla="val -10602"/>
              <a:gd name="adj2" fmla="val -32550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1 m</a:t>
            </a: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6236072" y="2889850"/>
            <a:ext cx="720080" cy="360040"/>
          </a:xfrm>
          <a:prstGeom prst="wedgeRectCallout">
            <a:avLst>
              <a:gd name="adj1" fmla="val -106891"/>
              <a:gd name="adj2" fmla="val -19746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4211959" y="1332683"/>
            <a:ext cx="720080" cy="360040"/>
          </a:xfrm>
          <a:prstGeom prst="wedgeRectCallout">
            <a:avLst>
              <a:gd name="adj1" fmla="val -37626"/>
              <a:gd name="adj2" fmla="val 199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32" name="Content Placeholder 2"/>
          <p:cNvSpPr>
            <a:spLocks/>
          </p:cNvSpPr>
          <p:nvPr/>
        </p:nvSpPr>
        <p:spPr bwMode="auto">
          <a:xfrm>
            <a:off x="96043" y="3963714"/>
            <a:ext cx="8951913" cy="2489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8925" indent="-2889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688975" indent="-23018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Skew quads: 0.1 m;  corrector: 0.2 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Skew quads are just beside the FFQ without space.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downKicker01dipole01: 1.9 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dipole01downKicker02: 0.5 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downKicker02downSkew01: 0.2 m</a:t>
            </a:r>
            <a:endParaRPr lang="en-US" altLang="en-US" sz="24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 smtClean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0000"/>
              </a:solidFill>
              <a:latin typeface="Arial" charset="0"/>
              <a:ea typeface="MS PGothic" pitchFamily="34" charset="-128"/>
              <a:cs typeface="+mn-cs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altLang="en-US" sz="2400" dirty="0">
              <a:latin typeface="Arial" charset="0"/>
              <a:ea typeface="MS PGothic" pitchFamily="34" charset="-128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086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914400"/>
            <a:r>
              <a:rPr lang="en-US" altLang="en-US" sz="3200" b="1" dirty="0">
                <a:latin typeface="Arial" charset="0"/>
                <a:ea typeface="MS PGothic" pitchFamily="34" charset="-128"/>
              </a:rPr>
              <a:t>An </a:t>
            </a:r>
            <a:r>
              <a:rPr lang="en-US" altLang="en-US" sz="3200" b="1" dirty="0" smtClean="0">
                <a:latin typeface="Arial" charset="0"/>
                <a:ea typeface="MS PGothic" pitchFamily="34" charset="-128"/>
              </a:rPr>
              <a:t>Compensation Scheme (Skew quads)</a:t>
            </a:r>
            <a:endParaRPr lang="ru-RU" altLang="en-US" sz="3200" b="1" dirty="0"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69"/>
          <a:stretch/>
        </p:blipFill>
        <p:spPr bwMode="auto">
          <a:xfrm>
            <a:off x="395536" y="836712"/>
            <a:ext cx="7716922" cy="205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>
            <a:off x="2627784" y="2204864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275856" y="2223827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3059832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2843808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4788024" y="2204864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5780920" y="2223827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5436096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5076056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ular Callout 6"/>
          <p:cNvSpPr/>
          <p:nvPr/>
        </p:nvSpPr>
        <p:spPr bwMode="auto">
          <a:xfrm>
            <a:off x="2555776" y="2817842"/>
            <a:ext cx="720080" cy="360040"/>
          </a:xfrm>
          <a:prstGeom prst="wedgeRectCallout">
            <a:avLst>
              <a:gd name="adj1" fmla="val 24293"/>
              <a:gd name="adj2" fmla="val -2121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0.4 m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2162875" y="1260675"/>
            <a:ext cx="720080" cy="360040"/>
          </a:xfrm>
          <a:prstGeom prst="wedgeRectCallout">
            <a:avLst>
              <a:gd name="adj1" fmla="val 41085"/>
              <a:gd name="adj2" fmla="val 20762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0.3 m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578950" y="2636912"/>
            <a:ext cx="720080" cy="360040"/>
          </a:xfrm>
          <a:prstGeom prst="wedgeRectCallout">
            <a:avLst>
              <a:gd name="adj1" fmla="val 77816"/>
              <a:gd name="adj2" fmla="val -1533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5292080" y="2816207"/>
            <a:ext cx="720080" cy="360040"/>
          </a:xfrm>
          <a:prstGeom prst="wedgeRectCallout">
            <a:avLst>
              <a:gd name="adj1" fmla="val -21884"/>
              <a:gd name="adj2" fmla="val -20796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0.9 m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4427984" y="2816207"/>
            <a:ext cx="720080" cy="360040"/>
          </a:xfrm>
          <a:prstGeom prst="wedgeRectCallout">
            <a:avLst>
              <a:gd name="adj1" fmla="val 32689"/>
              <a:gd name="adj2" fmla="val -20796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0.9 m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2987824" y="1236765"/>
            <a:ext cx="720080" cy="360040"/>
          </a:xfrm>
          <a:prstGeom prst="wedgeRectCallout">
            <a:avLst>
              <a:gd name="adj1" fmla="val -7191"/>
              <a:gd name="adj2" fmla="val 21812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0.3 m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3544016" y="2888662"/>
            <a:ext cx="720080" cy="360040"/>
          </a:xfrm>
          <a:prstGeom prst="wedgeRectCallout">
            <a:avLst>
              <a:gd name="adj1" fmla="val -41824"/>
              <a:gd name="adj2" fmla="val -2247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0.2 m</a:t>
            </a: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3203848" y="3284984"/>
            <a:ext cx="576064" cy="360040"/>
          </a:xfrm>
          <a:prstGeom prst="wedgeRectCallout">
            <a:avLst>
              <a:gd name="adj1" fmla="val -10602"/>
              <a:gd name="adj2" fmla="val -32550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1 m</a:t>
            </a: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6236072" y="2817842"/>
            <a:ext cx="720080" cy="360040"/>
          </a:xfrm>
          <a:prstGeom prst="wedgeRectCallout">
            <a:avLst>
              <a:gd name="adj1" fmla="val -106891"/>
              <a:gd name="adj2" fmla="val -19746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4211959" y="1260675"/>
            <a:ext cx="720080" cy="360040"/>
          </a:xfrm>
          <a:prstGeom prst="wedgeRectCallout">
            <a:avLst>
              <a:gd name="adj1" fmla="val -37626"/>
              <a:gd name="adj2" fmla="val 199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32" name="Content Placeholder 2"/>
          <p:cNvSpPr>
            <a:spLocks/>
          </p:cNvSpPr>
          <p:nvPr/>
        </p:nvSpPr>
        <p:spPr bwMode="auto">
          <a:xfrm>
            <a:off x="1" y="3717032"/>
            <a:ext cx="914400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8925" indent="-2889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688975" indent="-23018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Correctors: 0.2 m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ipuscorr1-&gt;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-0.0007491948842; 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hkick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2.958152587e-06;</a:t>
            </a:r>
            <a:endParaRPr lang="en-US" altLang="en-US" sz="24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ipuscorr2-&gt;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 0.00182813549;   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hkick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 -</a:t>
            </a: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5.545443962e-06 ;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ipdscorr1-&gt;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 0.0009885706997; 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hkick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 </a:t>
            </a: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9.391893355e-06 ;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ipdscorr2-&gt;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-0.0004494537749; 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hkick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-3.571220222e-06;</a:t>
            </a:r>
            <a:endParaRPr lang="en-US" altLang="en-US" sz="24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 smtClean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0000"/>
              </a:solidFill>
              <a:latin typeface="Arial" charset="0"/>
              <a:ea typeface="MS PGothic" pitchFamily="34" charset="-128"/>
              <a:cs typeface="+mn-cs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altLang="en-US" sz="2400" dirty="0">
              <a:latin typeface="Arial" charset="0"/>
              <a:ea typeface="MS PGothic" pitchFamily="34" charset="-128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5838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914400"/>
            <a:r>
              <a:rPr lang="en-US" altLang="en-US" sz="3200" b="1" dirty="0">
                <a:latin typeface="Arial" charset="0"/>
                <a:ea typeface="MS PGothic" pitchFamily="34" charset="-128"/>
              </a:rPr>
              <a:t>An </a:t>
            </a:r>
            <a:r>
              <a:rPr lang="en-US" altLang="en-US" sz="3200" b="1" dirty="0" smtClean="0">
                <a:latin typeface="Arial" charset="0"/>
                <a:ea typeface="MS PGothic" pitchFamily="34" charset="-128"/>
              </a:rPr>
              <a:t>Compensation Scheme (Skew quads)</a:t>
            </a:r>
            <a:endParaRPr lang="ru-RU" altLang="en-US" sz="3200" b="1" dirty="0"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69"/>
          <a:stretch/>
        </p:blipFill>
        <p:spPr bwMode="auto">
          <a:xfrm>
            <a:off x="395536" y="836712"/>
            <a:ext cx="7716922" cy="205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>
            <a:off x="2627784" y="2204864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275856" y="2223827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3059832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2843808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4788024" y="2204864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5780920" y="2223827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5436096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5076056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ular Callout 6"/>
          <p:cNvSpPr/>
          <p:nvPr/>
        </p:nvSpPr>
        <p:spPr bwMode="auto">
          <a:xfrm>
            <a:off x="2555776" y="2817842"/>
            <a:ext cx="720080" cy="360040"/>
          </a:xfrm>
          <a:prstGeom prst="wedgeRectCallout">
            <a:avLst>
              <a:gd name="adj1" fmla="val 24293"/>
              <a:gd name="adj2" fmla="val -2121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0.4 m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2162875" y="1260675"/>
            <a:ext cx="720080" cy="360040"/>
          </a:xfrm>
          <a:prstGeom prst="wedgeRectCallout">
            <a:avLst>
              <a:gd name="adj1" fmla="val 41085"/>
              <a:gd name="adj2" fmla="val 20762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0.3 m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578950" y="2636912"/>
            <a:ext cx="720080" cy="360040"/>
          </a:xfrm>
          <a:prstGeom prst="wedgeRectCallout">
            <a:avLst>
              <a:gd name="adj1" fmla="val 77816"/>
              <a:gd name="adj2" fmla="val -1533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5292080" y="2816207"/>
            <a:ext cx="720080" cy="360040"/>
          </a:xfrm>
          <a:prstGeom prst="wedgeRectCallout">
            <a:avLst>
              <a:gd name="adj1" fmla="val -21884"/>
              <a:gd name="adj2" fmla="val -20796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0.9 m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4427984" y="2816207"/>
            <a:ext cx="720080" cy="360040"/>
          </a:xfrm>
          <a:prstGeom prst="wedgeRectCallout">
            <a:avLst>
              <a:gd name="adj1" fmla="val 32689"/>
              <a:gd name="adj2" fmla="val -20796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0.9 m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2987824" y="1236765"/>
            <a:ext cx="720080" cy="360040"/>
          </a:xfrm>
          <a:prstGeom prst="wedgeRectCallout">
            <a:avLst>
              <a:gd name="adj1" fmla="val -7191"/>
              <a:gd name="adj2" fmla="val 21812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0.3 m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3544016" y="2888662"/>
            <a:ext cx="720080" cy="360040"/>
          </a:xfrm>
          <a:prstGeom prst="wedgeRectCallout">
            <a:avLst>
              <a:gd name="adj1" fmla="val -41824"/>
              <a:gd name="adj2" fmla="val -2247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0.2 m</a:t>
            </a: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3203848" y="3284984"/>
            <a:ext cx="576064" cy="360040"/>
          </a:xfrm>
          <a:prstGeom prst="wedgeRectCallout">
            <a:avLst>
              <a:gd name="adj1" fmla="val -10602"/>
              <a:gd name="adj2" fmla="val -32550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1 m</a:t>
            </a: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6236072" y="2817842"/>
            <a:ext cx="720080" cy="360040"/>
          </a:xfrm>
          <a:prstGeom prst="wedgeRectCallout">
            <a:avLst>
              <a:gd name="adj1" fmla="val -106891"/>
              <a:gd name="adj2" fmla="val -19746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4211959" y="1260675"/>
            <a:ext cx="720080" cy="360040"/>
          </a:xfrm>
          <a:prstGeom prst="wedgeRectCallout">
            <a:avLst>
              <a:gd name="adj1" fmla="val -37626"/>
              <a:gd name="adj2" fmla="val 199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32" name="Content Placeholder 2"/>
          <p:cNvSpPr>
            <a:spLocks/>
          </p:cNvSpPr>
          <p:nvPr/>
        </p:nvSpPr>
        <p:spPr bwMode="auto">
          <a:xfrm>
            <a:off x="1" y="3717032"/>
            <a:ext cx="914400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8925" indent="-2889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688975" indent="-23018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Correctors: 0.2 m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ipuscorr1-&gt;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-0.0007491948842;  -1.2 T;</a:t>
            </a:r>
            <a:endParaRPr lang="en-US" altLang="en-US" sz="24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ipuscorr2-&gt;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 0.00182813549;       3.0 T;</a:t>
            </a:r>
            <a:endParaRPr lang="en-US" altLang="en-US" sz="24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ipdscorr1-&gt;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 0.0009885706997;   1.6 T;</a:t>
            </a:r>
            <a:endParaRPr lang="en-US" altLang="en-US" sz="24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ipdscorr2-&gt;</a:t>
            </a:r>
            <a:r>
              <a:rPr lang="en-US" altLang="en-US" sz="24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vkick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= -0.0004494537749;  -0.7 T;</a:t>
            </a:r>
            <a:endParaRPr lang="en-US" altLang="en-US" sz="24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 smtClean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0000"/>
              </a:solidFill>
              <a:latin typeface="Arial" charset="0"/>
              <a:ea typeface="MS PGothic" pitchFamily="34" charset="-128"/>
              <a:cs typeface="+mn-cs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altLang="en-US" sz="2400" dirty="0">
              <a:latin typeface="Arial" charset="0"/>
              <a:ea typeface="MS PGothic" pitchFamily="34" charset="-128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1756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914400"/>
            <a:r>
              <a:rPr lang="en-US" altLang="en-US" sz="3200" b="1" dirty="0">
                <a:latin typeface="Arial" charset="0"/>
                <a:ea typeface="MS PGothic" pitchFamily="34" charset="-128"/>
              </a:rPr>
              <a:t>An </a:t>
            </a:r>
            <a:r>
              <a:rPr lang="en-US" altLang="en-US" sz="3200" b="1" dirty="0" smtClean="0">
                <a:latin typeface="Arial" charset="0"/>
                <a:ea typeface="MS PGothic" pitchFamily="34" charset="-128"/>
              </a:rPr>
              <a:t>Compensation Scheme (Skew quads)</a:t>
            </a:r>
            <a:endParaRPr lang="ru-RU" altLang="en-US" sz="3200" b="1" dirty="0"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69"/>
          <a:stretch/>
        </p:blipFill>
        <p:spPr bwMode="auto">
          <a:xfrm>
            <a:off x="395536" y="836712"/>
            <a:ext cx="7716922" cy="205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>
            <a:off x="2627784" y="2204864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275856" y="2223827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3059832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2843808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4788024" y="2204864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5780920" y="2223827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5436096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5076056" y="1719771"/>
            <a:ext cx="0" cy="5040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ular Callout 6"/>
          <p:cNvSpPr/>
          <p:nvPr/>
        </p:nvSpPr>
        <p:spPr bwMode="auto">
          <a:xfrm>
            <a:off x="2555776" y="2817842"/>
            <a:ext cx="720080" cy="360040"/>
          </a:xfrm>
          <a:prstGeom prst="wedgeRectCallout">
            <a:avLst>
              <a:gd name="adj1" fmla="val 24293"/>
              <a:gd name="adj2" fmla="val -2121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0.4 m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2162875" y="1260675"/>
            <a:ext cx="720080" cy="360040"/>
          </a:xfrm>
          <a:prstGeom prst="wedgeRectCallout">
            <a:avLst>
              <a:gd name="adj1" fmla="val 41085"/>
              <a:gd name="adj2" fmla="val 20762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0.3 m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578950" y="2636912"/>
            <a:ext cx="720080" cy="360040"/>
          </a:xfrm>
          <a:prstGeom prst="wedgeRectCallout">
            <a:avLst>
              <a:gd name="adj1" fmla="val 77816"/>
              <a:gd name="adj2" fmla="val -1533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5292080" y="2816207"/>
            <a:ext cx="720080" cy="360040"/>
          </a:xfrm>
          <a:prstGeom prst="wedgeRectCallout">
            <a:avLst>
              <a:gd name="adj1" fmla="val -21884"/>
              <a:gd name="adj2" fmla="val -20796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0.9 m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4427984" y="2816207"/>
            <a:ext cx="720080" cy="360040"/>
          </a:xfrm>
          <a:prstGeom prst="wedgeRectCallout">
            <a:avLst>
              <a:gd name="adj1" fmla="val 32689"/>
              <a:gd name="adj2" fmla="val -20796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0.9 m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2987824" y="1236765"/>
            <a:ext cx="720080" cy="360040"/>
          </a:xfrm>
          <a:prstGeom prst="wedgeRectCallout">
            <a:avLst>
              <a:gd name="adj1" fmla="val -7191"/>
              <a:gd name="adj2" fmla="val 21812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0.3 m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3544016" y="2888662"/>
            <a:ext cx="720080" cy="360040"/>
          </a:xfrm>
          <a:prstGeom prst="wedgeRectCallout">
            <a:avLst>
              <a:gd name="adj1" fmla="val -41824"/>
              <a:gd name="adj2" fmla="val -2247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0.2 m</a:t>
            </a: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3203848" y="3284984"/>
            <a:ext cx="576064" cy="360040"/>
          </a:xfrm>
          <a:prstGeom prst="wedgeRectCallout">
            <a:avLst>
              <a:gd name="adj1" fmla="val -10602"/>
              <a:gd name="adj2" fmla="val -32550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1 m</a:t>
            </a: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6236072" y="2817842"/>
            <a:ext cx="720080" cy="360040"/>
          </a:xfrm>
          <a:prstGeom prst="wedgeRectCallout">
            <a:avLst>
              <a:gd name="adj1" fmla="val -106891"/>
              <a:gd name="adj2" fmla="val -19746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4211959" y="1260675"/>
            <a:ext cx="720080" cy="360040"/>
          </a:xfrm>
          <a:prstGeom prst="wedgeRectCallout">
            <a:avLst>
              <a:gd name="adj1" fmla="val -37626"/>
              <a:gd name="adj2" fmla="val 199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0.5 m</a:t>
            </a:r>
          </a:p>
        </p:txBody>
      </p:sp>
      <p:sp>
        <p:nvSpPr>
          <p:cNvPr id="32" name="Content Placeholder 2"/>
          <p:cNvSpPr>
            <a:spLocks/>
          </p:cNvSpPr>
          <p:nvPr/>
        </p:nvSpPr>
        <p:spPr bwMode="auto">
          <a:xfrm>
            <a:off x="1" y="3429000"/>
            <a:ext cx="914400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8925" indent="-2889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688975" indent="-23018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Skew quads: 0.1 m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sz="2400" dirty="0"/>
              <a:t>qffus01s-&gt;k1s =      </a:t>
            </a:r>
            <a:r>
              <a:rPr lang="en-US" sz="2400" dirty="0">
                <a:hlinkClick r:id="rId4"/>
              </a:rPr>
              <a:t>0.03902141928</a:t>
            </a:r>
            <a:r>
              <a:rPr lang="en-US" sz="2400" dirty="0"/>
              <a:t> ;</a:t>
            </a:r>
            <a:br>
              <a:rPr lang="en-US" sz="2400" dirty="0"/>
            </a:br>
            <a:r>
              <a:rPr lang="en-US" sz="2400" dirty="0"/>
              <a:t>qffus02s-&gt;k1s =     -</a:t>
            </a:r>
            <a:r>
              <a:rPr lang="en-US" sz="2400" dirty="0">
                <a:hlinkClick r:id="rId5"/>
              </a:rPr>
              <a:t>0.01476904268</a:t>
            </a:r>
            <a:r>
              <a:rPr lang="en-US" sz="2400" dirty="0"/>
              <a:t> </a:t>
            </a:r>
            <a:r>
              <a:rPr lang="en-US" sz="2400" dirty="0" smtClean="0"/>
              <a:t>; qffus22s-</a:t>
            </a:r>
            <a:r>
              <a:rPr lang="en-US" sz="2400" dirty="0"/>
              <a:t>&gt;k1s =     -</a:t>
            </a:r>
            <a:r>
              <a:rPr lang="en-US" sz="2400" dirty="0">
                <a:hlinkClick r:id="rId6"/>
              </a:rPr>
              <a:t>0.02026700407</a:t>
            </a:r>
            <a:r>
              <a:rPr lang="en-US" sz="2400" dirty="0"/>
              <a:t> ;</a:t>
            </a:r>
            <a:br>
              <a:rPr lang="en-US" sz="2400" dirty="0"/>
            </a:br>
            <a:r>
              <a:rPr lang="en-US" sz="2400" dirty="0"/>
              <a:t>qffus03s-&gt;k1s =      </a:t>
            </a:r>
            <a:r>
              <a:rPr lang="en-US" sz="2400" dirty="0">
                <a:hlinkClick r:id="rId7"/>
              </a:rPr>
              <a:t>0.01908813591</a:t>
            </a:r>
            <a:r>
              <a:rPr lang="en-US" sz="2400" dirty="0"/>
              <a:t> </a:t>
            </a:r>
            <a:r>
              <a:rPr lang="en-US" sz="2400" dirty="0" smtClean="0"/>
              <a:t>;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SzPct val="150000"/>
            </a:pPr>
            <a:r>
              <a:rPr lang="en-US" sz="2400" dirty="0" smtClean="0"/>
              <a:t>qffds01s-</a:t>
            </a:r>
            <a:r>
              <a:rPr lang="en-US" sz="2400" dirty="0"/>
              <a:t>&gt;k1s =     -</a:t>
            </a:r>
            <a:r>
              <a:rPr lang="en-US" sz="2400" dirty="0">
                <a:hlinkClick r:id="rId8"/>
              </a:rPr>
              <a:t>0.04199200154</a:t>
            </a:r>
            <a:r>
              <a:rPr lang="en-US" sz="2400" dirty="0"/>
              <a:t> ;</a:t>
            </a:r>
            <a:br>
              <a:rPr lang="en-US" sz="2400" dirty="0"/>
            </a:br>
            <a:r>
              <a:rPr lang="en-US" sz="2400" dirty="0"/>
              <a:t>qffds02s-&gt;k1s =       </a:t>
            </a:r>
            <a:r>
              <a:rPr lang="en-US" sz="2400" dirty="0">
                <a:hlinkClick r:id="rId9"/>
              </a:rPr>
              <a:t>0.0220116615</a:t>
            </a:r>
            <a:r>
              <a:rPr lang="en-US" sz="2400" dirty="0"/>
              <a:t> </a:t>
            </a:r>
            <a:r>
              <a:rPr lang="en-US" sz="2400" dirty="0" smtClean="0"/>
              <a:t>;  qffds22s-</a:t>
            </a:r>
            <a:r>
              <a:rPr lang="en-US" sz="2400" dirty="0"/>
              <a:t>&gt;k1s =      </a:t>
            </a:r>
            <a:r>
              <a:rPr lang="en-US" sz="2400" dirty="0">
                <a:hlinkClick r:id="rId10"/>
              </a:rPr>
              <a:t>0.01262536581</a:t>
            </a:r>
            <a:r>
              <a:rPr lang="en-US" sz="2400" dirty="0"/>
              <a:t> ;</a:t>
            </a:r>
            <a:br>
              <a:rPr lang="en-US" sz="2400" dirty="0"/>
            </a:br>
            <a:r>
              <a:rPr lang="en-US" sz="2400" dirty="0"/>
              <a:t>qffds03s-&gt;k1s =     -</a:t>
            </a:r>
            <a:r>
              <a:rPr lang="en-US" sz="2400" dirty="0">
                <a:hlinkClick r:id="rId11"/>
              </a:rPr>
              <a:t>0.00742312655</a:t>
            </a:r>
            <a:r>
              <a:rPr lang="en-US" sz="2400" dirty="0"/>
              <a:t> ;</a:t>
            </a:r>
            <a:endParaRPr lang="en-US" altLang="en-US" sz="24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 smtClean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latin typeface="Arial" charset="0"/>
              <a:ea typeface="MS PGothic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0000"/>
              </a:solidFill>
              <a:latin typeface="Arial" charset="0"/>
              <a:ea typeface="MS PGothic" pitchFamily="34" charset="-128"/>
              <a:cs typeface="+mn-cs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altLang="en-US" sz="2400" dirty="0">
              <a:latin typeface="Arial" charset="0"/>
              <a:ea typeface="MS PGothic" pitchFamily="34" charset="-128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2845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Correction of Coherent </a:t>
            </a:r>
            <a:r>
              <a:rPr lang="en-US" altLang="en-US" dirty="0">
                <a:latin typeface="Arial" charset="0"/>
                <a:cs typeface="Arial" charset="0"/>
              </a:rPr>
              <a:t>orbit distortion 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5143E2-8B5C-420F-B773-4C0D976E94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5" name="矩形 20"/>
          <p:cNvSpPr/>
          <p:nvPr/>
        </p:nvSpPr>
        <p:spPr bwMode="auto">
          <a:xfrm>
            <a:off x="971599" y="908720"/>
            <a:ext cx="2952329" cy="3939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Closed Orbit</a:t>
            </a:r>
            <a:endParaRPr lang="en-US" altLang="zh-CN" sz="2400" dirty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6" name="矩形 21"/>
          <p:cNvSpPr/>
          <p:nvPr/>
        </p:nvSpPr>
        <p:spPr bwMode="auto">
          <a:xfrm>
            <a:off x="5244989" y="908720"/>
            <a:ext cx="2952329" cy="3939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Decoupling</a:t>
            </a:r>
            <a:endParaRPr lang="zh-CN" altLang="en-US" sz="2400" dirty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7" name="内容占位符 1"/>
          <p:cNvSpPr>
            <a:spLocks noGrp="1"/>
          </p:cNvSpPr>
          <p:nvPr>
            <p:ph idx="1"/>
          </p:nvPr>
        </p:nvSpPr>
        <p:spPr>
          <a:xfrm>
            <a:off x="-41988" y="5661248"/>
            <a:ext cx="9185987" cy="16561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Two Models have almost same results.</a:t>
            </a:r>
            <a:endParaRPr lang="en-US" altLang="zh-CN" sz="2400" dirty="0"/>
          </a:p>
          <a:p>
            <a:pPr marL="457200" lvl="1" indent="0">
              <a:buNone/>
            </a:pPr>
            <a:endParaRPr lang="en-US" altLang="zh-CN" sz="2800" dirty="0"/>
          </a:p>
          <a:p>
            <a:endParaRPr lang="en-US" altLang="zh-CN" sz="2800" dirty="0"/>
          </a:p>
          <a:p>
            <a:pPr lvl="1"/>
            <a:endParaRPr lang="en-US" altLang="zh-CN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69" y="1700808"/>
            <a:ext cx="4064042" cy="3827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893" y="1501728"/>
            <a:ext cx="4460337" cy="402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44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Correction of Coherent </a:t>
            </a:r>
            <a:r>
              <a:rPr lang="en-US" altLang="en-US" dirty="0">
                <a:latin typeface="Arial" charset="0"/>
                <a:cs typeface="Arial" charset="0"/>
              </a:rPr>
              <a:t>orbit distortion 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5143E2-8B5C-420F-B773-4C0D976E94B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5" name="矩形 20"/>
          <p:cNvSpPr/>
          <p:nvPr/>
        </p:nvSpPr>
        <p:spPr bwMode="auto">
          <a:xfrm>
            <a:off x="971599" y="908720"/>
            <a:ext cx="2952329" cy="3939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W function</a:t>
            </a:r>
            <a:endParaRPr lang="en-US" altLang="zh-CN" sz="2400" dirty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6" name="矩形 21"/>
          <p:cNvSpPr/>
          <p:nvPr/>
        </p:nvSpPr>
        <p:spPr bwMode="auto">
          <a:xfrm>
            <a:off x="5244989" y="908720"/>
            <a:ext cx="2952329" cy="3939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Dynamic Aperture</a:t>
            </a:r>
            <a:endParaRPr lang="zh-CN" altLang="en-US" sz="2400" dirty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26" y="1700808"/>
            <a:ext cx="4327428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C:\MEIC Nonlinear with SLAC\DAskewsolenoi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254" y="1484784"/>
            <a:ext cx="4341748" cy="3744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17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52536" y="1532384"/>
            <a:ext cx="9649072" cy="1752600"/>
          </a:xfrm>
        </p:spPr>
        <p:txBody>
          <a:bodyPr/>
          <a:lstStyle/>
          <a:p>
            <a:pPr eaLnBrk="1" hangingPunct="1"/>
            <a:r>
              <a:rPr lang="en-US" altLang="zh-CN" sz="8800" dirty="0">
                <a:solidFill>
                  <a:srgbClr val="0070C0"/>
                </a:solidFill>
                <a:latin typeface="Vladimir Script" panose="03050402040407070305" pitchFamily="66" charset="0"/>
                <a:ea typeface="华文行楷" panose="02010800040101010101" pitchFamily="2" charset="-122"/>
              </a:rPr>
              <a:t>Thank   you</a:t>
            </a:r>
            <a:endParaRPr lang="ru-RU" altLang="en-US" sz="8800" dirty="0">
              <a:solidFill>
                <a:srgbClr val="0070C0"/>
              </a:solidFill>
              <a:latin typeface="Arial" charset="0"/>
              <a:ea typeface="华文行楷" panose="02010800040101010101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41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Correction of Coherent </a:t>
            </a:r>
            <a:r>
              <a:rPr lang="en-US" altLang="en-US" dirty="0">
                <a:latin typeface="Arial" charset="0"/>
                <a:cs typeface="Arial" charset="0"/>
              </a:rPr>
              <a:t>orbit distortion 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5143E2-8B5C-420F-B773-4C0D976E94B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4464496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图片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013" y="1988840"/>
            <a:ext cx="4464496" cy="381642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矩形 20"/>
          <p:cNvSpPr/>
          <p:nvPr/>
        </p:nvSpPr>
        <p:spPr bwMode="auto">
          <a:xfrm>
            <a:off x="971599" y="908720"/>
            <a:ext cx="2952329" cy="3939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Slice</a:t>
            </a:r>
            <a:r>
              <a:rPr lang="en-US" altLang="zh-CN" sz="2400" dirty="0">
                <a:latin typeface="Times" charset="0"/>
              </a:rPr>
              <a:t> Model</a:t>
            </a:r>
          </a:p>
        </p:txBody>
      </p:sp>
      <p:sp>
        <p:nvSpPr>
          <p:cNvPr id="16" name="矩形 21"/>
          <p:cNvSpPr/>
          <p:nvPr/>
        </p:nvSpPr>
        <p:spPr bwMode="auto">
          <a:xfrm>
            <a:off x="5244989" y="908720"/>
            <a:ext cx="2952329" cy="3939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err="1">
                <a:latin typeface="Times" charset="0"/>
              </a:rPr>
              <a:t>MADX_ealign</a:t>
            </a:r>
            <a:endParaRPr kumimoji="0" lang="zh-CN" altLang="en-US" sz="2400" i="0" u="none" strike="noStrike" cap="none" normalizeH="0" baseline="0" dirty="0">
              <a:ln>
                <a:noFill/>
              </a:ln>
              <a:effectLst/>
              <a:latin typeface="Times" charset="0"/>
            </a:endParaRPr>
          </a:p>
        </p:txBody>
      </p:sp>
      <p:sp>
        <p:nvSpPr>
          <p:cNvPr id="17" name="内容占位符 1"/>
          <p:cNvSpPr>
            <a:spLocks noGrp="1"/>
          </p:cNvSpPr>
          <p:nvPr>
            <p:ph idx="1"/>
          </p:nvPr>
        </p:nvSpPr>
        <p:spPr>
          <a:xfrm>
            <a:off x="-41988" y="5661248"/>
            <a:ext cx="9185987" cy="16561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Two Models have almost same results.</a:t>
            </a:r>
            <a:endParaRPr lang="en-US" altLang="zh-CN" sz="2400" dirty="0"/>
          </a:p>
          <a:p>
            <a:pPr marL="457200" lvl="1" indent="0">
              <a:buNone/>
            </a:pPr>
            <a:endParaRPr lang="en-US" altLang="zh-CN" sz="2800" dirty="0"/>
          </a:p>
          <a:p>
            <a:endParaRPr lang="en-US" altLang="zh-CN" sz="2800" dirty="0"/>
          </a:p>
          <a:p>
            <a:pPr lvl="1"/>
            <a:endParaRPr lang="en-US" altLang="zh-CN" sz="28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1404212" y="1833425"/>
            <a:ext cx="1799636" cy="587463"/>
            <a:chOff x="2627784" y="1791779"/>
            <a:chExt cx="3153136" cy="1008112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2627784" y="2276872"/>
              <a:ext cx="0" cy="5040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3275856" y="2295835"/>
              <a:ext cx="0" cy="5040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3059832" y="1791779"/>
              <a:ext cx="0" cy="5040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2843808" y="1791779"/>
              <a:ext cx="0" cy="5040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4788024" y="2276872"/>
              <a:ext cx="0" cy="5040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5780920" y="2295835"/>
              <a:ext cx="0" cy="5040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5436096" y="1791779"/>
              <a:ext cx="0" cy="5040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5076056" y="1791779"/>
              <a:ext cx="0" cy="5040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96752"/>
            <a:ext cx="4743705" cy="4467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9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Lab_PowerPoint1">
  <a:themeElements>
    <a:clrScheme name="JLab_PowerPoint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Lab_PowerPoint1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JLab_PowerPoin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103504</TotalTime>
  <Words>421</Words>
  <Application>Microsoft Office PowerPoint</Application>
  <PresentationFormat>On-screen Show (4:3)</PresentationFormat>
  <Paragraphs>129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JLab_PowerPoint1</vt:lpstr>
      <vt:lpstr>  Detector Solenoid Compensation with skew quads</vt:lpstr>
      <vt:lpstr>PowerPoint Presentation</vt:lpstr>
      <vt:lpstr>PowerPoint Presentation</vt:lpstr>
      <vt:lpstr>PowerPoint Presentation</vt:lpstr>
      <vt:lpstr>PowerPoint Presentation</vt:lpstr>
      <vt:lpstr>Correction of Coherent orbit distortion </vt:lpstr>
      <vt:lpstr>Correction of Coherent orbit distortion </vt:lpstr>
      <vt:lpstr>Thank   you</vt:lpstr>
      <vt:lpstr>Correction of Coherent orbit distortion </vt:lpstr>
      <vt:lpstr>PowerPoint Presentation</vt:lpstr>
      <vt:lpstr>Correction of Coherent orbit distortion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for bare lattice</dc:title>
  <dc:creator>wei</dc:creator>
  <cp:lastModifiedBy>Guohui Wei</cp:lastModifiedBy>
  <cp:revision>808</cp:revision>
  <cp:lastPrinted>2016-12-08T18:10:03Z</cp:lastPrinted>
  <dcterms:created xsi:type="dcterms:W3CDTF">2015-07-31T18:58:28Z</dcterms:created>
  <dcterms:modified xsi:type="dcterms:W3CDTF">2017-01-31T16:40:35Z</dcterms:modified>
</cp:coreProperties>
</file>