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34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7" r:id="rId10"/>
    <p:sldId id="348" r:id="rId11"/>
    <p:sldId id="349" r:id="rId12"/>
    <p:sldId id="350" r:id="rId13"/>
    <p:sldId id="352" r:id="rId14"/>
    <p:sldId id="351" r:id="rId15"/>
    <p:sldId id="354" r:id="rId16"/>
    <p:sldId id="355" r:id="rId17"/>
    <p:sldId id="353" r:id="rId18"/>
    <p:sldId id="356" r:id="rId19"/>
    <p:sldId id="35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4" autoAdjust="0"/>
    <p:restoredTop sz="96957" autoAdjust="0"/>
  </p:normalViewPr>
  <p:slideViewPr>
    <p:cSldViewPr>
      <p:cViewPr>
        <p:scale>
          <a:sx n="90" d="100"/>
          <a:sy n="90" d="100"/>
        </p:scale>
        <p:origin x="-924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W\MEIC\LEIC_RF\e_Ring_RF_18_476MHz_F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W\MEIC\LEIC_RF\e_Ring_RF_18_476MHz_F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W\MEIC\LEIC_RF\e_Ring_RF_18_476MHz_FB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W\MEIC\LEIC_RF\e_Ring_RF_18_476MHz_FB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W\MEIC\LEIC_RF\Ion_Ring_RF_4_952MHzSRF_4p2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W\MEIC\LEIC_RF\Ion_Ring_RF_4_952MHzSRF_4p2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Electron Beam Current (A)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9982374061066114E-2"/>
          <c:y val="0.11080545699350763"/>
          <c:w val="0.87009298618356001"/>
          <c:h val="0.70654084300865472"/>
        </c:manualLayout>
      </c:layout>
      <c:scatterChart>
        <c:scatterStyle val="lineMarker"/>
        <c:varyColors val="0"/>
        <c:ser>
          <c:idx val="3"/>
          <c:order val="0"/>
          <c:spPr>
            <a:ln w="25400">
              <a:solidFill>
                <a:schemeClr val="tx1"/>
              </a:solidFill>
              <a:prstDash val="sysDot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Parameters!$C$43:$L$43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</c:numCache>
            </c:numRef>
          </c:xVal>
          <c:yVal>
            <c:numRef>
              <c:f>Parameters!$C$55:$L$55</c:f>
              <c:numCache>
                <c:formatCode>0.000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2.6</c:v>
                </c:pt>
                <c:pt idx="4">
                  <c:v>2.1</c:v>
                </c:pt>
                <c:pt idx="5">
                  <c:v>1.53</c:v>
                </c:pt>
                <c:pt idx="6">
                  <c:v>1</c:v>
                </c:pt>
                <c:pt idx="7">
                  <c:v>0.65</c:v>
                </c:pt>
                <c:pt idx="8">
                  <c:v>0.44</c:v>
                </c:pt>
                <c:pt idx="9">
                  <c:v>0.27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75552"/>
        <c:axId val="82577280"/>
      </c:scatterChart>
      <c:valAx>
        <c:axId val="65575552"/>
        <c:scaling>
          <c:orientation val="minMax"/>
          <c:max val="12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latin typeface="Garamond" panose="02020404030301010803" pitchFamily="18" charset="0"/>
                  </a:defRPr>
                </a:pPr>
                <a:r>
                  <a:rPr lang="en-US" sz="1800">
                    <a:latin typeface="Garamond" panose="02020404030301010803" pitchFamily="18" charset="0"/>
                  </a:rPr>
                  <a:t>E (GeV)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aramond" panose="02020404030301010803" pitchFamily="18" charset="0"/>
              </a:defRPr>
            </a:pPr>
            <a:endParaRPr lang="en-US"/>
          </a:p>
        </c:txPr>
        <c:crossAx val="82577280"/>
        <c:crosses val="autoZero"/>
        <c:crossBetween val="midCat"/>
        <c:majorUnit val="1"/>
      </c:valAx>
      <c:valAx>
        <c:axId val="82577280"/>
        <c:scaling>
          <c:orientation val="minMax"/>
          <c:max val="3.1"/>
          <c:min val="0"/>
        </c:scaling>
        <c:delete val="0"/>
        <c:axPos val="l"/>
        <c:numFmt formatCode="0.0" sourceLinked="0"/>
        <c:majorTickMark val="out"/>
        <c:minorTickMark val="in"/>
        <c:tickLblPos val="nextTo"/>
        <c:txPr>
          <a:bodyPr/>
          <a:lstStyle/>
          <a:p>
            <a:pPr>
              <a:defRPr sz="1400">
                <a:latin typeface="Garamond" panose="02020404030301010803" pitchFamily="18" charset="0"/>
              </a:defRPr>
            </a:pPr>
            <a:endParaRPr lang="en-US"/>
          </a:p>
        </c:txPr>
        <c:crossAx val="65575552"/>
        <c:crosses val="autoZero"/>
        <c:crossBetween val="midCat"/>
        <c:majorUnit val="1"/>
        <c:min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kern="1200" baseline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Cavity Number</a:t>
            </a:r>
            <a:endParaRPr lang="en-US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9982374061066114E-2"/>
          <c:y val="0.11080545699350763"/>
          <c:w val="0.87009298618356001"/>
          <c:h val="0.70654084300865472"/>
        </c:manualLayout>
      </c:layout>
      <c:scatterChart>
        <c:scatterStyle val="lineMarker"/>
        <c:varyColors val="0"/>
        <c:ser>
          <c:idx val="3"/>
          <c:order val="0"/>
          <c:spPr>
            <a:ln w="25400">
              <a:solidFill>
                <a:schemeClr val="tx1"/>
              </a:solidFill>
              <a:prstDash val="sysDot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Parameters!$C$43:$L$43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</c:numCache>
            </c:numRef>
          </c:xVal>
          <c:yVal>
            <c:numRef>
              <c:f>Parameters!$C$63:$L$63</c:f>
              <c:numCache>
                <c:formatCode>General</c:formatCode>
                <c:ptCount val="10"/>
                <c:pt idx="0">
                  <c:v>1</c:v>
                </c:pt>
                <c:pt idx="1">
                  <c:v>4</c:v>
                </c:pt>
                <c:pt idx="2">
                  <c:v>10</c:v>
                </c:pt>
                <c:pt idx="3">
                  <c:v>18</c:v>
                </c:pt>
                <c:pt idx="4">
                  <c:v>24</c:v>
                </c:pt>
                <c:pt idx="5">
                  <c:v>26</c:v>
                </c:pt>
                <c:pt idx="6">
                  <c:v>28</c:v>
                </c:pt>
                <c:pt idx="7">
                  <c:v>32</c:v>
                </c:pt>
                <c:pt idx="8">
                  <c:v>32</c:v>
                </c:pt>
                <c:pt idx="9">
                  <c:v>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642624"/>
        <c:axId val="103744256"/>
      </c:scatterChart>
      <c:valAx>
        <c:axId val="103642624"/>
        <c:scaling>
          <c:orientation val="minMax"/>
          <c:max val="12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latin typeface="Garamond" panose="02020404030301010803" pitchFamily="18" charset="0"/>
                  </a:defRPr>
                </a:pPr>
                <a:r>
                  <a:rPr lang="en-US" sz="1800">
                    <a:latin typeface="Garamond" panose="02020404030301010803" pitchFamily="18" charset="0"/>
                  </a:rPr>
                  <a:t>E (GeV)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aramond" panose="02020404030301010803" pitchFamily="18" charset="0"/>
              </a:defRPr>
            </a:pPr>
            <a:endParaRPr lang="en-US"/>
          </a:p>
        </c:txPr>
        <c:crossAx val="103744256"/>
        <c:crosses val="autoZero"/>
        <c:crossBetween val="midCat"/>
        <c:majorUnit val="1"/>
      </c:valAx>
      <c:valAx>
        <c:axId val="103744256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in"/>
        <c:tickLblPos val="nextTo"/>
        <c:txPr>
          <a:bodyPr/>
          <a:lstStyle/>
          <a:p>
            <a:pPr>
              <a:defRPr sz="1400">
                <a:latin typeface="Garamond" panose="02020404030301010803" pitchFamily="18" charset="0"/>
              </a:defRPr>
            </a:pPr>
            <a:endParaRPr lang="en-US"/>
          </a:p>
        </c:txPr>
        <c:crossAx val="1036426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kern="1200" baseline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RF Power to Beam per Cavity (kW)</a:t>
            </a:r>
            <a:endParaRPr lang="en-US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9982374061066114E-2"/>
          <c:y val="0.11080545699350763"/>
          <c:w val="0.87009298618356001"/>
          <c:h val="0.70654084300865472"/>
        </c:manualLayout>
      </c:layout>
      <c:scatterChart>
        <c:scatterStyle val="lineMarker"/>
        <c:varyColors val="0"/>
        <c:ser>
          <c:idx val="3"/>
          <c:order val="0"/>
          <c:spPr>
            <a:ln w="25400">
              <a:solidFill>
                <a:schemeClr val="tx1"/>
              </a:solidFill>
              <a:prstDash val="sysDot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Parameters!$C$43:$L$43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</c:numCache>
            </c:numRef>
          </c:xVal>
          <c:yVal>
            <c:numRef>
              <c:f>Parameters!$C$65:$L$65</c:f>
              <c:numCache>
                <c:formatCode>0.00</c:formatCode>
                <c:ptCount val="10"/>
                <c:pt idx="0">
                  <c:v>343.21158812328565</c:v>
                </c:pt>
                <c:pt idx="1">
                  <c:v>271.17952641839855</c:v>
                </c:pt>
                <c:pt idx="2">
                  <c:v>264.82375626796733</c:v>
                </c:pt>
                <c:pt idx="3">
                  <c:v>264.40003825793866</c:v>
                </c:pt>
                <c:pt idx="4">
                  <c:v>296.72619143971514</c:v>
                </c:pt>
                <c:pt idx="5">
                  <c:v>340.43460547294347</c:v>
                </c:pt>
                <c:pt idx="6">
                  <c:v>330.95403140459695</c:v>
                </c:pt>
                <c:pt idx="7">
                  <c:v>286.89240262363131</c:v>
                </c:pt>
                <c:pt idx="8">
                  <c:v>284.33420513808267</c:v>
                </c:pt>
                <c:pt idx="9">
                  <c:v>247.11234344876573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020608"/>
        <c:axId val="105026688"/>
      </c:scatterChart>
      <c:valAx>
        <c:axId val="104020608"/>
        <c:scaling>
          <c:orientation val="minMax"/>
          <c:max val="12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latin typeface="Garamond" panose="02020404030301010803" pitchFamily="18" charset="0"/>
                  </a:defRPr>
                </a:pPr>
                <a:r>
                  <a:rPr lang="en-US" sz="1800">
                    <a:latin typeface="Garamond" panose="02020404030301010803" pitchFamily="18" charset="0"/>
                  </a:rPr>
                  <a:t>E (GeV)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aramond" panose="02020404030301010803" pitchFamily="18" charset="0"/>
              </a:defRPr>
            </a:pPr>
            <a:endParaRPr lang="en-US"/>
          </a:p>
        </c:txPr>
        <c:crossAx val="105026688"/>
        <c:crosses val="autoZero"/>
        <c:crossBetween val="midCat"/>
        <c:majorUnit val="1"/>
      </c:valAx>
      <c:valAx>
        <c:axId val="105026688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in"/>
        <c:tickLblPos val="nextTo"/>
        <c:txPr>
          <a:bodyPr/>
          <a:lstStyle/>
          <a:p>
            <a:pPr>
              <a:defRPr sz="1400">
                <a:latin typeface="Garamond" panose="02020404030301010803" pitchFamily="18" charset="0"/>
              </a:defRPr>
            </a:pPr>
            <a:endParaRPr lang="en-US"/>
          </a:p>
        </c:txPr>
        <c:crossAx val="1040206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kern="1200" baseline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Injection Time (min) with two </a:t>
            </a:r>
            <a:r>
              <a:rPr lang="en-US" sz="1800" b="1" i="0" kern="1200" baseline="0">
                <a:solidFill>
                  <a:srgbClr val="000000"/>
                </a:solidFill>
                <a:effectLst/>
                <a:latin typeface="Symbol"/>
                <a:cs typeface="Times New Roman"/>
              </a:rPr>
              <a:t>t</a:t>
            </a:r>
            <a:r>
              <a:rPr lang="en-US" sz="1800" b="1" i="0" kern="1200" baseline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s</a:t>
            </a:r>
            <a:endParaRPr lang="en-US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9982374061066114E-2"/>
          <c:y val="0.11080545699350763"/>
          <c:w val="0.87009298618356001"/>
          <c:h val="0.70654084300865472"/>
        </c:manualLayout>
      </c:layout>
      <c:scatterChart>
        <c:scatterStyle val="lineMarker"/>
        <c:varyColors val="0"/>
        <c:ser>
          <c:idx val="3"/>
          <c:order val="0"/>
          <c:spPr>
            <a:ln w="25400">
              <a:solidFill>
                <a:schemeClr val="tx1"/>
              </a:solidFill>
              <a:prstDash val="sysDot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Parameters!$C$43:$L$43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</c:numCache>
            </c:numRef>
          </c:xVal>
          <c:yVal>
            <c:numRef>
              <c:f>Parameters!$C$77:$L$77</c:f>
              <c:numCache>
                <c:formatCode>0.00</c:formatCode>
                <c:ptCount val="10"/>
                <c:pt idx="0">
                  <c:v>22.568312829593403</c:v>
                </c:pt>
                <c:pt idx="1">
                  <c:v>12.694675966646289</c:v>
                </c:pt>
                <c:pt idx="2">
                  <c:v>8.1245926186536241</c:v>
                </c:pt>
                <c:pt idx="3">
                  <c:v>4.8898011130785708</c:v>
                </c:pt>
                <c:pt idx="4">
                  <c:v>2.9016402209477232</c:v>
                </c:pt>
                <c:pt idx="5">
                  <c:v>1.6185711857474017</c:v>
                </c:pt>
                <c:pt idx="6">
                  <c:v>0.83586343813308872</c:v>
                </c:pt>
                <c:pt idx="7">
                  <c:v>0.44008210017707133</c:v>
                </c:pt>
                <c:pt idx="8">
                  <c:v>0.24619977632283715</c:v>
                </c:pt>
                <c:pt idx="9">
                  <c:v>0.1269467596664629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483776"/>
        <c:axId val="119580928"/>
      </c:scatterChart>
      <c:valAx>
        <c:axId val="119483776"/>
        <c:scaling>
          <c:orientation val="minMax"/>
          <c:max val="12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latin typeface="Garamond" panose="02020404030301010803" pitchFamily="18" charset="0"/>
                  </a:defRPr>
                </a:pPr>
                <a:r>
                  <a:rPr lang="en-US" sz="1800">
                    <a:latin typeface="Garamond" panose="02020404030301010803" pitchFamily="18" charset="0"/>
                  </a:rPr>
                  <a:t>E (GeV)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aramond" panose="02020404030301010803" pitchFamily="18" charset="0"/>
              </a:defRPr>
            </a:pPr>
            <a:endParaRPr lang="en-US"/>
          </a:p>
        </c:txPr>
        <c:crossAx val="119580928"/>
        <c:crosses val="autoZero"/>
        <c:crossBetween val="midCat"/>
        <c:majorUnit val="1"/>
      </c:valAx>
      <c:valAx>
        <c:axId val="119580928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in"/>
        <c:tickLblPos val="nextTo"/>
        <c:txPr>
          <a:bodyPr/>
          <a:lstStyle/>
          <a:p>
            <a:pPr>
              <a:defRPr sz="1400">
                <a:latin typeface="Garamond" panose="02020404030301010803" pitchFamily="18" charset="0"/>
              </a:defRPr>
            </a:pPr>
            <a:endParaRPr lang="en-US"/>
          </a:p>
        </c:txPr>
        <c:crossAx val="1194837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GeV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930446194225721E-2"/>
          <c:y val="5.1400554097404488E-2"/>
          <c:w val="0.78426157644783934"/>
          <c:h val="0.75805239445535166"/>
        </c:manualLayout>
      </c:layout>
      <c:scatterChart>
        <c:scatterStyle val="lineMarker"/>
        <c:varyColors val="0"/>
        <c:ser>
          <c:idx val="1"/>
          <c:order val="0"/>
          <c:tx>
            <c:v>Loading Curve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Robinson!$A$4:$A$92</c:f>
              <c:numCache>
                <c:formatCode>General</c:formatCode>
                <c:ptCount val="89"/>
                <c:pt idx="0">
                  <c:v>-89</c:v>
                </c:pt>
                <c:pt idx="1">
                  <c:v>-88</c:v>
                </c:pt>
                <c:pt idx="2">
                  <c:v>-87</c:v>
                </c:pt>
                <c:pt idx="3">
                  <c:v>-86</c:v>
                </c:pt>
                <c:pt idx="4">
                  <c:v>-85</c:v>
                </c:pt>
                <c:pt idx="5">
                  <c:v>-84</c:v>
                </c:pt>
                <c:pt idx="6">
                  <c:v>-83</c:v>
                </c:pt>
                <c:pt idx="7">
                  <c:v>-82</c:v>
                </c:pt>
                <c:pt idx="8">
                  <c:v>-81</c:v>
                </c:pt>
                <c:pt idx="9">
                  <c:v>-80</c:v>
                </c:pt>
                <c:pt idx="10">
                  <c:v>-79</c:v>
                </c:pt>
                <c:pt idx="11">
                  <c:v>-78</c:v>
                </c:pt>
                <c:pt idx="12">
                  <c:v>-77</c:v>
                </c:pt>
                <c:pt idx="13">
                  <c:v>-76</c:v>
                </c:pt>
                <c:pt idx="14">
                  <c:v>-75</c:v>
                </c:pt>
                <c:pt idx="15">
                  <c:v>-74</c:v>
                </c:pt>
                <c:pt idx="16">
                  <c:v>-73</c:v>
                </c:pt>
                <c:pt idx="17">
                  <c:v>-72</c:v>
                </c:pt>
                <c:pt idx="18">
                  <c:v>-71</c:v>
                </c:pt>
                <c:pt idx="19">
                  <c:v>-70</c:v>
                </c:pt>
                <c:pt idx="20">
                  <c:v>-69</c:v>
                </c:pt>
                <c:pt idx="21">
                  <c:v>-68</c:v>
                </c:pt>
                <c:pt idx="22">
                  <c:v>-67</c:v>
                </c:pt>
                <c:pt idx="23">
                  <c:v>-66</c:v>
                </c:pt>
                <c:pt idx="24">
                  <c:v>-65</c:v>
                </c:pt>
                <c:pt idx="25">
                  <c:v>-64</c:v>
                </c:pt>
                <c:pt idx="26">
                  <c:v>-63</c:v>
                </c:pt>
                <c:pt idx="27">
                  <c:v>-62</c:v>
                </c:pt>
                <c:pt idx="28">
                  <c:v>-61</c:v>
                </c:pt>
                <c:pt idx="29">
                  <c:v>-60</c:v>
                </c:pt>
                <c:pt idx="30">
                  <c:v>-59</c:v>
                </c:pt>
                <c:pt idx="31">
                  <c:v>-58</c:v>
                </c:pt>
                <c:pt idx="32">
                  <c:v>-57</c:v>
                </c:pt>
                <c:pt idx="33">
                  <c:v>-56</c:v>
                </c:pt>
                <c:pt idx="34">
                  <c:v>-55</c:v>
                </c:pt>
                <c:pt idx="35">
                  <c:v>-54</c:v>
                </c:pt>
                <c:pt idx="36">
                  <c:v>-53</c:v>
                </c:pt>
                <c:pt idx="37">
                  <c:v>-52</c:v>
                </c:pt>
                <c:pt idx="38">
                  <c:v>-51</c:v>
                </c:pt>
                <c:pt idx="39">
                  <c:v>-50</c:v>
                </c:pt>
                <c:pt idx="40">
                  <c:v>-49</c:v>
                </c:pt>
                <c:pt idx="41">
                  <c:v>-48</c:v>
                </c:pt>
                <c:pt idx="42">
                  <c:v>-47</c:v>
                </c:pt>
                <c:pt idx="43">
                  <c:v>-46</c:v>
                </c:pt>
                <c:pt idx="44">
                  <c:v>-45</c:v>
                </c:pt>
                <c:pt idx="45">
                  <c:v>-44</c:v>
                </c:pt>
                <c:pt idx="46">
                  <c:v>-43</c:v>
                </c:pt>
                <c:pt idx="47">
                  <c:v>-42</c:v>
                </c:pt>
                <c:pt idx="48">
                  <c:v>-41</c:v>
                </c:pt>
                <c:pt idx="49">
                  <c:v>-40</c:v>
                </c:pt>
                <c:pt idx="50">
                  <c:v>-39</c:v>
                </c:pt>
                <c:pt idx="51">
                  <c:v>-38</c:v>
                </c:pt>
                <c:pt idx="52">
                  <c:v>-37</c:v>
                </c:pt>
                <c:pt idx="53">
                  <c:v>-36</c:v>
                </c:pt>
                <c:pt idx="54">
                  <c:v>-35</c:v>
                </c:pt>
                <c:pt idx="55">
                  <c:v>-34</c:v>
                </c:pt>
                <c:pt idx="56">
                  <c:v>-33</c:v>
                </c:pt>
                <c:pt idx="57">
                  <c:v>-32</c:v>
                </c:pt>
                <c:pt idx="58">
                  <c:v>-31</c:v>
                </c:pt>
                <c:pt idx="59">
                  <c:v>-30</c:v>
                </c:pt>
                <c:pt idx="60">
                  <c:v>-29</c:v>
                </c:pt>
                <c:pt idx="61">
                  <c:v>-28</c:v>
                </c:pt>
                <c:pt idx="62">
                  <c:v>-27</c:v>
                </c:pt>
                <c:pt idx="63">
                  <c:v>-26</c:v>
                </c:pt>
                <c:pt idx="64">
                  <c:v>-25</c:v>
                </c:pt>
                <c:pt idx="65">
                  <c:v>-24</c:v>
                </c:pt>
                <c:pt idx="66">
                  <c:v>-23</c:v>
                </c:pt>
                <c:pt idx="67">
                  <c:v>-22</c:v>
                </c:pt>
                <c:pt idx="68">
                  <c:v>-21</c:v>
                </c:pt>
                <c:pt idx="69">
                  <c:v>-20</c:v>
                </c:pt>
                <c:pt idx="70">
                  <c:v>-19</c:v>
                </c:pt>
                <c:pt idx="71">
                  <c:v>-18</c:v>
                </c:pt>
                <c:pt idx="72">
                  <c:v>-17</c:v>
                </c:pt>
                <c:pt idx="73">
                  <c:v>-16</c:v>
                </c:pt>
                <c:pt idx="74">
                  <c:v>-15</c:v>
                </c:pt>
                <c:pt idx="75">
                  <c:v>-14</c:v>
                </c:pt>
                <c:pt idx="76">
                  <c:v>-13</c:v>
                </c:pt>
                <c:pt idx="77">
                  <c:v>-12</c:v>
                </c:pt>
                <c:pt idx="78">
                  <c:v>-11</c:v>
                </c:pt>
                <c:pt idx="79">
                  <c:v>-10</c:v>
                </c:pt>
                <c:pt idx="80">
                  <c:v>-9</c:v>
                </c:pt>
                <c:pt idx="81">
                  <c:v>-8</c:v>
                </c:pt>
                <c:pt idx="82">
                  <c:v>-7</c:v>
                </c:pt>
                <c:pt idx="83">
                  <c:v>-6</c:v>
                </c:pt>
                <c:pt idx="84">
                  <c:v>-5</c:v>
                </c:pt>
                <c:pt idx="85">
                  <c:v>-4</c:v>
                </c:pt>
                <c:pt idx="86">
                  <c:v>-3</c:v>
                </c:pt>
                <c:pt idx="87">
                  <c:v>-2</c:v>
                </c:pt>
                <c:pt idx="88">
                  <c:v>-1</c:v>
                </c:pt>
              </c:numCache>
            </c:numRef>
          </c:xVal>
          <c:yVal>
            <c:numRef>
              <c:f>Robinson!$E$4:$E$92</c:f>
              <c:numCache>
                <c:formatCode>0.000</c:formatCode>
                <c:ptCount val="89"/>
                <c:pt idx="0">
                  <c:v>57.289961630759144</c:v>
                </c:pt>
                <c:pt idx="1">
                  <c:v>28.636253282915515</c:v>
                </c:pt>
                <c:pt idx="2">
                  <c:v>19.081136687728161</c:v>
                </c:pt>
                <c:pt idx="3">
                  <c:v>14.30066625671194</c:v>
                </c:pt>
                <c:pt idx="4">
                  <c:v>11.430052302761348</c:v>
                </c:pt>
                <c:pt idx="5">
                  <c:v>9.5143644542225854</c:v>
                </c:pt>
                <c:pt idx="6">
                  <c:v>8.1443464279745932</c:v>
                </c:pt>
                <c:pt idx="7">
                  <c:v>7.1153697223842078</c:v>
                </c:pt>
                <c:pt idx="8">
                  <c:v>6.3137515146750411</c:v>
                </c:pt>
                <c:pt idx="9">
                  <c:v>5.6712818196177075</c:v>
                </c:pt>
                <c:pt idx="10">
                  <c:v>5.1445540159703071</c:v>
                </c:pt>
                <c:pt idx="11">
                  <c:v>4.7046301094784511</c:v>
                </c:pt>
                <c:pt idx="12">
                  <c:v>4.3314758742841573</c:v>
                </c:pt>
                <c:pt idx="13">
                  <c:v>4.0107809335358455</c:v>
                </c:pt>
                <c:pt idx="14">
                  <c:v>3.7320508075688776</c:v>
                </c:pt>
                <c:pt idx="15">
                  <c:v>3.4874144438409092</c:v>
                </c:pt>
                <c:pt idx="16">
                  <c:v>3.2708526184841404</c:v>
                </c:pt>
                <c:pt idx="17">
                  <c:v>3.0776835371752531</c:v>
                </c:pt>
                <c:pt idx="18">
                  <c:v>2.9042108776758218</c:v>
                </c:pt>
                <c:pt idx="19">
                  <c:v>2.7474774194546212</c:v>
                </c:pt>
                <c:pt idx="20">
                  <c:v>2.605089064693801</c:v>
                </c:pt>
                <c:pt idx="21">
                  <c:v>2.4750868534162964</c:v>
                </c:pt>
                <c:pt idx="22">
                  <c:v>2.3558523658237531</c:v>
                </c:pt>
                <c:pt idx="23">
                  <c:v>2.246036773904216</c:v>
                </c:pt>
                <c:pt idx="24">
                  <c:v>2.1445069205095586</c:v>
                </c:pt>
                <c:pt idx="25">
                  <c:v>2.050303841579296</c:v>
                </c:pt>
                <c:pt idx="26">
                  <c:v>1.9626105055051504</c:v>
                </c:pt>
                <c:pt idx="27">
                  <c:v>1.8807264653463316</c:v>
                </c:pt>
                <c:pt idx="28">
                  <c:v>1.8040477552714236</c:v>
                </c:pt>
                <c:pt idx="29">
                  <c:v>1.7320508075688767</c:v>
                </c:pt>
                <c:pt idx="30">
                  <c:v>1.6642794823505183</c:v>
                </c:pt>
                <c:pt idx="31">
                  <c:v>1.6003345290410504</c:v>
                </c:pt>
                <c:pt idx="32">
                  <c:v>1.5398649638145829</c:v>
                </c:pt>
                <c:pt idx="33">
                  <c:v>1.4825609685127403</c:v>
                </c:pt>
                <c:pt idx="34">
                  <c:v>1.4281480067421144</c:v>
                </c:pt>
                <c:pt idx="35">
                  <c:v>1.3763819204711736</c:v>
                </c:pt>
                <c:pt idx="36">
                  <c:v>1.3270448216204098</c:v>
                </c:pt>
                <c:pt idx="37">
                  <c:v>1.2799416321930788</c:v>
                </c:pt>
                <c:pt idx="38">
                  <c:v>1.2348971565350513</c:v>
                </c:pt>
                <c:pt idx="39">
                  <c:v>1.1917535925942098</c:v>
                </c:pt>
                <c:pt idx="40">
                  <c:v>1.1503684072210096</c:v>
                </c:pt>
                <c:pt idx="41">
                  <c:v>1.1106125148291928</c:v>
                </c:pt>
                <c:pt idx="42">
                  <c:v>1.0723687100246826</c:v>
                </c:pt>
                <c:pt idx="43">
                  <c:v>1.0355303137905694</c:v>
                </c:pt>
                <c:pt idx="44">
                  <c:v>0.99999999999999989</c:v>
                </c:pt>
                <c:pt idx="45">
                  <c:v>0.96568877480707394</c:v>
                </c:pt>
                <c:pt idx="46">
                  <c:v>0.93251508613766165</c:v>
                </c:pt>
                <c:pt idx="47">
                  <c:v>0.90040404429783993</c:v>
                </c:pt>
                <c:pt idx="48">
                  <c:v>0.86928673781622667</c:v>
                </c:pt>
                <c:pt idx="49">
                  <c:v>0.83909963117727993</c:v>
                </c:pt>
                <c:pt idx="50">
                  <c:v>0.80978403319500702</c:v>
                </c:pt>
                <c:pt idx="51">
                  <c:v>0.78128562650671751</c:v>
                </c:pt>
                <c:pt idx="52">
                  <c:v>0.75355405010279419</c:v>
                </c:pt>
                <c:pt idx="53">
                  <c:v>0.7265425280053609</c:v>
                </c:pt>
                <c:pt idx="54">
                  <c:v>0.70020753820970971</c:v>
                </c:pt>
                <c:pt idx="55">
                  <c:v>0.67450851684242674</c:v>
                </c:pt>
                <c:pt idx="56">
                  <c:v>0.64940759319751051</c:v>
                </c:pt>
                <c:pt idx="57">
                  <c:v>0.62486935190932746</c:v>
                </c:pt>
                <c:pt idx="58">
                  <c:v>0.60086061902756027</c:v>
                </c:pt>
                <c:pt idx="59">
                  <c:v>0.57735026918962562</c:v>
                </c:pt>
                <c:pt idx="60">
                  <c:v>0.55430905145276899</c:v>
                </c:pt>
                <c:pt idx="61">
                  <c:v>0.53170943166147877</c:v>
                </c:pt>
                <c:pt idx="62">
                  <c:v>0.50952544949442879</c:v>
                </c:pt>
                <c:pt idx="63">
                  <c:v>0.48773258856586138</c:v>
                </c:pt>
                <c:pt idx="64">
                  <c:v>0.46630765815499864</c:v>
                </c:pt>
                <c:pt idx="65">
                  <c:v>0.44522868530853615</c:v>
                </c:pt>
                <c:pt idx="66">
                  <c:v>0.42447481620960476</c:v>
                </c:pt>
                <c:pt idx="67">
                  <c:v>0.40402622583515679</c:v>
                </c:pt>
                <c:pt idx="68">
                  <c:v>0.38386403503541577</c:v>
                </c:pt>
                <c:pt idx="69">
                  <c:v>0.36397023426620234</c:v>
                </c:pt>
                <c:pt idx="70">
                  <c:v>0.34432761328966527</c:v>
                </c:pt>
                <c:pt idx="71">
                  <c:v>0.32491969623290629</c:v>
                </c:pt>
                <c:pt idx="72">
                  <c:v>0.30573068145866039</c:v>
                </c:pt>
                <c:pt idx="73">
                  <c:v>0.28674538575880792</c:v>
                </c:pt>
                <c:pt idx="74">
                  <c:v>0.2679491924311227</c:v>
                </c:pt>
                <c:pt idx="75">
                  <c:v>0.24932800284318071</c:v>
                </c:pt>
                <c:pt idx="76">
                  <c:v>0.23086819112556312</c:v>
                </c:pt>
                <c:pt idx="77">
                  <c:v>0.21255656167002213</c:v>
                </c:pt>
                <c:pt idx="78">
                  <c:v>0.19438030913771848</c:v>
                </c:pt>
                <c:pt idx="79">
                  <c:v>0.17632698070846498</c:v>
                </c:pt>
                <c:pt idx="80">
                  <c:v>0.15838444032453627</c:v>
                </c:pt>
                <c:pt idx="81">
                  <c:v>0.14054083470239143</c:v>
                </c:pt>
                <c:pt idx="82">
                  <c:v>0.1227845609029046</c:v>
                </c:pt>
                <c:pt idx="83">
                  <c:v>0.10510423526567647</c:v>
                </c:pt>
                <c:pt idx="84">
                  <c:v>8.7488663525923993E-2</c:v>
                </c:pt>
                <c:pt idx="85">
                  <c:v>6.9926811943510414E-2</c:v>
                </c:pt>
                <c:pt idx="86">
                  <c:v>5.240777928304121E-2</c:v>
                </c:pt>
                <c:pt idx="87">
                  <c:v>3.492076949174773E-2</c:v>
                </c:pt>
                <c:pt idx="88">
                  <c:v>1.7455064928217585E-2</c:v>
                </c:pt>
              </c:numCache>
            </c:numRef>
          </c:yVal>
          <c:smooth val="0"/>
        </c:ser>
        <c:ser>
          <c:idx val="4"/>
          <c:order val="1"/>
          <c:tx>
            <c:v>Work Point</c:v>
          </c:tx>
          <c:spPr>
            <a:ln>
              <a:noFill/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Robinson!$H$4</c:f>
              <c:numCache>
                <c:formatCode>0.00</c:formatCode>
                <c:ptCount val="1"/>
                <c:pt idx="0">
                  <c:v>-72.411573793198187</c:v>
                </c:pt>
              </c:numCache>
            </c:numRef>
          </c:xVal>
          <c:yVal>
            <c:numRef>
              <c:f>Robinson!$I$4</c:f>
              <c:numCache>
                <c:formatCode>0.00</c:formatCode>
                <c:ptCount val="1"/>
                <c:pt idx="0">
                  <c:v>3.1546102348075187</c:v>
                </c:pt>
              </c:numCache>
            </c:numRef>
          </c:yVal>
          <c:smooth val="0"/>
        </c:ser>
        <c:ser>
          <c:idx val="0"/>
          <c:order val="2"/>
          <c:tx>
            <c:v>Stability Boundary</c:v>
          </c:tx>
          <c:marker>
            <c:symbol val="none"/>
          </c:marker>
          <c:xVal>
            <c:numRef>
              <c:f>Robinson!$A$4:$A$92</c:f>
              <c:numCache>
                <c:formatCode>General</c:formatCode>
                <c:ptCount val="89"/>
                <c:pt idx="0">
                  <c:v>-89</c:v>
                </c:pt>
                <c:pt idx="1">
                  <c:v>-88</c:v>
                </c:pt>
                <c:pt idx="2">
                  <c:v>-87</c:v>
                </c:pt>
                <c:pt idx="3">
                  <c:v>-86</c:v>
                </c:pt>
                <c:pt idx="4">
                  <c:v>-85</c:v>
                </c:pt>
                <c:pt idx="5">
                  <c:v>-84</c:v>
                </c:pt>
                <c:pt idx="6">
                  <c:v>-83</c:v>
                </c:pt>
                <c:pt idx="7">
                  <c:v>-82</c:v>
                </c:pt>
                <c:pt idx="8">
                  <c:v>-81</c:v>
                </c:pt>
                <c:pt idx="9">
                  <c:v>-80</c:v>
                </c:pt>
                <c:pt idx="10">
                  <c:v>-79</c:v>
                </c:pt>
                <c:pt idx="11">
                  <c:v>-78</c:v>
                </c:pt>
                <c:pt idx="12">
                  <c:v>-77</c:v>
                </c:pt>
                <c:pt idx="13">
                  <c:v>-76</c:v>
                </c:pt>
                <c:pt idx="14">
                  <c:v>-75</c:v>
                </c:pt>
                <c:pt idx="15">
                  <c:v>-74</c:v>
                </c:pt>
                <c:pt idx="16">
                  <c:v>-73</c:v>
                </c:pt>
                <c:pt idx="17">
                  <c:v>-72</c:v>
                </c:pt>
                <c:pt idx="18">
                  <c:v>-71</c:v>
                </c:pt>
                <c:pt idx="19">
                  <c:v>-70</c:v>
                </c:pt>
                <c:pt idx="20">
                  <c:v>-69</c:v>
                </c:pt>
                <c:pt idx="21">
                  <c:v>-68</c:v>
                </c:pt>
                <c:pt idx="22">
                  <c:v>-67</c:v>
                </c:pt>
                <c:pt idx="23">
                  <c:v>-66</c:v>
                </c:pt>
                <c:pt idx="24">
                  <c:v>-65</c:v>
                </c:pt>
                <c:pt idx="25">
                  <c:v>-64</c:v>
                </c:pt>
                <c:pt idx="26">
                  <c:v>-63</c:v>
                </c:pt>
                <c:pt idx="27">
                  <c:v>-62</c:v>
                </c:pt>
                <c:pt idx="28">
                  <c:v>-61</c:v>
                </c:pt>
                <c:pt idx="29">
                  <c:v>-60</c:v>
                </c:pt>
                <c:pt idx="30">
                  <c:v>-59</c:v>
                </c:pt>
                <c:pt idx="31">
                  <c:v>-58</c:v>
                </c:pt>
                <c:pt idx="32">
                  <c:v>-57</c:v>
                </c:pt>
                <c:pt idx="33">
                  <c:v>-56</c:v>
                </c:pt>
                <c:pt idx="34">
                  <c:v>-55</c:v>
                </c:pt>
                <c:pt idx="35">
                  <c:v>-54</c:v>
                </c:pt>
                <c:pt idx="36">
                  <c:v>-53</c:v>
                </c:pt>
                <c:pt idx="37">
                  <c:v>-52</c:v>
                </c:pt>
                <c:pt idx="38">
                  <c:v>-51</c:v>
                </c:pt>
                <c:pt idx="39">
                  <c:v>-50</c:v>
                </c:pt>
                <c:pt idx="40">
                  <c:v>-49</c:v>
                </c:pt>
                <c:pt idx="41">
                  <c:v>-48</c:v>
                </c:pt>
                <c:pt idx="42">
                  <c:v>-47</c:v>
                </c:pt>
                <c:pt idx="43">
                  <c:v>-46</c:v>
                </c:pt>
                <c:pt idx="44">
                  <c:v>-45</c:v>
                </c:pt>
                <c:pt idx="45">
                  <c:v>-44</c:v>
                </c:pt>
                <c:pt idx="46">
                  <c:v>-43</c:v>
                </c:pt>
                <c:pt idx="47">
                  <c:v>-42</c:v>
                </c:pt>
                <c:pt idx="48">
                  <c:v>-41</c:v>
                </c:pt>
                <c:pt idx="49">
                  <c:v>-40</c:v>
                </c:pt>
                <c:pt idx="50">
                  <c:v>-39</c:v>
                </c:pt>
                <c:pt idx="51">
                  <c:v>-38</c:v>
                </c:pt>
                <c:pt idx="52">
                  <c:v>-37</c:v>
                </c:pt>
                <c:pt idx="53">
                  <c:v>-36</c:v>
                </c:pt>
                <c:pt idx="54">
                  <c:v>-35</c:v>
                </c:pt>
                <c:pt idx="55">
                  <c:v>-34</c:v>
                </c:pt>
                <c:pt idx="56">
                  <c:v>-33</c:v>
                </c:pt>
                <c:pt idx="57">
                  <c:v>-32</c:v>
                </c:pt>
                <c:pt idx="58">
                  <c:v>-31</c:v>
                </c:pt>
                <c:pt idx="59">
                  <c:v>-30</c:v>
                </c:pt>
                <c:pt idx="60">
                  <c:v>-29</c:v>
                </c:pt>
                <c:pt idx="61">
                  <c:v>-28</c:v>
                </c:pt>
                <c:pt idx="62">
                  <c:v>-27</c:v>
                </c:pt>
                <c:pt idx="63">
                  <c:v>-26</c:v>
                </c:pt>
                <c:pt idx="64">
                  <c:v>-25</c:v>
                </c:pt>
                <c:pt idx="65">
                  <c:v>-24</c:v>
                </c:pt>
                <c:pt idx="66">
                  <c:v>-23</c:v>
                </c:pt>
                <c:pt idx="67">
                  <c:v>-22</c:v>
                </c:pt>
                <c:pt idx="68">
                  <c:v>-21</c:v>
                </c:pt>
                <c:pt idx="69">
                  <c:v>-20</c:v>
                </c:pt>
                <c:pt idx="70">
                  <c:v>-19</c:v>
                </c:pt>
                <c:pt idx="71">
                  <c:v>-18</c:v>
                </c:pt>
                <c:pt idx="72">
                  <c:v>-17</c:v>
                </c:pt>
                <c:pt idx="73">
                  <c:v>-16</c:v>
                </c:pt>
                <c:pt idx="74">
                  <c:v>-15</c:v>
                </c:pt>
                <c:pt idx="75">
                  <c:v>-14</c:v>
                </c:pt>
                <c:pt idx="76">
                  <c:v>-13</c:v>
                </c:pt>
                <c:pt idx="77">
                  <c:v>-12</c:v>
                </c:pt>
                <c:pt idx="78">
                  <c:v>-11</c:v>
                </c:pt>
                <c:pt idx="79">
                  <c:v>-10</c:v>
                </c:pt>
                <c:pt idx="80">
                  <c:v>-9</c:v>
                </c:pt>
                <c:pt idx="81">
                  <c:v>-8</c:v>
                </c:pt>
                <c:pt idx="82">
                  <c:v>-7</c:v>
                </c:pt>
                <c:pt idx="83">
                  <c:v>-6</c:v>
                </c:pt>
                <c:pt idx="84">
                  <c:v>-5</c:v>
                </c:pt>
                <c:pt idx="85">
                  <c:v>-4</c:v>
                </c:pt>
                <c:pt idx="86">
                  <c:v>-3</c:v>
                </c:pt>
                <c:pt idx="87">
                  <c:v>-2</c:v>
                </c:pt>
                <c:pt idx="88">
                  <c:v>-1</c:v>
                </c:pt>
              </c:numCache>
            </c:numRef>
          </c:xVal>
          <c:yVal>
            <c:numRef>
              <c:f>Robinson!$B$4:$B$92</c:f>
              <c:numCache>
                <c:formatCode>0.000</c:formatCode>
                <c:ptCount val="89"/>
                <c:pt idx="0">
                  <c:v>57.307416695687358</c:v>
                </c:pt>
                <c:pt idx="1">
                  <c:v>28.67117405240726</c:v>
                </c:pt>
                <c:pt idx="2">
                  <c:v>19.133544467011205</c:v>
                </c:pt>
                <c:pt idx="3">
                  <c:v>14.370593068655451</c:v>
                </c:pt>
                <c:pt idx="4">
                  <c:v>11.517540966287273</c:v>
                </c:pt>
                <c:pt idx="5">
                  <c:v>9.6194686894882633</c:v>
                </c:pt>
                <c:pt idx="6">
                  <c:v>8.2671309888774989</c:v>
                </c:pt>
                <c:pt idx="7">
                  <c:v>7.2559105570865992</c:v>
                </c:pt>
                <c:pt idx="8">
                  <c:v>6.4721359549995778</c:v>
                </c:pt>
                <c:pt idx="9">
                  <c:v>5.8476088003261717</c:v>
                </c:pt>
                <c:pt idx="10">
                  <c:v>5.3389343251080259</c:v>
                </c:pt>
                <c:pt idx="11">
                  <c:v>4.9171866711484737</c:v>
                </c:pt>
                <c:pt idx="12">
                  <c:v>4.5623440654097198</c:v>
                </c:pt>
                <c:pt idx="13">
                  <c:v>4.2601089363790265</c:v>
                </c:pt>
                <c:pt idx="14">
                  <c:v>4</c:v>
                </c:pt>
                <c:pt idx="15">
                  <c:v>3.774159829599717</c:v>
                </c:pt>
                <c:pt idx="16">
                  <c:v>3.5765832999428007</c:v>
                </c:pt>
                <c:pt idx="17">
                  <c:v>3.4026032334081591</c:v>
                </c:pt>
                <c:pt idx="18">
                  <c:v>3.2485384909654873</c:v>
                </c:pt>
                <c:pt idx="19">
                  <c:v>3.1114476537208238</c:v>
                </c:pt>
                <c:pt idx="20">
                  <c:v>2.9889530997292169</c:v>
                </c:pt>
                <c:pt idx="21">
                  <c:v>2.8791130792514532</c:v>
                </c:pt>
                <c:pt idx="22">
                  <c:v>2.7803271820333579</c:v>
                </c:pt>
                <c:pt idx="23">
                  <c:v>2.6912654592127523</c:v>
                </c:pt>
                <c:pt idx="24">
                  <c:v>2.6108145786645571</c:v>
                </c:pt>
                <c:pt idx="25">
                  <c:v>2.5380364301451577</c:v>
                </c:pt>
                <c:pt idx="26">
                  <c:v>2.4721359549995792</c:v>
                </c:pt>
                <c:pt idx="27">
                  <c:v>2.4124358970078106</c:v>
                </c:pt>
                <c:pt idx="28">
                  <c:v>2.3583568067241925</c:v>
                </c:pt>
                <c:pt idx="29">
                  <c:v>2.3094010767585029</c:v>
                </c:pt>
                <c:pt idx="30">
                  <c:v>2.2651401013780785</c:v>
                </c:pt>
                <c:pt idx="31">
                  <c:v>2.225203880950378</c:v>
                </c:pt>
                <c:pt idx="32">
                  <c:v>2.1892725570120937</c:v>
                </c:pt>
                <c:pt idx="33">
                  <c:v>2.1570694853551666</c:v>
                </c:pt>
                <c:pt idx="34">
                  <c:v>2.1283555449518241</c:v>
                </c:pt>
                <c:pt idx="35">
                  <c:v>2.1029244484765344</c:v>
                </c:pt>
                <c:pt idx="36">
                  <c:v>2.080598871723204</c:v>
                </c:pt>
                <c:pt idx="37">
                  <c:v>2.0612272586997964</c:v>
                </c:pt>
                <c:pt idx="38">
                  <c:v>2.0446811897300585</c:v>
                </c:pt>
                <c:pt idx="39">
                  <c:v>2.0308532237714902</c:v>
                </c:pt>
                <c:pt idx="40">
                  <c:v>2.0196551450372362</c:v>
                </c:pt>
                <c:pt idx="41">
                  <c:v>2.0110165591270328</c:v>
                </c:pt>
                <c:pt idx="42">
                  <c:v>2.0048837961623445</c:v>
                </c:pt>
                <c:pt idx="43">
                  <c:v>2.0012190885976433</c:v>
                </c:pt>
                <c:pt idx="44">
                  <c:v>2</c:v>
                </c:pt>
                <c:pt idx="45">
                  <c:v>2.0012190885976433</c:v>
                </c:pt>
                <c:pt idx="46">
                  <c:v>2.0048837961623445</c:v>
                </c:pt>
                <c:pt idx="47">
                  <c:v>2.0110165591270328</c:v>
                </c:pt>
                <c:pt idx="48">
                  <c:v>2.0196551450372362</c:v>
                </c:pt>
                <c:pt idx="49">
                  <c:v>2.0308532237714902</c:v>
                </c:pt>
                <c:pt idx="50">
                  <c:v>2.0446811897300585</c:v>
                </c:pt>
                <c:pt idx="51">
                  <c:v>2.0612272586997964</c:v>
                </c:pt>
                <c:pt idx="52">
                  <c:v>2.080598871723204</c:v>
                </c:pt>
                <c:pt idx="53">
                  <c:v>2.1029244484765344</c:v>
                </c:pt>
                <c:pt idx="54">
                  <c:v>2.1283555449518246</c:v>
                </c:pt>
                <c:pt idx="55">
                  <c:v>2.1570694853551666</c:v>
                </c:pt>
                <c:pt idx="56">
                  <c:v>2.1892725570120937</c:v>
                </c:pt>
                <c:pt idx="57">
                  <c:v>2.2252038809503776</c:v>
                </c:pt>
                <c:pt idx="58">
                  <c:v>2.2651401013780785</c:v>
                </c:pt>
                <c:pt idx="59">
                  <c:v>2.3094010767585034</c:v>
                </c:pt>
                <c:pt idx="60">
                  <c:v>2.3583568067241929</c:v>
                </c:pt>
                <c:pt idx="61">
                  <c:v>2.4124358970078106</c:v>
                </c:pt>
                <c:pt idx="62">
                  <c:v>2.4721359549995792</c:v>
                </c:pt>
                <c:pt idx="63">
                  <c:v>2.5380364301451577</c:v>
                </c:pt>
                <c:pt idx="64">
                  <c:v>2.6108145786645571</c:v>
                </c:pt>
                <c:pt idx="65">
                  <c:v>2.6912654592127523</c:v>
                </c:pt>
                <c:pt idx="66">
                  <c:v>2.7803271820333579</c:v>
                </c:pt>
                <c:pt idx="67">
                  <c:v>2.8791130792514528</c:v>
                </c:pt>
                <c:pt idx="68">
                  <c:v>2.9889530997292173</c:v>
                </c:pt>
                <c:pt idx="69">
                  <c:v>3.1114476537208251</c:v>
                </c:pt>
                <c:pt idx="70">
                  <c:v>3.2485384909654882</c:v>
                </c:pt>
                <c:pt idx="71">
                  <c:v>3.4026032334081595</c:v>
                </c:pt>
                <c:pt idx="72">
                  <c:v>3.5765832999428007</c:v>
                </c:pt>
                <c:pt idx="73">
                  <c:v>3.774159829599717</c:v>
                </c:pt>
                <c:pt idx="74">
                  <c:v>4</c:v>
                </c:pt>
                <c:pt idx="75">
                  <c:v>4.2601089363790248</c:v>
                </c:pt>
                <c:pt idx="76">
                  <c:v>4.5623440654097189</c:v>
                </c:pt>
                <c:pt idx="77">
                  <c:v>4.9171866711484764</c:v>
                </c:pt>
                <c:pt idx="78">
                  <c:v>5.3389343251080286</c:v>
                </c:pt>
                <c:pt idx="79">
                  <c:v>5.8476088003261752</c:v>
                </c:pt>
                <c:pt idx="80">
                  <c:v>6.4721359549995796</c:v>
                </c:pt>
                <c:pt idx="81">
                  <c:v>7.2559105570866009</c:v>
                </c:pt>
                <c:pt idx="82">
                  <c:v>8.2671309888774989</c:v>
                </c:pt>
                <c:pt idx="83">
                  <c:v>9.6194686894882615</c:v>
                </c:pt>
                <c:pt idx="84">
                  <c:v>11.517540966287267</c:v>
                </c:pt>
                <c:pt idx="85">
                  <c:v>14.370593068655438</c:v>
                </c:pt>
                <c:pt idx="86">
                  <c:v>19.133544467011252</c:v>
                </c:pt>
                <c:pt idx="87">
                  <c:v>28.671174052407352</c:v>
                </c:pt>
                <c:pt idx="88">
                  <c:v>57.30741669568765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559552"/>
        <c:axId val="103601664"/>
      </c:scatterChart>
      <c:valAx>
        <c:axId val="103559552"/>
        <c:scaling>
          <c:orientation val="minMax"/>
          <c:max val="0"/>
          <c:min val="-9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Tuning Angle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3601664"/>
        <c:crosses val="autoZero"/>
        <c:crossBetween val="midCat"/>
        <c:majorUnit val="10"/>
      </c:valAx>
      <c:valAx>
        <c:axId val="103601664"/>
        <c:scaling>
          <c:orientation val="minMax"/>
          <c:max val="4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c:rich>
          </c:tx>
          <c:layout>
            <c:manualLayout>
              <c:xMode val="edge"/>
              <c:yMode val="edge"/>
              <c:x val="0.92984282971592203"/>
              <c:y val="0.43654292103366343"/>
            </c:manualLayout>
          </c:layout>
          <c:overlay val="0"/>
        </c:title>
        <c:numFmt formatCode="0.0" sourceLinked="0"/>
        <c:majorTickMark val="in"/>
        <c:minorTickMark val="none"/>
        <c:tickLblPos val="high"/>
        <c:txPr>
          <a:bodyPr/>
          <a:lstStyle/>
          <a:p>
            <a:pPr>
              <a:defRPr sz="1400"/>
            </a:pPr>
            <a:endParaRPr lang="en-US"/>
          </a:p>
        </c:txPr>
        <c:crossAx val="1035595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1026334208223971"/>
          <c:y val="0.19888196267133276"/>
          <c:w val="0.40457345133579281"/>
          <c:h val="0.18020273920023461"/>
        </c:manualLayout>
      </c:layout>
      <c:overlay val="0"/>
      <c:spPr>
        <a:ln>
          <a:noFill/>
        </a:ln>
      </c:spPr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Lead 40 GeV/u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930446194225721E-2"/>
          <c:y val="5.1400554097404488E-2"/>
          <c:w val="0.81902697944709302"/>
          <c:h val="0.76815804981986613"/>
        </c:manualLayout>
      </c:layout>
      <c:scatterChart>
        <c:scatterStyle val="lineMarker"/>
        <c:varyColors val="0"/>
        <c:ser>
          <c:idx val="1"/>
          <c:order val="0"/>
          <c:tx>
            <c:v>Loading Curve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Robinson!$A$4:$A$92</c:f>
              <c:numCache>
                <c:formatCode>General</c:formatCode>
                <c:ptCount val="89"/>
                <c:pt idx="0">
                  <c:v>-89</c:v>
                </c:pt>
                <c:pt idx="1">
                  <c:v>-88</c:v>
                </c:pt>
                <c:pt idx="2">
                  <c:v>-87</c:v>
                </c:pt>
                <c:pt idx="3">
                  <c:v>-86</c:v>
                </c:pt>
                <c:pt idx="4">
                  <c:v>-85</c:v>
                </c:pt>
                <c:pt idx="5">
                  <c:v>-84</c:v>
                </c:pt>
                <c:pt idx="6">
                  <c:v>-83</c:v>
                </c:pt>
                <c:pt idx="7">
                  <c:v>-82</c:v>
                </c:pt>
                <c:pt idx="8">
                  <c:v>-81</c:v>
                </c:pt>
                <c:pt idx="9">
                  <c:v>-80</c:v>
                </c:pt>
                <c:pt idx="10">
                  <c:v>-79</c:v>
                </c:pt>
                <c:pt idx="11">
                  <c:v>-78</c:v>
                </c:pt>
                <c:pt idx="12">
                  <c:v>-77</c:v>
                </c:pt>
                <c:pt idx="13">
                  <c:v>-76</c:v>
                </c:pt>
                <c:pt idx="14">
                  <c:v>-75</c:v>
                </c:pt>
                <c:pt idx="15">
                  <c:v>-74</c:v>
                </c:pt>
                <c:pt idx="16">
                  <c:v>-73</c:v>
                </c:pt>
                <c:pt idx="17">
                  <c:v>-72</c:v>
                </c:pt>
                <c:pt idx="18">
                  <c:v>-71</c:v>
                </c:pt>
                <c:pt idx="19">
                  <c:v>-70</c:v>
                </c:pt>
                <c:pt idx="20">
                  <c:v>-69</c:v>
                </c:pt>
                <c:pt idx="21">
                  <c:v>-68</c:v>
                </c:pt>
                <c:pt idx="22">
                  <c:v>-67</c:v>
                </c:pt>
                <c:pt idx="23">
                  <c:v>-66</c:v>
                </c:pt>
                <c:pt idx="24">
                  <c:v>-65</c:v>
                </c:pt>
                <c:pt idx="25">
                  <c:v>-64</c:v>
                </c:pt>
                <c:pt idx="26">
                  <c:v>-63</c:v>
                </c:pt>
                <c:pt idx="27">
                  <c:v>-62</c:v>
                </c:pt>
                <c:pt idx="28">
                  <c:v>-61</c:v>
                </c:pt>
                <c:pt idx="29">
                  <c:v>-60</c:v>
                </c:pt>
                <c:pt idx="30">
                  <c:v>-59</c:v>
                </c:pt>
                <c:pt idx="31">
                  <c:v>-58</c:v>
                </c:pt>
                <c:pt idx="32">
                  <c:v>-57</c:v>
                </c:pt>
                <c:pt idx="33">
                  <c:v>-56</c:v>
                </c:pt>
                <c:pt idx="34">
                  <c:v>-55</c:v>
                </c:pt>
                <c:pt idx="35">
                  <c:v>-54</c:v>
                </c:pt>
                <c:pt idx="36">
                  <c:v>-53</c:v>
                </c:pt>
                <c:pt idx="37">
                  <c:v>-52</c:v>
                </c:pt>
                <c:pt idx="38">
                  <c:v>-51</c:v>
                </c:pt>
                <c:pt idx="39">
                  <c:v>-50</c:v>
                </c:pt>
                <c:pt idx="40">
                  <c:v>-49</c:v>
                </c:pt>
                <c:pt idx="41">
                  <c:v>-48</c:v>
                </c:pt>
                <c:pt idx="42">
                  <c:v>-47</c:v>
                </c:pt>
                <c:pt idx="43">
                  <c:v>-46</c:v>
                </c:pt>
                <c:pt idx="44">
                  <c:v>-45</c:v>
                </c:pt>
                <c:pt idx="45">
                  <c:v>-44</c:v>
                </c:pt>
                <c:pt idx="46">
                  <c:v>-43</c:v>
                </c:pt>
                <c:pt idx="47">
                  <c:v>-42</c:v>
                </c:pt>
                <c:pt idx="48">
                  <c:v>-41</c:v>
                </c:pt>
                <c:pt idx="49">
                  <c:v>-40</c:v>
                </c:pt>
                <c:pt idx="50">
                  <c:v>-39</c:v>
                </c:pt>
                <c:pt idx="51">
                  <c:v>-38</c:v>
                </c:pt>
                <c:pt idx="52">
                  <c:v>-37</c:v>
                </c:pt>
                <c:pt idx="53">
                  <c:v>-36</c:v>
                </c:pt>
                <c:pt idx="54">
                  <c:v>-35</c:v>
                </c:pt>
                <c:pt idx="55">
                  <c:v>-34</c:v>
                </c:pt>
                <c:pt idx="56">
                  <c:v>-33</c:v>
                </c:pt>
                <c:pt idx="57">
                  <c:v>-32</c:v>
                </c:pt>
                <c:pt idx="58">
                  <c:v>-31</c:v>
                </c:pt>
                <c:pt idx="59">
                  <c:v>-30</c:v>
                </c:pt>
                <c:pt idx="60">
                  <c:v>-29</c:v>
                </c:pt>
                <c:pt idx="61">
                  <c:v>-28</c:v>
                </c:pt>
                <c:pt idx="62">
                  <c:v>-27</c:v>
                </c:pt>
                <c:pt idx="63">
                  <c:v>-26</c:v>
                </c:pt>
                <c:pt idx="64">
                  <c:v>-25</c:v>
                </c:pt>
                <c:pt idx="65">
                  <c:v>-24</c:v>
                </c:pt>
                <c:pt idx="66">
                  <c:v>-23</c:v>
                </c:pt>
                <c:pt idx="67">
                  <c:v>-22</c:v>
                </c:pt>
                <c:pt idx="68">
                  <c:v>-21</c:v>
                </c:pt>
                <c:pt idx="69">
                  <c:v>-20</c:v>
                </c:pt>
                <c:pt idx="70">
                  <c:v>-19</c:v>
                </c:pt>
                <c:pt idx="71">
                  <c:v>-18</c:v>
                </c:pt>
                <c:pt idx="72">
                  <c:v>-17</c:v>
                </c:pt>
                <c:pt idx="73">
                  <c:v>-16</c:v>
                </c:pt>
                <c:pt idx="74">
                  <c:v>-15</c:v>
                </c:pt>
                <c:pt idx="75">
                  <c:v>-14</c:v>
                </c:pt>
                <c:pt idx="76">
                  <c:v>-13</c:v>
                </c:pt>
                <c:pt idx="77">
                  <c:v>-12</c:v>
                </c:pt>
                <c:pt idx="78">
                  <c:v>-11</c:v>
                </c:pt>
                <c:pt idx="79">
                  <c:v>-10</c:v>
                </c:pt>
                <c:pt idx="80">
                  <c:v>-9</c:v>
                </c:pt>
                <c:pt idx="81">
                  <c:v>-8</c:v>
                </c:pt>
                <c:pt idx="82">
                  <c:v>-7</c:v>
                </c:pt>
                <c:pt idx="83">
                  <c:v>-6</c:v>
                </c:pt>
                <c:pt idx="84">
                  <c:v>-5</c:v>
                </c:pt>
                <c:pt idx="85">
                  <c:v>-4</c:v>
                </c:pt>
                <c:pt idx="86">
                  <c:v>-3</c:v>
                </c:pt>
                <c:pt idx="87">
                  <c:v>-2</c:v>
                </c:pt>
                <c:pt idx="88">
                  <c:v>-1</c:v>
                </c:pt>
              </c:numCache>
            </c:numRef>
          </c:xVal>
          <c:yVal>
            <c:numRef>
              <c:f>Robinson!$F$4:$F$92</c:f>
              <c:numCache>
                <c:formatCode>0.000</c:formatCode>
                <c:ptCount val="89"/>
                <c:pt idx="0">
                  <c:v>57.289961630759144</c:v>
                </c:pt>
                <c:pt idx="1">
                  <c:v>28.636253282915515</c:v>
                </c:pt>
                <c:pt idx="2">
                  <c:v>19.081136687728161</c:v>
                </c:pt>
                <c:pt idx="3">
                  <c:v>14.30066625671194</c:v>
                </c:pt>
                <c:pt idx="4">
                  <c:v>11.430052302761348</c:v>
                </c:pt>
                <c:pt idx="5">
                  <c:v>9.5143644542225854</c:v>
                </c:pt>
                <c:pt idx="6">
                  <c:v>8.1443464279745932</c:v>
                </c:pt>
                <c:pt idx="7">
                  <c:v>7.1153697223842078</c:v>
                </c:pt>
                <c:pt idx="8">
                  <c:v>6.3137515146750411</c:v>
                </c:pt>
                <c:pt idx="9">
                  <c:v>5.6712818196177075</c:v>
                </c:pt>
                <c:pt idx="10">
                  <c:v>5.1445540159703071</c:v>
                </c:pt>
                <c:pt idx="11">
                  <c:v>4.7046301094784511</c:v>
                </c:pt>
                <c:pt idx="12">
                  <c:v>4.3314758742841573</c:v>
                </c:pt>
                <c:pt idx="13">
                  <c:v>4.0107809335358455</c:v>
                </c:pt>
                <c:pt idx="14">
                  <c:v>3.7320508075688776</c:v>
                </c:pt>
                <c:pt idx="15">
                  <c:v>3.4874144438409092</c:v>
                </c:pt>
                <c:pt idx="16">
                  <c:v>3.2708526184841404</c:v>
                </c:pt>
                <c:pt idx="17">
                  <c:v>3.0776835371752531</c:v>
                </c:pt>
                <c:pt idx="18">
                  <c:v>2.9042108776758218</c:v>
                </c:pt>
                <c:pt idx="19">
                  <c:v>2.7474774194546212</c:v>
                </c:pt>
                <c:pt idx="20">
                  <c:v>2.605089064693801</c:v>
                </c:pt>
                <c:pt idx="21">
                  <c:v>2.4750868534162964</c:v>
                </c:pt>
                <c:pt idx="22">
                  <c:v>2.3558523658237531</c:v>
                </c:pt>
                <c:pt idx="23">
                  <c:v>2.246036773904216</c:v>
                </c:pt>
                <c:pt idx="24">
                  <c:v>2.1445069205095586</c:v>
                </c:pt>
                <c:pt idx="25">
                  <c:v>2.050303841579296</c:v>
                </c:pt>
                <c:pt idx="26">
                  <c:v>1.9626105055051504</c:v>
                </c:pt>
                <c:pt idx="27">
                  <c:v>1.8807264653463316</c:v>
                </c:pt>
                <c:pt idx="28">
                  <c:v>1.8040477552714236</c:v>
                </c:pt>
                <c:pt idx="29">
                  <c:v>1.7320508075688767</c:v>
                </c:pt>
                <c:pt idx="30">
                  <c:v>1.6642794823505183</c:v>
                </c:pt>
                <c:pt idx="31">
                  <c:v>1.6003345290410504</c:v>
                </c:pt>
                <c:pt idx="32">
                  <c:v>1.5398649638145829</c:v>
                </c:pt>
                <c:pt idx="33">
                  <c:v>1.4825609685127403</c:v>
                </c:pt>
                <c:pt idx="34">
                  <c:v>1.4281480067421144</c:v>
                </c:pt>
                <c:pt idx="35">
                  <c:v>1.3763819204711736</c:v>
                </c:pt>
                <c:pt idx="36">
                  <c:v>1.3270448216204098</c:v>
                </c:pt>
                <c:pt idx="37">
                  <c:v>1.2799416321930788</c:v>
                </c:pt>
                <c:pt idx="38">
                  <c:v>1.2348971565350513</c:v>
                </c:pt>
                <c:pt idx="39">
                  <c:v>1.1917535925942098</c:v>
                </c:pt>
                <c:pt idx="40">
                  <c:v>1.1503684072210096</c:v>
                </c:pt>
                <c:pt idx="41">
                  <c:v>1.1106125148291928</c:v>
                </c:pt>
                <c:pt idx="42">
                  <c:v>1.0723687100246826</c:v>
                </c:pt>
                <c:pt idx="43">
                  <c:v>1.0355303137905694</c:v>
                </c:pt>
                <c:pt idx="44">
                  <c:v>0.99999999999999989</c:v>
                </c:pt>
                <c:pt idx="45">
                  <c:v>0.96568877480707394</c:v>
                </c:pt>
                <c:pt idx="46">
                  <c:v>0.93251508613766165</c:v>
                </c:pt>
                <c:pt idx="47">
                  <c:v>0.90040404429783993</c:v>
                </c:pt>
                <c:pt idx="48">
                  <c:v>0.86928673781622667</c:v>
                </c:pt>
                <c:pt idx="49">
                  <c:v>0.83909963117727993</c:v>
                </c:pt>
                <c:pt idx="50">
                  <c:v>0.80978403319500702</c:v>
                </c:pt>
                <c:pt idx="51">
                  <c:v>0.78128562650671751</c:v>
                </c:pt>
                <c:pt idx="52">
                  <c:v>0.75355405010279419</c:v>
                </c:pt>
                <c:pt idx="53">
                  <c:v>0.7265425280053609</c:v>
                </c:pt>
                <c:pt idx="54">
                  <c:v>0.70020753820970971</c:v>
                </c:pt>
                <c:pt idx="55">
                  <c:v>0.67450851684242674</c:v>
                </c:pt>
                <c:pt idx="56">
                  <c:v>0.64940759319751051</c:v>
                </c:pt>
                <c:pt idx="57">
                  <c:v>0.62486935190932746</c:v>
                </c:pt>
                <c:pt idx="58">
                  <c:v>0.60086061902756027</c:v>
                </c:pt>
                <c:pt idx="59">
                  <c:v>0.57735026918962562</c:v>
                </c:pt>
                <c:pt idx="60">
                  <c:v>0.55430905145276899</c:v>
                </c:pt>
                <c:pt idx="61">
                  <c:v>0.53170943166147877</c:v>
                </c:pt>
                <c:pt idx="62">
                  <c:v>0.50952544949442879</c:v>
                </c:pt>
                <c:pt idx="63">
                  <c:v>0.48773258856586138</c:v>
                </c:pt>
                <c:pt idx="64">
                  <c:v>0.46630765815499864</c:v>
                </c:pt>
                <c:pt idx="65">
                  <c:v>0.44522868530853615</c:v>
                </c:pt>
                <c:pt idx="66">
                  <c:v>0.42447481620960476</c:v>
                </c:pt>
                <c:pt idx="67">
                  <c:v>0.40402622583515679</c:v>
                </c:pt>
                <c:pt idx="68">
                  <c:v>0.38386403503541577</c:v>
                </c:pt>
                <c:pt idx="69">
                  <c:v>0.36397023426620234</c:v>
                </c:pt>
                <c:pt idx="70">
                  <c:v>0.34432761328966527</c:v>
                </c:pt>
                <c:pt idx="71">
                  <c:v>0.32491969623290629</c:v>
                </c:pt>
                <c:pt idx="72">
                  <c:v>0.30573068145866039</c:v>
                </c:pt>
                <c:pt idx="73">
                  <c:v>0.28674538575880792</c:v>
                </c:pt>
                <c:pt idx="74">
                  <c:v>0.2679491924311227</c:v>
                </c:pt>
                <c:pt idx="75">
                  <c:v>0.24932800284318071</c:v>
                </c:pt>
                <c:pt idx="76">
                  <c:v>0.23086819112556312</c:v>
                </c:pt>
                <c:pt idx="77">
                  <c:v>0.21255656167002213</c:v>
                </c:pt>
                <c:pt idx="78">
                  <c:v>0.19438030913771848</c:v>
                </c:pt>
                <c:pt idx="79">
                  <c:v>0.17632698070846498</c:v>
                </c:pt>
                <c:pt idx="80">
                  <c:v>0.15838444032453627</c:v>
                </c:pt>
                <c:pt idx="81">
                  <c:v>0.14054083470239143</c:v>
                </c:pt>
                <c:pt idx="82">
                  <c:v>0.1227845609029046</c:v>
                </c:pt>
                <c:pt idx="83">
                  <c:v>0.10510423526567647</c:v>
                </c:pt>
                <c:pt idx="84">
                  <c:v>8.7488663525923993E-2</c:v>
                </c:pt>
                <c:pt idx="85">
                  <c:v>6.9926811943510414E-2</c:v>
                </c:pt>
                <c:pt idx="86">
                  <c:v>5.240777928304121E-2</c:v>
                </c:pt>
                <c:pt idx="87">
                  <c:v>3.492076949174773E-2</c:v>
                </c:pt>
                <c:pt idx="88">
                  <c:v>1.7455064928217585E-2</c:v>
                </c:pt>
              </c:numCache>
            </c:numRef>
          </c:yVal>
          <c:smooth val="0"/>
        </c:ser>
        <c:ser>
          <c:idx val="4"/>
          <c:order val="1"/>
          <c:tx>
            <c:v>Work Point</c:v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Robinson!$J$4</c:f>
              <c:numCache>
                <c:formatCode>0.00</c:formatCode>
                <c:ptCount val="1"/>
                <c:pt idx="0">
                  <c:v>-53.671822768189124</c:v>
                </c:pt>
              </c:numCache>
            </c:numRef>
          </c:xVal>
          <c:yVal>
            <c:numRef>
              <c:f>Robinson!$K$4</c:f>
              <c:numCache>
                <c:formatCode>0.00</c:formatCode>
                <c:ptCount val="1"/>
                <c:pt idx="0">
                  <c:v>1.359932796392036</c:v>
                </c:pt>
              </c:numCache>
            </c:numRef>
          </c:yVal>
          <c:smooth val="0"/>
        </c:ser>
        <c:ser>
          <c:idx val="0"/>
          <c:order val="2"/>
          <c:tx>
            <c:v>Stability Boundary</c:v>
          </c:tx>
          <c:marker>
            <c:symbol val="none"/>
          </c:marker>
          <c:xVal>
            <c:numRef>
              <c:f>Robinson!$A$4:$A$92</c:f>
              <c:numCache>
                <c:formatCode>General</c:formatCode>
                <c:ptCount val="89"/>
                <c:pt idx="0">
                  <c:v>-89</c:v>
                </c:pt>
                <c:pt idx="1">
                  <c:v>-88</c:v>
                </c:pt>
                <c:pt idx="2">
                  <c:v>-87</c:v>
                </c:pt>
                <c:pt idx="3">
                  <c:v>-86</c:v>
                </c:pt>
                <c:pt idx="4">
                  <c:v>-85</c:v>
                </c:pt>
                <c:pt idx="5">
                  <c:v>-84</c:v>
                </c:pt>
                <c:pt idx="6">
                  <c:v>-83</c:v>
                </c:pt>
                <c:pt idx="7">
                  <c:v>-82</c:v>
                </c:pt>
                <c:pt idx="8">
                  <c:v>-81</c:v>
                </c:pt>
                <c:pt idx="9">
                  <c:v>-80</c:v>
                </c:pt>
                <c:pt idx="10">
                  <c:v>-79</c:v>
                </c:pt>
                <c:pt idx="11">
                  <c:v>-78</c:v>
                </c:pt>
                <c:pt idx="12">
                  <c:v>-77</c:v>
                </c:pt>
                <c:pt idx="13">
                  <c:v>-76</c:v>
                </c:pt>
                <c:pt idx="14">
                  <c:v>-75</c:v>
                </c:pt>
                <c:pt idx="15">
                  <c:v>-74</c:v>
                </c:pt>
                <c:pt idx="16">
                  <c:v>-73</c:v>
                </c:pt>
                <c:pt idx="17">
                  <c:v>-72</c:v>
                </c:pt>
                <c:pt idx="18">
                  <c:v>-71</c:v>
                </c:pt>
                <c:pt idx="19">
                  <c:v>-70</c:v>
                </c:pt>
                <c:pt idx="20">
                  <c:v>-69</c:v>
                </c:pt>
                <c:pt idx="21">
                  <c:v>-68</c:v>
                </c:pt>
                <c:pt idx="22">
                  <c:v>-67</c:v>
                </c:pt>
                <c:pt idx="23">
                  <c:v>-66</c:v>
                </c:pt>
                <c:pt idx="24">
                  <c:v>-65</c:v>
                </c:pt>
                <c:pt idx="25">
                  <c:v>-64</c:v>
                </c:pt>
                <c:pt idx="26">
                  <c:v>-63</c:v>
                </c:pt>
                <c:pt idx="27">
                  <c:v>-62</c:v>
                </c:pt>
                <c:pt idx="28">
                  <c:v>-61</c:v>
                </c:pt>
                <c:pt idx="29">
                  <c:v>-60</c:v>
                </c:pt>
                <c:pt idx="30">
                  <c:v>-59</c:v>
                </c:pt>
                <c:pt idx="31">
                  <c:v>-58</c:v>
                </c:pt>
                <c:pt idx="32">
                  <c:v>-57</c:v>
                </c:pt>
                <c:pt idx="33">
                  <c:v>-56</c:v>
                </c:pt>
                <c:pt idx="34">
                  <c:v>-55</c:v>
                </c:pt>
                <c:pt idx="35">
                  <c:v>-54</c:v>
                </c:pt>
                <c:pt idx="36">
                  <c:v>-53</c:v>
                </c:pt>
                <c:pt idx="37">
                  <c:v>-52</c:v>
                </c:pt>
                <c:pt idx="38">
                  <c:v>-51</c:v>
                </c:pt>
                <c:pt idx="39">
                  <c:v>-50</c:v>
                </c:pt>
                <c:pt idx="40">
                  <c:v>-49</c:v>
                </c:pt>
                <c:pt idx="41">
                  <c:v>-48</c:v>
                </c:pt>
                <c:pt idx="42">
                  <c:v>-47</c:v>
                </c:pt>
                <c:pt idx="43">
                  <c:v>-46</c:v>
                </c:pt>
                <c:pt idx="44">
                  <c:v>-45</c:v>
                </c:pt>
                <c:pt idx="45">
                  <c:v>-44</c:v>
                </c:pt>
                <c:pt idx="46">
                  <c:v>-43</c:v>
                </c:pt>
                <c:pt idx="47">
                  <c:v>-42</c:v>
                </c:pt>
                <c:pt idx="48">
                  <c:v>-41</c:v>
                </c:pt>
                <c:pt idx="49">
                  <c:v>-40</c:v>
                </c:pt>
                <c:pt idx="50">
                  <c:v>-39</c:v>
                </c:pt>
                <c:pt idx="51">
                  <c:v>-38</c:v>
                </c:pt>
                <c:pt idx="52">
                  <c:v>-37</c:v>
                </c:pt>
                <c:pt idx="53">
                  <c:v>-36</c:v>
                </c:pt>
                <c:pt idx="54">
                  <c:v>-35</c:v>
                </c:pt>
                <c:pt idx="55">
                  <c:v>-34</c:v>
                </c:pt>
                <c:pt idx="56">
                  <c:v>-33</c:v>
                </c:pt>
                <c:pt idx="57">
                  <c:v>-32</c:v>
                </c:pt>
                <c:pt idx="58">
                  <c:v>-31</c:v>
                </c:pt>
                <c:pt idx="59">
                  <c:v>-30</c:v>
                </c:pt>
                <c:pt idx="60">
                  <c:v>-29</c:v>
                </c:pt>
                <c:pt idx="61">
                  <c:v>-28</c:v>
                </c:pt>
                <c:pt idx="62">
                  <c:v>-27</c:v>
                </c:pt>
                <c:pt idx="63">
                  <c:v>-26</c:v>
                </c:pt>
                <c:pt idx="64">
                  <c:v>-25</c:v>
                </c:pt>
                <c:pt idx="65">
                  <c:v>-24</c:v>
                </c:pt>
                <c:pt idx="66">
                  <c:v>-23</c:v>
                </c:pt>
                <c:pt idx="67">
                  <c:v>-22</c:v>
                </c:pt>
                <c:pt idx="68">
                  <c:v>-21</c:v>
                </c:pt>
                <c:pt idx="69">
                  <c:v>-20</c:v>
                </c:pt>
                <c:pt idx="70">
                  <c:v>-19</c:v>
                </c:pt>
                <c:pt idx="71">
                  <c:v>-18</c:v>
                </c:pt>
                <c:pt idx="72">
                  <c:v>-17</c:v>
                </c:pt>
                <c:pt idx="73">
                  <c:v>-16</c:v>
                </c:pt>
                <c:pt idx="74">
                  <c:v>-15</c:v>
                </c:pt>
                <c:pt idx="75">
                  <c:v>-14</c:v>
                </c:pt>
                <c:pt idx="76">
                  <c:v>-13</c:v>
                </c:pt>
                <c:pt idx="77">
                  <c:v>-12</c:v>
                </c:pt>
                <c:pt idx="78">
                  <c:v>-11</c:v>
                </c:pt>
                <c:pt idx="79">
                  <c:v>-10</c:v>
                </c:pt>
                <c:pt idx="80">
                  <c:v>-9</c:v>
                </c:pt>
                <c:pt idx="81">
                  <c:v>-8</c:v>
                </c:pt>
                <c:pt idx="82">
                  <c:v>-7</c:v>
                </c:pt>
                <c:pt idx="83">
                  <c:v>-6</c:v>
                </c:pt>
                <c:pt idx="84">
                  <c:v>-5</c:v>
                </c:pt>
                <c:pt idx="85">
                  <c:v>-4</c:v>
                </c:pt>
                <c:pt idx="86">
                  <c:v>-3</c:v>
                </c:pt>
                <c:pt idx="87">
                  <c:v>-2</c:v>
                </c:pt>
                <c:pt idx="88">
                  <c:v>-1</c:v>
                </c:pt>
              </c:numCache>
            </c:numRef>
          </c:xVal>
          <c:yVal>
            <c:numRef>
              <c:f>Robinson!$C$4:$C$92</c:f>
              <c:numCache>
                <c:formatCode>0.000</c:formatCode>
                <c:ptCount val="89"/>
                <c:pt idx="0">
                  <c:v>57.307416695687358</c:v>
                </c:pt>
                <c:pt idx="1">
                  <c:v>28.67117405240726</c:v>
                </c:pt>
                <c:pt idx="2">
                  <c:v>19.133544467011205</c:v>
                </c:pt>
                <c:pt idx="3">
                  <c:v>14.370593068655451</c:v>
                </c:pt>
                <c:pt idx="4">
                  <c:v>11.517540966287273</c:v>
                </c:pt>
                <c:pt idx="5">
                  <c:v>9.6194686894882633</c:v>
                </c:pt>
                <c:pt idx="6">
                  <c:v>8.2671309888774989</c:v>
                </c:pt>
                <c:pt idx="7">
                  <c:v>7.2559105570865992</c:v>
                </c:pt>
                <c:pt idx="8">
                  <c:v>6.4721359549995778</c:v>
                </c:pt>
                <c:pt idx="9">
                  <c:v>5.8476088003261717</c:v>
                </c:pt>
                <c:pt idx="10">
                  <c:v>5.3389343251080259</c:v>
                </c:pt>
                <c:pt idx="11">
                  <c:v>4.9171866711484737</c:v>
                </c:pt>
                <c:pt idx="12">
                  <c:v>4.5623440654097198</c:v>
                </c:pt>
                <c:pt idx="13">
                  <c:v>4.2601089363790265</c:v>
                </c:pt>
                <c:pt idx="14">
                  <c:v>4</c:v>
                </c:pt>
                <c:pt idx="15">
                  <c:v>3.774159829599717</c:v>
                </c:pt>
                <c:pt idx="16">
                  <c:v>3.5765832999428007</c:v>
                </c:pt>
                <c:pt idx="17">
                  <c:v>3.4026032334081591</c:v>
                </c:pt>
                <c:pt idx="18">
                  <c:v>3.2485384909654873</c:v>
                </c:pt>
                <c:pt idx="19">
                  <c:v>3.1114476537208238</c:v>
                </c:pt>
                <c:pt idx="20">
                  <c:v>2.9889530997292169</c:v>
                </c:pt>
                <c:pt idx="21">
                  <c:v>2.8791130792514532</c:v>
                </c:pt>
                <c:pt idx="22">
                  <c:v>2.7803271820333579</c:v>
                </c:pt>
                <c:pt idx="23">
                  <c:v>2.6912654592127523</c:v>
                </c:pt>
                <c:pt idx="24">
                  <c:v>2.6108145786645571</c:v>
                </c:pt>
                <c:pt idx="25">
                  <c:v>2.5380364301451577</c:v>
                </c:pt>
                <c:pt idx="26">
                  <c:v>2.4721359549995792</c:v>
                </c:pt>
                <c:pt idx="27">
                  <c:v>2.4124358970078106</c:v>
                </c:pt>
                <c:pt idx="28">
                  <c:v>2.3583568067241925</c:v>
                </c:pt>
                <c:pt idx="29">
                  <c:v>2.3094010767585029</c:v>
                </c:pt>
                <c:pt idx="30">
                  <c:v>2.2651401013780785</c:v>
                </c:pt>
                <c:pt idx="31">
                  <c:v>2.225203880950378</c:v>
                </c:pt>
                <c:pt idx="32">
                  <c:v>2.1892725570120937</c:v>
                </c:pt>
                <c:pt idx="33">
                  <c:v>2.1570694853551666</c:v>
                </c:pt>
                <c:pt idx="34">
                  <c:v>2.1283555449518241</c:v>
                </c:pt>
                <c:pt idx="35">
                  <c:v>2.1029244484765344</c:v>
                </c:pt>
                <c:pt idx="36">
                  <c:v>2.080598871723204</c:v>
                </c:pt>
                <c:pt idx="37">
                  <c:v>2.0612272586997964</c:v>
                </c:pt>
                <c:pt idx="38">
                  <c:v>2.0446811897300585</c:v>
                </c:pt>
                <c:pt idx="39">
                  <c:v>2.0308532237714902</c:v>
                </c:pt>
                <c:pt idx="40">
                  <c:v>2.0196551450372362</c:v>
                </c:pt>
                <c:pt idx="41">
                  <c:v>2.0110165591270328</c:v>
                </c:pt>
                <c:pt idx="42">
                  <c:v>2.0048837961623445</c:v>
                </c:pt>
                <c:pt idx="43">
                  <c:v>2.0012190885976433</c:v>
                </c:pt>
                <c:pt idx="44">
                  <c:v>2</c:v>
                </c:pt>
                <c:pt idx="45">
                  <c:v>2.0012190885976433</c:v>
                </c:pt>
                <c:pt idx="46">
                  <c:v>2.0048837961623445</c:v>
                </c:pt>
                <c:pt idx="47">
                  <c:v>2.0110165591270328</c:v>
                </c:pt>
                <c:pt idx="48">
                  <c:v>2.0196551450372362</c:v>
                </c:pt>
                <c:pt idx="49">
                  <c:v>2.0308532237714902</c:v>
                </c:pt>
                <c:pt idx="50">
                  <c:v>2.0446811897300585</c:v>
                </c:pt>
                <c:pt idx="51">
                  <c:v>2.0612272586997964</c:v>
                </c:pt>
                <c:pt idx="52">
                  <c:v>2.080598871723204</c:v>
                </c:pt>
                <c:pt idx="53">
                  <c:v>2.1029244484765344</c:v>
                </c:pt>
                <c:pt idx="54">
                  <c:v>2.1283555449518246</c:v>
                </c:pt>
                <c:pt idx="55">
                  <c:v>2.1570694853551666</c:v>
                </c:pt>
                <c:pt idx="56">
                  <c:v>2.1892725570120937</c:v>
                </c:pt>
                <c:pt idx="57">
                  <c:v>2.2252038809503776</c:v>
                </c:pt>
                <c:pt idx="58">
                  <c:v>2.2651401013780785</c:v>
                </c:pt>
                <c:pt idx="59">
                  <c:v>2.3094010767585034</c:v>
                </c:pt>
                <c:pt idx="60">
                  <c:v>2.3583568067241929</c:v>
                </c:pt>
                <c:pt idx="61">
                  <c:v>2.4124358970078106</c:v>
                </c:pt>
                <c:pt idx="62">
                  <c:v>2.4721359549995792</c:v>
                </c:pt>
                <c:pt idx="63">
                  <c:v>2.5380364301451577</c:v>
                </c:pt>
                <c:pt idx="64">
                  <c:v>2.6108145786645571</c:v>
                </c:pt>
                <c:pt idx="65">
                  <c:v>2.6912654592127523</c:v>
                </c:pt>
                <c:pt idx="66">
                  <c:v>2.7803271820333579</c:v>
                </c:pt>
                <c:pt idx="67">
                  <c:v>2.8791130792514528</c:v>
                </c:pt>
                <c:pt idx="68">
                  <c:v>2.9889530997292173</c:v>
                </c:pt>
                <c:pt idx="69">
                  <c:v>3.1114476537208251</c:v>
                </c:pt>
                <c:pt idx="70">
                  <c:v>3.2485384909654882</c:v>
                </c:pt>
                <c:pt idx="71">
                  <c:v>3.4026032334081595</c:v>
                </c:pt>
                <c:pt idx="72">
                  <c:v>3.5765832999428007</c:v>
                </c:pt>
                <c:pt idx="73">
                  <c:v>3.774159829599717</c:v>
                </c:pt>
                <c:pt idx="74">
                  <c:v>4</c:v>
                </c:pt>
                <c:pt idx="75">
                  <c:v>4.2601089363790248</c:v>
                </c:pt>
                <c:pt idx="76">
                  <c:v>4.5623440654097189</c:v>
                </c:pt>
                <c:pt idx="77">
                  <c:v>4.9171866711484764</c:v>
                </c:pt>
                <c:pt idx="78">
                  <c:v>5.3389343251080286</c:v>
                </c:pt>
                <c:pt idx="79">
                  <c:v>5.8476088003261752</c:v>
                </c:pt>
                <c:pt idx="80">
                  <c:v>6.4721359549995796</c:v>
                </c:pt>
                <c:pt idx="81">
                  <c:v>7.2559105570866009</c:v>
                </c:pt>
                <c:pt idx="82">
                  <c:v>8.2671309888774989</c:v>
                </c:pt>
                <c:pt idx="83">
                  <c:v>9.6194686894882615</c:v>
                </c:pt>
                <c:pt idx="84">
                  <c:v>11.517540966287267</c:v>
                </c:pt>
                <c:pt idx="85">
                  <c:v>14.370593068655438</c:v>
                </c:pt>
                <c:pt idx="86">
                  <c:v>19.133544467011252</c:v>
                </c:pt>
                <c:pt idx="87">
                  <c:v>28.671174052407352</c:v>
                </c:pt>
                <c:pt idx="88">
                  <c:v>57.30741669568765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049472"/>
        <c:axId val="121275136"/>
      </c:scatterChart>
      <c:valAx>
        <c:axId val="121049472"/>
        <c:scaling>
          <c:orientation val="minMax"/>
          <c:min val="-9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Tuning Angle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1275136"/>
        <c:crosses val="autoZero"/>
        <c:crossBetween val="midCat"/>
        <c:majorUnit val="10"/>
      </c:valAx>
      <c:valAx>
        <c:axId val="121275136"/>
        <c:scaling>
          <c:orientation val="minMax"/>
          <c:max val="1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c:rich>
          </c:tx>
          <c:layout>
            <c:manualLayout>
              <c:xMode val="edge"/>
              <c:yMode val="edge"/>
              <c:x val="0.92874892047413726"/>
              <c:y val="0.39043273281568319"/>
            </c:manualLayout>
          </c:layout>
          <c:overlay val="0"/>
        </c:title>
        <c:numFmt formatCode="0" sourceLinked="0"/>
        <c:majorTickMark val="in"/>
        <c:minorTickMark val="none"/>
        <c:tickLblPos val="high"/>
        <c:txPr>
          <a:bodyPr/>
          <a:lstStyle/>
          <a:p>
            <a:pPr>
              <a:defRPr sz="1400"/>
            </a:pPr>
            <a:endParaRPr lang="en-US"/>
          </a:p>
        </c:txPr>
        <c:crossAx val="1210494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1176567838820418"/>
          <c:y val="0.14366305328965562"/>
          <c:w val="0.38387939679416405"/>
          <c:h val="0.19216867566436907"/>
        </c:manualLayout>
      </c:layout>
      <c:overlay val="0"/>
      <c:spPr>
        <a:ln>
          <a:noFill/>
        </a:ln>
      </c:spPr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4FEA7-57C7-4969-88EC-042BE4498E03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36BBB-74A6-4216-81B3-6588C17C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6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0407-3984-4BF2-8247-8ED1EE0985C6}" type="datetime1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1D6A-17CB-4ABC-9FCD-69326AADE42C}" type="datetime1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2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DFAF-B43B-4EAC-AFE1-618C05C275EA}" type="datetime1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1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8B17-480C-4D6C-99B1-B2376B12BE5E}" type="datetime1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8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248B-3B35-4239-9485-0A5D4B65EE96}" type="datetime1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7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C5D2-5BA6-4D1F-A8D1-449E2CA54834}" type="datetime1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1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F812-0724-44B3-A490-95A1C4DF85EC}" type="datetime1">
              <a:rPr lang="en-US" smtClean="0"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3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4800"/>
          </a:xfrm>
        </p:spPr>
        <p:txBody>
          <a:bodyPr>
            <a:noAutofit/>
          </a:bodyPr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8FCA-FDC9-4525-BFE3-70F144A2A8E6}" type="datetime1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1A22482-D10E-44BB-BC50-4EE460DA77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392430"/>
            <a:ext cx="9144000" cy="45719"/>
          </a:xfrm>
          <a:prstGeom prst="round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9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9F43-F284-4E91-A4F2-7AE0D6F3BE27}" type="datetime1">
              <a:rPr lang="en-US" smtClean="0"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9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DDF1-7A8E-47EF-A9DF-76B7947BDF0D}" type="datetime1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7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D050-A1E2-429C-ADA1-6DC51CF02084}" type="datetime1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6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DA277-25B8-4E92-9C1E-CAFF11C2F813}" type="datetime1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2482-D10E-44BB-BC50-4EE460DA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7772400" cy="3429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parameter determination for MEIC Booster and Collider Rings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Shaoheng Wang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6/18/2015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893612"/>
              </p:ext>
            </p:extLst>
          </p:nvPr>
        </p:nvGraphicFramePr>
        <p:xfrm>
          <a:off x="228600" y="533400"/>
          <a:ext cx="4114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013152"/>
              </p:ext>
            </p:extLst>
          </p:nvPr>
        </p:nvGraphicFramePr>
        <p:xfrm>
          <a:off x="4495800" y="533400"/>
          <a:ext cx="4466678" cy="263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766462"/>
              </p:ext>
            </p:extLst>
          </p:nvPr>
        </p:nvGraphicFramePr>
        <p:xfrm>
          <a:off x="23037" y="3352801"/>
          <a:ext cx="45489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212961"/>
              </p:ext>
            </p:extLst>
          </p:nvPr>
        </p:nvGraphicFramePr>
        <p:xfrm>
          <a:off x="4495800" y="3200400"/>
          <a:ext cx="4569412" cy="301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97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work with more PEP-II RF S</a:t>
            </a:r>
            <a:r>
              <a:rPr lang="en-US" dirty="0" smtClean="0"/>
              <a:t>ystem Specifications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65186"/>
            <a:ext cx="838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</a:rPr>
              <a:t>An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RF station</a:t>
            </a:r>
            <a:r>
              <a:rPr lang="en-US" dirty="0">
                <a:latin typeface="Times New Roman"/>
              </a:rPr>
              <a:t> consists of either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two or four </a:t>
            </a:r>
            <a:r>
              <a:rPr lang="en-US" dirty="0">
                <a:latin typeface="Times New Roman"/>
              </a:rPr>
              <a:t>single-cell cavities driven by a 1.2 MW </a:t>
            </a:r>
            <a:r>
              <a:rPr lang="en-US" dirty="0" smtClean="0">
                <a:latin typeface="Times New Roman"/>
              </a:rPr>
              <a:t>klystron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From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operational experience, set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V2 = 1.1V4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. It is then possible to determine the angle between V2 and V4 that maximizes the beam current for each gap voltage, based on the forward klystron power limit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r>
              <a:rPr lang="en-US" dirty="0">
                <a:latin typeface="Times New Roman"/>
              </a:rPr>
              <a:t>The klystrons are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built by SLAC, Phillips and Marconi</a:t>
            </a:r>
            <a:r>
              <a:rPr lang="en-US" dirty="0">
                <a:latin typeface="Times New Roman"/>
              </a:rPr>
              <a:t>, and each design has different characteristics and performance</a:t>
            </a:r>
            <a:r>
              <a:rPr lang="en-US" dirty="0" smtClean="0">
                <a:latin typeface="Times New Roman"/>
              </a:rPr>
              <a:t>. </a:t>
            </a:r>
            <a:r>
              <a:rPr lang="en-US" dirty="0">
                <a:latin typeface="Times New Roman"/>
              </a:rPr>
              <a:t>	</a:t>
            </a:r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Max Forward power: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	~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1030 kW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 for SLAC klystrons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		~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930 kW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/>
              </a:rPr>
              <a:t> for Phillips/Marconi klystrons</a:t>
            </a:r>
          </a:p>
          <a:p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0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Multi-bunch Instability in Ion </a:t>
            </a:r>
            <a:r>
              <a:rPr lang="en-US" dirty="0"/>
              <a:t>Collider </a:t>
            </a:r>
            <a:r>
              <a:rPr lang="en-US" dirty="0" smtClean="0"/>
              <a:t>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multi-bunch instability in ion ring is suppressed by Landau damping, the only thing we can do on cavity side is to design a cavity with low impedance. That is the reason we adopt the cavity with on-cell-damper.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905000"/>
            <a:ext cx="55721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56" y="1515209"/>
            <a:ext cx="2627444" cy="212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5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in Ion Collider </a:t>
            </a:r>
            <a:r>
              <a:rPr lang="en-US" dirty="0" smtClean="0"/>
              <a:t>Ring, 2K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627422"/>
              </p:ext>
            </p:extLst>
          </p:nvPr>
        </p:nvGraphicFramePr>
        <p:xfrm>
          <a:off x="304801" y="761992"/>
          <a:ext cx="8572498" cy="4972058"/>
        </p:xfrm>
        <a:graphic>
          <a:graphicData uri="http://schemas.openxmlformats.org/drawingml/2006/table">
            <a:tbl>
              <a:tblPr/>
              <a:tblGrid>
                <a:gridCol w="2002990"/>
                <a:gridCol w="119581"/>
                <a:gridCol w="837071"/>
                <a:gridCol w="78476"/>
                <a:gridCol w="627803"/>
                <a:gridCol w="224215"/>
                <a:gridCol w="149477"/>
                <a:gridCol w="1808670"/>
                <a:gridCol w="792227"/>
                <a:gridCol w="792227"/>
                <a:gridCol w="164424"/>
                <a:gridCol w="975337"/>
              </a:tblGrid>
              <a:tr h="23622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Particle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Proton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Lead 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7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Energy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GeV/u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Rev Frequency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0.139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gamma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107.6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44.1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RF frequency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952.300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Current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0.50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0.50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Harmonic Number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6832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Circumference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2150.68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2150.22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Momentum Compaction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6.413E-03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Energy Spread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2.00E-04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2.00E-04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Bunch Length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Phase Slip Factor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6.3E-03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5.9E-03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CavityActiveLength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0.157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Vpeak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18.94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17.92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Cavity Insertion Length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1.91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Syn. Phase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degree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temperature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Vgap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1.18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1.19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BCS Resistance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8.90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n</a:t>
                      </a:r>
                      <a:r>
                        <a:rPr lang="el-GR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Ω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Gradient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7.520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7.588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MV/m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Residual Resistance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4.39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n</a:t>
                      </a:r>
                      <a:r>
                        <a:rPr lang="el-GR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Ω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Syn. Tune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0.036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0.034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Surface Resistance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13.3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n</a:t>
                      </a:r>
                      <a:r>
                        <a:rPr lang="el-GR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Ω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Forward Power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45.88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46.73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kW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Geometric Factor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216.98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Cavity Power Loss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R/Q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105.687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Reflected Power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45.9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46.7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kW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Qzero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1.63E+10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Coupling Beta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2.26E+05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2.26E+05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Shunt Impedance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1.73E+06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</a:t>
                      </a:r>
                      <a:r>
                        <a:rPr lang="el-GR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Ω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400" b="1" i="0" u="none" strike="noStrike">
                          <a:effectLst/>
                          <a:latin typeface="Times New Roman"/>
                        </a:rPr>
                        <a:t>δ</a:t>
                      </a:r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-21.3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-21.1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kHz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22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Qext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7.22E+04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7.22E+04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22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Qloaded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7.22E+04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7.22E+04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22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Times New Roman"/>
                        </a:rPr>
                        <a:t>Active Cavity Number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22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Total RF Power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734.1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700.9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kW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4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Robinson Stability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373896"/>
              </p:ext>
            </p:extLst>
          </p:nvPr>
        </p:nvGraphicFramePr>
        <p:xfrm>
          <a:off x="152401" y="1600200"/>
          <a:ext cx="48768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642935"/>
              </p:ext>
            </p:extLst>
          </p:nvPr>
        </p:nvGraphicFramePr>
        <p:xfrm>
          <a:off x="4648200" y="1524000"/>
          <a:ext cx="4495800" cy="3743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79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Frequency Cavities for Ramping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5249" y="784777"/>
            <a:ext cx="5990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b="1" dirty="0" smtClean="0">
                <a:solidFill>
                  <a:srgbClr val="C00000"/>
                </a:solidFill>
                <a:latin typeface="Garamond"/>
              </a:rPr>
              <a:t>Ion booster </a:t>
            </a:r>
            <a:r>
              <a:rPr lang="en-GB" sz="2400" b="1" dirty="0">
                <a:solidFill>
                  <a:srgbClr val="C00000"/>
                </a:solidFill>
                <a:latin typeface="Garamond"/>
              </a:rPr>
              <a:t>ring: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Garamond"/>
              </a:rPr>
              <a:t>Ramping process</a:t>
            </a:r>
            <a:r>
              <a:rPr lang="en-US" dirty="0" smtClean="0">
                <a:solidFill>
                  <a:prstClr val="black"/>
                </a:solidFill>
                <a:latin typeface="Garamond"/>
              </a:rPr>
              <a:t>, Harmonic number = </a:t>
            </a:r>
            <a:r>
              <a:rPr lang="en-US" dirty="0" smtClean="0">
                <a:solidFill>
                  <a:prstClr val="black"/>
                </a:solidFill>
                <a:latin typeface="Garamond"/>
              </a:rPr>
              <a:t>1</a:t>
            </a:r>
            <a:endParaRPr lang="en-US" dirty="0" smtClean="0">
              <a:solidFill>
                <a:prstClr val="black"/>
              </a:solidFill>
              <a:latin typeface="Garamond"/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Garamond"/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Garamond"/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8633" y="1693734"/>
            <a:ext cx="467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Garamond"/>
              </a:rPr>
              <a:t>Low frequency cavity,  ~ </a:t>
            </a:r>
            <a:r>
              <a:rPr lang="en-US" dirty="0" smtClean="0">
                <a:solidFill>
                  <a:prstClr val="black"/>
                </a:solidFill>
                <a:latin typeface="Garamond"/>
              </a:rPr>
              <a:t>0.571 </a:t>
            </a:r>
            <a:r>
              <a:rPr lang="en-US" dirty="0" smtClean="0">
                <a:solidFill>
                  <a:prstClr val="black"/>
                </a:solidFill>
                <a:latin typeface="Garamond"/>
              </a:rPr>
              <a:t>to </a:t>
            </a:r>
            <a:r>
              <a:rPr lang="en-US" dirty="0" smtClean="0">
                <a:solidFill>
                  <a:prstClr val="black"/>
                </a:solidFill>
                <a:latin typeface="Garamond"/>
              </a:rPr>
              <a:t>1.248 </a:t>
            </a:r>
            <a:r>
              <a:rPr lang="en-US" dirty="0" smtClean="0">
                <a:solidFill>
                  <a:prstClr val="black"/>
                </a:solidFill>
                <a:latin typeface="Garamond"/>
              </a:rPr>
              <a:t>MHz</a:t>
            </a:r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9" name="Bent Arrow 8"/>
          <p:cNvSpPr/>
          <p:nvPr/>
        </p:nvSpPr>
        <p:spPr>
          <a:xfrm flipV="1">
            <a:off x="3200400" y="1551706"/>
            <a:ext cx="609600" cy="457200"/>
          </a:xfrm>
          <a:prstGeom prst="ben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5249" y="2732567"/>
            <a:ext cx="6477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GB" sz="2400" b="1" dirty="0">
                <a:solidFill>
                  <a:srgbClr val="C00000"/>
                </a:solidFill>
                <a:latin typeface="Garamond"/>
              </a:rPr>
              <a:t>Ion collider ring: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Garamond"/>
              </a:rPr>
              <a:t>Ramping process</a:t>
            </a:r>
            <a:r>
              <a:rPr lang="en-US" dirty="0">
                <a:solidFill>
                  <a:prstClr val="black"/>
                </a:solidFill>
                <a:latin typeface="Garamond"/>
              </a:rPr>
              <a:t>, Harmonic number = </a:t>
            </a:r>
            <a:r>
              <a:rPr lang="en-US" dirty="0" smtClean="0">
                <a:solidFill>
                  <a:prstClr val="black"/>
                </a:solidFill>
                <a:latin typeface="Garamond"/>
              </a:rPr>
              <a:t>9</a:t>
            </a:r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2433" y="4038600"/>
            <a:ext cx="461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Garamond"/>
              </a:rPr>
              <a:t>Low frequency cavity,  ~ </a:t>
            </a:r>
            <a:r>
              <a:rPr lang="en-US" dirty="0" smtClean="0">
                <a:solidFill>
                  <a:prstClr val="black"/>
                </a:solidFill>
                <a:latin typeface="Garamond"/>
              </a:rPr>
              <a:t>1.223 to 1.255 MHz</a:t>
            </a:r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15" name="Bent Arrow 14"/>
          <p:cNvSpPr/>
          <p:nvPr/>
        </p:nvSpPr>
        <p:spPr>
          <a:xfrm flipV="1">
            <a:off x="3124200" y="3896572"/>
            <a:ext cx="609600" cy="457200"/>
          </a:xfrm>
          <a:prstGeom prst="ben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681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Inductance Loaded Cavities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85" y="4603352"/>
            <a:ext cx="6103246" cy="202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5209" y="6229290"/>
            <a:ext cx="248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ISIS cavity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93" y="1142650"/>
            <a:ext cx="3558737" cy="256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7481" y="3774922"/>
            <a:ext cx="248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Ferrite B-H loop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67" y="2352459"/>
            <a:ext cx="1485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52233" y="1716347"/>
            <a:ext cx="1529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ifferential</a:t>
            </a:r>
          </a:p>
          <a:p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ermeability: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95331" y="1722520"/>
            <a:ext cx="491320" cy="0"/>
          </a:xfrm>
          <a:prstGeom prst="line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89215" y="1722669"/>
            <a:ext cx="2483363" cy="0"/>
          </a:xfrm>
          <a:prstGeom prst="line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89187" y="1714159"/>
            <a:ext cx="0" cy="376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01411" y="1731961"/>
            <a:ext cx="0" cy="666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90035" y="2678960"/>
            <a:ext cx="0" cy="666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79048" y="2111921"/>
            <a:ext cx="215707" cy="385866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63976" y="2414449"/>
            <a:ext cx="274320" cy="54864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66248" y="2621441"/>
            <a:ext cx="274320" cy="54864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044" y="2670433"/>
            <a:ext cx="71365" cy="46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6084525" y="3112013"/>
            <a:ext cx="0" cy="212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88475" y="2502132"/>
            <a:ext cx="0" cy="1931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66175" y="3342423"/>
            <a:ext cx="30048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509003" y="2103608"/>
            <a:ext cx="0" cy="887679"/>
          </a:xfrm>
          <a:prstGeom prst="line">
            <a:avLst/>
          </a:prstGeom>
          <a:ln>
            <a:solidFill>
              <a:srgbClr val="C0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65343" y="2297732"/>
            <a:ext cx="62126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endParaRPr lang="en-US" sz="2000" b="1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17742" y="1291135"/>
            <a:ext cx="739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endParaRPr lang="en-US" sz="2000" b="1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86324" y="1294673"/>
            <a:ext cx="739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endParaRPr lang="en-US" sz="2000" b="1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15181" y="2063787"/>
            <a:ext cx="739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000" b="1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29353" y="2662773"/>
            <a:ext cx="739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000" b="1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53658" y="2336688"/>
            <a:ext cx="739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b="1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8307" y="53539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in CSNS, IPNS, ISIS, J-PARC…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Ferrite Loaded Low Frequency RF Cavities For Ramping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373182"/>
              </p:ext>
            </p:extLst>
          </p:nvPr>
        </p:nvGraphicFramePr>
        <p:xfrm>
          <a:off x="0" y="533400"/>
          <a:ext cx="9143999" cy="6124440"/>
        </p:xfrm>
        <a:graphic>
          <a:graphicData uri="http://schemas.openxmlformats.org/drawingml/2006/table">
            <a:tbl>
              <a:tblPr/>
              <a:tblGrid>
                <a:gridCol w="2430837"/>
                <a:gridCol w="133697"/>
                <a:gridCol w="644172"/>
                <a:gridCol w="303854"/>
                <a:gridCol w="162055"/>
                <a:gridCol w="2029748"/>
                <a:gridCol w="522630"/>
                <a:gridCol w="158005"/>
                <a:gridCol w="619863"/>
                <a:gridCol w="632019"/>
                <a:gridCol w="206621"/>
                <a:gridCol w="522630"/>
                <a:gridCol w="777868"/>
              </a:tblGrid>
              <a:tr h="26684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Booster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H+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208Pb67+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Circumference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E26B0A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238.88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Energy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0.285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~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0.114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~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GeV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Harmonic Number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E26B0A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RF Frequency Range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0.805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~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1.248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0.571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~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1.22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MHz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Gaps per Cavity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E26B0A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Ramping Time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0.404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0.57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Sec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Cavity Number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E26B0A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Vgap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8.0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5.75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kV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Cavity Length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E26B0A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2.2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Beam Power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8.0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1.85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kW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Cavity Length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4.4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Power Loss per Cavity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41.2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41.2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kW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Ferrite Toroid Inner Radius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E26B0A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0.25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Syn. Phase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30.0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Ferrite Toroid Outer Radius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E26B0A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RF Power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98.5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86.2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kW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Ferrite Stack Length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E26B0A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Maximum Vgap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E26B0A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kV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826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84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Collider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H+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208Pb82+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Circumference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E26B0A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2149.9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Energy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~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~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GeV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Harmonic Number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E26B0A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RF Frequency Range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1.248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~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1.255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1.223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~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1.25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MHz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Gaps per Cavity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E26B0A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Ramping Time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12.0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12.2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Sec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Cavity Number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E26B0A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Vgap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7.9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7.9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kV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Cavity Length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E26B0A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2.2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Beam Power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27.5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10.8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kW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Cavity Length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15.4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Power Loss per Cavity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B0F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23.6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23.6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kW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Ferrite Toroid Inner Radius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E26B0A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0.25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Syn. Phase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30.0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Ferrite Toroid Outer Radius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E26B0A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RF Power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357.4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241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kW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Ferrite Stack Length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E26B0A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Maximum Vgap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E26B0A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kV</a:t>
                      </a: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05" marR="8805" marT="88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Cell for Barrier Bucket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Barrier bucket is needed to produce the abort gap during re-bunching process in ion ring.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181882" y="1908329"/>
            <a:ext cx="0" cy="36891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181882" y="1908329"/>
            <a:ext cx="1524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324529" y="1908329"/>
            <a:ext cx="0" cy="36891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011955" y="2284562"/>
            <a:ext cx="0" cy="36891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23688" y="2646162"/>
            <a:ext cx="15819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76547" y="2277247"/>
            <a:ext cx="0" cy="36891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11423" y="1908330"/>
            <a:ext cx="0" cy="36891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011423" y="1908330"/>
            <a:ext cx="1524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54070" y="1908330"/>
            <a:ext cx="0" cy="36891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836619" y="2284560"/>
            <a:ext cx="0" cy="36891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848352" y="2646160"/>
            <a:ext cx="15819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01211" y="2277245"/>
            <a:ext cx="0" cy="36891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09535" y="2284562"/>
            <a:ext cx="235549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167863" y="2187285"/>
            <a:ext cx="1814957" cy="193852"/>
          </a:xfrm>
          <a:prstGeom prst="roundRect">
            <a:avLst>
              <a:gd name="adj" fmla="val 4496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849829" y="2937909"/>
            <a:ext cx="25910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71211" y="2937909"/>
            <a:ext cx="164592" cy="10355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5803" y="3973491"/>
            <a:ext cx="15276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863440" y="2925878"/>
            <a:ext cx="137771" cy="1047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46831" y="1718839"/>
            <a:ext cx="0" cy="247137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24529" y="1718839"/>
            <a:ext cx="11274" cy="240193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04869" y="2596327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b="1" baseline="-25000" dirty="0" smtClean="0">
                <a:solidFill>
                  <a:srgbClr val="00B050"/>
                </a:solidFill>
              </a:rPr>
              <a:t>bb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51350" y="2585196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b="1" baseline="-25000" dirty="0" smtClean="0">
                <a:solidFill>
                  <a:srgbClr val="00B050"/>
                </a:solidFill>
              </a:rPr>
              <a:t>bb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71021" y="2594184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b="1" baseline="-25000" dirty="0" smtClean="0">
                <a:solidFill>
                  <a:srgbClr val="00B050"/>
                </a:solidFill>
              </a:rPr>
              <a:t>flat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82640" y="1546314"/>
            <a:ext cx="60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V</a:t>
            </a:r>
            <a:r>
              <a:rPr lang="en-US" b="1" baseline="-25000" dirty="0" smtClean="0">
                <a:solidFill>
                  <a:srgbClr val="00B050"/>
                </a:solidFill>
              </a:rPr>
              <a:t>bb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39720" y="3891251"/>
            <a:ext cx="514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f</a:t>
            </a:r>
            <a:r>
              <a:rPr lang="en-US" sz="1600" b="1" baseline="-25000" dirty="0" smtClean="0">
                <a:solidFill>
                  <a:srgbClr val="00B050"/>
                </a:solidFill>
              </a:rPr>
              <a:t>1</a:t>
            </a:r>
            <a:endParaRPr lang="en-US" sz="1600" b="1" baseline="-250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23586" y="3883829"/>
            <a:ext cx="514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-f</a:t>
            </a:r>
            <a:r>
              <a:rPr lang="en-US" sz="1600" b="1" baseline="-25000" dirty="0" smtClean="0">
                <a:solidFill>
                  <a:srgbClr val="00B050"/>
                </a:solidFill>
              </a:rPr>
              <a:t>1</a:t>
            </a:r>
            <a:endParaRPr lang="en-US" sz="1600" b="1" baseline="-250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5073" y="2874203"/>
            <a:ext cx="769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f</a:t>
            </a:r>
            <a:r>
              <a:rPr lang="en-US" sz="1600" b="1" baseline="-25000" dirty="0" smtClean="0">
                <a:solidFill>
                  <a:srgbClr val="00B050"/>
                </a:solidFill>
              </a:rPr>
              <a:t>1</a:t>
            </a:r>
            <a:r>
              <a:rPr lang="en-US" sz="1600" b="1" dirty="0" smtClean="0">
                <a:solidFill>
                  <a:srgbClr val="00B050"/>
                </a:solidFill>
              </a:rPr>
              <a:t>+</a:t>
            </a:r>
            <a:r>
              <a:rPr lang="en-US" sz="16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df</a:t>
            </a:r>
            <a:endParaRPr lang="en-US" sz="1600" b="1" baseline="-25000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661" y="2887853"/>
            <a:ext cx="769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-f</a:t>
            </a:r>
            <a:r>
              <a:rPr lang="en-US" sz="1600" b="1" baseline="-25000" dirty="0" smtClean="0">
                <a:solidFill>
                  <a:srgbClr val="00B050"/>
                </a:solidFill>
              </a:rPr>
              <a:t>1</a:t>
            </a:r>
            <a:r>
              <a:rPr lang="en-US" sz="1600" b="1" dirty="0">
                <a:solidFill>
                  <a:srgbClr val="00B050"/>
                </a:solidFill>
              </a:rPr>
              <a:t>-</a:t>
            </a:r>
            <a:r>
              <a:rPr lang="en-US" sz="16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df</a:t>
            </a:r>
            <a:endParaRPr lang="en-US" b="1" baseline="-25000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79" y="4190217"/>
            <a:ext cx="2274814" cy="175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rot="16200000">
            <a:off x="1294837" y="5009758"/>
            <a:ext cx="229001" cy="0"/>
          </a:xfrm>
          <a:prstGeom prst="straightConnector1">
            <a:avLst/>
          </a:prstGeom>
          <a:ln w="190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2751381" y="5038333"/>
            <a:ext cx="229001" cy="0"/>
          </a:xfrm>
          <a:prstGeom prst="straightConnector1">
            <a:avLst/>
          </a:prstGeom>
          <a:ln w="190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994846" y="5229185"/>
            <a:ext cx="304800" cy="0"/>
          </a:xfrm>
          <a:prstGeom prst="straightConnector1">
            <a:avLst/>
          </a:prstGeom>
          <a:ln w="190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94846" y="4798211"/>
            <a:ext cx="304800" cy="0"/>
          </a:xfrm>
          <a:prstGeom prst="straightConnector1">
            <a:avLst/>
          </a:prstGeom>
          <a:ln w="190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178505" y="5035743"/>
            <a:ext cx="1012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-D</a:t>
            </a:r>
            <a:r>
              <a:rPr lang="en-US" sz="1600" b="1" dirty="0" smtClean="0">
                <a:solidFill>
                  <a:srgbClr val="00B050"/>
                </a:solidFill>
              </a:rPr>
              <a:t>E</a:t>
            </a:r>
            <a:r>
              <a:rPr lang="en-US" sz="1600" b="1" baseline="-25000" dirty="0" smtClean="0">
                <a:solidFill>
                  <a:srgbClr val="00B050"/>
                </a:solidFill>
              </a:rPr>
              <a:t>1</a:t>
            </a:r>
            <a:endParaRPr lang="en-US" sz="1600" b="1" dirty="0">
              <a:solidFill>
                <a:srgbClr val="00B05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841616" y="4798211"/>
            <a:ext cx="480120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93991" y="5217311"/>
            <a:ext cx="480120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074" y="1885112"/>
            <a:ext cx="3991191" cy="386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674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&amp; 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22" y="1948543"/>
            <a:ext cx="29241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28670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0" y="563548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Induction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cell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ring operation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verified in KEK,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key component R&amp;D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needed for MEIC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4191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Metal-glass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5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990600"/>
            <a:ext cx="6553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Cavities in Electron Collider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related ring design parameters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 in RF parameter determination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to determine RF parameters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work with more PEP-II RF system deployment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Cavities in Ion Collider Ring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Cavitiys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Energy Ramping and Barrier Bucket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related Electron Ring Parameters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142075"/>
              </p:ext>
            </p:extLst>
          </p:nvPr>
        </p:nvGraphicFramePr>
        <p:xfrm>
          <a:off x="1981200" y="685800"/>
          <a:ext cx="4984750" cy="4876799"/>
        </p:xfrm>
        <a:graphic>
          <a:graphicData uri="http://schemas.openxmlformats.org/drawingml/2006/table">
            <a:tbl>
              <a:tblPr/>
              <a:tblGrid>
                <a:gridCol w="2730110"/>
                <a:gridCol w="153376"/>
                <a:gridCol w="1134990"/>
                <a:gridCol w="107364"/>
                <a:gridCol w="858910"/>
              </a:tblGrid>
              <a:tr h="38732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Times New Roman"/>
                        </a:rPr>
                        <a:t>Electron Ring Parameters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493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Times New Roman"/>
                        </a:rPr>
                        <a:t>Circumference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Times New Roman"/>
                        </a:rPr>
                        <a:t>2151.452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732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Times New Roman"/>
                        </a:rPr>
                        <a:t>Rev Frequency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Times New Roman"/>
                        </a:rPr>
                        <a:t>0.139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MHz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Times New Roman"/>
                        </a:rPr>
                        <a:t>RF frequency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Times New Roman"/>
                        </a:rPr>
                        <a:t>476.3</a:t>
                      </a:r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MHz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Times New Roman"/>
                        </a:rPr>
                        <a:t>Harmonic Number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Times New Roman"/>
                        </a:rPr>
                        <a:t>3416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Times New Roman"/>
                        </a:rPr>
                        <a:t>Radius of Dipole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Times New Roman"/>
                        </a:rPr>
                        <a:t>110.452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Times New Roman"/>
                        </a:rPr>
                        <a:t>Dipole Bend Angle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Times New Roman"/>
                        </a:rPr>
                        <a:t>2.801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degree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Times New Roman"/>
                        </a:rPr>
                        <a:t>Crossing Angle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Times New Roman"/>
                        </a:rPr>
                        <a:t>81.700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degree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Times New Roman"/>
                        </a:rPr>
                        <a:t>Angle Factor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Times New Roman"/>
                        </a:rPr>
                        <a:t>1.454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Times New Roman"/>
                        </a:rPr>
                        <a:t>Beta Function at RF Cav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Times New Roman"/>
                        </a:rPr>
                        <a:t>5.000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Times New Roman"/>
                        </a:rPr>
                        <a:t>Momentum Compaction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Times New Roman"/>
                        </a:rPr>
                        <a:t>2.142E-03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80808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Times New Roman"/>
                        </a:rPr>
                        <a:t>Linear SR Power Limit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kW/m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72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effectLst/>
                          <a:latin typeface="Times New Roman"/>
                        </a:rPr>
                        <a:t>Total SR Power Limit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Times New Roman"/>
                        </a:rPr>
                        <a:t>MW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8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in RF </a:t>
            </a:r>
            <a:r>
              <a:rPr lang="en-US" dirty="0" smtClean="0"/>
              <a:t>Parameter </a:t>
            </a:r>
            <a:r>
              <a:rPr lang="en-US" dirty="0"/>
              <a:t>D</a:t>
            </a:r>
            <a:r>
              <a:rPr lang="en-US" dirty="0" smtClean="0"/>
              <a:t>etermination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493722"/>
            <a:ext cx="5095321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 length confinement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 energy compensation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SR Power 		&lt; 10 MW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SR Power 	&lt; 10 kW/m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wall loss power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&lt;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kW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&lt;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kW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power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&lt;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MW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&lt; 32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Instability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	&gt;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0.05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Loop Gain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Impedance: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12"/>
              <p:cNvSpPr txBox="1"/>
              <p:nvPr/>
            </p:nvSpPr>
            <p:spPr>
              <a:xfrm>
                <a:off x="3687170" y="5129865"/>
                <a:ext cx="2142530" cy="66133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𝒎𝒂𝒙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sub>
                          </m:sSub>
                        </m:num>
                        <m:den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𝜹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1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170" y="5129865"/>
                <a:ext cx="2142530" cy="6613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114"/>
              <p:cNvSpPr txBox="1"/>
              <p:nvPr/>
            </p:nvSpPr>
            <p:spPr>
              <a:xfrm>
                <a:off x="3687170" y="3729001"/>
                <a:ext cx="3241824" cy="61439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800" b="1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𝐜𝐨𝐬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𝝍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𝒀</m:t>
                          </m:r>
                        </m:den>
                      </m:f>
                      <m:func>
                        <m:func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1800" b="1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800" b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1800" b="1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800" b="1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1800" b="1" i="1">
                                  <a:latin typeface="Cambria Math"/>
                                  <a:ea typeface="Cambria Math"/>
                                </a:rPr>
                                <m:t>𝝍</m:t>
                              </m:r>
                            </m:e>
                          </m:d>
                        </m:e>
                      </m:func>
                      <m:r>
                        <a:rPr lang="en-US" sz="1800" b="1" i="0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1800" b="1" i="0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170" y="3729001"/>
                <a:ext cx="3241824" cy="6143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86" y="540881"/>
            <a:ext cx="24288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28994" y="3138768"/>
            <a:ext cx="148257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 II Cavity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1092" y="6105598"/>
            <a:ext cx="4004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excitation of multibunch instabilities</a:t>
            </a:r>
          </a:p>
        </p:txBody>
      </p:sp>
    </p:spTree>
    <p:extLst>
      <p:ext uri="{BB962C8B-B14F-4D97-AF65-F5344CB8AC3E}">
        <p14:creationId xmlns:p14="http://schemas.microsoft.com/office/powerpoint/2010/main" val="29638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43" y="4128255"/>
            <a:ext cx="4374653" cy="267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7" y="4128255"/>
            <a:ext cx="4347895" cy="272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Robinson Instability Alleviated with Direct Feedback</a:t>
            </a:r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446874" y="4038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5181" y="3627502"/>
            <a:ext cx="393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 R. Instability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= 0.0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1769" y="3615161"/>
            <a:ext cx="393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8.5,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Instability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= 0.09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9860" y="45719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= 5 GeV,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= 3 A,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 Number = 10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70544" y="4495800"/>
            <a:ext cx="149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 Phase Angle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3674" y="4696543"/>
            <a:ext cx="149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 Impedance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1935" y="5663961"/>
            <a:ext cx="872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8.5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74456" y="5342874"/>
            <a:ext cx="872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8.5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00" y="822425"/>
            <a:ext cx="3952643" cy="284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82" y="843690"/>
            <a:ext cx="3960036" cy="285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8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73" y="1261732"/>
            <a:ext cx="46672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Feedback Loop Stability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8985653">
            <a:off x="2561377" y="3228642"/>
            <a:ext cx="1979674" cy="926987"/>
          </a:xfrm>
          <a:prstGeom prst="triangle">
            <a:avLst/>
          </a:prstGeom>
          <a:solidFill>
            <a:schemeClr val="accent6">
              <a:lumMod val="75000"/>
              <a:alpha val="29000"/>
            </a:schemeClr>
          </a:solidFill>
          <a:ln w="3175">
            <a:noFill/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3581400"/>
            <a:ext cx="857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</a:t>
            </a:r>
            <a:endParaRPr lang="en-US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659219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 transfer function Nyquist Plot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2"/>
              <p:cNvSpPr txBox="1"/>
              <p:nvPr/>
            </p:nvSpPr>
            <p:spPr>
              <a:xfrm>
                <a:off x="605135" y="5105400"/>
                <a:ext cx="2142530" cy="66133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𝒎𝒂𝒙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sub>
                          </m:sSub>
                        </m:num>
                        <m:den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𝜹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1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35" y="5105400"/>
                <a:ext cx="2142530" cy="6613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Up Arrow 11"/>
          <p:cNvSpPr/>
          <p:nvPr/>
        </p:nvSpPr>
        <p:spPr>
          <a:xfrm rot="13873452">
            <a:off x="2224358" y="3957673"/>
            <a:ext cx="257717" cy="1475359"/>
          </a:xfrm>
          <a:prstGeom prst="upArrow">
            <a:avLst/>
          </a:prstGeom>
          <a:noFill/>
          <a:ln w="3175">
            <a:solidFill>
              <a:schemeClr val="accent6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1769" y="4425626"/>
            <a:ext cx="91440" cy="91440"/>
          </a:xfrm>
          <a:prstGeom prst="ellipse">
            <a:avLst/>
          </a:prstGeom>
          <a:solidFill>
            <a:srgbClr val="FF0000"/>
          </a:solidFill>
          <a:ln w="3175">
            <a:noFill/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38528"/>
            <a:ext cx="47148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Impedance Requirement for All Energies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05547" y="6356350"/>
            <a:ext cx="2133600" cy="365125"/>
          </a:xfrm>
        </p:spPr>
        <p:txBody>
          <a:bodyPr/>
          <a:lstStyle/>
          <a:p>
            <a:fld id="{A1A22482-D10E-44BB-BC50-4EE460DA7705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25"/>
              <p:cNvSpPr txBox="1"/>
              <p:nvPr/>
            </p:nvSpPr>
            <p:spPr>
              <a:xfrm>
                <a:off x="2964632" y="1125131"/>
                <a:ext cx="2755114" cy="8096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16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||</m:t>
                        </m:r>
                      </m:sub>
                      <m:sup>
                        <m:r>
                          <a:rPr lang="en-US" sz="16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𝑡h𝑟𝑒𝑠h</m:t>
                        </m:r>
                      </m:sup>
                    </m:sSubSup>
                    <m:r>
                      <a:rPr lang="en-US" sz="1600" b="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𝑟𝑒𝑣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𝑆𝑅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𝑐𝑎𝑣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600" b="0" i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HOM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sz="16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sSub>
                          <m:sSubPr>
                            <m:ctrlP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𝑑𝑖𝑝𝑜𝑙𝑒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>
                    <a:solidFill>
                      <a:schemeClr val="accent6">
                        <a:lumMod val="75000"/>
                      </a:schemeClr>
                    </a:solidFill>
                  </a:rPr>
                  <a:t>               </a:t>
                </a:r>
              </a:p>
            </p:txBody>
          </p:sp>
        </mc:Choice>
        <mc:Fallback>
          <p:sp>
            <p:nvSpPr>
              <p:cNvPr id="5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632" y="1125131"/>
                <a:ext cx="2755114" cy="8096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28"/>
              <p:cNvSpPr txBox="1"/>
              <p:nvPr/>
            </p:nvSpPr>
            <p:spPr>
              <a:xfrm>
                <a:off x="4363623" y="1989883"/>
                <a:ext cx="1356123" cy="8391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𝜐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600" i="1" noProof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𝑐</m:t>
                          </m:r>
                          <m:r>
                            <a:rPr lang="en-US" sz="1600" i="1" noProof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𝜂</m:t>
                          </m:r>
                          <m:f>
                            <m:fPr>
                              <m:ctrlPr>
                                <a:rPr lang="en-US" sz="1600" i="1" noProof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l-GR" sz="1600" i="1" noProof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𝛿</m:t>
                              </m:r>
                              <m:r>
                                <a:rPr lang="en-US" sz="1600" i="1" noProof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1600" i="1" noProof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den>
                          </m:f>
                        </m:num>
                        <m:den>
                          <m:r>
                            <a:rPr lang="en-US" sz="1600" i="1" noProof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𝜎</m:t>
                          </m:r>
                          <m:sSub>
                            <m:sSubPr>
                              <m:ctrlPr>
                                <a:rPr lang="en-US" sz="1600" i="1" noProof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600" i="1" noProof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i="1" noProof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i="1" dirty="0">
                  <a:solidFill>
                    <a:schemeClr val="accent6">
                      <a:lumMod val="75000"/>
                    </a:schemeClr>
                  </a:solidFill>
                  <a:latin typeface="Cambria Math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623" y="1989883"/>
                <a:ext cx="1356123" cy="8391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29"/>
              <p:cNvSpPr txBox="1"/>
              <p:nvPr/>
            </p:nvSpPr>
            <p:spPr>
              <a:xfrm>
                <a:off x="6019777" y="2078519"/>
                <a:ext cx="3124222" cy="8096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0" lang="en-US" sz="1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HOM</m:t>
                          </m:r>
                        </m:sub>
                      </m:sSub>
                      <m:sSubSup>
                        <m:sSubSupPr>
                          <m:ctrlP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||</m:t>
                          </m:r>
                        </m:sub>
                        <m:sup>
                          <m: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𝑡h𝑟𝑒𝑠h</m:t>
                          </m:r>
                        </m:sup>
                      </m:sSubSup>
                      <m:r>
                        <a:rPr lang="en-US" sz="16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𝑐𝑎𝑣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𝑎𝑣𝑒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𝑑𝑖𝑝𝑜𝑙𝑒</m:t>
                              </m:r>
                            </m:sub>
                          </m:sSub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777" y="2078519"/>
                <a:ext cx="3124222" cy="8096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2693185" y="469938"/>
            <a:ext cx="223839" cy="2153839"/>
          </a:xfrm>
          <a:prstGeom prst="rightBrace">
            <a:avLst>
              <a:gd name="adj1" fmla="val 62522"/>
              <a:gd name="adj2" fmla="val 50000"/>
            </a:avLst>
          </a:prstGeom>
          <a:ln w="31750">
            <a:solidFill>
              <a:schemeClr val="accent6">
                <a:lumMod val="7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31"/>
              <p:cNvSpPr txBox="1"/>
              <p:nvPr/>
            </p:nvSpPr>
            <p:spPr>
              <a:xfrm>
                <a:off x="-1" y="457200"/>
                <a:ext cx="2693186" cy="64174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rgbClr val="FF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||</m:t>
                          </m:r>
                        </m:sub>
                        <m:sup>
                          <m: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𝑡h𝑟𝑒𝑠h</m:t>
                          </m:r>
                        </m:sup>
                      </m:sSubSup>
                      <m:r>
                        <a:rPr lang="en-US" sz="16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𝑐𝑎𝑣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600" b="0" i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HOM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𝑎𝑣𝑒</m:t>
                              </m:r>
                            </m:sub>
                          </m:sSub>
                          <m: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57200"/>
                <a:ext cx="2693186" cy="6417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4"/>
              <p:cNvSpPr txBox="1"/>
              <p:nvPr/>
            </p:nvSpPr>
            <p:spPr>
              <a:xfrm>
                <a:off x="-1" y="1851423"/>
                <a:ext cx="2693186" cy="7381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𝑙𝑜𝑠𝑠</m:t>
                          </m:r>
                          <m: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𝑝𝑒𝑟</m:t>
                          </m:r>
                          <m: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𝑡𝑢𝑟𝑛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𝑆𝑅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𝑑𝑖𝑝𝑜𝑙𝑒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i="1">
                  <a:solidFill>
                    <a:schemeClr val="accent6">
                      <a:lumMod val="75000"/>
                    </a:schemeClr>
                  </a:solidFill>
                  <a:latin typeface="Cambria Math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851423"/>
                <a:ext cx="2693186" cy="73818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34"/>
              <p:cNvSpPr txBox="1"/>
              <p:nvPr/>
            </p:nvSpPr>
            <p:spPr>
              <a:xfrm>
                <a:off x="3564716" y="2888144"/>
                <a:ext cx="2155030" cy="9036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𝛿</m:t>
                          </m:r>
                          <m: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r>
                        <a:rPr lang="en-US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+mn-ea"/>
                          <a:cs typeface="+mn-cs"/>
                        </a:rPr>
                        <m:t>𝛾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𝑞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1600" i="1" dirty="0">
                  <a:solidFill>
                    <a:schemeClr val="accent6">
                      <a:lumMod val="75000"/>
                    </a:schemeClr>
                  </a:solidFill>
                  <a:latin typeface="Cambria Math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716" y="2888144"/>
                <a:ext cx="2155030" cy="9036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/>
          <p:cNvSpPr/>
          <p:nvPr/>
        </p:nvSpPr>
        <p:spPr>
          <a:xfrm>
            <a:off x="5743551" y="1131755"/>
            <a:ext cx="276226" cy="2669381"/>
          </a:xfrm>
          <a:prstGeom prst="rightBrace">
            <a:avLst>
              <a:gd name="adj1" fmla="val 62522"/>
              <a:gd name="adj2" fmla="val 50000"/>
            </a:avLst>
          </a:prstGeom>
          <a:ln w="31750">
            <a:solidFill>
              <a:schemeClr val="accent6">
                <a:lumMod val="7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/>
              <a:t>          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36"/>
              <p:cNvSpPr txBox="1"/>
              <p:nvPr/>
            </p:nvSpPr>
            <p:spPr>
              <a:xfrm>
                <a:off x="6036453" y="3434946"/>
                <a:ext cx="3107546" cy="8096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16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𝐹𝐼𝐶</m:t>
                      </m:r>
                      <m:r>
                        <a:rPr lang="en-US" sz="16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𝑐𝑎𝑣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𝑎𝑣𝑒</m:t>
                              </m:r>
                            </m:sub>
                          </m:sSub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sz="160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453" y="3434946"/>
                <a:ext cx="3107546" cy="80962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37"/>
          <p:cNvSpPr txBox="1"/>
          <p:nvPr/>
        </p:nvSpPr>
        <p:spPr>
          <a:xfrm>
            <a:off x="6024546" y="3065852"/>
            <a:ext cx="3119453" cy="41672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Longitudinal  Frequency Impedance Constant 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LFIC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38"/>
              <p:cNvSpPr txBox="1"/>
              <p:nvPr/>
            </p:nvSpPr>
            <p:spPr>
              <a:xfrm>
                <a:off x="6024548" y="4530320"/>
                <a:ext cx="3119452" cy="64174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||</m:t>
                          </m:r>
                        </m:sub>
                        <m:sup>
                          <m: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𝑡h𝑟𝑒𝑠h</m:t>
                          </m:r>
                        </m:sup>
                      </m:sSubSup>
                      <m:r>
                        <a:rPr lang="en-US" sz="16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𝐿𝐹𝐼𝐶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𝜎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600" b="0" i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HOM</m:t>
                              </m:r>
                            </m:sub>
                          </m:sSub>
                          <m: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548" y="4530320"/>
                <a:ext cx="3119452" cy="6417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39"/>
          <p:cNvSpPr txBox="1"/>
          <p:nvPr/>
        </p:nvSpPr>
        <p:spPr>
          <a:xfrm>
            <a:off x="6034071" y="4289814"/>
            <a:ext cx="3109929" cy="22860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Then, Impedance</a:t>
            </a:r>
            <a:r>
              <a:rPr lang="en-US" sz="1050" b="1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threshold is obtained as</a:t>
            </a:r>
            <a:endParaRPr lang="en-US" sz="105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40"/>
              <p:cNvSpPr txBox="1"/>
              <p:nvPr/>
            </p:nvSpPr>
            <p:spPr>
              <a:xfrm>
                <a:off x="373854" y="1147761"/>
                <a:ext cx="2307423" cy="64174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/>
                      </m:sSubSup>
                      <m:r>
                        <a:rPr lang="en-US" sz="16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𝑙𝑜𝑠𝑠</m:t>
                              </m:r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 </m:t>
                              </m:r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𝑝𝑒𝑟</m:t>
                              </m:r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 </m:t>
                              </m:r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7964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𝑡𝑢𝑟𝑛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600" b="0" i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rev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54" y="1147761"/>
                <a:ext cx="2307423" cy="6417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276600" y="457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ensure same impedance threshold per cavity for different energy, current, bunch length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5410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vary cavity number for operations at different energies to lower the total impedance and suppress the multi-bunch instability.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Tuning Tool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2482-D10E-44BB-BC50-4EE460DA770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453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1700" y="5562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choice of operation point for each energy is manually tuned in a home-made Excel Tool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946322"/>
              </p:ext>
            </p:extLst>
          </p:nvPr>
        </p:nvGraphicFramePr>
        <p:xfrm>
          <a:off x="457200" y="609599"/>
          <a:ext cx="8458203" cy="5444717"/>
        </p:xfrm>
        <a:graphic>
          <a:graphicData uri="http://schemas.openxmlformats.org/drawingml/2006/table">
            <a:tbl>
              <a:tblPr/>
              <a:tblGrid>
                <a:gridCol w="2211547"/>
                <a:gridCol w="685451"/>
                <a:gridCol w="685451"/>
                <a:gridCol w="685451"/>
                <a:gridCol w="685451"/>
                <a:gridCol w="672518"/>
                <a:gridCol w="724250"/>
                <a:gridCol w="698384"/>
                <a:gridCol w="698384"/>
                <a:gridCol w="711316"/>
              </a:tblGrid>
              <a:tr h="21225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Energy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GeV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Energy Loss per Turn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0.114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0.362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0.883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1.830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3.391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5.785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9.267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14.124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MeV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SRpower/ring (= power to beam)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4.76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7.12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8.85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9.27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9.18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MW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SR power per unit length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4.72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7.06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8.77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9.18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9.10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kW/m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Energy Spread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2.73E-04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3.64E-04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4.55E-04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5.46E-04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6.37E-04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7.28E-04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8.19E-04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9.10E-04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Trans. SR Damping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376.14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158.68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81.25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47.02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29.61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19.84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13.93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10.16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mSec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Long. SR Damping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188.07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79.34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40.62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23.51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14.80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9.92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6.97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5.08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mSec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Beam Average Current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3.00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3.00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3.00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2.60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2.10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0.65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Bunch Length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12.0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14.0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Vpeak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3.43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6.02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9.71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14.76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21.44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24.07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MV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Vgap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MV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Gradient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2.31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2.39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MV/m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Syn. Phase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9.1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14.9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17.7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25.6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35.9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degree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Syn. Tune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0.033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0.039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0.044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0.048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Cavity Number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Loading Angle </a:t>
                      </a:r>
                      <a:r>
                        <a:rPr lang="el-GR" sz="1200" b="1" i="0" u="none" strike="noStrike">
                          <a:effectLst/>
                          <a:latin typeface="Times New Roman"/>
                        </a:rPr>
                        <a:t>ψ</a:t>
                      </a:r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-15.00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-20.00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-10.00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degree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PowerToBeam per Cavity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343.21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271.18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264.82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264.40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296.73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340.43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330.95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286.89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kW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Cavity Wall Loss Power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75.18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26.91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16.82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15.95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23.39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46.06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83.79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80.82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kW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Reflected Power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51.65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157.82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216.80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216.30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165.29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73.44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10.60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5.06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kW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Forward Power Per Cavity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470.04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455.91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498.45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496.65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485.40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459.93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425.34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372.77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kW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Total RF Power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4.98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8.94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11.65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11.96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11.91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11.93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MW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Vgr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1.15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MV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Vbr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2.44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1.52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MV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Robinson Instability 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3.37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3.56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1.99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Tuning Angle </a:t>
                      </a:r>
                      <a:r>
                        <a:rPr lang="el-GR" sz="1200" b="1" i="0" u="none" strike="noStrike">
                          <a:effectLst/>
                          <a:latin typeface="Times New Roman"/>
                        </a:rPr>
                        <a:t>ψ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-75.0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-76.3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-71.8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-66.9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-64.0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-58.6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-60.8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-46.8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degree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1" i="0" u="none" strike="noStrike">
                          <a:effectLst/>
                          <a:latin typeface="Times New Roman"/>
                        </a:rPr>
                        <a:t>δ</a:t>
                      </a:r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-136.35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-150.21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-111.11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-85.72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-74.89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-59.78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-65.43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-38.88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kHz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Injection Time with 2 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22.57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12.69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8.12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4.89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2.90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1.62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Times New Roman"/>
                        </a:rPr>
                        <a:t>min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79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Times New Roman"/>
                        </a:rPr>
                        <a:t>Loop Gain of Direct Feedback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2.00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4.50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8.50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8.75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6.00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3.00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60960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Limited by                                               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coupler capability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Total RF power       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FF0000"/>
          </a:solidFill>
          <a:prstDash val="dash"/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29422</TotalTime>
  <Words>1613</Words>
  <Application>Microsoft Office PowerPoint</Application>
  <PresentationFormat>On-screen Show (4:3)</PresentationFormat>
  <Paragraphs>716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RF parameter determination for MEIC Booster and Collider Rings  Shaoheng Wang 6/18/2015</vt:lpstr>
      <vt:lpstr>Contents</vt:lpstr>
      <vt:lpstr>RF related Electron Ring Parameters</vt:lpstr>
      <vt:lpstr>Constraints in RF Parameter Determination</vt:lpstr>
      <vt:lpstr>Robinson Instability Alleviated with Direct Feedback</vt:lpstr>
      <vt:lpstr>Direct Feedback Loop Stability</vt:lpstr>
      <vt:lpstr>Longitudinal Impedance Requirement for All Energies</vt:lpstr>
      <vt:lpstr>Excel Tuning Tool</vt:lpstr>
      <vt:lpstr>Results</vt:lpstr>
      <vt:lpstr>Results</vt:lpstr>
      <vt:lpstr>Further work with more PEP-II RF System Specifications</vt:lpstr>
      <vt:lpstr>Multi-bunch Instability in Ion Collider Ring</vt:lpstr>
      <vt:lpstr>RF in Ion Collider Ring, 2K</vt:lpstr>
      <vt:lpstr>Robinson Stability</vt:lpstr>
      <vt:lpstr>Low Frequency Cavities for Ramping Process</vt:lpstr>
      <vt:lpstr>Inductance Loaded Cavities</vt:lpstr>
      <vt:lpstr>Ferrite Loaded Low Frequency RF Cavities For Ramping</vt:lpstr>
      <vt:lpstr>Induction Cell for Barrier Bucket</vt:lpstr>
      <vt:lpstr>R &amp; D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Parameters for  New 2.2 km MEIC Design</dc:title>
  <dc:creator>Shaoheng Wang</dc:creator>
  <cp:lastModifiedBy>Shaoheng Wang</cp:lastModifiedBy>
  <cp:revision>249</cp:revision>
  <dcterms:created xsi:type="dcterms:W3CDTF">2014-11-06T14:59:22Z</dcterms:created>
  <dcterms:modified xsi:type="dcterms:W3CDTF">2015-06-18T12:56:58Z</dcterms:modified>
</cp:coreProperties>
</file>