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258" r:id="rId3"/>
    <p:sldId id="336" r:id="rId4"/>
    <p:sldId id="377" r:id="rId5"/>
    <p:sldId id="366" r:id="rId6"/>
    <p:sldId id="340" r:id="rId7"/>
    <p:sldId id="343" r:id="rId8"/>
    <p:sldId id="367" r:id="rId9"/>
    <p:sldId id="345" r:id="rId10"/>
    <p:sldId id="344" r:id="rId11"/>
    <p:sldId id="346" r:id="rId12"/>
    <p:sldId id="376" r:id="rId13"/>
    <p:sldId id="347" r:id="rId14"/>
    <p:sldId id="368" r:id="rId15"/>
    <p:sldId id="373" r:id="rId16"/>
    <p:sldId id="374" r:id="rId17"/>
    <p:sldId id="370" r:id="rId18"/>
    <p:sldId id="371" r:id="rId19"/>
    <p:sldId id="369" r:id="rId20"/>
    <p:sldId id="375" r:id="rId21"/>
    <p:sldId id="381" r:id="rId22"/>
    <p:sldId id="384" r:id="rId23"/>
    <p:sldId id="372" r:id="rId24"/>
    <p:sldId id="383" r:id="rId25"/>
    <p:sldId id="385" r:id="rId26"/>
    <p:sldId id="386" r:id="rId27"/>
    <p:sldId id="387" r:id="rId28"/>
    <p:sldId id="388" r:id="rId29"/>
    <p:sldId id="389" r:id="rId30"/>
    <p:sldId id="390" r:id="rId31"/>
    <p:sldId id="393" r:id="rId32"/>
    <p:sldId id="395" r:id="rId33"/>
    <p:sldId id="397" r:id="rId34"/>
    <p:sldId id="398" r:id="rId35"/>
    <p:sldId id="392" r:id="rId36"/>
    <p:sldId id="365" r:id="rId37"/>
    <p:sldId id="357" r:id="rId38"/>
    <p:sldId id="358" r:id="rId39"/>
    <p:sldId id="359" r:id="rId40"/>
    <p:sldId id="360" r:id="rId41"/>
  </p:sldIdLst>
  <p:sldSz cx="9144000" cy="6858000" type="screen4x3"/>
  <p:notesSz cx="9220200" cy="6946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9" autoAdjust="0"/>
    <p:restoredTop sz="99196" autoAdjust="0"/>
  </p:normalViewPr>
  <p:slideViewPr>
    <p:cSldViewPr snapToGrid="0" snapToObjects="1" showGuides="1">
      <p:cViewPr varScale="1">
        <p:scale>
          <a:sx n="125" d="100"/>
          <a:sy n="125" d="100"/>
        </p:scale>
        <p:origin x="-7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4858" cy="3468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3236" y="0"/>
            <a:ext cx="3994858" cy="3468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F4A41-6AAD-4E05-BD56-388310816083}" type="datetimeFigureOut">
              <a:rPr lang="en-US" smtClean="0"/>
              <a:pPr/>
              <a:t>6/10/15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98838"/>
            <a:ext cx="3994858" cy="3468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3236" y="6598838"/>
            <a:ext cx="3994858" cy="3468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7AAFA-9540-4D60-919F-318B8DE97A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2647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6/10/15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3375" y="522288"/>
            <a:ext cx="3473450" cy="2605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020" y="3299777"/>
            <a:ext cx="7376160" cy="31261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2647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6/18/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2015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6/18/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2015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6/18/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2015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70684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6/18/15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6/18/15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333-FB2B-8E4C-AC4A-533A5C327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9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6/18/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2015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6/18/</a:t>
            </a:r>
            <a:r>
              <a:rPr lang="en-US" dirty="0" smtClean="0">
                <a:solidFill>
                  <a:prstClr val="white"/>
                </a:solidFill>
              </a:rPr>
              <a:t>2015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16137"/>
          <a:stretch/>
        </p:blipFill>
        <p:spPr>
          <a:xfrm>
            <a:off x="0" y="639777"/>
            <a:ext cx="9144000" cy="5369651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6200" y="6096000"/>
            <a:ext cx="8001000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R. Rimmer</a:t>
            </a:r>
            <a:endParaRPr lang="en-US" sz="2200" b="1" dirty="0" smtClean="0">
              <a:solidFill>
                <a:srgbClr val="FFFFFF"/>
              </a:solidFill>
              <a:cs typeface="Arial" charset="0"/>
            </a:endParaRPr>
          </a:p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6/18/</a:t>
            </a:r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2015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6691" y="3067540"/>
            <a:ext cx="7050509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Overview of RF systems for MEIC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3598" y="6357208"/>
            <a:ext cx="347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MEIC SRF systems review,  6/18/</a:t>
            </a:r>
            <a:r>
              <a:rPr lang="en-US" dirty="0" smtClean="0">
                <a:solidFill>
                  <a:schemeClr val="bg1"/>
                </a:solidFill>
              </a:rPr>
              <a:t>15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7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458"/>
            <a:ext cx="8229600" cy="5991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Cavity and CM 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00" y="1099212"/>
            <a:ext cx="85662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Up to 10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dirty="0"/>
              <a:t>electrons, 3 A max current, </a:t>
            </a:r>
            <a:r>
              <a:rPr lang="en-US" sz="2000" dirty="0" smtClean="0"/>
              <a:t>100 </a:t>
            </a:r>
            <a:r>
              <a:rPr lang="en-US" sz="2000" dirty="0" err="1" smtClean="0"/>
              <a:t>GeV</a:t>
            </a:r>
            <a:r>
              <a:rPr lang="en-US" sz="2000" dirty="0" smtClean="0"/>
              <a:t> protons, 0.5 A max.	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57200" y="6041858"/>
            <a:ext cx="71405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r>
              <a:rPr lang="en-US" sz="1200" dirty="0" smtClean="0">
                <a:solidFill>
                  <a:srgbClr val="000000"/>
                </a:solidFill>
              </a:rPr>
              <a:t>200 mA </a:t>
            </a:r>
            <a:r>
              <a:rPr lang="en-US" sz="1200" dirty="0"/>
              <a:t>gun, 10 MeV booster, 50 MeV </a:t>
            </a:r>
            <a:r>
              <a:rPr lang="en-US" sz="1200" dirty="0" smtClean="0"/>
              <a:t>ERL</a:t>
            </a: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94275"/>
              </p:ext>
            </p:extLst>
          </p:nvPr>
        </p:nvGraphicFramePr>
        <p:xfrm>
          <a:off x="81280" y="1791427"/>
          <a:ext cx="9001760" cy="3051408"/>
        </p:xfrm>
        <a:graphic>
          <a:graphicData uri="http://schemas.openxmlformats.org/drawingml/2006/table">
            <a:tbl>
              <a:tblPr/>
              <a:tblGrid>
                <a:gridCol w="1187326"/>
                <a:gridCol w="787511"/>
                <a:gridCol w="787511"/>
                <a:gridCol w="787511"/>
                <a:gridCol w="787511"/>
                <a:gridCol w="787511"/>
                <a:gridCol w="787511"/>
                <a:gridCol w="787511"/>
                <a:gridCol w="787511"/>
                <a:gridCol w="640586"/>
                <a:gridCol w="873760"/>
              </a:tblGrid>
              <a:tr h="49197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type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voltage/cav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power/cav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cavities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CM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volts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power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basis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basis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MHz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 booster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NC/Ferrite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0.016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CSNS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JPARC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 ring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NC/Ferrite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1.22-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0.016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0.111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CSNS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JPARC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 ring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e-ring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NC/PEP-II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497.8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PEP-II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Re-use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i-crab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2.41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28.96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ODU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e-crab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1.68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3.37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ODU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cooler ERL*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 5 cell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cooler booster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 1 cell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138.12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17153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6791755" y="3325716"/>
            <a:ext cx="757387" cy="32288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003888" y="3063822"/>
            <a:ext cx="757387" cy="847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77626" y="3325716"/>
            <a:ext cx="757387" cy="32288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37122" y="591068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</a:rPr>
              <a:t>†</a:t>
            </a:r>
            <a:r>
              <a:rPr lang="en-US" dirty="0" smtClean="0"/>
              <a:t> </a:t>
            </a:r>
            <a:r>
              <a:rPr lang="en-US" sz="1400" dirty="0" smtClean="0"/>
              <a:t>escalated to current FY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5264353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Total </a:t>
            </a:r>
            <a:r>
              <a:rPr lang="en-US" dirty="0" err="1"/>
              <a:t>cryo</a:t>
            </a:r>
            <a:r>
              <a:rPr lang="en-US" dirty="0"/>
              <a:t> </a:t>
            </a:r>
            <a:r>
              <a:rPr lang="en-US" dirty="0" smtClean="0"/>
              <a:t>load estimated  </a:t>
            </a:r>
            <a:r>
              <a:rPr lang="en-US" dirty="0"/>
              <a:t>≤</a:t>
            </a:r>
            <a:r>
              <a:rPr lang="en-US" b="1" dirty="0"/>
              <a:t>2.9 kW </a:t>
            </a:r>
            <a:r>
              <a:rPr lang="en-US" dirty="0" smtClean="0"/>
              <a:t>equivalent</a:t>
            </a:r>
            <a:r>
              <a:rPr lang="en-US" b="1" dirty="0" smtClean="0"/>
              <a:t> </a:t>
            </a:r>
            <a:r>
              <a:rPr lang="en-US" dirty="0" smtClean="0"/>
              <a:t>at </a:t>
            </a:r>
            <a:r>
              <a:rPr lang="en-US" b="1" dirty="0"/>
              <a:t>4.5K</a:t>
            </a:r>
            <a:r>
              <a:rPr lang="en-US" dirty="0"/>
              <a:t> +</a:t>
            </a:r>
            <a:r>
              <a:rPr lang="en-US" dirty="0">
                <a:solidFill>
                  <a:srgbClr val="000000"/>
                </a:solidFill>
              </a:rPr>
              <a:t>2.4 kW 50K </a:t>
            </a:r>
            <a:r>
              <a:rPr lang="en-US" dirty="0"/>
              <a:t>Shield + 3.3 g/s coupler flow, (wall plug ~</a:t>
            </a:r>
            <a:r>
              <a:rPr lang="en-US" b="1" dirty="0"/>
              <a:t>1.45 MW</a:t>
            </a:r>
            <a:r>
              <a:rPr lang="en-US" dirty="0" smtClean="0"/>
              <a:t>). Probably will be reduced by running cavities at 2K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806528" y="4343982"/>
            <a:ext cx="757387" cy="299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67088" y="4343982"/>
            <a:ext cx="757387" cy="299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3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modular cryostat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552098"/>
            <a:ext cx="85344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Goals:</a:t>
            </a:r>
          </a:p>
          <a:p>
            <a:r>
              <a:rPr lang="en-US" sz="2800" dirty="0" smtClean="0"/>
              <a:t>Take the best features of previous JLab designs</a:t>
            </a:r>
          </a:p>
          <a:p>
            <a:r>
              <a:rPr lang="en-US" sz="2800" dirty="0" smtClean="0"/>
              <a:t>Modular approach to hold various different cavities</a:t>
            </a:r>
          </a:p>
          <a:p>
            <a:r>
              <a:rPr lang="en-US" sz="2800" dirty="0" smtClean="0"/>
              <a:t>Design suitable for industrial production</a:t>
            </a:r>
          </a:p>
          <a:p>
            <a:r>
              <a:rPr lang="en-US" sz="2800" dirty="0" smtClean="0"/>
              <a:t>Simple concepts, low parts count to reduce costs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127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NSCM-PEFP-AUG200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 t="29689" r="10880" b="12501"/>
          <a:stretch/>
        </p:blipFill>
        <p:spPr>
          <a:xfrm>
            <a:off x="1741543" y="2998364"/>
            <a:ext cx="5833872" cy="338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17902"/>
            <a:ext cx="7772400" cy="2259796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/>
              <a:t>JLab SNS module experience is the starting point</a:t>
            </a:r>
            <a:br>
              <a:rPr lang="en-US" sz="2700" dirty="0" smtClean="0"/>
            </a:br>
            <a:r>
              <a:rPr lang="en-US" sz="3100" dirty="0" smtClean="0"/>
              <a:t>	</a:t>
            </a:r>
            <a:r>
              <a:rPr lang="en-US" sz="2200" dirty="0" smtClean="0"/>
              <a:t>• Ion Storage </a:t>
            </a:r>
            <a:r>
              <a:rPr lang="en-US" sz="2200" dirty="0"/>
              <a:t>Ring </a:t>
            </a:r>
            <a:r>
              <a:rPr lang="en-US" sz="2200" dirty="0" smtClean="0"/>
              <a:t>CMs (4 x 4-seater)</a:t>
            </a:r>
            <a:br>
              <a:rPr lang="en-US" sz="2200" dirty="0" smtClean="0"/>
            </a:br>
            <a:r>
              <a:rPr lang="en-US" sz="2200" dirty="0" smtClean="0"/>
              <a:t>	• e-cooler </a:t>
            </a:r>
            <a:r>
              <a:rPr lang="en-US" sz="2200" dirty="0"/>
              <a:t>Booster </a:t>
            </a:r>
            <a:r>
              <a:rPr lang="en-US" sz="2200" dirty="0" smtClean="0"/>
              <a:t>(1 x 4- </a:t>
            </a:r>
            <a:r>
              <a:rPr lang="en-US" sz="2200" dirty="0" err="1" smtClean="0"/>
              <a:t>seater</a:t>
            </a:r>
            <a:r>
              <a:rPr lang="en-US" sz="2200" dirty="0" smtClean="0"/>
              <a:t>) </a:t>
            </a:r>
            <a:br>
              <a:rPr lang="en-US" sz="2200" dirty="0" smtClean="0"/>
            </a:br>
            <a:r>
              <a:rPr lang="en-US" sz="2200" dirty="0"/>
              <a:t>	</a:t>
            </a:r>
            <a:r>
              <a:rPr lang="en-US" sz="2200" dirty="0" smtClean="0"/>
              <a:t>• </a:t>
            </a:r>
            <a:r>
              <a:rPr lang="en-US" sz="2200" dirty="0"/>
              <a:t>e-cooler </a:t>
            </a:r>
            <a:r>
              <a:rPr lang="en-US" sz="2200" dirty="0" err="1"/>
              <a:t>Linac</a:t>
            </a:r>
            <a:r>
              <a:rPr lang="en-US" sz="2200" dirty="0"/>
              <a:t> </a:t>
            </a:r>
            <a:r>
              <a:rPr lang="en-US" sz="2200" dirty="0" smtClean="0"/>
              <a:t>CM (1 x 4-seater 5-cell)</a:t>
            </a:r>
            <a:br>
              <a:rPr lang="en-US" sz="2200" dirty="0" smtClean="0"/>
            </a:br>
            <a:r>
              <a:rPr lang="en-US" sz="2200" dirty="0" smtClean="0"/>
              <a:t>	• Crab Cavity CMs </a:t>
            </a:r>
            <a:r>
              <a:rPr lang="en-US" sz="2200" dirty="0"/>
              <a:t>(</a:t>
            </a:r>
            <a:r>
              <a:rPr lang="en-US" sz="2200" dirty="0">
                <a:solidFill>
                  <a:srgbClr val="000000"/>
                </a:solidFill>
              </a:rPr>
              <a:t>2 x 2-seater and 4 x 4-seater</a:t>
            </a:r>
            <a:r>
              <a:rPr lang="en-US" sz="2200" dirty="0" smtClean="0"/>
              <a:t>)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Updated modular design under development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3167" y="6344708"/>
            <a:ext cx="2792163" cy="45233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A. McEwen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6377" y="5169543"/>
            <a:ext cx="253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SNS high </a:t>
            </a:r>
            <a:r>
              <a:rPr lang="en-US" sz="2400" dirty="0" smtClean="0">
                <a:latin typeface="Symbol" charset="2"/>
                <a:cs typeface="Symbol" charset="2"/>
              </a:rPr>
              <a:t>b</a:t>
            </a:r>
            <a:r>
              <a:rPr lang="en-US" sz="2400" dirty="0" smtClean="0"/>
              <a:t> module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28654"/>
            <a:ext cx="8229600" cy="575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b="1" dirty="0" smtClean="0"/>
              <a:t>MEIC</a:t>
            </a:r>
            <a:r>
              <a:rPr lang="en-US" b="1" dirty="0" smtClean="0"/>
              <a:t> SRF design basis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4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27" y="2951757"/>
            <a:ext cx="6290945" cy="1589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614" y="2641740"/>
            <a:ext cx="8775945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Monolithic SNS-type construction, or:</a:t>
            </a:r>
          </a:p>
          <a:p>
            <a:pPr>
              <a:buFont typeface="Arial"/>
              <a:buChar char="•"/>
            </a:pPr>
            <a:endParaRPr lang="en-US" sz="2800" dirty="0" smtClean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 smtClean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r>
              <a:rPr lang="en-US" sz="2800" dirty="0" smtClean="0"/>
              <a:t>Modular </a:t>
            </a:r>
            <a:r>
              <a:rPr lang="en-US" sz="2800" dirty="0"/>
              <a:t>cryostat </a:t>
            </a:r>
            <a:r>
              <a:rPr lang="en-US" sz="2800" dirty="0" smtClean="0"/>
              <a:t>with “</a:t>
            </a:r>
            <a:r>
              <a:rPr lang="en-US" sz="2800" dirty="0"/>
              <a:t>cavity pairs”</a:t>
            </a:r>
            <a:r>
              <a:rPr lang="en-US" sz="2800" dirty="0" smtClean="0"/>
              <a:t> </a:t>
            </a:r>
            <a:r>
              <a:rPr lang="en-US" sz="2800" dirty="0" smtClean="0"/>
              <a:t>and bridging </a:t>
            </a:r>
            <a:r>
              <a:rPr lang="en-US" sz="2800" dirty="0" smtClean="0"/>
              <a:t>sections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Bridged version can be separated for repair or shipping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SNS </a:t>
            </a:r>
            <a:r>
              <a:rPr lang="en-US" sz="2800" dirty="0" smtClean="0"/>
              <a:t>type supply </a:t>
            </a:r>
            <a:r>
              <a:rPr lang="en-US" sz="2800" dirty="0"/>
              <a:t>and return end </a:t>
            </a:r>
            <a:r>
              <a:rPr lang="en-US" sz="2800" dirty="0" smtClean="0"/>
              <a:t>cans shown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j-ea"/>
                <a:cs typeface="+mj-cs"/>
              </a:rPr>
              <a:t>Modular cryostat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nion Pro"/>
              <a:ea typeface="+mj-ea"/>
              <a:cs typeface="+mj-cs"/>
            </a:endParaRPr>
          </a:p>
        </p:txBody>
      </p:sp>
      <p:pic>
        <p:nvPicPr>
          <p:cNvPr id="7" name="Picture 6" descr="4 se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26" y="830101"/>
            <a:ext cx="6290945" cy="18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6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" y="842513"/>
            <a:ext cx="7915695" cy="3315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748" y="4107556"/>
            <a:ext cx="87510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Example: five-cell </a:t>
            </a:r>
            <a:r>
              <a:rPr lang="en-US" sz="2400" dirty="0"/>
              <a:t>with symmetric HOM end group and</a:t>
            </a:r>
            <a:r>
              <a:rPr lang="en-US" sz="2400" dirty="0" smtClean="0"/>
              <a:t> coaxial </a:t>
            </a:r>
            <a:r>
              <a:rPr lang="en-US" sz="2400" dirty="0"/>
              <a:t>FPC.</a:t>
            </a:r>
            <a:r>
              <a:rPr lang="en-US" sz="2400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One helium vessel per cavity (SNS style).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End mount tuner (not shown).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large helium vessel can accommodate alternative cavity shapes with few or no </a:t>
            </a:r>
            <a:r>
              <a:rPr lang="en-US" sz="2400" dirty="0" smtClean="0"/>
              <a:t>modifications.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Stainless steel He vessel and bellows.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smtClean="0">
                <a:latin typeface="Minion Pro"/>
                <a:ea typeface="+mj-ea"/>
                <a:cs typeface="+mj-cs"/>
              </a:rPr>
              <a:t>Cavity and helium vessel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nion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027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55557" y="917963"/>
            <a:ext cx="6188483" cy="2720876"/>
            <a:chOff x="2848686" y="1649956"/>
            <a:chExt cx="6188483" cy="27208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28077" b="-119"/>
            <a:stretch/>
          </p:blipFill>
          <p:spPr>
            <a:xfrm>
              <a:off x="2848686" y="1783080"/>
              <a:ext cx="6188483" cy="258775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848686" y="1649956"/>
              <a:ext cx="130570" cy="1080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69096" y="1649956"/>
              <a:ext cx="130570" cy="1080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nion Pro"/>
                <a:ea typeface="+mj-ea"/>
                <a:cs typeface="+mj-cs"/>
              </a:rPr>
              <a:t>Cavity “pair”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nion Pro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424" y="3638839"/>
            <a:ext cx="79816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Cavities assembled as hermetically sealed pairs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He vessels connected (no separate two-phase pipe)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Large He inventory, large free surface area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VTA tested as a </a:t>
            </a:r>
            <a:r>
              <a:rPr lang="en-US" sz="2400" dirty="0" smtClean="0"/>
              <a:t>unit, If </a:t>
            </a:r>
            <a:r>
              <a:rPr lang="en-US" sz="2400" dirty="0" smtClean="0"/>
              <a:t>good: straight to module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Minimal degradation from VTA to module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Pairs supported by rods from vacuum vessel (no space frame)</a:t>
            </a:r>
            <a:endParaRPr lang="en-US" sz="2400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7669" y="1051087"/>
            <a:ext cx="2551917" cy="2587751"/>
            <a:chOff x="375278" y="1321338"/>
            <a:chExt cx="1999549" cy="20276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278" y="1321338"/>
              <a:ext cx="1999549" cy="2027627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rot="5400000" flipH="1" flipV="1">
              <a:off x="1354103" y="2065042"/>
              <a:ext cx="793492" cy="3464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590032" y="2242842"/>
              <a:ext cx="793492" cy="3464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V="1">
              <a:off x="1343529" y="2232266"/>
              <a:ext cx="814642" cy="3464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V="1">
              <a:off x="579458" y="2054466"/>
              <a:ext cx="814642" cy="3464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5211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1" y="804790"/>
            <a:ext cx="7795504" cy="4157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615" y="4905552"/>
            <a:ext cx="8650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Bridging </a:t>
            </a:r>
            <a:r>
              <a:rPr lang="en-US" sz="2400" dirty="0"/>
              <a:t>section showing cold valves, </a:t>
            </a:r>
            <a:r>
              <a:rPr lang="en-US" sz="2400" dirty="0" err="1"/>
              <a:t>beamline</a:t>
            </a:r>
            <a:r>
              <a:rPr lang="en-US" sz="2400" dirty="0"/>
              <a:t> </a:t>
            </a:r>
            <a:r>
              <a:rPr lang="en-US" sz="2400" dirty="0" smtClean="0"/>
              <a:t>bellows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Bolted  </a:t>
            </a:r>
            <a:r>
              <a:rPr lang="en-US" sz="2400" dirty="0"/>
              <a:t>vacuum vessel connection, helium circuit </a:t>
            </a:r>
            <a:r>
              <a:rPr lang="en-US" sz="2400" dirty="0" smtClean="0"/>
              <a:t>connections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Access to tuners, HOM cables etc.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Could also contain magnet, BPM or HOM load (e.g. XFEL)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81210" y="45283"/>
            <a:ext cx="5398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Close-up of bridging section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289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7" y="829939"/>
            <a:ext cx="7841969" cy="41772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482" y="4898190"/>
            <a:ext cx="8650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/>
              <a:t>Close up of coupler section in the middle of each “pair</a:t>
            </a:r>
            <a:r>
              <a:rPr lang="en-US" sz="2400" dirty="0" smtClean="0"/>
              <a:t>”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Longitudinal </a:t>
            </a:r>
            <a:r>
              <a:rPr lang="en-US" sz="2400" dirty="0"/>
              <a:t>fixed point is in the plane of the </a:t>
            </a:r>
            <a:r>
              <a:rPr lang="en-US" sz="2400" dirty="0" smtClean="0"/>
              <a:t>coupler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Bellows </a:t>
            </a:r>
            <a:r>
              <a:rPr lang="en-US" sz="2400" dirty="0"/>
              <a:t>between cavities and helium vessels provide compliance for cool-down and alignment.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19359" y="32708"/>
            <a:ext cx="3109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Coupler section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6133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5" y="829939"/>
            <a:ext cx="8154392" cy="5386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0815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Exploded view showing details of modular construction </a:t>
            </a:r>
          </a:p>
        </p:txBody>
      </p:sp>
    </p:spTree>
    <p:extLst>
      <p:ext uri="{BB962C8B-B14F-4D97-AF65-F5344CB8AC3E}">
        <p14:creationId xmlns:p14="http://schemas.microsoft.com/office/powerpoint/2010/main" val="94034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44066"/>
            <a:ext cx="8229600" cy="57587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Examples: ion ring cavity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976" y="1065200"/>
            <a:ext cx="38651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Single cell 952.6 MHz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On-cell HOM </a:t>
            </a:r>
            <a:r>
              <a:rPr lang="en-US" sz="2400" dirty="0" smtClean="0"/>
              <a:t>dampers</a:t>
            </a:r>
          </a:p>
          <a:p>
            <a:r>
              <a:rPr lang="en-US" sz="2400" dirty="0" smtClean="0"/>
              <a:t>(back-up is beam-pipe loads)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Individual He </a:t>
            </a:r>
            <a:r>
              <a:rPr lang="en-US" sz="2400" dirty="0" smtClean="0"/>
              <a:t>vessel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Similar for cooler booster</a:t>
            </a:r>
            <a:endParaRPr lang="en-US" sz="2400" dirty="0" smtClean="0"/>
          </a:p>
        </p:txBody>
      </p:sp>
      <p:pic>
        <p:nvPicPr>
          <p:cNvPr id="4" name="Picture 3" descr="ScreenShot766.bmp"/>
          <p:cNvPicPr>
            <a:picLocks noChangeAspect="1"/>
          </p:cNvPicPr>
          <p:nvPr/>
        </p:nvPicPr>
        <p:blipFill>
          <a:blip r:embed="rId2"/>
          <a:srcRect l="36851" t="29288" r="26573" b="6432"/>
          <a:stretch>
            <a:fillRect/>
          </a:stretch>
        </p:blipFill>
        <p:spPr>
          <a:xfrm>
            <a:off x="4358259" y="884166"/>
            <a:ext cx="4448833" cy="5486400"/>
          </a:xfrm>
          <a:prstGeom prst="rect">
            <a:avLst/>
          </a:prstGeom>
        </p:spPr>
      </p:pic>
      <p:pic>
        <p:nvPicPr>
          <p:cNvPr id="5" name="Picture 4" descr="undefined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6" y="3429000"/>
            <a:ext cx="2818120" cy="26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4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RF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80" y="1035948"/>
            <a:ext cx="8493760" cy="48427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MEIC baseline design updated in Jan 2015</a:t>
            </a:r>
          </a:p>
          <a:p>
            <a:r>
              <a:rPr lang="en-US" dirty="0" smtClean="0"/>
              <a:t>PEP-II warm RF adopted for electron ring</a:t>
            </a:r>
          </a:p>
          <a:p>
            <a:pPr lvl="1"/>
            <a:r>
              <a:rPr lang="en-US" dirty="0" smtClean="0"/>
              <a:t>Proven technology, looking for a new home</a:t>
            </a:r>
          </a:p>
          <a:p>
            <a:pPr lvl="1"/>
            <a:r>
              <a:rPr lang="en-US" dirty="0" smtClean="0"/>
              <a:t>Enough cavities and klystrons available</a:t>
            </a:r>
          </a:p>
          <a:p>
            <a:pPr lvl="1"/>
            <a:r>
              <a:rPr lang="en-US" dirty="0" smtClean="0"/>
              <a:t>476.3 MHz buckets can be filled from CEBAF </a:t>
            </a:r>
            <a:r>
              <a:rPr lang="en-US" dirty="0" err="1" smtClean="0"/>
              <a:t>linac</a:t>
            </a:r>
            <a:r>
              <a:rPr lang="en-US" dirty="0" smtClean="0"/>
              <a:t> with simple timing system</a:t>
            </a:r>
          </a:p>
          <a:p>
            <a:r>
              <a:rPr lang="en-US" dirty="0" smtClean="0"/>
              <a:t>Ion ring frequency now 952.6 MHz</a:t>
            </a:r>
          </a:p>
          <a:p>
            <a:r>
              <a:rPr lang="en-US" dirty="0" smtClean="0"/>
              <a:t>Crab cavity system </a:t>
            </a:r>
            <a:r>
              <a:rPr lang="en-US" dirty="0"/>
              <a:t>now </a:t>
            </a:r>
            <a:r>
              <a:rPr lang="en-US" dirty="0" smtClean="0"/>
              <a:t>952.6 MHz</a:t>
            </a:r>
          </a:p>
          <a:p>
            <a:r>
              <a:rPr lang="en-US" dirty="0"/>
              <a:t>Cooler source and ERL now </a:t>
            </a:r>
            <a:r>
              <a:rPr lang="en-US" dirty="0" smtClean="0"/>
              <a:t>952.6 </a:t>
            </a:r>
            <a:r>
              <a:rPr lang="en-US" dirty="0" smtClean="0"/>
              <a:t>MHz (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Cooler baseline became 200 mA, no circulator ring</a:t>
            </a:r>
            <a:endParaRPr lang="en-US" dirty="0" smtClean="0"/>
          </a:p>
          <a:p>
            <a:r>
              <a:rPr lang="en-US" dirty="0" smtClean="0"/>
              <a:t>Ion injector chain not affected</a:t>
            </a:r>
          </a:p>
        </p:txBody>
      </p:sp>
    </p:spTree>
    <p:extLst>
      <p:ext uri="{BB962C8B-B14F-4D97-AF65-F5344CB8AC3E}">
        <p14:creationId xmlns:p14="http://schemas.microsoft.com/office/powerpoint/2010/main" val="301985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766.bmp"/>
          <p:cNvPicPr>
            <a:picLocks noChangeAspect="1"/>
          </p:cNvPicPr>
          <p:nvPr/>
        </p:nvPicPr>
        <p:blipFill>
          <a:blip r:embed="rId2"/>
          <a:srcRect t="-2523" r="3102"/>
          <a:stretch>
            <a:fillRect/>
          </a:stretch>
        </p:blipFill>
        <p:spPr>
          <a:xfrm>
            <a:off x="1496233" y="959240"/>
            <a:ext cx="7144830" cy="5304700"/>
          </a:xfrm>
          <a:prstGeom prst="rect">
            <a:avLst/>
          </a:prstGeom>
        </p:spPr>
      </p:pic>
      <p:pic>
        <p:nvPicPr>
          <p:cNvPr id="3" name="Picture 2" descr="C:\Users\physics\Documents\Alx CST\na-pac13\WEPAC39\750_bd00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5" b="14975"/>
          <a:stretch/>
        </p:blipFill>
        <p:spPr bwMode="auto">
          <a:xfrm>
            <a:off x="1521379" y="4051248"/>
            <a:ext cx="2948197" cy="154846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" y="1258240"/>
            <a:ext cx="522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ODU Crab </a:t>
            </a:r>
            <a:r>
              <a:rPr lang="en-US" sz="2800" dirty="0" smtClean="0"/>
              <a:t>cavity (RF dipole</a:t>
            </a:r>
            <a:r>
              <a:rPr lang="en-US" sz="2800" dirty="0" smtClean="0"/>
              <a:t>)</a:t>
            </a:r>
          </a:p>
          <a:p>
            <a:r>
              <a:rPr lang="en-US" sz="2000" dirty="0" smtClean="0"/>
              <a:t>Need to develop HOMs and FPC specific to MEIC</a:t>
            </a:r>
            <a:endParaRPr lang="en-US" sz="20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35203" y="2089239"/>
            <a:ext cx="706972" cy="243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457200" y="144066"/>
            <a:ext cx="8229600" cy="57587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Example: Crab cavity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936"/>
            <a:ext cx="8229600" cy="5525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Further cost </a:t>
            </a:r>
            <a:r>
              <a:rPr lang="en-US" dirty="0" smtClean="0"/>
              <a:t>savings </a:t>
            </a:r>
            <a:r>
              <a:rPr lang="en-US" dirty="0" smtClean="0"/>
              <a:t>options?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585"/>
            <a:ext cx="8385610" cy="529018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PEP-II RF systems </a:t>
            </a:r>
            <a:r>
              <a:rPr lang="en-US" sz="2800" dirty="0">
                <a:solidFill>
                  <a:srgbClr val="008000"/>
                </a:solidFill>
                <a:latin typeface="ArialUnicodeMS"/>
              </a:rPr>
              <a:t>✔</a:t>
            </a:r>
            <a:endParaRPr lang="en-US" sz="2800" dirty="0" smtClean="0">
              <a:solidFill>
                <a:srgbClr val="008000"/>
              </a:solidFill>
            </a:endParaRPr>
          </a:p>
          <a:p>
            <a:r>
              <a:rPr lang="en-US" sz="2800" dirty="0" smtClean="0"/>
              <a:t>Save </a:t>
            </a:r>
            <a:r>
              <a:rPr lang="en-US" sz="2800" dirty="0" smtClean="0"/>
              <a:t>1 CM in ion ring by using higher </a:t>
            </a:r>
            <a:r>
              <a:rPr lang="en-US" sz="2800" dirty="0" smtClean="0"/>
              <a:t>gradient or (maybe) multi-cell cavities?</a:t>
            </a:r>
            <a:endParaRPr lang="en-US" sz="2800" dirty="0" smtClean="0"/>
          </a:p>
          <a:p>
            <a:r>
              <a:rPr lang="en-US" sz="2800" dirty="0" smtClean="0"/>
              <a:t>Save </a:t>
            </a:r>
            <a:r>
              <a:rPr lang="en-US" sz="2800" dirty="0" err="1" smtClean="0"/>
              <a:t>cryo</a:t>
            </a:r>
            <a:r>
              <a:rPr lang="en-US" sz="2800" dirty="0" smtClean="0"/>
              <a:t> power with higher </a:t>
            </a:r>
            <a:r>
              <a:rPr lang="en-US" sz="2800" dirty="0" err="1" smtClean="0"/>
              <a:t>Qo</a:t>
            </a:r>
            <a:r>
              <a:rPr lang="en-US" sz="2800" dirty="0" smtClean="0"/>
              <a:t> </a:t>
            </a:r>
            <a:r>
              <a:rPr lang="en-US" sz="2800" dirty="0">
                <a:solidFill>
                  <a:srgbClr val="008000"/>
                </a:solidFill>
                <a:latin typeface="ArialUnicodeMS"/>
              </a:rPr>
              <a:t>✔</a:t>
            </a:r>
            <a:endParaRPr lang="en-US" sz="2800" dirty="0" smtClean="0"/>
          </a:p>
          <a:p>
            <a:r>
              <a:rPr lang="en-US" sz="2800" dirty="0" smtClean="0"/>
              <a:t>Longer bunch lengths</a:t>
            </a:r>
          </a:p>
          <a:p>
            <a:r>
              <a:rPr lang="en-US" sz="2800" dirty="0" smtClean="0"/>
              <a:t>Lower booster injection energy (saves on LINAC)</a:t>
            </a:r>
          </a:p>
          <a:p>
            <a:r>
              <a:rPr lang="en-US" sz="2800" dirty="0" smtClean="0"/>
              <a:t>NC ion </a:t>
            </a:r>
            <a:r>
              <a:rPr lang="en-US" sz="2800" dirty="0" err="1" smtClean="0"/>
              <a:t>linac</a:t>
            </a:r>
            <a:endParaRPr lang="en-US" sz="2800" dirty="0" smtClean="0"/>
          </a:p>
          <a:p>
            <a:r>
              <a:rPr lang="en-US" sz="2800" dirty="0" smtClean="0"/>
              <a:t>Reduced or no HE e-cooling at </a:t>
            </a:r>
            <a:r>
              <a:rPr lang="en-US" sz="2800" dirty="0" smtClean="0"/>
              <a:t>start </a:t>
            </a:r>
            <a:r>
              <a:rPr lang="en-US" sz="2800" dirty="0" smtClean="0">
                <a:solidFill>
                  <a:srgbClr val="008000"/>
                </a:solidFill>
                <a:latin typeface="ArialUnicodeMS"/>
              </a:rPr>
              <a:t>✔</a:t>
            </a:r>
            <a:endParaRPr lang="en-US" sz="2800" dirty="0" smtClean="0"/>
          </a:p>
          <a:p>
            <a:endParaRPr lang="en-US" sz="2800" strike="sngStrike" dirty="0"/>
          </a:p>
        </p:txBody>
      </p:sp>
    </p:spTree>
    <p:extLst>
      <p:ext uri="{BB962C8B-B14F-4D97-AF65-F5344CB8AC3E}">
        <p14:creationId xmlns:p14="http://schemas.microsoft.com/office/powerpoint/2010/main" val="164855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24108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Use of PEP-II RF systems saves money but requires re-optimization of other systems – 952.6 </a:t>
            </a:r>
            <a:r>
              <a:rPr lang="en-US" sz="3200" dirty="0" err="1" smtClean="0"/>
              <a:t>MHz.</a:t>
            </a:r>
            <a:r>
              <a:rPr lang="en-US" sz="3200" dirty="0" smtClean="0"/>
              <a:t> </a:t>
            </a:r>
            <a:endParaRPr lang="en-US" sz="3200" dirty="0" smtClean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Simple </a:t>
            </a:r>
            <a:r>
              <a:rPr lang="en-US" sz="3200" dirty="0"/>
              <a:t>low-cost modular </a:t>
            </a:r>
            <a:r>
              <a:rPr lang="en-US" sz="3200" dirty="0" smtClean="0"/>
              <a:t>cryostat for all SRF cavities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Versatile design accommodates various cavity types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Modular components supplied by Industry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Allows </a:t>
            </a:r>
            <a:r>
              <a:rPr lang="en-US" sz="2800" dirty="0"/>
              <a:t>for common tooling and assembly </a:t>
            </a:r>
            <a:r>
              <a:rPr lang="en-US" sz="2800" dirty="0" smtClean="0"/>
              <a:t>practices</a:t>
            </a:r>
            <a:r>
              <a:rPr lang="en-US" sz="2800" dirty="0" smtClean="0"/>
              <a:t>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Synergy with </a:t>
            </a:r>
            <a:r>
              <a:rPr lang="en-US" sz="2800" dirty="0" err="1" smtClean="0"/>
              <a:t>LHeC</a:t>
            </a:r>
            <a:r>
              <a:rPr lang="en-US" sz="2800" dirty="0" smtClean="0"/>
              <a:t> and other projects</a:t>
            </a:r>
            <a:endParaRPr lang="en-US" sz="28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Use common ancillary components as much as possible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Take advantage of ODU/LHC crab cavity R&amp;D but need to integrate into MEIC cryostat.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2-3 year R&amp;D plan to prepare for CDR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594665" y="51254"/>
            <a:ext cx="1967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30351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7830"/>
            <a:ext cx="8229600" cy="1143000"/>
          </a:xfrm>
        </p:spPr>
        <p:txBody>
          <a:bodyPr/>
          <a:lstStyle/>
          <a:p>
            <a:r>
              <a:rPr lang="en-US" dirty="0" smtClean="0"/>
              <a:t>R&amp;D task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5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task list: ion 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823558"/>
            <a:ext cx="8676640" cy="48352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Ion ring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952.6 </a:t>
            </a:r>
            <a:r>
              <a:rPr lang="en-US" sz="2400" dirty="0"/>
              <a:t>MHz single cell, strong HOM damping, possible large tuning range.</a:t>
            </a:r>
            <a:r>
              <a:rPr lang="en-US" sz="2400" dirty="0"/>
              <a:t> </a:t>
            </a:r>
            <a:r>
              <a:rPr lang="en-US" sz="2400" dirty="0"/>
              <a:t>RF design, concepts, </a:t>
            </a:r>
            <a:r>
              <a:rPr lang="en-US" sz="2400" dirty="0" smtClean="0"/>
              <a:t>prototype</a:t>
            </a:r>
          </a:p>
          <a:p>
            <a:r>
              <a:rPr lang="en-US" sz="2400" dirty="0" smtClean="0"/>
              <a:t>HOM </a:t>
            </a:r>
            <a:r>
              <a:rPr lang="en-US" sz="2400" dirty="0"/>
              <a:t>and FPC options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Mechanical </a:t>
            </a:r>
            <a:r>
              <a:rPr lang="en-US" sz="2400" dirty="0"/>
              <a:t>design, Lorentz detuning, pressure sensitivity, </a:t>
            </a:r>
            <a:r>
              <a:rPr lang="en-US" sz="2400" dirty="0" err="1"/>
              <a:t>microphonics</a:t>
            </a:r>
            <a:r>
              <a:rPr lang="en-US" sz="2400" dirty="0"/>
              <a:t>, </a:t>
            </a:r>
            <a:r>
              <a:rPr lang="en-US" sz="2400" dirty="0" smtClean="0"/>
              <a:t>thermal </a:t>
            </a:r>
          </a:p>
          <a:p>
            <a:r>
              <a:rPr lang="en-US" sz="2400" dirty="0" smtClean="0"/>
              <a:t>Tuner </a:t>
            </a:r>
            <a:r>
              <a:rPr lang="en-US" sz="2400" dirty="0"/>
              <a:t>design, large tuning range option?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HOM </a:t>
            </a:r>
            <a:r>
              <a:rPr lang="en-US" sz="2400" dirty="0"/>
              <a:t>dampers thermal, mechanical design, fabrication scheme, </a:t>
            </a:r>
            <a:r>
              <a:rPr lang="en-US" sz="2400" dirty="0" smtClean="0"/>
              <a:t>absorber material, tests </a:t>
            </a:r>
          </a:p>
          <a:p>
            <a:r>
              <a:rPr lang="en-US" sz="2400" dirty="0" smtClean="0"/>
              <a:t>Power </a:t>
            </a:r>
            <a:r>
              <a:rPr lang="en-US" sz="2400" dirty="0"/>
              <a:t>coupler coax </a:t>
            </a:r>
            <a:r>
              <a:rPr lang="en-US" sz="2400" dirty="0" smtClean="0"/>
              <a:t>SNS, new </a:t>
            </a:r>
            <a:r>
              <a:rPr lang="en-US" sz="2400" dirty="0"/>
              <a:t>JLab design or </a:t>
            </a:r>
            <a:r>
              <a:rPr lang="en-US" sz="2400" dirty="0" smtClean="0"/>
              <a:t>Waveguide? </a:t>
            </a:r>
          </a:p>
          <a:p>
            <a:r>
              <a:rPr lang="en-US" sz="2400" dirty="0" smtClean="0"/>
              <a:t>RF </a:t>
            </a:r>
            <a:r>
              <a:rPr lang="en-US" sz="2400" dirty="0"/>
              <a:t>system high level design, power source, LLRF controls, feedback/</a:t>
            </a:r>
            <a:r>
              <a:rPr lang="en-US" sz="2400" dirty="0" smtClean="0"/>
              <a:t>forward, transients</a:t>
            </a:r>
          </a:p>
          <a:p>
            <a:r>
              <a:rPr lang="en-US" sz="2400" dirty="0" smtClean="0"/>
              <a:t>Tunnel </a:t>
            </a:r>
            <a:r>
              <a:rPr lang="en-US" sz="2400" dirty="0"/>
              <a:t>and surface building layouts</a:t>
            </a:r>
            <a:r>
              <a:rPr lang="en-US" sz="2400" dirty="0"/>
              <a:t>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8871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</a:t>
            </a:r>
            <a:r>
              <a:rPr lang="en-US" dirty="0"/>
              <a:t>task list</a:t>
            </a:r>
            <a:r>
              <a:rPr lang="en-US" dirty="0" smtClean="0"/>
              <a:t>: e-ring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026758"/>
            <a:ext cx="8229600" cy="4835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Electron ring (re-use PEP-</a:t>
            </a:r>
            <a:r>
              <a:rPr lang="en-US" sz="2400" dirty="0" smtClean="0"/>
              <a:t>II magnets &amp; chambers) </a:t>
            </a:r>
          </a:p>
          <a:p>
            <a:r>
              <a:rPr lang="en-US" sz="2400" dirty="0" smtClean="0"/>
              <a:t>Concept </a:t>
            </a:r>
            <a:r>
              <a:rPr lang="en-US" sz="2400" dirty="0"/>
              <a:t>using PEP-II RF</a:t>
            </a:r>
            <a:r>
              <a:rPr lang="en-US" sz="2400" dirty="0"/>
              <a:t> </a:t>
            </a:r>
            <a:r>
              <a:rPr lang="en-US" sz="2400" dirty="0" smtClean="0"/>
              <a:t>re-tuned to 476.3 </a:t>
            </a:r>
            <a:r>
              <a:rPr lang="en-US" sz="2400" dirty="0"/>
              <a:t>MHz, </a:t>
            </a:r>
            <a:endParaRPr lang="en-US" sz="2400" dirty="0" smtClean="0"/>
          </a:p>
          <a:p>
            <a:r>
              <a:rPr lang="en-US" sz="2400" dirty="0" smtClean="0"/>
              <a:t>HOM </a:t>
            </a:r>
            <a:r>
              <a:rPr lang="en-US" sz="2400" dirty="0"/>
              <a:t>power estimate, coupling factor (can it be corrected externally?)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Cu </a:t>
            </a:r>
            <a:r>
              <a:rPr lang="en-US" sz="2400" dirty="0"/>
              <a:t>cavity refurbishment estimate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RF </a:t>
            </a:r>
            <a:r>
              <a:rPr lang="en-US" sz="2400" dirty="0"/>
              <a:t>station refurbishment estimate, new LLRF, etc.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Stability &amp; transient </a:t>
            </a:r>
            <a:r>
              <a:rPr lang="en-US" sz="2400" dirty="0"/>
              <a:t>analysis, </a:t>
            </a:r>
            <a:r>
              <a:rPr lang="en-US" sz="2400" dirty="0" smtClean="0"/>
              <a:t>feed-forward </a:t>
            </a:r>
            <a:r>
              <a:rPr lang="en-US" sz="2400" dirty="0"/>
              <a:t>system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SRF </a:t>
            </a:r>
            <a:r>
              <a:rPr lang="en-US" sz="2400" dirty="0"/>
              <a:t>option (new 476.3 MHz single cell cavities?)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Tunnel </a:t>
            </a:r>
            <a:r>
              <a:rPr lang="en-US" sz="2400" dirty="0"/>
              <a:t>and surface building layouts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723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</a:t>
            </a:r>
            <a:r>
              <a:rPr lang="en-US" dirty="0"/>
              <a:t>task list</a:t>
            </a:r>
            <a:r>
              <a:rPr lang="en-US" dirty="0" smtClean="0"/>
              <a:t>: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803238"/>
            <a:ext cx="8747760" cy="5648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Cooler ERL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952.6 </a:t>
            </a:r>
            <a:r>
              <a:rPr lang="en-US" dirty="0"/>
              <a:t>MHz 5-cell with strong HOM damping, 200 mA. </a:t>
            </a:r>
            <a:r>
              <a:rPr lang="en-US" dirty="0"/>
              <a:t>(</a:t>
            </a:r>
            <a:r>
              <a:rPr lang="en-US" dirty="0" smtClean="0"/>
              <a:t>476.3 </a:t>
            </a:r>
            <a:r>
              <a:rPr lang="en-US" dirty="0"/>
              <a:t>MHz back-</a:t>
            </a:r>
            <a:r>
              <a:rPr lang="en-US" dirty="0" smtClean="0"/>
              <a:t>up?). </a:t>
            </a:r>
          </a:p>
          <a:p>
            <a:r>
              <a:rPr lang="en-US" dirty="0" smtClean="0"/>
              <a:t>RF </a:t>
            </a:r>
            <a:r>
              <a:rPr lang="en-US" dirty="0"/>
              <a:t>design, concepts, HOM and FPC </a:t>
            </a:r>
            <a:r>
              <a:rPr lang="en-US" dirty="0" smtClean="0"/>
              <a:t>options, </a:t>
            </a:r>
            <a:r>
              <a:rPr lang="en-US" dirty="0"/>
              <a:t>prototype</a:t>
            </a:r>
            <a:endParaRPr lang="en-US" dirty="0" smtClean="0"/>
          </a:p>
          <a:p>
            <a:r>
              <a:rPr lang="en-US" dirty="0" smtClean="0"/>
              <a:t>Mechanical </a:t>
            </a:r>
            <a:r>
              <a:rPr lang="en-US" dirty="0"/>
              <a:t>design, Lorentz detuning, pressure sensitivity, </a:t>
            </a:r>
            <a:r>
              <a:rPr lang="en-US" dirty="0" err="1"/>
              <a:t>microphonics</a:t>
            </a:r>
            <a:r>
              <a:rPr lang="en-US" dirty="0"/>
              <a:t>, thermal,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Tuner </a:t>
            </a:r>
            <a:r>
              <a:rPr lang="en-US" dirty="0"/>
              <a:t>design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HOM </a:t>
            </a:r>
            <a:r>
              <a:rPr lang="en-US" dirty="0"/>
              <a:t>dampers thermal, mechanical design, fabrication scheme, absorber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Power </a:t>
            </a:r>
            <a:r>
              <a:rPr lang="en-US" dirty="0"/>
              <a:t>coupler coax SNS or new JLab design or WG?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RF </a:t>
            </a:r>
            <a:r>
              <a:rPr lang="en-US" dirty="0"/>
              <a:t>system high level design, power source, LLRF controls, feedback/forward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Tunnel </a:t>
            </a:r>
            <a:r>
              <a:rPr lang="en-US" dirty="0"/>
              <a:t>and surface building layouts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Cooler booster, </a:t>
            </a:r>
            <a:r>
              <a:rPr lang="en-US" dirty="0"/>
              <a:t>Non ERL, 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ingle </a:t>
            </a:r>
            <a:r>
              <a:rPr lang="en-US" dirty="0"/>
              <a:t>cell </a:t>
            </a:r>
            <a:r>
              <a:rPr lang="en-US" dirty="0" smtClean="0"/>
              <a:t>952.6 MHz cavities</a:t>
            </a:r>
            <a:r>
              <a:rPr lang="en-US" dirty="0"/>
              <a:t>, low beta and beta=1</a:t>
            </a:r>
            <a:r>
              <a:rPr lang="en-US" dirty="0"/>
              <a:t> </a:t>
            </a:r>
            <a:r>
              <a:rPr lang="en-US" dirty="0"/>
              <a:t>RF design, concepts, </a:t>
            </a:r>
            <a:endParaRPr lang="en-US" dirty="0" smtClean="0"/>
          </a:p>
          <a:p>
            <a:r>
              <a:rPr lang="en-US" dirty="0" smtClean="0"/>
              <a:t>HOM </a:t>
            </a:r>
            <a:r>
              <a:rPr lang="en-US" dirty="0"/>
              <a:t>and FPC options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Mechanical </a:t>
            </a:r>
            <a:r>
              <a:rPr lang="en-US" dirty="0"/>
              <a:t>design, Lorentz detuning, pressure sensitivity, </a:t>
            </a:r>
            <a:r>
              <a:rPr lang="en-US" dirty="0" err="1"/>
              <a:t>microphonics</a:t>
            </a:r>
            <a:r>
              <a:rPr lang="en-US" dirty="0"/>
              <a:t>, thermal,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476.3 MHz single cell cavities?</a:t>
            </a:r>
            <a:r>
              <a:rPr lang="en-US" dirty="0"/>
              <a:t> </a:t>
            </a:r>
            <a:r>
              <a:rPr lang="en-US" dirty="0"/>
              <a:t>(non-baseline</a:t>
            </a:r>
            <a:r>
              <a:rPr lang="en-US" dirty="0" smtClean="0"/>
              <a:t>)</a:t>
            </a:r>
          </a:p>
          <a:p>
            <a:r>
              <a:rPr lang="en-US" dirty="0" smtClean="0"/>
              <a:t>(</a:t>
            </a:r>
            <a:r>
              <a:rPr lang="en-US" dirty="0"/>
              <a:t>S)RF gun option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non-baseline) </a:t>
            </a:r>
            <a:endParaRPr lang="en-US" dirty="0" smtClean="0"/>
          </a:p>
          <a:p>
            <a:r>
              <a:rPr lang="en-US" dirty="0" smtClean="0"/>
              <a:t>CCR </a:t>
            </a:r>
            <a:r>
              <a:rPr lang="en-US" dirty="0"/>
              <a:t>RF kicker (</a:t>
            </a:r>
            <a:r>
              <a:rPr lang="en-US" dirty="0" err="1"/>
              <a:t>Yulu</a:t>
            </a:r>
            <a:r>
              <a:rPr lang="en-US" dirty="0"/>
              <a:t> thesis)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947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</a:t>
            </a:r>
            <a:r>
              <a:rPr lang="en-US" dirty="0"/>
              <a:t>task list</a:t>
            </a:r>
            <a:r>
              <a:rPr lang="en-US" dirty="0" smtClean="0"/>
              <a:t>: Crab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078"/>
            <a:ext cx="8229600" cy="4835245"/>
          </a:xfrm>
        </p:spPr>
        <p:txBody>
          <a:bodyPr>
            <a:normAutofit/>
          </a:bodyPr>
          <a:lstStyle/>
          <a:p>
            <a:r>
              <a:rPr lang="en-US" sz="2400" dirty="0"/>
              <a:t>Crab cavity (design by ODU)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System design </a:t>
            </a:r>
          </a:p>
          <a:p>
            <a:r>
              <a:rPr lang="en-US" sz="2400" dirty="0" smtClean="0"/>
              <a:t>HOM </a:t>
            </a:r>
            <a:r>
              <a:rPr lang="en-US" sz="2400" dirty="0"/>
              <a:t>damping/coupler by JLab?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err="1" smtClean="0"/>
              <a:t>Cryomodule</a:t>
            </a:r>
            <a:r>
              <a:rPr lang="en-US" sz="2400" dirty="0" smtClean="0"/>
              <a:t> integration by JLab?</a:t>
            </a:r>
          </a:p>
          <a:p>
            <a:r>
              <a:rPr lang="en-US" sz="2400" dirty="0"/>
              <a:t>RF system high level design, power source, LLRF controls, feedback/</a:t>
            </a:r>
            <a:r>
              <a:rPr lang="en-US" sz="2400" dirty="0" smtClean="0"/>
              <a:t>forward.</a:t>
            </a:r>
          </a:p>
          <a:p>
            <a:r>
              <a:rPr lang="en-US" sz="2400" dirty="0" smtClean="0"/>
              <a:t>Tunnel and surface building </a:t>
            </a:r>
            <a:r>
              <a:rPr lang="en-US" sz="2400" dirty="0"/>
              <a:t>layouts </a:t>
            </a:r>
          </a:p>
        </p:txBody>
      </p:sp>
    </p:spTree>
    <p:extLst>
      <p:ext uri="{BB962C8B-B14F-4D97-AF65-F5344CB8AC3E}">
        <p14:creationId xmlns:p14="http://schemas.microsoft.com/office/powerpoint/2010/main" val="244403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</a:t>
            </a:r>
            <a:r>
              <a:rPr lang="en-US" dirty="0"/>
              <a:t>task list</a:t>
            </a:r>
            <a:r>
              <a:rPr lang="en-US" dirty="0" smtClean="0"/>
              <a:t>: </a:t>
            </a:r>
            <a:r>
              <a:rPr lang="en-US" dirty="0" err="1" smtClean="0"/>
              <a:t>cryomodule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8198"/>
            <a:ext cx="8229600" cy="4835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Cryomodule</a:t>
            </a:r>
            <a:r>
              <a:rPr lang="en-US" sz="2400" dirty="0"/>
              <a:t> design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Modular (hybrid, CEBAF </a:t>
            </a:r>
            <a:r>
              <a:rPr lang="en-US" sz="2400" dirty="0"/>
              <a:t>like) concept, adaptable for all </a:t>
            </a:r>
            <a:r>
              <a:rPr lang="en-US" sz="2400" dirty="0" smtClean="0"/>
              <a:t>cavities</a:t>
            </a:r>
          </a:p>
          <a:p>
            <a:r>
              <a:rPr lang="en-US" sz="2400" dirty="0" smtClean="0"/>
              <a:t>Back</a:t>
            </a:r>
            <a:r>
              <a:rPr lang="en-US" sz="2400" dirty="0"/>
              <a:t>-up SNS like </a:t>
            </a:r>
            <a:r>
              <a:rPr lang="en-US" sz="2400" dirty="0" smtClean="0"/>
              <a:t>design (</a:t>
            </a:r>
            <a:r>
              <a:rPr lang="en-US" sz="2400" dirty="0"/>
              <a:t>synergy with </a:t>
            </a:r>
            <a:r>
              <a:rPr lang="en-US" sz="2400" dirty="0" err="1"/>
              <a:t>LHeC</a:t>
            </a:r>
            <a:r>
              <a:rPr lang="en-US" sz="2400" dirty="0"/>
              <a:t>, etc.</a:t>
            </a:r>
            <a:r>
              <a:rPr lang="en-US" sz="2400" dirty="0" smtClean="0"/>
              <a:t>).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ryogenic configuration/ </a:t>
            </a:r>
            <a:r>
              <a:rPr lang="en-US" sz="2400" dirty="0"/>
              <a:t>heat </a:t>
            </a:r>
            <a:r>
              <a:rPr lang="en-US" sz="2400" dirty="0" smtClean="0"/>
              <a:t>budget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nd </a:t>
            </a:r>
            <a:r>
              <a:rPr lang="en-US" sz="2400" dirty="0"/>
              <a:t>can redesign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/>
              <a:t>P</a:t>
            </a:r>
            <a:r>
              <a:rPr lang="en-US" sz="2400" dirty="0" smtClean="0"/>
              <a:t>rototype </a:t>
            </a:r>
            <a:r>
              <a:rPr lang="en-US" sz="2400" dirty="0"/>
              <a:t>(not until project)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745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</a:t>
            </a:r>
            <a:r>
              <a:rPr lang="en-US" dirty="0"/>
              <a:t>task list</a:t>
            </a:r>
            <a:r>
              <a:rPr lang="en-US" dirty="0" smtClean="0"/>
              <a:t>: other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678"/>
            <a:ext cx="8229600" cy="4835245"/>
          </a:xfrm>
        </p:spPr>
        <p:txBody>
          <a:bodyPr>
            <a:norm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njection </a:t>
            </a:r>
            <a:r>
              <a:rPr lang="en-US" sz="2400" dirty="0"/>
              <a:t>scenarios from CEBAF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/>
              <a:t>L</a:t>
            </a:r>
            <a:r>
              <a:rPr lang="en-US" sz="2400" dirty="0" smtClean="0"/>
              <a:t>ow</a:t>
            </a:r>
            <a:r>
              <a:rPr lang="en-US" sz="2400" dirty="0"/>
              <a:t>-frequency RF for booster, capture and acceleration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/>
              <a:t>B</a:t>
            </a:r>
            <a:r>
              <a:rPr lang="en-US" sz="2400" dirty="0" smtClean="0"/>
              <a:t>arrier </a:t>
            </a:r>
            <a:r>
              <a:rPr lang="en-US" sz="2400" dirty="0"/>
              <a:t>bucket systems for capture, re-bucketing.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Harmonic </a:t>
            </a:r>
            <a:r>
              <a:rPr lang="en-US" sz="2400" dirty="0"/>
              <a:t>jumping/ path length correction scheme not yet well defined – may impact RF choices.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Ion complex (leave to ANL?)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140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480"/>
            <a:ext cx="9144000" cy="685800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rPr>
              <a:t>MEIC Conceptual Design</a:t>
            </a:r>
            <a:endParaRPr lang="en-US" sz="3200" b="1" kern="0" dirty="0">
              <a:solidFill>
                <a:srgbClr val="000000"/>
              </a:solidFill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19173" r="32891" b="9538"/>
          <a:stretch/>
        </p:blipFill>
        <p:spPr>
          <a:xfrm rot="732055">
            <a:off x="6813525" y="834810"/>
            <a:ext cx="1909155" cy="2489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154504" y="3409385"/>
            <a:ext cx="2989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  <a:latin typeface="Arial" charset="0"/>
                <a:ea typeface="ＭＳ Ｐゴシック" charset="0"/>
                <a:cs typeface="Arial" charset="0"/>
              </a:rPr>
              <a:t>Stage I MEIC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CEBAF as full-energy e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/e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+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injector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3-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10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e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/e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+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8-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100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protons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&lt;40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/u ions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2000" dirty="0">
                <a:solidFill>
                  <a:srgbClr val="BFBFBF"/>
                </a:solidFill>
                <a:latin typeface="Arial" charset="0"/>
                <a:ea typeface="ＭＳ Ｐゴシック" charset="0"/>
                <a:cs typeface="Arial" charset="0"/>
              </a:rPr>
              <a:t>Stage II EIC</a:t>
            </a:r>
          </a:p>
          <a:p>
            <a:pPr lvl="1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up to 20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 e</a:t>
            </a: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/e</a:t>
            </a: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+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up to 250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 protons</a:t>
            </a:r>
          </a:p>
          <a:p>
            <a:pPr lvl="1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up to 100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/u ions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 rot="20520000">
            <a:off x="6749965" y="1950295"/>
            <a:ext cx="1935446" cy="707886"/>
          </a:xfrm>
          <a:prstGeom prst="rect">
            <a:avLst/>
          </a:prstGeom>
          <a:blipFill rotWithShape="1">
            <a:blip r:embed="rId3"/>
            <a:stretch>
              <a:fillRect t="-332" r="-356" b="-442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libri"/>
                <a:cs typeface="Calibri"/>
              </a:rPr>
              <a:t>updated</a:t>
            </a:r>
            <a:endParaRPr lang="en-US" sz="4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425402" y="886923"/>
            <a:ext cx="5651277" cy="5467482"/>
            <a:chOff x="361215" y="905874"/>
            <a:chExt cx="5651277" cy="5467482"/>
          </a:xfrm>
        </p:grpSpPr>
        <p:grpSp>
          <p:nvGrpSpPr>
            <p:cNvPr id="104" name="Group 103"/>
            <p:cNvGrpSpPr/>
            <p:nvPr/>
          </p:nvGrpSpPr>
          <p:grpSpPr>
            <a:xfrm>
              <a:off x="2263406" y="2356649"/>
              <a:ext cx="1278803" cy="876605"/>
              <a:chOff x="5207301" y="1359526"/>
              <a:chExt cx="1278803" cy="876605"/>
            </a:xfrm>
          </p:grpSpPr>
          <p:sp>
            <p:nvSpPr>
              <p:cNvPr id="171" name="Arc 12"/>
              <p:cNvSpPr>
                <a:spLocks/>
              </p:cNvSpPr>
              <p:nvPr/>
            </p:nvSpPr>
            <p:spPr bwMode="auto">
              <a:xfrm rot="17723535">
                <a:off x="6002438" y="1722947"/>
                <a:ext cx="214312" cy="212724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2" name="Arc 13"/>
              <p:cNvSpPr>
                <a:spLocks/>
              </p:cNvSpPr>
              <p:nvPr/>
            </p:nvSpPr>
            <p:spPr bwMode="auto">
              <a:xfrm rot="17723535" flipH="1" flipV="1">
                <a:off x="5683546" y="2024200"/>
                <a:ext cx="211138" cy="212724"/>
              </a:xfrm>
              <a:custGeom>
                <a:avLst/>
                <a:gdLst>
                  <a:gd name="T0" fmla="*/ 82821 w 212726"/>
                  <a:gd name="T1" fmla="*/ 2499 h 212727"/>
                  <a:gd name="T2" fmla="*/ 105569 w 212726"/>
                  <a:gd name="T3" fmla="*/ 106363 h 212727"/>
                  <a:gd name="T4" fmla="*/ 1662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73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5751710" y="1958761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74" name="Straight Connector 17"/>
              <p:cNvCxnSpPr>
                <a:cxnSpLocks noChangeShapeType="1"/>
                <a:endCxn id="171" idx="2"/>
              </p:cNvCxnSpPr>
              <p:nvPr/>
            </p:nvCxnSpPr>
            <p:spPr bwMode="auto">
              <a:xfrm rot="17723535">
                <a:off x="5826372" y="1840038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75" name="Straight Connector 54"/>
              <p:cNvCxnSpPr>
                <a:cxnSpLocks noChangeShapeType="1"/>
              </p:cNvCxnSpPr>
              <p:nvPr/>
            </p:nvCxnSpPr>
            <p:spPr bwMode="auto">
              <a:xfrm rot="16478584" flipH="1">
                <a:off x="6181103" y="1763468"/>
                <a:ext cx="304876" cy="305127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176" name="Arc 12"/>
              <p:cNvSpPr>
                <a:spLocks/>
              </p:cNvSpPr>
              <p:nvPr/>
            </p:nvSpPr>
            <p:spPr bwMode="auto">
              <a:xfrm rot="11827163">
                <a:off x="5207301" y="1359526"/>
                <a:ext cx="1157140" cy="595586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  <a:gd name="connsiteX0" fmla="*/ 65041 w 195976"/>
                  <a:gd name="connsiteY0" fmla="*/ 2878 h 212729"/>
                  <a:gd name="connsiteX1" fmla="*/ 65041 w 195976"/>
                  <a:gd name="connsiteY1" fmla="*/ 2878 h 212729"/>
                  <a:gd name="connsiteX2" fmla="*/ 89613 w 195976"/>
                  <a:gd name="connsiteY2" fmla="*/ 0 h 212729"/>
                  <a:gd name="connsiteX3" fmla="*/ 195976 w 195976"/>
                  <a:gd name="connsiteY3" fmla="*/ 106365 h 212729"/>
                  <a:gd name="connsiteX4" fmla="*/ 89613 w 195976"/>
                  <a:gd name="connsiteY4" fmla="*/ 212729 h 212729"/>
                  <a:gd name="connsiteX5" fmla="*/ 0 w 195976"/>
                  <a:gd name="connsiteY5" fmla="*/ 163659 h 212729"/>
                  <a:gd name="connsiteX6" fmla="*/ 89613 w 195976"/>
                  <a:gd name="connsiteY6" fmla="*/ 106365 h 212729"/>
                  <a:gd name="connsiteX7" fmla="*/ 65041 w 195976"/>
                  <a:gd name="connsiteY7" fmla="*/ 2878 h 212729"/>
                  <a:gd name="connsiteX0" fmla="*/ 65041 w 195976"/>
                  <a:gd name="connsiteY0" fmla="*/ 2878 h 212729"/>
                  <a:gd name="connsiteX1" fmla="*/ 65041 w 195976"/>
                  <a:gd name="connsiteY1" fmla="*/ 2878 h 212729"/>
                  <a:gd name="connsiteX2" fmla="*/ 89613 w 195976"/>
                  <a:gd name="connsiteY2" fmla="*/ 0 h 212729"/>
                  <a:gd name="connsiteX3" fmla="*/ 195976 w 195976"/>
                  <a:gd name="connsiteY3" fmla="*/ 106365 h 212729"/>
                  <a:gd name="connsiteX4" fmla="*/ 89613 w 195976"/>
                  <a:gd name="connsiteY4" fmla="*/ 212729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6" fmla="*/ 0 w 130935"/>
                  <a:gd name="connsiteY6" fmla="*/ 2878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6" fmla="*/ 0 w 130935"/>
                  <a:gd name="connsiteY6" fmla="*/ 2878 h 212729"/>
                  <a:gd name="connsiteX0" fmla="*/ 0 w 130935"/>
                  <a:gd name="connsiteY0" fmla="*/ 2878 h 212729"/>
                  <a:gd name="connsiteX1" fmla="*/ 24572 w 130935"/>
                  <a:gd name="connsiteY1" fmla="*/ 0 h 212729"/>
                  <a:gd name="connsiteX2" fmla="*/ 130935 w 130935"/>
                  <a:gd name="connsiteY2" fmla="*/ 106365 h 212729"/>
                  <a:gd name="connsiteX3" fmla="*/ 24572 w 130935"/>
                  <a:gd name="connsiteY3" fmla="*/ 212729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6" fmla="*/ 0 w 130935"/>
                  <a:gd name="connsiteY6" fmla="*/ 2878 h 212729"/>
                  <a:gd name="connsiteX0" fmla="*/ 24572 w 130935"/>
                  <a:gd name="connsiteY0" fmla="*/ 0 h 212729"/>
                  <a:gd name="connsiteX1" fmla="*/ 130935 w 130935"/>
                  <a:gd name="connsiteY1" fmla="*/ 106365 h 212729"/>
                  <a:gd name="connsiteX2" fmla="*/ 24572 w 130935"/>
                  <a:gd name="connsiteY2" fmla="*/ 212729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6" fmla="*/ 0 w 130935"/>
                  <a:gd name="connsiteY6" fmla="*/ 2878 h 212729"/>
                  <a:gd name="connsiteX0" fmla="*/ 130935 w 130935"/>
                  <a:gd name="connsiteY0" fmla="*/ 106365 h 212729"/>
                  <a:gd name="connsiteX1" fmla="*/ 24572 w 130935"/>
                  <a:gd name="connsiteY1" fmla="*/ 212729 h 212729"/>
                  <a:gd name="connsiteX0" fmla="*/ 24572 w 130935"/>
                  <a:gd name="connsiteY0" fmla="*/ 106365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0" fmla="*/ 130935 w 130935"/>
                  <a:gd name="connsiteY0" fmla="*/ 106365 h 212729"/>
                  <a:gd name="connsiteX1" fmla="*/ 24572 w 130935"/>
                  <a:gd name="connsiteY1" fmla="*/ 212729 h 212729"/>
                  <a:gd name="connsiteX0" fmla="*/ 24572 w 131066"/>
                  <a:gd name="connsiteY0" fmla="*/ 103487 h 209851"/>
                  <a:gd name="connsiteX1" fmla="*/ 0 w 131066"/>
                  <a:gd name="connsiteY1" fmla="*/ 0 h 209851"/>
                  <a:gd name="connsiteX2" fmla="*/ 130935 w 131066"/>
                  <a:gd name="connsiteY2" fmla="*/ 103487 h 209851"/>
                  <a:gd name="connsiteX3" fmla="*/ 24572 w 131066"/>
                  <a:gd name="connsiteY3" fmla="*/ 209851 h 209851"/>
                  <a:gd name="connsiteX4" fmla="*/ 24572 w 131066"/>
                  <a:gd name="connsiteY4" fmla="*/ 103487 h 209851"/>
                  <a:gd name="connsiteX0" fmla="*/ 130935 w 131066"/>
                  <a:gd name="connsiteY0" fmla="*/ 103487 h 209851"/>
                  <a:gd name="connsiteX1" fmla="*/ 24572 w 131066"/>
                  <a:gd name="connsiteY1" fmla="*/ 209851 h 209851"/>
                  <a:gd name="connsiteX0" fmla="*/ 7045 w 113539"/>
                  <a:gd name="connsiteY0" fmla="*/ 0 h 106364"/>
                  <a:gd name="connsiteX1" fmla="*/ 113408 w 113539"/>
                  <a:gd name="connsiteY1" fmla="*/ 0 h 106364"/>
                  <a:gd name="connsiteX2" fmla="*/ 7045 w 113539"/>
                  <a:gd name="connsiteY2" fmla="*/ 106364 h 106364"/>
                  <a:gd name="connsiteX3" fmla="*/ 7045 w 113539"/>
                  <a:gd name="connsiteY3" fmla="*/ 0 h 106364"/>
                  <a:gd name="connsiteX0" fmla="*/ 113408 w 113539"/>
                  <a:gd name="connsiteY0" fmla="*/ 0 h 106364"/>
                  <a:gd name="connsiteX1" fmla="*/ 7045 w 113539"/>
                  <a:gd name="connsiteY1" fmla="*/ 106364 h 106364"/>
                  <a:gd name="connsiteX0" fmla="*/ 7045 w 114609"/>
                  <a:gd name="connsiteY0" fmla="*/ 19102 h 125466"/>
                  <a:gd name="connsiteX1" fmla="*/ 113408 w 114609"/>
                  <a:gd name="connsiteY1" fmla="*/ 19102 h 125466"/>
                  <a:gd name="connsiteX2" fmla="*/ 7045 w 114609"/>
                  <a:gd name="connsiteY2" fmla="*/ 125466 h 125466"/>
                  <a:gd name="connsiteX3" fmla="*/ 7045 w 114609"/>
                  <a:gd name="connsiteY3" fmla="*/ 19102 h 125466"/>
                  <a:gd name="connsiteX0" fmla="*/ 113408 w 114609"/>
                  <a:gd name="connsiteY0" fmla="*/ 19102 h 125466"/>
                  <a:gd name="connsiteX1" fmla="*/ 7045 w 114609"/>
                  <a:gd name="connsiteY1" fmla="*/ 125466 h 125466"/>
                  <a:gd name="connsiteX0" fmla="*/ 7045 w 116947"/>
                  <a:gd name="connsiteY0" fmla="*/ 14579 h 120943"/>
                  <a:gd name="connsiteX1" fmla="*/ 113408 w 116947"/>
                  <a:gd name="connsiteY1" fmla="*/ 14579 h 120943"/>
                  <a:gd name="connsiteX2" fmla="*/ 7045 w 116947"/>
                  <a:gd name="connsiteY2" fmla="*/ 120943 h 120943"/>
                  <a:gd name="connsiteX3" fmla="*/ 7045 w 116947"/>
                  <a:gd name="connsiteY3" fmla="*/ 14579 h 120943"/>
                  <a:gd name="connsiteX0" fmla="*/ 113408 w 116947"/>
                  <a:gd name="connsiteY0" fmla="*/ 14579 h 120943"/>
                  <a:gd name="connsiteX1" fmla="*/ 7045 w 116947"/>
                  <a:gd name="connsiteY1" fmla="*/ 120943 h 120943"/>
                  <a:gd name="connsiteX0" fmla="*/ 7045 w 113631"/>
                  <a:gd name="connsiteY0" fmla="*/ 43231 h 149595"/>
                  <a:gd name="connsiteX1" fmla="*/ 113408 w 113631"/>
                  <a:gd name="connsiteY1" fmla="*/ 43231 h 149595"/>
                  <a:gd name="connsiteX2" fmla="*/ 7045 w 113631"/>
                  <a:gd name="connsiteY2" fmla="*/ 149595 h 149595"/>
                  <a:gd name="connsiteX3" fmla="*/ 7045 w 113631"/>
                  <a:gd name="connsiteY3" fmla="*/ 43231 h 149595"/>
                  <a:gd name="connsiteX0" fmla="*/ 113408 w 113631"/>
                  <a:gd name="connsiteY0" fmla="*/ 43231 h 149595"/>
                  <a:gd name="connsiteX1" fmla="*/ 7045 w 113631"/>
                  <a:gd name="connsiteY1" fmla="*/ 149595 h 149595"/>
                  <a:gd name="connsiteX0" fmla="*/ 71034 w 111065"/>
                  <a:gd name="connsiteY0" fmla="*/ 0 h 183367"/>
                  <a:gd name="connsiteX1" fmla="*/ 106676 w 111065"/>
                  <a:gd name="connsiteY1" fmla="*/ 75780 h 183367"/>
                  <a:gd name="connsiteX2" fmla="*/ 313 w 111065"/>
                  <a:gd name="connsiteY2" fmla="*/ 182144 h 183367"/>
                  <a:gd name="connsiteX3" fmla="*/ 71034 w 111065"/>
                  <a:gd name="connsiteY3" fmla="*/ 0 h 183367"/>
                  <a:gd name="connsiteX0" fmla="*/ 106676 w 111065"/>
                  <a:gd name="connsiteY0" fmla="*/ 75780 h 183367"/>
                  <a:gd name="connsiteX1" fmla="*/ 313 w 111065"/>
                  <a:gd name="connsiteY1" fmla="*/ 182144 h 183367"/>
                  <a:gd name="connsiteX0" fmla="*/ 106675 w 106675"/>
                  <a:gd name="connsiteY0" fmla="*/ 43939 h 151526"/>
                  <a:gd name="connsiteX1" fmla="*/ 312 w 106675"/>
                  <a:gd name="connsiteY1" fmla="*/ 150303 h 151526"/>
                  <a:gd name="connsiteX2" fmla="*/ 95920 w 106675"/>
                  <a:gd name="connsiteY2" fmla="*/ 0 h 151526"/>
                  <a:gd name="connsiteX0" fmla="*/ 106675 w 106675"/>
                  <a:gd name="connsiteY0" fmla="*/ 43939 h 151526"/>
                  <a:gd name="connsiteX1" fmla="*/ 312 w 106675"/>
                  <a:gd name="connsiteY1" fmla="*/ 150303 h 151526"/>
                  <a:gd name="connsiteX0" fmla="*/ 106675 w 106675"/>
                  <a:gd name="connsiteY0" fmla="*/ 55783 h 163370"/>
                  <a:gd name="connsiteX1" fmla="*/ 312 w 106675"/>
                  <a:gd name="connsiteY1" fmla="*/ 162147 h 163370"/>
                  <a:gd name="connsiteX2" fmla="*/ 95920 w 106675"/>
                  <a:gd name="connsiteY2" fmla="*/ 11844 h 163370"/>
                  <a:gd name="connsiteX3" fmla="*/ 96067 w 106675"/>
                  <a:gd name="connsiteY3" fmla="*/ 9455 h 163370"/>
                  <a:gd name="connsiteX0" fmla="*/ 106675 w 106675"/>
                  <a:gd name="connsiteY0" fmla="*/ 55783 h 163370"/>
                  <a:gd name="connsiteX1" fmla="*/ 312 w 106675"/>
                  <a:gd name="connsiteY1" fmla="*/ 162147 h 163370"/>
                  <a:gd name="connsiteX0" fmla="*/ 106675 w 115515"/>
                  <a:gd name="connsiteY0" fmla="*/ 52508 h 160095"/>
                  <a:gd name="connsiteX1" fmla="*/ 312 w 115515"/>
                  <a:gd name="connsiteY1" fmla="*/ 158872 h 160095"/>
                  <a:gd name="connsiteX2" fmla="*/ 95920 w 115515"/>
                  <a:gd name="connsiteY2" fmla="*/ 8569 h 160095"/>
                  <a:gd name="connsiteX3" fmla="*/ 115515 w 115515"/>
                  <a:gd name="connsiteY3" fmla="*/ 22015 h 160095"/>
                  <a:gd name="connsiteX0" fmla="*/ 106675 w 115515"/>
                  <a:gd name="connsiteY0" fmla="*/ 52508 h 160095"/>
                  <a:gd name="connsiteX1" fmla="*/ 312 w 115515"/>
                  <a:gd name="connsiteY1" fmla="*/ 158872 h 160095"/>
                  <a:gd name="connsiteX0" fmla="*/ 106675 w 108078"/>
                  <a:gd name="connsiteY0" fmla="*/ 49665 h 157252"/>
                  <a:gd name="connsiteX1" fmla="*/ 312 w 108078"/>
                  <a:gd name="connsiteY1" fmla="*/ 156029 h 157252"/>
                  <a:gd name="connsiteX2" fmla="*/ 95920 w 108078"/>
                  <a:gd name="connsiteY2" fmla="*/ 5726 h 157252"/>
                  <a:gd name="connsiteX3" fmla="*/ 107559 w 108078"/>
                  <a:gd name="connsiteY3" fmla="*/ 47448 h 157252"/>
                  <a:gd name="connsiteX0" fmla="*/ 106675 w 108078"/>
                  <a:gd name="connsiteY0" fmla="*/ 49665 h 157252"/>
                  <a:gd name="connsiteX1" fmla="*/ 312 w 108078"/>
                  <a:gd name="connsiteY1" fmla="*/ 156029 h 157252"/>
                  <a:gd name="connsiteX0" fmla="*/ 176201 w 177604"/>
                  <a:gd name="connsiteY0" fmla="*/ 49665 h 157252"/>
                  <a:gd name="connsiteX1" fmla="*/ 69838 w 177604"/>
                  <a:gd name="connsiteY1" fmla="*/ 156029 h 157252"/>
                  <a:gd name="connsiteX2" fmla="*/ 165446 w 177604"/>
                  <a:gd name="connsiteY2" fmla="*/ 5726 h 157252"/>
                  <a:gd name="connsiteX3" fmla="*/ 177085 w 177604"/>
                  <a:gd name="connsiteY3" fmla="*/ 47448 h 157252"/>
                  <a:gd name="connsiteX0" fmla="*/ 176201 w 177604"/>
                  <a:gd name="connsiteY0" fmla="*/ 49665 h 157252"/>
                  <a:gd name="connsiteX1" fmla="*/ 0 w 177604"/>
                  <a:gd name="connsiteY1" fmla="*/ 137932 h 157252"/>
                  <a:gd name="connsiteX0" fmla="*/ 176201 w 177604"/>
                  <a:gd name="connsiteY0" fmla="*/ 49665 h 195515"/>
                  <a:gd name="connsiteX1" fmla="*/ 69838 w 177604"/>
                  <a:gd name="connsiteY1" fmla="*/ 156029 h 195515"/>
                  <a:gd name="connsiteX2" fmla="*/ 165446 w 177604"/>
                  <a:gd name="connsiteY2" fmla="*/ 5726 h 195515"/>
                  <a:gd name="connsiteX3" fmla="*/ 177085 w 177604"/>
                  <a:gd name="connsiteY3" fmla="*/ 47448 h 195515"/>
                  <a:gd name="connsiteX0" fmla="*/ 176201 w 177604"/>
                  <a:gd name="connsiteY0" fmla="*/ 49665 h 195515"/>
                  <a:gd name="connsiteX1" fmla="*/ 0 w 177604"/>
                  <a:gd name="connsiteY1" fmla="*/ 137932 h 195515"/>
                  <a:gd name="connsiteX0" fmla="*/ 176201 w 206339"/>
                  <a:gd name="connsiteY0" fmla="*/ 49665 h 195515"/>
                  <a:gd name="connsiteX1" fmla="*/ 69838 w 206339"/>
                  <a:gd name="connsiteY1" fmla="*/ 156029 h 195515"/>
                  <a:gd name="connsiteX2" fmla="*/ 165446 w 206339"/>
                  <a:gd name="connsiteY2" fmla="*/ 5726 h 195515"/>
                  <a:gd name="connsiteX3" fmla="*/ 177085 w 206339"/>
                  <a:gd name="connsiteY3" fmla="*/ 47448 h 195515"/>
                  <a:gd name="connsiteX0" fmla="*/ 176201 w 206339"/>
                  <a:gd name="connsiteY0" fmla="*/ 49665 h 195515"/>
                  <a:gd name="connsiteX1" fmla="*/ 0 w 206339"/>
                  <a:gd name="connsiteY1" fmla="*/ 137932 h 195515"/>
                  <a:gd name="connsiteX0" fmla="*/ 176201 w 177604"/>
                  <a:gd name="connsiteY0" fmla="*/ 49665 h 195515"/>
                  <a:gd name="connsiteX1" fmla="*/ 165446 w 177604"/>
                  <a:gd name="connsiteY1" fmla="*/ 5726 h 195515"/>
                  <a:gd name="connsiteX2" fmla="*/ 177085 w 177604"/>
                  <a:gd name="connsiteY2" fmla="*/ 47448 h 195515"/>
                  <a:gd name="connsiteX0" fmla="*/ 176201 w 177604"/>
                  <a:gd name="connsiteY0" fmla="*/ 49665 h 195515"/>
                  <a:gd name="connsiteX1" fmla="*/ 0 w 177604"/>
                  <a:gd name="connsiteY1" fmla="*/ 137932 h 195515"/>
                  <a:gd name="connsiteX0" fmla="*/ 176201 w 177085"/>
                  <a:gd name="connsiteY0" fmla="*/ 2217 h 148067"/>
                  <a:gd name="connsiteX1" fmla="*/ 177085 w 177085"/>
                  <a:gd name="connsiteY1" fmla="*/ 0 h 148067"/>
                  <a:gd name="connsiteX0" fmla="*/ 176201 w 177085"/>
                  <a:gd name="connsiteY0" fmla="*/ 2217 h 148067"/>
                  <a:gd name="connsiteX1" fmla="*/ 0 w 177085"/>
                  <a:gd name="connsiteY1" fmla="*/ 90484 h 148067"/>
                  <a:gd name="connsiteX0" fmla="*/ 176201 w 177085"/>
                  <a:gd name="connsiteY0" fmla="*/ 2217 h 148067"/>
                  <a:gd name="connsiteX1" fmla="*/ 177085 w 177085"/>
                  <a:gd name="connsiteY1" fmla="*/ 0 h 148067"/>
                  <a:gd name="connsiteX0" fmla="*/ 176201 w 177085"/>
                  <a:gd name="connsiteY0" fmla="*/ 2217 h 148067"/>
                  <a:gd name="connsiteX1" fmla="*/ 0 w 177085"/>
                  <a:gd name="connsiteY1" fmla="*/ 90484 h 148067"/>
                  <a:gd name="connsiteX2" fmla="*/ 176201 w 177085"/>
                  <a:gd name="connsiteY2" fmla="*/ 2217 h 148067"/>
                  <a:gd name="connsiteX0" fmla="*/ 176201 w 201088"/>
                  <a:gd name="connsiteY0" fmla="*/ 2217 h 148067"/>
                  <a:gd name="connsiteX1" fmla="*/ 177085 w 201088"/>
                  <a:gd name="connsiteY1" fmla="*/ 0 h 148067"/>
                  <a:gd name="connsiteX0" fmla="*/ 176201 w 201088"/>
                  <a:gd name="connsiteY0" fmla="*/ 2217 h 148067"/>
                  <a:gd name="connsiteX1" fmla="*/ 0 w 201088"/>
                  <a:gd name="connsiteY1" fmla="*/ 90484 h 148067"/>
                  <a:gd name="connsiteX2" fmla="*/ 201088 w 201088"/>
                  <a:gd name="connsiteY2" fmla="*/ 34058 h 148067"/>
                  <a:gd name="connsiteX0" fmla="*/ 228826 w 229710"/>
                  <a:gd name="connsiteY0" fmla="*/ 2217 h 90489"/>
                  <a:gd name="connsiteX1" fmla="*/ 229710 w 229710"/>
                  <a:gd name="connsiteY1" fmla="*/ 0 h 90489"/>
                  <a:gd name="connsiteX0" fmla="*/ 228826 w 229710"/>
                  <a:gd name="connsiteY0" fmla="*/ 2217 h 90489"/>
                  <a:gd name="connsiteX1" fmla="*/ 52625 w 229710"/>
                  <a:gd name="connsiteY1" fmla="*/ 90484 h 90489"/>
                  <a:gd name="connsiteX2" fmla="*/ 0 w 229710"/>
                  <a:gd name="connsiteY2" fmla="*/ 6913 h 90489"/>
                  <a:gd name="connsiteX0" fmla="*/ 228826 w 229710"/>
                  <a:gd name="connsiteY0" fmla="*/ 2217 h 139122"/>
                  <a:gd name="connsiteX1" fmla="*/ 229710 w 229710"/>
                  <a:gd name="connsiteY1" fmla="*/ 0 h 139122"/>
                  <a:gd name="connsiteX0" fmla="*/ 228826 w 229710"/>
                  <a:gd name="connsiteY0" fmla="*/ 2217 h 139122"/>
                  <a:gd name="connsiteX1" fmla="*/ 115390 w 229710"/>
                  <a:gd name="connsiteY1" fmla="*/ 139119 h 139122"/>
                  <a:gd name="connsiteX2" fmla="*/ 0 w 229710"/>
                  <a:gd name="connsiteY2" fmla="*/ 6913 h 139122"/>
                  <a:gd name="connsiteX0" fmla="*/ 228826 w 229710"/>
                  <a:gd name="connsiteY0" fmla="*/ 2217 h 139120"/>
                  <a:gd name="connsiteX1" fmla="*/ 229710 w 229710"/>
                  <a:gd name="connsiteY1" fmla="*/ 0 h 139120"/>
                  <a:gd name="connsiteX0" fmla="*/ 228826 w 229710"/>
                  <a:gd name="connsiteY0" fmla="*/ 2217 h 139120"/>
                  <a:gd name="connsiteX1" fmla="*/ 115390 w 229710"/>
                  <a:gd name="connsiteY1" fmla="*/ 139119 h 139120"/>
                  <a:gd name="connsiteX2" fmla="*/ 0 w 229710"/>
                  <a:gd name="connsiteY2" fmla="*/ 6913 h 139120"/>
                  <a:gd name="connsiteX0" fmla="*/ 226174 w 227058"/>
                  <a:gd name="connsiteY0" fmla="*/ 2217 h 139124"/>
                  <a:gd name="connsiteX1" fmla="*/ 227058 w 227058"/>
                  <a:gd name="connsiteY1" fmla="*/ 0 h 139124"/>
                  <a:gd name="connsiteX0" fmla="*/ 226174 w 227058"/>
                  <a:gd name="connsiteY0" fmla="*/ 2217 h 139124"/>
                  <a:gd name="connsiteX1" fmla="*/ 112738 w 227058"/>
                  <a:gd name="connsiteY1" fmla="*/ 139119 h 139124"/>
                  <a:gd name="connsiteX2" fmla="*/ 0 w 227058"/>
                  <a:gd name="connsiteY2" fmla="*/ 8044 h 139124"/>
                  <a:gd name="connsiteX0" fmla="*/ 226174 w 227058"/>
                  <a:gd name="connsiteY0" fmla="*/ 2217 h 139124"/>
                  <a:gd name="connsiteX1" fmla="*/ 227058 w 227058"/>
                  <a:gd name="connsiteY1" fmla="*/ 0 h 139124"/>
                  <a:gd name="connsiteX0" fmla="*/ 226174 w 227058"/>
                  <a:gd name="connsiteY0" fmla="*/ 2217 h 139124"/>
                  <a:gd name="connsiteX1" fmla="*/ 112738 w 227058"/>
                  <a:gd name="connsiteY1" fmla="*/ 139119 h 139124"/>
                  <a:gd name="connsiteX2" fmla="*/ 0 w 227058"/>
                  <a:gd name="connsiteY2" fmla="*/ 8044 h 139124"/>
                  <a:gd name="connsiteX0" fmla="*/ 226174 w 227058"/>
                  <a:gd name="connsiteY0" fmla="*/ 2217 h 140255"/>
                  <a:gd name="connsiteX1" fmla="*/ 227058 w 227058"/>
                  <a:gd name="connsiteY1" fmla="*/ 0 h 140255"/>
                  <a:gd name="connsiteX0" fmla="*/ 226174 w 227058"/>
                  <a:gd name="connsiteY0" fmla="*/ 2217 h 140255"/>
                  <a:gd name="connsiteX1" fmla="*/ 111854 w 227058"/>
                  <a:gd name="connsiteY1" fmla="*/ 140250 h 140255"/>
                  <a:gd name="connsiteX2" fmla="*/ 0 w 227058"/>
                  <a:gd name="connsiteY2" fmla="*/ 8044 h 140255"/>
                  <a:gd name="connsiteX0" fmla="*/ 226174 w 227058"/>
                  <a:gd name="connsiteY0" fmla="*/ 2217 h 150364"/>
                  <a:gd name="connsiteX1" fmla="*/ 227058 w 227058"/>
                  <a:gd name="connsiteY1" fmla="*/ 0 h 150364"/>
                  <a:gd name="connsiteX0" fmla="*/ 226174 w 227058"/>
                  <a:gd name="connsiteY0" fmla="*/ 2217 h 150364"/>
                  <a:gd name="connsiteX1" fmla="*/ 111854 w 227058"/>
                  <a:gd name="connsiteY1" fmla="*/ 140250 h 150364"/>
                  <a:gd name="connsiteX2" fmla="*/ 0 w 227058"/>
                  <a:gd name="connsiteY2" fmla="*/ 8044 h 150364"/>
                  <a:gd name="connsiteX0" fmla="*/ 226174 w 227058"/>
                  <a:gd name="connsiteY0" fmla="*/ 2217 h 140265"/>
                  <a:gd name="connsiteX1" fmla="*/ 227058 w 227058"/>
                  <a:gd name="connsiteY1" fmla="*/ 0 h 140265"/>
                  <a:gd name="connsiteX0" fmla="*/ 226174 w 227058"/>
                  <a:gd name="connsiteY0" fmla="*/ 2217 h 140265"/>
                  <a:gd name="connsiteX1" fmla="*/ 111854 w 227058"/>
                  <a:gd name="connsiteY1" fmla="*/ 140250 h 140265"/>
                  <a:gd name="connsiteX2" fmla="*/ 0 w 227058"/>
                  <a:gd name="connsiteY2" fmla="*/ 8044 h 140265"/>
                  <a:gd name="connsiteX0" fmla="*/ 226174 w 227058"/>
                  <a:gd name="connsiteY0" fmla="*/ 2217 h 140267"/>
                  <a:gd name="connsiteX1" fmla="*/ 227058 w 227058"/>
                  <a:gd name="connsiteY1" fmla="*/ 0 h 140267"/>
                  <a:gd name="connsiteX0" fmla="*/ 226174 w 227058"/>
                  <a:gd name="connsiteY0" fmla="*/ 2217 h 140267"/>
                  <a:gd name="connsiteX1" fmla="*/ 111854 w 227058"/>
                  <a:gd name="connsiteY1" fmla="*/ 140250 h 140267"/>
                  <a:gd name="connsiteX2" fmla="*/ 0 w 227058"/>
                  <a:gd name="connsiteY2" fmla="*/ 8044 h 140267"/>
                  <a:gd name="connsiteX0" fmla="*/ 226174 w 227058"/>
                  <a:gd name="connsiteY0" fmla="*/ 2217 h 140267"/>
                  <a:gd name="connsiteX1" fmla="*/ 227058 w 227058"/>
                  <a:gd name="connsiteY1" fmla="*/ 0 h 140267"/>
                  <a:gd name="connsiteX0" fmla="*/ 226174 w 227058"/>
                  <a:gd name="connsiteY0" fmla="*/ 2217 h 140267"/>
                  <a:gd name="connsiteX1" fmla="*/ 111854 w 227058"/>
                  <a:gd name="connsiteY1" fmla="*/ 140250 h 140267"/>
                  <a:gd name="connsiteX2" fmla="*/ 0 w 227058"/>
                  <a:gd name="connsiteY2" fmla="*/ 8044 h 140267"/>
                  <a:gd name="connsiteX0" fmla="*/ 226174 w 227058"/>
                  <a:gd name="connsiteY0" fmla="*/ 2217 h 140267"/>
                  <a:gd name="connsiteX1" fmla="*/ 227058 w 227058"/>
                  <a:gd name="connsiteY1" fmla="*/ 0 h 140267"/>
                  <a:gd name="connsiteX0" fmla="*/ 226174 w 227058"/>
                  <a:gd name="connsiteY0" fmla="*/ 2217 h 140267"/>
                  <a:gd name="connsiteX1" fmla="*/ 111854 w 227058"/>
                  <a:gd name="connsiteY1" fmla="*/ 140250 h 140267"/>
                  <a:gd name="connsiteX2" fmla="*/ 0 w 227058"/>
                  <a:gd name="connsiteY2" fmla="*/ 8044 h 140267"/>
                  <a:gd name="connsiteX0" fmla="*/ 226174 w 246507"/>
                  <a:gd name="connsiteY0" fmla="*/ 2217 h 149199"/>
                  <a:gd name="connsiteX1" fmla="*/ 227058 w 246507"/>
                  <a:gd name="connsiteY1" fmla="*/ 0 h 149199"/>
                  <a:gd name="connsiteX0" fmla="*/ 246507 w 246507"/>
                  <a:gd name="connsiteY0" fmla="*/ 91570 h 149199"/>
                  <a:gd name="connsiteX1" fmla="*/ 111854 w 246507"/>
                  <a:gd name="connsiteY1" fmla="*/ 140250 h 149199"/>
                  <a:gd name="connsiteX2" fmla="*/ 0 w 246507"/>
                  <a:gd name="connsiteY2" fmla="*/ 8044 h 149199"/>
                  <a:gd name="connsiteX0" fmla="*/ 226174 w 246507"/>
                  <a:gd name="connsiteY0" fmla="*/ 2217 h 149199"/>
                  <a:gd name="connsiteX1" fmla="*/ 227058 w 246507"/>
                  <a:gd name="connsiteY1" fmla="*/ 0 h 149199"/>
                  <a:gd name="connsiteX0" fmla="*/ 246507 w 246507"/>
                  <a:gd name="connsiteY0" fmla="*/ 91570 h 149199"/>
                  <a:gd name="connsiteX1" fmla="*/ 111854 w 246507"/>
                  <a:gd name="connsiteY1" fmla="*/ 140250 h 149199"/>
                  <a:gd name="connsiteX2" fmla="*/ 0 w 246507"/>
                  <a:gd name="connsiteY2" fmla="*/ 8044 h 149199"/>
                  <a:gd name="connsiteX0" fmla="*/ 226174 w 246507"/>
                  <a:gd name="connsiteY0" fmla="*/ 2217 h 149199"/>
                  <a:gd name="connsiteX1" fmla="*/ 227058 w 246507"/>
                  <a:gd name="connsiteY1" fmla="*/ 0 h 149199"/>
                  <a:gd name="connsiteX0" fmla="*/ 246507 w 246507"/>
                  <a:gd name="connsiteY0" fmla="*/ 91570 h 149199"/>
                  <a:gd name="connsiteX1" fmla="*/ 111854 w 246507"/>
                  <a:gd name="connsiteY1" fmla="*/ 140250 h 149199"/>
                  <a:gd name="connsiteX2" fmla="*/ 0 w 246507"/>
                  <a:gd name="connsiteY2" fmla="*/ 8044 h 149199"/>
                  <a:gd name="connsiteX0" fmla="*/ 201421 w 221754"/>
                  <a:gd name="connsiteY0" fmla="*/ 20187 h 169090"/>
                  <a:gd name="connsiteX1" fmla="*/ 202305 w 221754"/>
                  <a:gd name="connsiteY1" fmla="*/ 17970 h 169090"/>
                  <a:gd name="connsiteX0" fmla="*/ 221754 w 221754"/>
                  <a:gd name="connsiteY0" fmla="*/ 109540 h 169090"/>
                  <a:gd name="connsiteX1" fmla="*/ 87101 w 221754"/>
                  <a:gd name="connsiteY1" fmla="*/ 158220 h 169090"/>
                  <a:gd name="connsiteX2" fmla="*/ 0 w 221754"/>
                  <a:gd name="connsiteY2" fmla="*/ 0 h 169090"/>
                  <a:gd name="connsiteX0" fmla="*/ 201421 w 221754"/>
                  <a:gd name="connsiteY0" fmla="*/ 20187 h 179059"/>
                  <a:gd name="connsiteX1" fmla="*/ 202305 w 221754"/>
                  <a:gd name="connsiteY1" fmla="*/ 17970 h 179059"/>
                  <a:gd name="connsiteX0" fmla="*/ 221754 w 221754"/>
                  <a:gd name="connsiteY0" fmla="*/ 109540 h 179059"/>
                  <a:gd name="connsiteX1" fmla="*/ 87101 w 221754"/>
                  <a:gd name="connsiteY1" fmla="*/ 158220 h 179059"/>
                  <a:gd name="connsiteX2" fmla="*/ 0 w 221754"/>
                  <a:gd name="connsiteY2" fmla="*/ 0 h 179059"/>
                  <a:gd name="connsiteX0" fmla="*/ 201421 w 221754"/>
                  <a:gd name="connsiteY0" fmla="*/ 20187 h 179059"/>
                  <a:gd name="connsiteX1" fmla="*/ 202305 w 221754"/>
                  <a:gd name="connsiteY1" fmla="*/ 17970 h 179059"/>
                  <a:gd name="connsiteX0" fmla="*/ 221754 w 221754"/>
                  <a:gd name="connsiteY0" fmla="*/ 109540 h 179059"/>
                  <a:gd name="connsiteX1" fmla="*/ 87101 w 221754"/>
                  <a:gd name="connsiteY1" fmla="*/ 158220 h 179059"/>
                  <a:gd name="connsiteX2" fmla="*/ 0 w 221754"/>
                  <a:gd name="connsiteY2" fmla="*/ 0 h 179059"/>
                  <a:gd name="connsiteX0" fmla="*/ 265954 w 286287"/>
                  <a:gd name="connsiteY0" fmla="*/ 2217 h 153616"/>
                  <a:gd name="connsiteX1" fmla="*/ 266838 w 286287"/>
                  <a:gd name="connsiteY1" fmla="*/ 0 h 153616"/>
                  <a:gd name="connsiteX0" fmla="*/ 286287 w 286287"/>
                  <a:gd name="connsiteY0" fmla="*/ 91570 h 153616"/>
                  <a:gd name="connsiteX1" fmla="*/ 151634 w 286287"/>
                  <a:gd name="connsiteY1" fmla="*/ 140250 h 153616"/>
                  <a:gd name="connsiteX2" fmla="*/ 0 w 286287"/>
                  <a:gd name="connsiteY2" fmla="*/ 99659 h 153616"/>
                  <a:gd name="connsiteX0" fmla="*/ 257114 w 277447"/>
                  <a:gd name="connsiteY0" fmla="*/ 2217 h 183356"/>
                  <a:gd name="connsiteX1" fmla="*/ 257998 w 277447"/>
                  <a:gd name="connsiteY1" fmla="*/ 0 h 183356"/>
                  <a:gd name="connsiteX0" fmla="*/ 277447 w 277447"/>
                  <a:gd name="connsiteY0" fmla="*/ 91570 h 183356"/>
                  <a:gd name="connsiteX1" fmla="*/ 142794 w 277447"/>
                  <a:gd name="connsiteY1" fmla="*/ 140250 h 183356"/>
                  <a:gd name="connsiteX2" fmla="*/ 0 w 277447"/>
                  <a:gd name="connsiteY2" fmla="*/ 183356 h 183356"/>
                  <a:gd name="connsiteX0" fmla="*/ 257114 w 277447"/>
                  <a:gd name="connsiteY0" fmla="*/ 2217 h 236425"/>
                  <a:gd name="connsiteX1" fmla="*/ 257998 w 277447"/>
                  <a:gd name="connsiteY1" fmla="*/ 0 h 236425"/>
                  <a:gd name="connsiteX0" fmla="*/ 277447 w 277447"/>
                  <a:gd name="connsiteY0" fmla="*/ 91570 h 236425"/>
                  <a:gd name="connsiteX1" fmla="*/ 163126 w 277447"/>
                  <a:gd name="connsiteY1" fmla="*/ 234127 h 236425"/>
                  <a:gd name="connsiteX2" fmla="*/ 0 w 277447"/>
                  <a:gd name="connsiteY2" fmla="*/ 183356 h 236425"/>
                  <a:gd name="connsiteX0" fmla="*/ 257114 w 257998"/>
                  <a:gd name="connsiteY0" fmla="*/ 2217 h 238578"/>
                  <a:gd name="connsiteX1" fmla="*/ 257998 w 257998"/>
                  <a:gd name="connsiteY1" fmla="*/ 0 h 238578"/>
                  <a:gd name="connsiteX0" fmla="*/ 223522 w 257998"/>
                  <a:gd name="connsiteY0" fmla="*/ 45197 h 238578"/>
                  <a:gd name="connsiteX1" fmla="*/ 163126 w 257998"/>
                  <a:gd name="connsiteY1" fmla="*/ 234127 h 238578"/>
                  <a:gd name="connsiteX2" fmla="*/ 0 w 257998"/>
                  <a:gd name="connsiteY2" fmla="*/ 183356 h 238578"/>
                  <a:gd name="connsiteX0" fmla="*/ 257114 w 257998"/>
                  <a:gd name="connsiteY0" fmla="*/ 2217 h 238578"/>
                  <a:gd name="connsiteX1" fmla="*/ 257998 w 257998"/>
                  <a:gd name="connsiteY1" fmla="*/ 0 h 238578"/>
                  <a:gd name="connsiteX0" fmla="*/ 223522 w 257998"/>
                  <a:gd name="connsiteY0" fmla="*/ 45197 h 238578"/>
                  <a:gd name="connsiteX1" fmla="*/ 163126 w 257998"/>
                  <a:gd name="connsiteY1" fmla="*/ 234127 h 238578"/>
                  <a:gd name="connsiteX2" fmla="*/ 0 w 257998"/>
                  <a:gd name="connsiteY2" fmla="*/ 183356 h 238578"/>
                  <a:gd name="connsiteX0" fmla="*/ 257114 w 257998"/>
                  <a:gd name="connsiteY0" fmla="*/ 2217 h 239277"/>
                  <a:gd name="connsiteX1" fmla="*/ 257998 w 257998"/>
                  <a:gd name="connsiteY1" fmla="*/ 0 h 239277"/>
                  <a:gd name="connsiteX0" fmla="*/ 223522 w 257998"/>
                  <a:gd name="connsiteY0" fmla="*/ 45197 h 239277"/>
                  <a:gd name="connsiteX1" fmla="*/ 163126 w 257998"/>
                  <a:gd name="connsiteY1" fmla="*/ 234127 h 239277"/>
                  <a:gd name="connsiteX2" fmla="*/ 0 w 257998"/>
                  <a:gd name="connsiteY2" fmla="*/ 183356 h 239277"/>
                  <a:gd name="connsiteX0" fmla="*/ 221753 w 222637"/>
                  <a:gd name="connsiteY0" fmla="*/ 2217 h 241679"/>
                  <a:gd name="connsiteX1" fmla="*/ 222637 w 222637"/>
                  <a:gd name="connsiteY1" fmla="*/ 0 h 241679"/>
                  <a:gd name="connsiteX0" fmla="*/ 188161 w 222637"/>
                  <a:gd name="connsiteY0" fmla="*/ 45197 h 241679"/>
                  <a:gd name="connsiteX1" fmla="*/ 127765 w 222637"/>
                  <a:gd name="connsiteY1" fmla="*/ 234127 h 241679"/>
                  <a:gd name="connsiteX2" fmla="*/ 0 w 222637"/>
                  <a:gd name="connsiteY2" fmla="*/ 207108 h 241679"/>
                  <a:gd name="connsiteX0" fmla="*/ 221753 w 222637"/>
                  <a:gd name="connsiteY0" fmla="*/ 2217 h 229838"/>
                  <a:gd name="connsiteX1" fmla="*/ 222637 w 222637"/>
                  <a:gd name="connsiteY1" fmla="*/ 0 h 229838"/>
                  <a:gd name="connsiteX0" fmla="*/ 188161 w 222637"/>
                  <a:gd name="connsiteY0" fmla="*/ 45197 h 229838"/>
                  <a:gd name="connsiteX1" fmla="*/ 143677 w 222637"/>
                  <a:gd name="connsiteY1" fmla="*/ 220555 h 229838"/>
                  <a:gd name="connsiteX2" fmla="*/ 0 w 222637"/>
                  <a:gd name="connsiteY2" fmla="*/ 207108 h 229838"/>
                  <a:gd name="connsiteX0" fmla="*/ 184624 w 185508"/>
                  <a:gd name="connsiteY0" fmla="*/ 2217 h 226894"/>
                  <a:gd name="connsiteX1" fmla="*/ 185508 w 185508"/>
                  <a:gd name="connsiteY1" fmla="*/ 0 h 226894"/>
                  <a:gd name="connsiteX0" fmla="*/ 151032 w 185508"/>
                  <a:gd name="connsiteY0" fmla="*/ 45197 h 226894"/>
                  <a:gd name="connsiteX1" fmla="*/ 106548 w 185508"/>
                  <a:gd name="connsiteY1" fmla="*/ 220555 h 226894"/>
                  <a:gd name="connsiteX2" fmla="*/ 0 w 185508"/>
                  <a:gd name="connsiteY2" fmla="*/ 191273 h 226894"/>
                  <a:gd name="connsiteX0" fmla="*/ 184624 w 185508"/>
                  <a:gd name="connsiteY0" fmla="*/ 2217 h 226894"/>
                  <a:gd name="connsiteX1" fmla="*/ 185508 w 185508"/>
                  <a:gd name="connsiteY1" fmla="*/ 0 h 226894"/>
                  <a:gd name="connsiteX0" fmla="*/ 151032 w 185508"/>
                  <a:gd name="connsiteY0" fmla="*/ 45197 h 226894"/>
                  <a:gd name="connsiteX1" fmla="*/ 106548 w 185508"/>
                  <a:gd name="connsiteY1" fmla="*/ 220555 h 226894"/>
                  <a:gd name="connsiteX2" fmla="*/ 0 w 185508"/>
                  <a:gd name="connsiteY2" fmla="*/ 191273 h 226894"/>
                  <a:gd name="connsiteX0" fmla="*/ 184624 w 190433"/>
                  <a:gd name="connsiteY0" fmla="*/ 2217 h 226894"/>
                  <a:gd name="connsiteX1" fmla="*/ 185508 w 190433"/>
                  <a:gd name="connsiteY1" fmla="*/ 0 h 226894"/>
                  <a:gd name="connsiteX0" fmla="*/ 151032 w 190433"/>
                  <a:gd name="connsiteY0" fmla="*/ 45197 h 226894"/>
                  <a:gd name="connsiteX1" fmla="*/ 106548 w 190433"/>
                  <a:gd name="connsiteY1" fmla="*/ 220555 h 226894"/>
                  <a:gd name="connsiteX2" fmla="*/ 0 w 190433"/>
                  <a:gd name="connsiteY2" fmla="*/ 191273 h 226894"/>
                  <a:gd name="connsiteX0" fmla="*/ 184624 w 201611"/>
                  <a:gd name="connsiteY0" fmla="*/ 2217 h 194122"/>
                  <a:gd name="connsiteX1" fmla="*/ 185508 w 201611"/>
                  <a:gd name="connsiteY1" fmla="*/ 0 h 194122"/>
                  <a:gd name="connsiteX0" fmla="*/ 151032 w 201611"/>
                  <a:gd name="connsiteY0" fmla="*/ 45197 h 194122"/>
                  <a:gd name="connsiteX1" fmla="*/ 150749 w 201611"/>
                  <a:gd name="connsiteY1" fmla="*/ 178707 h 194122"/>
                  <a:gd name="connsiteX2" fmla="*/ 0 w 201611"/>
                  <a:gd name="connsiteY2" fmla="*/ 191273 h 194122"/>
                  <a:gd name="connsiteX0" fmla="*/ 184624 w 210376"/>
                  <a:gd name="connsiteY0" fmla="*/ 2217 h 234649"/>
                  <a:gd name="connsiteX1" fmla="*/ 185508 w 210376"/>
                  <a:gd name="connsiteY1" fmla="*/ 0 h 234649"/>
                  <a:gd name="connsiteX0" fmla="*/ 151032 w 210376"/>
                  <a:gd name="connsiteY0" fmla="*/ 45197 h 234649"/>
                  <a:gd name="connsiteX1" fmla="*/ 150749 w 210376"/>
                  <a:gd name="connsiteY1" fmla="*/ 178707 h 234649"/>
                  <a:gd name="connsiteX2" fmla="*/ 0 w 210376"/>
                  <a:gd name="connsiteY2" fmla="*/ 191273 h 234649"/>
                  <a:gd name="connsiteX0" fmla="*/ 184624 w 219726"/>
                  <a:gd name="connsiteY0" fmla="*/ 2217 h 221817"/>
                  <a:gd name="connsiteX1" fmla="*/ 185508 w 219726"/>
                  <a:gd name="connsiteY1" fmla="*/ 0 h 221817"/>
                  <a:gd name="connsiteX0" fmla="*/ 151032 w 219726"/>
                  <a:gd name="connsiteY0" fmla="*/ 45197 h 221817"/>
                  <a:gd name="connsiteX1" fmla="*/ 150749 w 219726"/>
                  <a:gd name="connsiteY1" fmla="*/ 178707 h 221817"/>
                  <a:gd name="connsiteX2" fmla="*/ 0 w 219726"/>
                  <a:gd name="connsiteY2" fmla="*/ 191273 h 221817"/>
                  <a:gd name="connsiteX0" fmla="*/ 33875 w 68977"/>
                  <a:gd name="connsiteY0" fmla="*/ 2217 h 221817"/>
                  <a:gd name="connsiteX1" fmla="*/ 34759 w 68977"/>
                  <a:gd name="connsiteY1" fmla="*/ 0 h 221817"/>
                  <a:gd name="connsiteX0" fmla="*/ 283 w 68977"/>
                  <a:gd name="connsiteY0" fmla="*/ 45197 h 221817"/>
                  <a:gd name="connsiteX1" fmla="*/ 0 w 68977"/>
                  <a:gd name="connsiteY1" fmla="*/ 178707 h 221817"/>
                  <a:gd name="connsiteX0" fmla="*/ 33875 w 93237"/>
                  <a:gd name="connsiteY0" fmla="*/ 2217 h 178707"/>
                  <a:gd name="connsiteX1" fmla="*/ 34759 w 93237"/>
                  <a:gd name="connsiteY1" fmla="*/ 0 h 178707"/>
                  <a:gd name="connsiteX0" fmla="*/ 283 w 93237"/>
                  <a:gd name="connsiteY0" fmla="*/ 45197 h 178707"/>
                  <a:gd name="connsiteX1" fmla="*/ 0 w 93237"/>
                  <a:gd name="connsiteY1" fmla="*/ 178707 h 178707"/>
                  <a:gd name="connsiteX0" fmla="*/ 33875 w 93897"/>
                  <a:gd name="connsiteY0" fmla="*/ 2217 h 178707"/>
                  <a:gd name="connsiteX1" fmla="*/ 34759 w 93897"/>
                  <a:gd name="connsiteY1" fmla="*/ 0 h 178707"/>
                  <a:gd name="connsiteX0" fmla="*/ 283 w 93897"/>
                  <a:gd name="connsiteY0" fmla="*/ 45197 h 178707"/>
                  <a:gd name="connsiteX1" fmla="*/ 0 w 93897"/>
                  <a:gd name="connsiteY1" fmla="*/ 178707 h 178707"/>
                  <a:gd name="connsiteX0" fmla="*/ 136234 w 144370"/>
                  <a:gd name="connsiteY0" fmla="*/ 2217 h 178707"/>
                  <a:gd name="connsiteX1" fmla="*/ 137118 w 144370"/>
                  <a:gd name="connsiteY1" fmla="*/ 0 h 178707"/>
                  <a:gd name="connsiteX0" fmla="*/ 102642 w 144370"/>
                  <a:gd name="connsiteY0" fmla="*/ 45197 h 178707"/>
                  <a:gd name="connsiteX1" fmla="*/ 1862 w 144370"/>
                  <a:gd name="connsiteY1" fmla="*/ 145903 h 178707"/>
                  <a:gd name="connsiteX2" fmla="*/ 102359 w 144370"/>
                  <a:gd name="connsiteY2" fmla="*/ 178707 h 178707"/>
                  <a:gd name="connsiteX0" fmla="*/ 33875 w 109306"/>
                  <a:gd name="connsiteY0" fmla="*/ 2217 h 178707"/>
                  <a:gd name="connsiteX1" fmla="*/ 34759 w 109306"/>
                  <a:gd name="connsiteY1" fmla="*/ 0 h 178707"/>
                  <a:gd name="connsiteX0" fmla="*/ 283 w 109306"/>
                  <a:gd name="connsiteY0" fmla="*/ 45197 h 178707"/>
                  <a:gd name="connsiteX1" fmla="*/ 90451 w 109306"/>
                  <a:gd name="connsiteY1" fmla="*/ 57682 h 178707"/>
                  <a:gd name="connsiteX2" fmla="*/ 0 w 109306"/>
                  <a:gd name="connsiteY2" fmla="*/ 178707 h 178707"/>
                  <a:gd name="connsiteX0" fmla="*/ 33875 w 99111"/>
                  <a:gd name="connsiteY0" fmla="*/ 2217 h 187003"/>
                  <a:gd name="connsiteX1" fmla="*/ 34759 w 99111"/>
                  <a:gd name="connsiteY1" fmla="*/ 0 h 187003"/>
                  <a:gd name="connsiteX0" fmla="*/ 283 w 99111"/>
                  <a:gd name="connsiteY0" fmla="*/ 45197 h 187003"/>
                  <a:gd name="connsiteX1" fmla="*/ 90451 w 99111"/>
                  <a:gd name="connsiteY1" fmla="*/ 57682 h 187003"/>
                  <a:gd name="connsiteX2" fmla="*/ 0 w 99111"/>
                  <a:gd name="connsiteY2" fmla="*/ 178707 h 187003"/>
                  <a:gd name="connsiteX0" fmla="*/ 33875 w 99111"/>
                  <a:gd name="connsiteY0" fmla="*/ 2217 h 187003"/>
                  <a:gd name="connsiteX1" fmla="*/ 34759 w 99111"/>
                  <a:gd name="connsiteY1" fmla="*/ 0 h 187003"/>
                  <a:gd name="connsiteX0" fmla="*/ 283 w 99111"/>
                  <a:gd name="connsiteY0" fmla="*/ 45197 h 187003"/>
                  <a:gd name="connsiteX1" fmla="*/ 90451 w 99111"/>
                  <a:gd name="connsiteY1" fmla="*/ 57682 h 187003"/>
                  <a:gd name="connsiteX2" fmla="*/ 0 w 99111"/>
                  <a:gd name="connsiteY2" fmla="*/ 178707 h 187003"/>
                  <a:gd name="connsiteX0" fmla="*/ 33875 w 99111"/>
                  <a:gd name="connsiteY0" fmla="*/ 2217 h 187003"/>
                  <a:gd name="connsiteX1" fmla="*/ 34759 w 99111"/>
                  <a:gd name="connsiteY1" fmla="*/ 0 h 187003"/>
                  <a:gd name="connsiteX0" fmla="*/ 283 w 99111"/>
                  <a:gd name="connsiteY0" fmla="*/ 45197 h 187003"/>
                  <a:gd name="connsiteX1" fmla="*/ 90451 w 99111"/>
                  <a:gd name="connsiteY1" fmla="*/ 57682 h 187003"/>
                  <a:gd name="connsiteX2" fmla="*/ 0 w 99111"/>
                  <a:gd name="connsiteY2" fmla="*/ 178707 h 187003"/>
                  <a:gd name="connsiteX0" fmla="*/ 33875 w 99111"/>
                  <a:gd name="connsiteY0" fmla="*/ 2217 h 187003"/>
                  <a:gd name="connsiteX1" fmla="*/ 34759 w 99111"/>
                  <a:gd name="connsiteY1" fmla="*/ 0 h 187003"/>
                  <a:gd name="connsiteX0" fmla="*/ 283 w 99111"/>
                  <a:gd name="connsiteY0" fmla="*/ 45197 h 187003"/>
                  <a:gd name="connsiteX1" fmla="*/ 90451 w 99111"/>
                  <a:gd name="connsiteY1" fmla="*/ 57682 h 187003"/>
                  <a:gd name="connsiteX2" fmla="*/ 0 w 99111"/>
                  <a:gd name="connsiteY2" fmla="*/ 178707 h 187003"/>
                  <a:gd name="connsiteX0" fmla="*/ 68963 w 134199"/>
                  <a:gd name="connsiteY0" fmla="*/ 2217 h 187003"/>
                  <a:gd name="connsiteX1" fmla="*/ 69847 w 134199"/>
                  <a:gd name="connsiteY1" fmla="*/ 0 h 187003"/>
                  <a:gd name="connsiteX0" fmla="*/ 35371 w 134199"/>
                  <a:gd name="connsiteY0" fmla="*/ 45197 h 187003"/>
                  <a:gd name="connsiteX1" fmla="*/ 2661 w 134199"/>
                  <a:gd name="connsiteY1" fmla="*/ 110841 h 187003"/>
                  <a:gd name="connsiteX2" fmla="*/ 125539 w 134199"/>
                  <a:gd name="connsiteY2" fmla="*/ 57682 h 187003"/>
                  <a:gd name="connsiteX3" fmla="*/ 35088 w 134199"/>
                  <a:gd name="connsiteY3" fmla="*/ 178707 h 187003"/>
                  <a:gd name="connsiteX0" fmla="*/ 68569 w 133805"/>
                  <a:gd name="connsiteY0" fmla="*/ 2217 h 187003"/>
                  <a:gd name="connsiteX1" fmla="*/ 69453 w 133805"/>
                  <a:gd name="connsiteY1" fmla="*/ 0 h 187003"/>
                  <a:gd name="connsiteX0" fmla="*/ 34977 w 133805"/>
                  <a:gd name="connsiteY0" fmla="*/ 45197 h 187003"/>
                  <a:gd name="connsiteX1" fmla="*/ 2267 w 133805"/>
                  <a:gd name="connsiteY1" fmla="*/ 110841 h 187003"/>
                  <a:gd name="connsiteX2" fmla="*/ 125145 w 133805"/>
                  <a:gd name="connsiteY2" fmla="*/ 57682 h 187003"/>
                  <a:gd name="connsiteX3" fmla="*/ 34694 w 133805"/>
                  <a:gd name="connsiteY3" fmla="*/ 178707 h 187003"/>
                  <a:gd name="connsiteX0" fmla="*/ 142420 w 207656"/>
                  <a:gd name="connsiteY0" fmla="*/ 2217 h 187003"/>
                  <a:gd name="connsiteX1" fmla="*/ 143304 w 207656"/>
                  <a:gd name="connsiteY1" fmla="*/ 0 h 187003"/>
                  <a:gd name="connsiteX0" fmla="*/ 108828 w 207656"/>
                  <a:gd name="connsiteY0" fmla="*/ 45197 h 187003"/>
                  <a:gd name="connsiteX1" fmla="*/ 76118 w 207656"/>
                  <a:gd name="connsiteY1" fmla="*/ 110841 h 187003"/>
                  <a:gd name="connsiteX2" fmla="*/ 198996 w 207656"/>
                  <a:gd name="connsiteY2" fmla="*/ 57682 h 187003"/>
                  <a:gd name="connsiteX3" fmla="*/ 108545 w 207656"/>
                  <a:gd name="connsiteY3" fmla="*/ 178707 h 187003"/>
                  <a:gd name="connsiteX0" fmla="*/ 138405 w 139289"/>
                  <a:gd name="connsiteY0" fmla="*/ 2217 h 178707"/>
                  <a:gd name="connsiteX1" fmla="*/ 139289 w 139289"/>
                  <a:gd name="connsiteY1" fmla="*/ 0 h 178707"/>
                  <a:gd name="connsiteX0" fmla="*/ 104813 w 139289"/>
                  <a:gd name="connsiteY0" fmla="*/ 45197 h 178707"/>
                  <a:gd name="connsiteX1" fmla="*/ 72103 w 139289"/>
                  <a:gd name="connsiteY1" fmla="*/ 110841 h 178707"/>
                  <a:gd name="connsiteX2" fmla="*/ 104530 w 139289"/>
                  <a:gd name="connsiteY2" fmla="*/ 178707 h 178707"/>
                  <a:gd name="connsiteX0" fmla="*/ 163398 w 164282"/>
                  <a:gd name="connsiteY0" fmla="*/ 2217 h 178707"/>
                  <a:gd name="connsiteX1" fmla="*/ 164282 w 164282"/>
                  <a:gd name="connsiteY1" fmla="*/ 0 h 178707"/>
                  <a:gd name="connsiteX0" fmla="*/ 129806 w 164282"/>
                  <a:gd name="connsiteY0" fmla="*/ 45197 h 178707"/>
                  <a:gd name="connsiteX1" fmla="*/ 31678 w 164282"/>
                  <a:gd name="connsiteY1" fmla="*/ 107448 h 178707"/>
                  <a:gd name="connsiteX2" fmla="*/ 129523 w 164282"/>
                  <a:gd name="connsiteY2" fmla="*/ 178707 h 178707"/>
                  <a:gd name="connsiteX0" fmla="*/ 188886 w 189770"/>
                  <a:gd name="connsiteY0" fmla="*/ 2217 h 178707"/>
                  <a:gd name="connsiteX1" fmla="*/ 189770 w 189770"/>
                  <a:gd name="connsiteY1" fmla="*/ 0 h 178707"/>
                  <a:gd name="connsiteX0" fmla="*/ 155294 w 189770"/>
                  <a:gd name="connsiteY0" fmla="*/ 45197 h 178707"/>
                  <a:gd name="connsiteX1" fmla="*/ 57166 w 189770"/>
                  <a:gd name="connsiteY1" fmla="*/ 107448 h 178707"/>
                  <a:gd name="connsiteX2" fmla="*/ 155011 w 189770"/>
                  <a:gd name="connsiteY2" fmla="*/ 178707 h 178707"/>
                  <a:gd name="connsiteX0" fmla="*/ 188886 w 189770"/>
                  <a:gd name="connsiteY0" fmla="*/ 2217 h 140251"/>
                  <a:gd name="connsiteX1" fmla="*/ 189770 w 189770"/>
                  <a:gd name="connsiteY1" fmla="*/ 0 h 140251"/>
                  <a:gd name="connsiteX0" fmla="*/ 155294 w 189770"/>
                  <a:gd name="connsiteY0" fmla="*/ 45197 h 140251"/>
                  <a:gd name="connsiteX1" fmla="*/ 57166 w 189770"/>
                  <a:gd name="connsiteY1" fmla="*/ 107448 h 140251"/>
                  <a:gd name="connsiteX2" fmla="*/ 187720 w 189770"/>
                  <a:gd name="connsiteY2" fmla="*/ 140251 h 140251"/>
                  <a:gd name="connsiteX0" fmla="*/ 190905 w 191789"/>
                  <a:gd name="connsiteY0" fmla="*/ 2217 h 194797"/>
                  <a:gd name="connsiteX1" fmla="*/ 191789 w 191789"/>
                  <a:gd name="connsiteY1" fmla="*/ 0 h 194797"/>
                  <a:gd name="connsiteX0" fmla="*/ 157313 w 191789"/>
                  <a:gd name="connsiteY0" fmla="*/ 45197 h 194797"/>
                  <a:gd name="connsiteX1" fmla="*/ 55649 w 191789"/>
                  <a:gd name="connsiteY1" fmla="*/ 191145 h 194797"/>
                  <a:gd name="connsiteX2" fmla="*/ 189739 w 191789"/>
                  <a:gd name="connsiteY2" fmla="*/ 140251 h 194797"/>
                  <a:gd name="connsiteX0" fmla="*/ 194535 w 195419"/>
                  <a:gd name="connsiteY0" fmla="*/ 2217 h 194797"/>
                  <a:gd name="connsiteX1" fmla="*/ 195419 w 195419"/>
                  <a:gd name="connsiteY1" fmla="*/ 0 h 194797"/>
                  <a:gd name="connsiteX0" fmla="*/ 160943 w 195419"/>
                  <a:gd name="connsiteY0" fmla="*/ 45197 h 194797"/>
                  <a:gd name="connsiteX1" fmla="*/ 59279 w 195419"/>
                  <a:gd name="connsiteY1" fmla="*/ 191145 h 194797"/>
                  <a:gd name="connsiteX2" fmla="*/ 193369 w 195419"/>
                  <a:gd name="connsiteY2" fmla="*/ 140251 h 194797"/>
                  <a:gd name="connsiteX0" fmla="*/ 194535 w 195419"/>
                  <a:gd name="connsiteY0" fmla="*/ 2217 h 217155"/>
                  <a:gd name="connsiteX1" fmla="*/ 195419 w 195419"/>
                  <a:gd name="connsiteY1" fmla="*/ 0 h 217155"/>
                  <a:gd name="connsiteX0" fmla="*/ 160943 w 195419"/>
                  <a:gd name="connsiteY0" fmla="*/ 45197 h 217155"/>
                  <a:gd name="connsiteX1" fmla="*/ 59279 w 195419"/>
                  <a:gd name="connsiteY1" fmla="*/ 191145 h 217155"/>
                  <a:gd name="connsiteX2" fmla="*/ 193369 w 195419"/>
                  <a:gd name="connsiteY2" fmla="*/ 140251 h 217155"/>
                  <a:gd name="connsiteX0" fmla="*/ 217546 w 218430"/>
                  <a:gd name="connsiteY0" fmla="*/ 2217 h 251511"/>
                  <a:gd name="connsiteX1" fmla="*/ 218430 w 218430"/>
                  <a:gd name="connsiteY1" fmla="*/ 0 h 251511"/>
                  <a:gd name="connsiteX0" fmla="*/ 183954 w 218430"/>
                  <a:gd name="connsiteY0" fmla="*/ 45197 h 251511"/>
                  <a:gd name="connsiteX1" fmla="*/ 46045 w 218430"/>
                  <a:gd name="connsiteY1" fmla="*/ 229601 h 251511"/>
                  <a:gd name="connsiteX2" fmla="*/ 216380 w 218430"/>
                  <a:gd name="connsiteY2" fmla="*/ 140251 h 251511"/>
                  <a:gd name="connsiteX0" fmla="*/ 205152 w 206036"/>
                  <a:gd name="connsiteY0" fmla="*/ 2217 h 251511"/>
                  <a:gd name="connsiteX1" fmla="*/ 206036 w 206036"/>
                  <a:gd name="connsiteY1" fmla="*/ 0 h 251511"/>
                  <a:gd name="connsiteX0" fmla="*/ 171560 w 206036"/>
                  <a:gd name="connsiteY0" fmla="*/ 45197 h 251511"/>
                  <a:gd name="connsiteX1" fmla="*/ 33651 w 206036"/>
                  <a:gd name="connsiteY1" fmla="*/ 229601 h 251511"/>
                  <a:gd name="connsiteX2" fmla="*/ 203986 w 206036"/>
                  <a:gd name="connsiteY2" fmla="*/ 140251 h 251511"/>
                  <a:gd name="connsiteX0" fmla="*/ 199480 w 200364"/>
                  <a:gd name="connsiteY0" fmla="*/ 2217 h 251511"/>
                  <a:gd name="connsiteX1" fmla="*/ 200364 w 200364"/>
                  <a:gd name="connsiteY1" fmla="*/ 0 h 251511"/>
                  <a:gd name="connsiteX0" fmla="*/ 165888 w 200364"/>
                  <a:gd name="connsiteY0" fmla="*/ 45197 h 251511"/>
                  <a:gd name="connsiteX1" fmla="*/ 27979 w 200364"/>
                  <a:gd name="connsiteY1" fmla="*/ 229601 h 251511"/>
                  <a:gd name="connsiteX2" fmla="*/ 198314 w 200364"/>
                  <a:gd name="connsiteY2" fmla="*/ 140251 h 251511"/>
                  <a:gd name="connsiteX0" fmla="*/ 277181 w 278065"/>
                  <a:gd name="connsiteY0" fmla="*/ 17421 h 266715"/>
                  <a:gd name="connsiteX1" fmla="*/ 278065 w 278065"/>
                  <a:gd name="connsiteY1" fmla="*/ 15204 h 266715"/>
                  <a:gd name="connsiteX0" fmla="*/ 93306 w 278065"/>
                  <a:gd name="connsiteY0" fmla="*/ 21945 h 266715"/>
                  <a:gd name="connsiteX1" fmla="*/ 105680 w 278065"/>
                  <a:gd name="connsiteY1" fmla="*/ 244805 h 266715"/>
                  <a:gd name="connsiteX2" fmla="*/ 276015 w 278065"/>
                  <a:gd name="connsiteY2" fmla="*/ 155455 h 266715"/>
                  <a:gd name="connsiteX0" fmla="*/ 277181 w 333476"/>
                  <a:gd name="connsiteY0" fmla="*/ 17421 h 285709"/>
                  <a:gd name="connsiteX1" fmla="*/ 278065 w 333476"/>
                  <a:gd name="connsiteY1" fmla="*/ 15204 h 285709"/>
                  <a:gd name="connsiteX0" fmla="*/ 93306 w 333476"/>
                  <a:gd name="connsiteY0" fmla="*/ 21945 h 285709"/>
                  <a:gd name="connsiteX1" fmla="*/ 105680 w 333476"/>
                  <a:gd name="connsiteY1" fmla="*/ 244805 h 285709"/>
                  <a:gd name="connsiteX2" fmla="*/ 333476 w 333476"/>
                  <a:gd name="connsiteY2" fmla="*/ 268559 h 285709"/>
                  <a:gd name="connsiteX0" fmla="*/ 228203 w 284498"/>
                  <a:gd name="connsiteY0" fmla="*/ 2217 h 270505"/>
                  <a:gd name="connsiteX1" fmla="*/ 229087 w 284498"/>
                  <a:gd name="connsiteY1" fmla="*/ 0 h 270505"/>
                  <a:gd name="connsiteX0" fmla="*/ 44328 w 284498"/>
                  <a:gd name="connsiteY0" fmla="*/ 6741 h 270505"/>
                  <a:gd name="connsiteX1" fmla="*/ 56702 w 284498"/>
                  <a:gd name="connsiteY1" fmla="*/ 229601 h 270505"/>
                  <a:gd name="connsiteX2" fmla="*/ 284498 w 284498"/>
                  <a:gd name="connsiteY2" fmla="*/ 253355 h 270505"/>
                  <a:gd name="connsiteX0" fmla="*/ 228203 w 234109"/>
                  <a:gd name="connsiteY0" fmla="*/ 2217 h 265506"/>
                  <a:gd name="connsiteX1" fmla="*/ 229087 w 234109"/>
                  <a:gd name="connsiteY1" fmla="*/ 0 h 265506"/>
                  <a:gd name="connsiteX0" fmla="*/ 44328 w 234109"/>
                  <a:gd name="connsiteY0" fmla="*/ 6741 h 265506"/>
                  <a:gd name="connsiteX1" fmla="*/ 56702 w 234109"/>
                  <a:gd name="connsiteY1" fmla="*/ 229601 h 265506"/>
                  <a:gd name="connsiteX2" fmla="*/ 234109 w 234109"/>
                  <a:gd name="connsiteY2" fmla="*/ 235258 h 265506"/>
                  <a:gd name="connsiteX0" fmla="*/ 228203 w 234109"/>
                  <a:gd name="connsiteY0" fmla="*/ 2217 h 269901"/>
                  <a:gd name="connsiteX1" fmla="*/ 229087 w 234109"/>
                  <a:gd name="connsiteY1" fmla="*/ 0 h 269901"/>
                  <a:gd name="connsiteX0" fmla="*/ 44328 w 234109"/>
                  <a:gd name="connsiteY0" fmla="*/ 6741 h 269901"/>
                  <a:gd name="connsiteX1" fmla="*/ 56702 w 234109"/>
                  <a:gd name="connsiteY1" fmla="*/ 229601 h 269901"/>
                  <a:gd name="connsiteX2" fmla="*/ 234109 w 234109"/>
                  <a:gd name="connsiteY2" fmla="*/ 235258 h 269901"/>
                  <a:gd name="connsiteX0" fmla="*/ 257971 w 263877"/>
                  <a:gd name="connsiteY0" fmla="*/ 2217 h 284134"/>
                  <a:gd name="connsiteX1" fmla="*/ 258855 w 263877"/>
                  <a:gd name="connsiteY1" fmla="*/ 0 h 284134"/>
                  <a:gd name="connsiteX0" fmla="*/ 74096 w 263877"/>
                  <a:gd name="connsiteY0" fmla="*/ 6741 h 284134"/>
                  <a:gd name="connsiteX1" fmla="*/ 27241 w 263877"/>
                  <a:gd name="connsiteY1" fmla="*/ 248829 h 284134"/>
                  <a:gd name="connsiteX2" fmla="*/ 263877 w 263877"/>
                  <a:gd name="connsiteY2" fmla="*/ 235258 h 284134"/>
                  <a:gd name="connsiteX0" fmla="*/ 257971 w 263877"/>
                  <a:gd name="connsiteY0" fmla="*/ 2217 h 272135"/>
                  <a:gd name="connsiteX1" fmla="*/ 258855 w 263877"/>
                  <a:gd name="connsiteY1" fmla="*/ 0 h 272135"/>
                  <a:gd name="connsiteX0" fmla="*/ 74096 w 263877"/>
                  <a:gd name="connsiteY0" fmla="*/ 6741 h 272135"/>
                  <a:gd name="connsiteX1" fmla="*/ 27241 w 263877"/>
                  <a:gd name="connsiteY1" fmla="*/ 248829 h 272135"/>
                  <a:gd name="connsiteX2" fmla="*/ 263877 w 263877"/>
                  <a:gd name="connsiteY2" fmla="*/ 235258 h 272135"/>
                  <a:gd name="connsiteX0" fmla="*/ 253732 w 259638"/>
                  <a:gd name="connsiteY0" fmla="*/ 2217 h 272135"/>
                  <a:gd name="connsiteX1" fmla="*/ 254616 w 259638"/>
                  <a:gd name="connsiteY1" fmla="*/ 0 h 272135"/>
                  <a:gd name="connsiteX0" fmla="*/ 69857 w 259638"/>
                  <a:gd name="connsiteY0" fmla="*/ 6741 h 272135"/>
                  <a:gd name="connsiteX1" fmla="*/ 23002 w 259638"/>
                  <a:gd name="connsiteY1" fmla="*/ 248829 h 272135"/>
                  <a:gd name="connsiteX2" fmla="*/ 259638 w 259638"/>
                  <a:gd name="connsiteY2" fmla="*/ 235258 h 272135"/>
                  <a:gd name="connsiteX0" fmla="*/ 253732 w 259638"/>
                  <a:gd name="connsiteY0" fmla="*/ 2217 h 269145"/>
                  <a:gd name="connsiteX1" fmla="*/ 254616 w 259638"/>
                  <a:gd name="connsiteY1" fmla="*/ 0 h 269145"/>
                  <a:gd name="connsiteX0" fmla="*/ 69857 w 259638"/>
                  <a:gd name="connsiteY0" fmla="*/ 6741 h 269145"/>
                  <a:gd name="connsiteX1" fmla="*/ 23002 w 259638"/>
                  <a:gd name="connsiteY1" fmla="*/ 248829 h 269145"/>
                  <a:gd name="connsiteX2" fmla="*/ 259638 w 259638"/>
                  <a:gd name="connsiteY2" fmla="*/ 235258 h 269145"/>
                  <a:gd name="connsiteX0" fmla="*/ 263007 w 268913"/>
                  <a:gd name="connsiteY0" fmla="*/ 2217 h 269145"/>
                  <a:gd name="connsiteX1" fmla="*/ 263891 w 268913"/>
                  <a:gd name="connsiteY1" fmla="*/ 0 h 269145"/>
                  <a:gd name="connsiteX0" fmla="*/ 79132 w 268913"/>
                  <a:gd name="connsiteY0" fmla="*/ 6741 h 269145"/>
                  <a:gd name="connsiteX1" fmla="*/ 32277 w 268913"/>
                  <a:gd name="connsiteY1" fmla="*/ 248829 h 269145"/>
                  <a:gd name="connsiteX2" fmla="*/ 268913 w 268913"/>
                  <a:gd name="connsiteY2" fmla="*/ 235258 h 269145"/>
                  <a:gd name="connsiteX0" fmla="*/ 263007 w 268913"/>
                  <a:gd name="connsiteY0" fmla="*/ 2217 h 261709"/>
                  <a:gd name="connsiteX1" fmla="*/ 263891 w 268913"/>
                  <a:gd name="connsiteY1" fmla="*/ 0 h 261709"/>
                  <a:gd name="connsiteX0" fmla="*/ 79132 w 268913"/>
                  <a:gd name="connsiteY0" fmla="*/ 6741 h 261709"/>
                  <a:gd name="connsiteX1" fmla="*/ 32277 w 268913"/>
                  <a:gd name="connsiteY1" fmla="*/ 248829 h 261709"/>
                  <a:gd name="connsiteX2" fmla="*/ 268913 w 268913"/>
                  <a:gd name="connsiteY2" fmla="*/ 235258 h 261709"/>
                  <a:gd name="connsiteX0" fmla="*/ 263007 w 263891"/>
                  <a:gd name="connsiteY0" fmla="*/ 2217 h 268564"/>
                  <a:gd name="connsiteX1" fmla="*/ 263891 w 263891"/>
                  <a:gd name="connsiteY1" fmla="*/ 0 h 268564"/>
                  <a:gd name="connsiteX0" fmla="*/ 79132 w 263891"/>
                  <a:gd name="connsiteY0" fmla="*/ 6741 h 268564"/>
                  <a:gd name="connsiteX1" fmla="*/ 32277 w 263891"/>
                  <a:gd name="connsiteY1" fmla="*/ 248829 h 268564"/>
                  <a:gd name="connsiteX2" fmla="*/ 180511 w 263891"/>
                  <a:gd name="connsiteY2" fmla="*/ 259010 h 268564"/>
                  <a:gd name="connsiteX0" fmla="*/ 266979 w 267863"/>
                  <a:gd name="connsiteY0" fmla="*/ 2217 h 268564"/>
                  <a:gd name="connsiteX1" fmla="*/ 267863 w 267863"/>
                  <a:gd name="connsiteY1" fmla="*/ 0 h 268564"/>
                  <a:gd name="connsiteX0" fmla="*/ 71612 w 267863"/>
                  <a:gd name="connsiteY0" fmla="*/ 22576 h 268564"/>
                  <a:gd name="connsiteX1" fmla="*/ 36249 w 267863"/>
                  <a:gd name="connsiteY1" fmla="*/ 248829 h 268564"/>
                  <a:gd name="connsiteX2" fmla="*/ 184483 w 267863"/>
                  <a:gd name="connsiteY2" fmla="*/ 259010 h 268564"/>
                  <a:gd name="connsiteX0" fmla="*/ 257337 w 258221"/>
                  <a:gd name="connsiteY0" fmla="*/ 2217 h 268564"/>
                  <a:gd name="connsiteX1" fmla="*/ 258221 w 258221"/>
                  <a:gd name="connsiteY1" fmla="*/ 0 h 268564"/>
                  <a:gd name="connsiteX0" fmla="*/ 61970 w 258221"/>
                  <a:gd name="connsiteY0" fmla="*/ 22576 h 268564"/>
                  <a:gd name="connsiteX1" fmla="*/ 26607 w 258221"/>
                  <a:gd name="connsiteY1" fmla="*/ 248829 h 268564"/>
                  <a:gd name="connsiteX2" fmla="*/ 174841 w 258221"/>
                  <a:gd name="connsiteY2" fmla="*/ 259010 h 268564"/>
                  <a:gd name="connsiteX0" fmla="*/ 267476 w 268360"/>
                  <a:gd name="connsiteY0" fmla="*/ 2217 h 268564"/>
                  <a:gd name="connsiteX1" fmla="*/ 268360 w 268360"/>
                  <a:gd name="connsiteY1" fmla="*/ 0 h 268564"/>
                  <a:gd name="connsiteX0" fmla="*/ 41169 w 268360"/>
                  <a:gd name="connsiteY0" fmla="*/ 62163 h 268564"/>
                  <a:gd name="connsiteX1" fmla="*/ 36746 w 268360"/>
                  <a:gd name="connsiteY1" fmla="*/ 248829 h 268564"/>
                  <a:gd name="connsiteX2" fmla="*/ 184980 w 268360"/>
                  <a:gd name="connsiteY2" fmla="*/ 259010 h 268564"/>
                  <a:gd name="connsiteX0" fmla="*/ 272693 w 273577"/>
                  <a:gd name="connsiteY0" fmla="*/ 2217 h 268564"/>
                  <a:gd name="connsiteX1" fmla="*/ 273577 w 273577"/>
                  <a:gd name="connsiteY1" fmla="*/ 0 h 268564"/>
                  <a:gd name="connsiteX0" fmla="*/ 46386 w 273577"/>
                  <a:gd name="connsiteY0" fmla="*/ 62163 h 268564"/>
                  <a:gd name="connsiteX1" fmla="*/ 41963 w 273577"/>
                  <a:gd name="connsiteY1" fmla="*/ 248829 h 268564"/>
                  <a:gd name="connsiteX2" fmla="*/ 190197 w 273577"/>
                  <a:gd name="connsiteY2" fmla="*/ 259010 h 268564"/>
                  <a:gd name="connsiteX0" fmla="*/ 279343 w 280227"/>
                  <a:gd name="connsiteY0" fmla="*/ 2217 h 268564"/>
                  <a:gd name="connsiteX1" fmla="*/ 280227 w 280227"/>
                  <a:gd name="connsiteY1" fmla="*/ 0 h 268564"/>
                  <a:gd name="connsiteX0" fmla="*/ 53036 w 280227"/>
                  <a:gd name="connsiteY0" fmla="*/ 62163 h 268564"/>
                  <a:gd name="connsiteX1" fmla="*/ 48613 w 280227"/>
                  <a:gd name="connsiteY1" fmla="*/ 248829 h 268564"/>
                  <a:gd name="connsiteX2" fmla="*/ 196847 w 280227"/>
                  <a:gd name="connsiteY2" fmla="*/ 259010 h 268564"/>
                  <a:gd name="connsiteX0" fmla="*/ 267186 w 268070"/>
                  <a:gd name="connsiteY0" fmla="*/ 2217 h 268564"/>
                  <a:gd name="connsiteX1" fmla="*/ 268070 w 268070"/>
                  <a:gd name="connsiteY1" fmla="*/ 0 h 268564"/>
                  <a:gd name="connsiteX0" fmla="*/ 40879 w 268070"/>
                  <a:gd name="connsiteY0" fmla="*/ 62163 h 268564"/>
                  <a:gd name="connsiteX1" fmla="*/ 36456 w 268070"/>
                  <a:gd name="connsiteY1" fmla="*/ 248829 h 268564"/>
                  <a:gd name="connsiteX2" fmla="*/ 184690 w 268070"/>
                  <a:gd name="connsiteY2" fmla="*/ 259010 h 268564"/>
                  <a:gd name="connsiteX0" fmla="*/ 264383 w 265267"/>
                  <a:gd name="connsiteY0" fmla="*/ 2217 h 268564"/>
                  <a:gd name="connsiteX1" fmla="*/ 265267 w 265267"/>
                  <a:gd name="connsiteY1" fmla="*/ 0 h 268564"/>
                  <a:gd name="connsiteX0" fmla="*/ 38076 w 265267"/>
                  <a:gd name="connsiteY0" fmla="*/ 62163 h 268564"/>
                  <a:gd name="connsiteX1" fmla="*/ 33653 w 265267"/>
                  <a:gd name="connsiteY1" fmla="*/ 248829 h 268564"/>
                  <a:gd name="connsiteX2" fmla="*/ 181887 w 265267"/>
                  <a:gd name="connsiteY2" fmla="*/ 259010 h 268564"/>
                  <a:gd name="connsiteX0" fmla="*/ 264383 w 265267"/>
                  <a:gd name="connsiteY0" fmla="*/ 2217 h 285424"/>
                  <a:gd name="connsiteX1" fmla="*/ 265267 w 265267"/>
                  <a:gd name="connsiteY1" fmla="*/ 0 h 285424"/>
                  <a:gd name="connsiteX0" fmla="*/ 38076 w 265267"/>
                  <a:gd name="connsiteY0" fmla="*/ 62163 h 285424"/>
                  <a:gd name="connsiteX1" fmla="*/ 33653 w 265267"/>
                  <a:gd name="connsiteY1" fmla="*/ 248829 h 285424"/>
                  <a:gd name="connsiteX2" fmla="*/ 134150 w 265267"/>
                  <a:gd name="connsiteY2" fmla="*/ 283893 h 285424"/>
                  <a:gd name="connsiteX0" fmla="*/ 264383 w 265267"/>
                  <a:gd name="connsiteY0" fmla="*/ 2217 h 305357"/>
                  <a:gd name="connsiteX1" fmla="*/ 265267 w 265267"/>
                  <a:gd name="connsiteY1" fmla="*/ 0 h 305357"/>
                  <a:gd name="connsiteX0" fmla="*/ 38076 w 265267"/>
                  <a:gd name="connsiteY0" fmla="*/ 62163 h 305357"/>
                  <a:gd name="connsiteX1" fmla="*/ 33653 w 265267"/>
                  <a:gd name="connsiteY1" fmla="*/ 248829 h 305357"/>
                  <a:gd name="connsiteX2" fmla="*/ 134150 w 265267"/>
                  <a:gd name="connsiteY2" fmla="*/ 283893 h 305357"/>
                  <a:gd name="connsiteX0" fmla="*/ 264383 w 265267"/>
                  <a:gd name="connsiteY0" fmla="*/ 2217 h 283893"/>
                  <a:gd name="connsiteX1" fmla="*/ 265267 w 265267"/>
                  <a:gd name="connsiteY1" fmla="*/ 0 h 283893"/>
                  <a:gd name="connsiteX0" fmla="*/ 38076 w 265267"/>
                  <a:gd name="connsiteY0" fmla="*/ 62163 h 283893"/>
                  <a:gd name="connsiteX1" fmla="*/ 33653 w 265267"/>
                  <a:gd name="connsiteY1" fmla="*/ 248829 h 283893"/>
                  <a:gd name="connsiteX2" fmla="*/ 134150 w 265267"/>
                  <a:gd name="connsiteY2" fmla="*/ 283893 h 283893"/>
                  <a:gd name="connsiteX0" fmla="*/ 264383 w 265267"/>
                  <a:gd name="connsiteY0" fmla="*/ 2217 h 285006"/>
                  <a:gd name="connsiteX1" fmla="*/ 265267 w 265267"/>
                  <a:gd name="connsiteY1" fmla="*/ 0 h 285006"/>
                  <a:gd name="connsiteX0" fmla="*/ 38076 w 265267"/>
                  <a:gd name="connsiteY0" fmla="*/ 62163 h 285006"/>
                  <a:gd name="connsiteX1" fmla="*/ 33653 w 265267"/>
                  <a:gd name="connsiteY1" fmla="*/ 248829 h 285006"/>
                  <a:gd name="connsiteX2" fmla="*/ 134150 w 265267"/>
                  <a:gd name="connsiteY2" fmla="*/ 283893 h 285006"/>
                  <a:gd name="connsiteX0" fmla="*/ 264383 w 265267"/>
                  <a:gd name="connsiteY0" fmla="*/ 2217 h 283893"/>
                  <a:gd name="connsiteX1" fmla="*/ 265267 w 265267"/>
                  <a:gd name="connsiteY1" fmla="*/ 0 h 283893"/>
                  <a:gd name="connsiteX0" fmla="*/ 38076 w 265267"/>
                  <a:gd name="connsiteY0" fmla="*/ 62163 h 283893"/>
                  <a:gd name="connsiteX1" fmla="*/ 33653 w 265267"/>
                  <a:gd name="connsiteY1" fmla="*/ 248829 h 283893"/>
                  <a:gd name="connsiteX2" fmla="*/ 134150 w 265267"/>
                  <a:gd name="connsiteY2" fmla="*/ 283893 h 283893"/>
                  <a:gd name="connsiteX0" fmla="*/ 264383 w 265267"/>
                  <a:gd name="connsiteY0" fmla="*/ 2217 h 283893"/>
                  <a:gd name="connsiteX1" fmla="*/ 265267 w 265267"/>
                  <a:gd name="connsiteY1" fmla="*/ 0 h 283893"/>
                  <a:gd name="connsiteX0" fmla="*/ 38076 w 265267"/>
                  <a:gd name="connsiteY0" fmla="*/ 62163 h 283893"/>
                  <a:gd name="connsiteX1" fmla="*/ 33653 w 265267"/>
                  <a:gd name="connsiteY1" fmla="*/ 248829 h 283893"/>
                  <a:gd name="connsiteX2" fmla="*/ 134150 w 265267"/>
                  <a:gd name="connsiteY2" fmla="*/ 283893 h 283893"/>
                  <a:gd name="connsiteX0" fmla="*/ 259919 w 260803"/>
                  <a:gd name="connsiteY0" fmla="*/ 2217 h 283893"/>
                  <a:gd name="connsiteX1" fmla="*/ 260803 w 260803"/>
                  <a:gd name="connsiteY1" fmla="*/ 0 h 283893"/>
                  <a:gd name="connsiteX0" fmla="*/ 33612 w 260803"/>
                  <a:gd name="connsiteY0" fmla="*/ 62163 h 283893"/>
                  <a:gd name="connsiteX1" fmla="*/ 29189 w 260803"/>
                  <a:gd name="connsiteY1" fmla="*/ 248829 h 283893"/>
                  <a:gd name="connsiteX2" fmla="*/ 129686 w 260803"/>
                  <a:gd name="connsiteY2" fmla="*/ 283893 h 283893"/>
                  <a:gd name="connsiteX0" fmla="*/ 259919 w 260803"/>
                  <a:gd name="connsiteY0" fmla="*/ 2217 h 283893"/>
                  <a:gd name="connsiteX1" fmla="*/ 260803 w 260803"/>
                  <a:gd name="connsiteY1" fmla="*/ 0 h 283893"/>
                  <a:gd name="connsiteX0" fmla="*/ 33612 w 260803"/>
                  <a:gd name="connsiteY0" fmla="*/ 62163 h 283893"/>
                  <a:gd name="connsiteX1" fmla="*/ 29189 w 260803"/>
                  <a:gd name="connsiteY1" fmla="*/ 248829 h 283893"/>
                  <a:gd name="connsiteX2" fmla="*/ 129686 w 260803"/>
                  <a:gd name="connsiteY2" fmla="*/ 283893 h 283893"/>
                  <a:gd name="connsiteX0" fmla="*/ 272247 w 273131"/>
                  <a:gd name="connsiteY0" fmla="*/ 2217 h 283893"/>
                  <a:gd name="connsiteX1" fmla="*/ 273131 w 273131"/>
                  <a:gd name="connsiteY1" fmla="*/ 0 h 283893"/>
                  <a:gd name="connsiteX0" fmla="*/ 45940 w 273131"/>
                  <a:gd name="connsiteY0" fmla="*/ 62163 h 283893"/>
                  <a:gd name="connsiteX1" fmla="*/ 22953 w 273131"/>
                  <a:gd name="connsiteY1" fmla="*/ 221684 h 283893"/>
                  <a:gd name="connsiteX2" fmla="*/ 142014 w 273131"/>
                  <a:gd name="connsiteY2" fmla="*/ 283893 h 283893"/>
                  <a:gd name="connsiteX0" fmla="*/ 272247 w 273131"/>
                  <a:gd name="connsiteY0" fmla="*/ 2217 h 283893"/>
                  <a:gd name="connsiteX1" fmla="*/ 273131 w 273131"/>
                  <a:gd name="connsiteY1" fmla="*/ 0 h 283893"/>
                  <a:gd name="connsiteX0" fmla="*/ 45940 w 273131"/>
                  <a:gd name="connsiteY0" fmla="*/ 62163 h 283893"/>
                  <a:gd name="connsiteX1" fmla="*/ 22953 w 273131"/>
                  <a:gd name="connsiteY1" fmla="*/ 221684 h 283893"/>
                  <a:gd name="connsiteX2" fmla="*/ 142014 w 273131"/>
                  <a:gd name="connsiteY2" fmla="*/ 283893 h 283893"/>
                  <a:gd name="connsiteX0" fmla="*/ 265186 w 266070"/>
                  <a:gd name="connsiteY0" fmla="*/ 2217 h 283893"/>
                  <a:gd name="connsiteX1" fmla="*/ 266070 w 266070"/>
                  <a:gd name="connsiteY1" fmla="*/ 0 h 283893"/>
                  <a:gd name="connsiteX0" fmla="*/ 38879 w 266070"/>
                  <a:gd name="connsiteY0" fmla="*/ 62163 h 283893"/>
                  <a:gd name="connsiteX1" fmla="*/ 15892 w 266070"/>
                  <a:gd name="connsiteY1" fmla="*/ 221684 h 283893"/>
                  <a:gd name="connsiteX2" fmla="*/ 134953 w 266070"/>
                  <a:gd name="connsiteY2" fmla="*/ 283893 h 283893"/>
                  <a:gd name="connsiteX0" fmla="*/ 265186 w 266070"/>
                  <a:gd name="connsiteY0" fmla="*/ 2217 h 283893"/>
                  <a:gd name="connsiteX1" fmla="*/ 266070 w 266070"/>
                  <a:gd name="connsiteY1" fmla="*/ 0 h 283893"/>
                  <a:gd name="connsiteX0" fmla="*/ 38879 w 266070"/>
                  <a:gd name="connsiteY0" fmla="*/ 62163 h 283893"/>
                  <a:gd name="connsiteX1" fmla="*/ 15892 w 266070"/>
                  <a:gd name="connsiteY1" fmla="*/ 221684 h 283893"/>
                  <a:gd name="connsiteX2" fmla="*/ 134953 w 266070"/>
                  <a:gd name="connsiteY2" fmla="*/ 283893 h 283893"/>
                  <a:gd name="connsiteX0" fmla="*/ 265186 w 266070"/>
                  <a:gd name="connsiteY0" fmla="*/ 2217 h 281631"/>
                  <a:gd name="connsiteX1" fmla="*/ 266070 w 266070"/>
                  <a:gd name="connsiteY1" fmla="*/ 0 h 281631"/>
                  <a:gd name="connsiteX0" fmla="*/ 38879 w 266070"/>
                  <a:gd name="connsiteY0" fmla="*/ 62163 h 281631"/>
                  <a:gd name="connsiteX1" fmla="*/ 15892 w 266070"/>
                  <a:gd name="connsiteY1" fmla="*/ 221684 h 281631"/>
                  <a:gd name="connsiteX2" fmla="*/ 93404 w 266070"/>
                  <a:gd name="connsiteY2" fmla="*/ 281631 h 281631"/>
                  <a:gd name="connsiteX0" fmla="*/ 265186 w 266070"/>
                  <a:gd name="connsiteY0" fmla="*/ 2217 h 281631"/>
                  <a:gd name="connsiteX1" fmla="*/ 266070 w 266070"/>
                  <a:gd name="connsiteY1" fmla="*/ 0 h 281631"/>
                  <a:gd name="connsiteX0" fmla="*/ 38879 w 266070"/>
                  <a:gd name="connsiteY0" fmla="*/ 62163 h 281631"/>
                  <a:gd name="connsiteX1" fmla="*/ 15892 w 266070"/>
                  <a:gd name="connsiteY1" fmla="*/ 221684 h 281631"/>
                  <a:gd name="connsiteX2" fmla="*/ 93404 w 266070"/>
                  <a:gd name="connsiteY2" fmla="*/ 281631 h 281631"/>
                  <a:gd name="connsiteX0" fmla="*/ 265186 w 266070"/>
                  <a:gd name="connsiteY0" fmla="*/ 2217 h 281631"/>
                  <a:gd name="connsiteX1" fmla="*/ 266070 w 266070"/>
                  <a:gd name="connsiteY1" fmla="*/ 0 h 281631"/>
                  <a:gd name="connsiteX0" fmla="*/ 38879 w 266070"/>
                  <a:gd name="connsiteY0" fmla="*/ 62163 h 281631"/>
                  <a:gd name="connsiteX1" fmla="*/ 15892 w 266070"/>
                  <a:gd name="connsiteY1" fmla="*/ 221684 h 281631"/>
                  <a:gd name="connsiteX2" fmla="*/ 93404 w 266070"/>
                  <a:gd name="connsiteY2" fmla="*/ 281631 h 281631"/>
                  <a:gd name="connsiteX0" fmla="*/ 265186 w 266070"/>
                  <a:gd name="connsiteY0" fmla="*/ 2217 h 295203"/>
                  <a:gd name="connsiteX1" fmla="*/ 266070 w 266070"/>
                  <a:gd name="connsiteY1" fmla="*/ 0 h 295203"/>
                  <a:gd name="connsiteX0" fmla="*/ 38879 w 266070"/>
                  <a:gd name="connsiteY0" fmla="*/ 62163 h 295203"/>
                  <a:gd name="connsiteX1" fmla="*/ 15892 w 266070"/>
                  <a:gd name="connsiteY1" fmla="*/ 221684 h 295203"/>
                  <a:gd name="connsiteX2" fmla="*/ 128765 w 266070"/>
                  <a:gd name="connsiteY2" fmla="*/ 295203 h 295203"/>
                  <a:gd name="connsiteX0" fmla="*/ 265186 w 266070"/>
                  <a:gd name="connsiteY0" fmla="*/ 2217 h 295203"/>
                  <a:gd name="connsiteX1" fmla="*/ 266070 w 266070"/>
                  <a:gd name="connsiteY1" fmla="*/ 0 h 295203"/>
                  <a:gd name="connsiteX0" fmla="*/ 38879 w 266070"/>
                  <a:gd name="connsiteY0" fmla="*/ 62163 h 295203"/>
                  <a:gd name="connsiteX1" fmla="*/ 15892 w 266070"/>
                  <a:gd name="connsiteY1" fmla="*/ 221684 h 295203"/>
                  <a:gd name="connsiteX2" fmla="*/ 128765 w 266070"/>
                  <a:gd name="connsiteY2" fmla="*/ 295203 h 295203"/>
                  <a:gd name="connsiteX0" fmla="*/ 265186 w 266070"/>
                  <a:gd name="connsiteY0" fmla="*/ 2217 h 295203"/>
                  <a:gd name="connsiteX1" fmla="*/ 266070 w 266070"/>
                  <a:gd name="connsiteY1" fmla="*/ 0 h 295203"/>
                  <a:gd name="connsiteX0" fmla="*/ 38879 w 266070"/>
                  <a:gd name="connsiteY0" fmla="*/ 62163 h 295203"/>
                  <a:gd name="connsiteX1" fmla="*/ 15892 w 266070"/>
                  <a:gd name="connsiteY1" fmla="*/ 221684 h 295203"/>
                  <a:gd name="connsiteX2" fmla="*/ 128765 w 266070"/>
                  <a:gd name="connsiteY2" fmla="*/ 295203 h 295203"/>
                  <a:gd name="connsiteX0" fmla="*/ 263787 w 264671"/>
                  <a:gd name="connsiteY0" fmla="*/ 2217 h 295203"/>
                  <a:gd name="connsiteX1" fmla="*/ 264671 w 264671"/>
                  <a:gd name="connsiteY1" fmla="*/ 0 h 295203"/>
                  <a:gd name="connsiteX0" fmla="*/ 37480 w 264671"/>
                  <a:gd name="connsiteY0" fmla="*/ 62163 h 295203"/>
                  <a:gd name="connsiteX1" fmla="*/ 14493 w 264671"/>
                  <a:gd name="connsiteY1" fmla="*/ 221684 h 295203"/>
                  <a:gd name="connsiteX2" fmla="*/ 127366 w 264671"/>
                  <a:gd name="connsiteY2" fmla="*/ 295203 h 295203"/>
                  <a:gd name="connsiteX0" fmla="*/ 265834 w 266718"/>
                  <a:gd name="connsiteY0" fmla="*/ 2217 h 295203"/>
                  <a:gd name="connsiteX1" fmla="*/ 266718 w 266718"/>
                  <a:gd name="connsiteY1" fmla="*/ 0 h 295203"/>
                  <a:gd name="connsiteX0" fmla="*/ 39527 w 266718"/>
                  <a:gd name="connsiteY0" fmla="*/ 62163 h 295203"/>
                  <a:gd name="connsiteX1" fmla="*/ 16540 w 266718"/>
                  <a:gd name="connsiteY1" fmla="*/ 221684 h 295203"/>
                  <a:gd name="connsiteX2" fmla="*/ 129413 w 266718"/>
                  <a:gd name="connsiteY2" fmla="*/ 295203 h 295203"/>
                  <a:gd name="connsiteX0" fmla="*/ 268985 w 269869"/>
                  <a:gd name="connsiteY0" fmla="*/ 2217 h 295203"/>
                  <a:gd name="connsiteX1" fmla="*/ 269869 w 269869"/>
                  <a:gd name="connsiteY1" fmla="*/ 0 h 295203"/>
                  <a:gd name="connsiteX0" fmla="*/ 42678 w 269869"/>
                  <a:gd name="connsiteY0" fmla="*/ 62163 h 295203"/>
                  <a:gd name="connsiteX1" fmla="*/ 19691 w 269869"/>
                  <a:gd name="connsiteY1" fmla="*/ 221684 h 295203"/>
                  <a:gd name="connsiteX2" fmla="*/ 132564 w 269869"/>
                  <a:gd name="connsiteY2" fmla="*/ 295203 h 295203"/>
                  <a:gd name="connsiteX0" fmla="*/ 278772 w 279656"/>
                  <a:gd name="connsiteY0" fmla="*/ 2217 h 295203"/>
                  <a:gd name="connsiteX1" fmla="*/ 279656 w 279656"/>
                  <a:gd name="connsiteY1" fmla="*/ 0 h 295203"/>
                  <a:gd name="connsiteX0" fmla="*/ 52465 w 279656"/>
                  <a:gd name="connsiteY0" fmla="*/ 62163 h 295203"/>
                  <a:gd name="connsiteX1" fmla="*/ 15334 w 279656"/>
                  <a:gd name="connsiteY1" fmla="*/ 231863 h 295203"/>
                  <a:gd name="connsiteX2" fmla="*/ 142351 w 279656"/>
                  <a:gd name="connsiteY2" fmla="*/ 295203 h 295203"/>
                  <a:gd name="connsiteX0" fmla="*/ 278772 w 279656"/>
                  <a:gd name="connsiteY0" fmla="*/ 2217 h 298395"/>
                  <a:gd name="connsiteX1" fmla="*/ 279656 w 279656"/>
                  <a:gd name="connsiteY1" fmla="*/ 0 h 298395"/>
                  <a:gd name="connsiteX0" fmla="*/ 52465 w 279656"/>
                  <a:gd name="connsiteY0" fmla="*/ 62163 h 298395"/>
                  <a:gd name="connsiteX1" fmla="*/ 15334 w 279656"/>
                  <a:gd name="connsiteY1" fmla="*/ 231863 h 298395"/>
                  <a:gd name="connsiteX2" fmla="*/ 142351 w 279656"/>
                  <a:gd name="connsiteY2" fmla="*/ 295203 h 298395"/>
                  <a:gd name="connsiteX0" fmla="*/ 278772 w 279656"/>
                  <a:gd name="connsiteY0" fmla="*/ 2217 h 276043"/>
                  <a:gd name="connsiteX1" fmla="*/ 279656 w 279656"/>
                  <a:gd name="connsiteY1" fmla="*/ 0 h 276043"/>
                  <a:gd name="connsiteX0" fmla="*/ 52465 w 279656"/>
                  <a:gd name="connsiteY0" fmla="*/ 62163 h 276043"/>
                  <a:gd name="connsiteX1" fmla="*/ 15334 w 279656"/>
                  <a:gd name="connsiteY1" fmla="*/ 231863 h 276043"/>
                  <a:gd name="connsiteX2" fmla="*/ 106990 w 279656"/>
                  <a:gd name="connsiteY2" fmla="*/ 268058 h 276043"/>
                  <a:gd name="connsiteX0" fmla="*/ 288785 w 289669"/>
                  <a:gd name="connsiteY0" fmla="*/ 2217 h 276043"/>
                  <a:gd name="connsiteX1" fmla="*/ 289669 w 289669"/>
                  <a:gd name="connsiteY1" fmla="*/ 0 h 276043"/>
                  <a:gd name="connsiteX0" fmla="*/ 35073 w 289669"/>
                  <a:gd name="connsiteY0" fmla="*/ 136812 h 276043"/>
                  <a:gd name="connsiteX1" fmla="*/ 25347 w 289669"/>
                  <a:gd name="connsiteY1" fmla="*/ 231863 h 276043"/>
                  <a:gd name="connsiteX2" fmla="*/ 117003 w 289669"/>
                  <a:gd name="connsiteY2" fmla="*/ 268058 h 276043"/>
                  <a:gd name="connsiteX0" fmla="*/ 315645 w 316529"/>
                  <a:gd name="connsiteY0" fmla="*/ 2217 h 276043"/>
                  <a:gd name="connsiteX1" fmla="*/ 316529 w 316529"/>
                  <a:gd name="connsiteY1" fmla="*/ 0 h 276043"/>
                  <a:gd name="connsiteX0" fmla="*/ 61933 w 316529"/>
                  <a:gd name="connsiteY0" fmla="*/ 136812 h 276043"/>
                  <a:gd name="connsiteX1" fmla="*/ 50 w 316529"/>
                  <a:gd name="connsiteY1" fmla="*/ 226208 h 276043"/>
                  <a:gd name="connsiteX2" fmla="*/ 52207 w 316529"/>
                  <a:gd name="connsiteY2" fmla="*/ 231863 h 276043"/>
                  <a:gd name="connsiteX3" fmla="*/ 143863 w 316529"/>
                  <a:gd name="connsiteY3" fmla="*/ 268058 h 276043"/>
                  <a:gd name="connsiteX0" fmla="*/ 315645 w 316529"/>
                  <a:gd name="connsiteY0" fmla="*/ 2217 h 233166"/>
                  <a:gd name="connsiteX1" fmla="*/ 316529 w 316529"/>
                  <a:gd name="connsiteY1" fmla="*/ 0 h 233166"/>
                  <a:gd name="connsiteX0" fmla="*/ 61933 w 316529"/>
                  <a:gd name="connsiteY0" fmla="*/ 136812 h 233166"/>
                  <a:gd name="connsiteX1" fmla="*/ 50 w 316529"/>
                  <a:gd name="connsiteY1" fmla="*/ 226208 h 233166"/>
                  <a:gd name="connsiteX2" fmla="*/ 52207 w 316529"/>
                  <a:gd name="connsiteY2" fmla="*/ 231863 h 233166"/>
                  <a:gd name="connsiteX0" fmla="*/ 316527 w 317411"/>
                  <a:gd name="connsiteY0" fmla="*/ 2217 h 231863"/>
                  <a:gd name="connsiteX1" fmla="*/ 317411 w 317411"/>
                  <a:gd name="connsiteY1" fmla="*/ 0 h 231863"/>
                  <a:gd name="connsiteX0" fmla="*/ 62815 w 317411"/>
                  <a:gd name="connsiteY0" fmla="*/ 136812 h 231863"/>
                  <a:gd name="connsiteX1" fmla="*/ 48 w 317411"/>
                  <a:gd name="connsiteY1" fmla="*/ 174180 h 231863"/>
                  <a:gd name="connsiteX2" fmla="*/ 53089 w 317411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31832 w 332716"/>
                  <a:gd name="connsiteY0" fmla="*/ 2217 h 231863"/>
                  <a:gd name="connsiteX1" fmla="*/ 332716 w 332716"/>
                  <a:gd name="connsiteY1" fmla="*/ 0 h 231863"/>
                  <a:gd name="connsiteX0" fmla="*/ 78120 w 332716"/>
                  <a:gd name="connsiteY0" fmla="*/ 136812 h 231863"/>
                  <a:gd name="connsiteX1" fmla="*/ 325 w 332716"/>
                  <a:gd name="connsiteY1" fmla="*/ 171918 h 231863"/>
                  <a:gd name="connsiteX2" fmla="*/ 68394 w 332716"/>
                  <a:gd name="connsiteY2" fmla="*/ 231863 h 231863"/>
                  <a:gd name="connsiteX0" fmla="*/ 331832 w 332716"/>
                  <a:gd name="connsiteY0" fmla="*/ 2217 h 231863"/>
                  <a:gd name="connsiteX1" fmla="*/ 332716 w 332716"/>
                  <a:gd name="connsiteY1" fmla="*/ 0 h 231863"/>
                  <a:gd name="connsiteX0" fmla="*/ 73700 w 332716"/>
                  <a:gd name="connsiteY0" fmla="*/ 75735 h 231863"/>
                  <a:gd name="connsiteX1" fmla="*/ 325 w 332716"/>
                  <a:gd name="connsiteY1" fmla="*/ 171918 h 231863"/>
                  <a:gd name="connsiteX2" fmla="*/ 68394 w 332716"/>
                  <a:gd name="connsiteY2" fmla="*/ 231863 h 231863"/>
                  <a:gd name="connsiteX0" fmla="*/ 331981 w 332865"/>
                  <a:gd name="connsiteY0" fmla="*/ 2217 h 274843"/>
                  <a:gd name="connsiteX1" fmla="*/ 332865 w 332865"/>
                  <a:gd name="connsiteY1" fmla="*/ 0 h 274843"/>
                  <a:gd name="connsiteX0" fmla="*/ 73849 w 332865"/>
                  <a:gd name="connsiteY0" fmla="*/ 75735 h 274843"/>
                  <a:gd name="connsiteX1" fmla="*/ 474 w 332865"/>
                  <a:gd name="connsiteY1" fmla="*/ 171918 h 274843"/>
                  <a:gd name="connsiteX2" fmla="*/ 49094 w 332865"/>
                  <a:gd name="connsiteY2" fmla="*/ 274843 h 274843"/>
                  <a:gd name="connsiteX0" fmla="*/ 331981 w 332865"/>
                  <a:gd name="connsiteY0" fmla="*/ 2217 h 274843"/>
                  <a:gd name="connsiteX1" fmla="*/ 332865 w 332865"/>
                  <a:gd name="connsiteY1" fmla="*/ 0 h 274843"/>
                  <a:gd name="connsiteX0" fmla="*/ 72081 w 332865"/>
                  <a:gd name="connsiteY0" fmla="*/ 62162 h 274843"/>
                  <a:gd name="connsiteX1" fmla="*/ 474 w 332865"/>
                  <a:gd name="connsiteY1" fmla="*/ 171918 h 274843"/>
                  <a:gd name="connsiteX2" fmla="*/ 49094 w 332865"/>
                  <a:gd name="connsiteY2" fmla="*/ 274843 h 274843"/>
                  <a:gd name="connsiteX0" fmla="*/ 353919 w 354803"/>
                  <a:gd name="connsiteY0" fmla="*/ 2217 h 274843"/>
                  <a:gd name="connsiteX1" fmla="*/ 354803 w 354803"/>
                  <a:gd name="connsiteY1" fmla="*/ 0 h 274843"/>
                  <a:gd name="connsiteX0" fmla="*/ 94019 w 354803"/>
                  <a:gd name="connsiteY0" fmla="*/ 62162 h 274843"/>
                  <a:gd name="connsiteX1" fmla="*/ 311 w 354803"/>
                  <a:gd name="connsiteY1" fmla="*/ 173049 h 274843"/>
                  <a:gd name="connsiteX2" fmla="*/ 71032 w 354803"/>
                  <a:gd name="connsiteY2" fmla="*/ 274843 h 274843"/>
                  <a:gd name="connsiteX0" fmla="*/ 349523 w 350407"/>
                  <a:gd name="connsiteY0" fmla="*/ 2217 h 274843"/>
                  <a:gd name="connsiteX1" fmla="*/ 350407 w 350407"/>
                  <a:gd name="connsiteY1" fmla="*/ 0 h 274843"/>
                  <a:gd name="connsiteX0" fmla="*/ 89623 w 350407"/>
                  <a:gd name="connsiteY0" fmla="*/ 62162 h 274843"/>
                  <a:gd name="connsiteX1" fmla="*/ 335 w 350407"/>
                  <a:gd name="connsiteY1" fmla="*/ 151559 h 274843"/>
                  <a:gd name="connsiteX2" fmla="*/ 66636 w 350407"/>
                  <a:gd name="connsiteY2" fmla="*/ 274843 h 274843"/>
                  <a:gd name="connsiteX0" fmla="*/ 349500 w 350384"/>
                  <a:gd name="connsiteY0" fmla="*/ 2217 h 243174"/>
                  <a:gd name="connsiteX1" fmla="*/ 350384 w 350384"/>
                  <a:gd name="connsiteY1" fmla="*/ 0 h 243174"/>
                  <a:gd name="connsiteX0" fmla="*/ 89600 w 350384"/>
                  <a:gd name="connsiteY0" fmla="*/ 62162 h 243174"/>
                  <a:gd name="connsiteX1" fmla="*/ 312 w 350384"/>
                  <a:gd name="connsiteY1" fmla="*/ 151559 h 243174"/>
                  <a:gd name="connsiteX2" fmla="*/ 71033 w 350384"/>
                  <a:gd name="connsiteY2" fmla="*/ 243174 h 243174"/>
                  <a:gd name="connsiteX0" fmla="*/ 339832 w 340716"/>
                  <a:gd name="connsiteY0" fmla="*/ 2217 h 243174"/>
                  <a:gd name="connsiteX1" fmla="*/ 340716 w 340716"/>
                  <a:gd name="connsiteY1" fmla="*/ 0 h 243174"/>
                  <a:gd name="connsiteX0" fmla="*/ 79932 w 340716"/>
                  <a:gd name="connsiteY0" fmla="*/ 62162 h 243174"/>
                  <a:gd name="connsiteX1" fmla="*/ 368 w 340716"/>
                  <a:gd name="connsiteY1" fmla="*/ 145904 h 243174"/>
                  <a:gd name="connsiteX2" fmla="*/ 61365 w 340716"/>
                  <a:gd name="connsiteY2" fmla="*/ 243174 h 243174"/>
                  <a:gd name="connsiteX0" fmla="*/ 339870 w 340754"/>
                  <a:gd name="connsiteY0" fmla="*/ 2217 h 217160"/>
                  <a:gd name="connsiteX1" fmla="*/ 340754 w 340754"/>
                  <a:gd name="connsiteY1" fmla="*/ 0 h 217160"/>
                  <a:gd name="connsiteX0" fmla="*/ 79970 w 340754"/>
                  <a:gd name="connsiteY0" fmla="*/ 62162 h 217160"/>
                  <a:gd name="connsiteX1" fmla="*/ 406 w 340754"/>
                  <a:gd name="connsiteY1" fmla="*/ 145904 h 217160"/>
                  <a:gd name="connsiteX2" fmla="*/ 56099 w 340754"/>
                  <a:gd name="connsiteY2" fmla="*/ 217160 h 217160"/>
                  <a:gd name="connsiteX0" fmla="*/ 337242 w 338126"/>
                  <a:gd name="connsiteY0" fmla="*/ 2217 h 217160"/>
                  <a:gd name="connsiteX1" fmla="*/ 338126 w 338126"/>
                  <a:gd name="connsiteY1" fmla="*/ 0 h 217160"/>
                  <a:gd name="connsiteX0" fmla="*/ 77342 w 338126"/>
                  <a:gd name="connsiteY0" fmla="*/ 62162 h 217160"/>
                  <a:gd name="connsiteX1" fmla="*/ 430 w 338126"/>
                  <a:gd name="connsiteY1" fmla="*/ 123283 h 217160"/>
                  <a:gd name="connsiteX2" fmla="*/ 53471 w 338126"/>
                  <a:gd name="connsiteY2" fmla="*/ 217160 h 217160"/>
                  <a:gd name="connsiteX0" fmla="*/ 338994 w 339878"/>
                  <a:gd name="connsiteY0" fmla="*/ 2217 h 217160"/>
                  <a:gd name="connsiteX1" fmla="*/ 339878 w 339878"/>
                  <a:gd name="connsiteY1" fmla="*/ 0 h 217160"/>
                  <a:gd name="connsiteX0" fmla="*/ 79094 w 339878"/>
                  <a:gd name="connsiteY0" fmla="*/ 62162 h 217160"/>
                  <a:gd name="connsiteX1" fmla="*/ 414 w 339878"/>
                  <a:gd name="connsiteY1" fmla="*/ 132331 h 217160"/>
                  <a:gd name="connsiteX2" fmla="*/ 55223 w 339878"/>
                  <a:gd name="connsiteY2" fmla="*/ 217160 h 217160"/>
                  <a:gd name="connsiteX0" fmla="*/ 338994 w 339878"/>
                  <a:gd name="connsiteY0" fmla="*/ 2217 h 217160"/>
                  <a:gd name="connsiteX1" fmla="*/ 339878 w 339878"/>
                  <a:gd name="connsiteY1" fmla="*/ 0 h 217160"/>
                  <a:gd name="connsiteX0" fmla="*/ 55225 w 339878"/>
                  <a:gd name="connsiteY0" fmla="*/ 67817 h 217160"/>
                  <a:gd name="connsiteX1" fmla="*/ 414 w 339878"/>
                  <a:gd name="connsiteY1" fmla="*/ 132331 h 217160"/>
                  <a:gd name="connsiteX2" fmla="*/ 55223 w 339878"/>
                  <a:gd name="connsiteY2" fmla="*/ 217160 h 217160"/>
                  <a:gd name="connsiteX0" fmla="*/ 338994 w 339878"/>
                  <a:gd name="connsiteY0" fmla="*/ 2217 h 217160"/>
                  <a:gd name="connsiteX1" fmla="*/ 339878 w 339878"/>
                  <a:gd name="connsiteY1" fmla="*/ 0 h 217160"/>
                  <a:gd name="connsiteX0" fmla="*/ 55225 w 339878"/>
                  <a:gd name="connsiteY0" fmla="*/ 67817 h 217160"/>
                  <a:gd name="connsiteX1" fmla="*/ 414 w 339878"/>
                  <a:gd name="connsiteY1" fmla="*/ 132331 h 217160"/>
                  <a:gd name="connsiteX2" fmla="*/ 55223 w 339878"/>
                  <a:gd name="connsiteY2" fmla="*/ 217160 h 217160"/>
                  <a:gd name="connsiteX0" fmla="*/ 339363 w 340247"/>
                  <a:gd name="connsiteY0" fmla="*/ 2217 h 203588"/>
                  <a:gd name="connsiteX1" fmla="*/ 340247 w 340247"/>
                  <a:gd name="connsiteY1" fmla="*/ 0 h 203588"/>
                  <a:gd name="connsiteX0" fmla="*/ 55594 w 340247"/>
                  <a:gd name="connsiteY0" fmla="*/ 67817 h 203588"/>
                  <a:gd name="connsiteX1" fmla="*/ 783 w 340247"/>
                  <a:gd name="connsiteY1" fmla="*/ 132331 h 203588"/>
                  <a:gd name="connsiteX2" fmla="*/ 32608 w 340247"/>
                  <a:gd name="connsiteY2" fmla="*/ 203588 h 203588"/>
                  <a:gd name="connsiteX0" fmla="*/ 339294 w 340178"/>
                  <a:gd name="connsiteY0" fmla="*/ 2217 h 203588"/>
                  <a:gd name="connsiteX1" fmla="*/ 340178 w 340178"/>
                  <a:gd name="connsiteY1" fmla="*/ 0 h 203588"/>
                  <a:gd name="connsiteX0" fmla="*/ 55525 w 340178"/>
                  <a:gd name="connsiteY0" fmla="*/ 67817 h 203588"/>
                  <a:gd name="connsiteX1" fmla="*/ 714 w 340178"/>
                  <a:gd name="connsiteY1" fmla="*/ 132331 h 203588"/>
                  <a:gd name="connsiteX2" fmla="*/ 32539 w 340178"/>
                  <a:gd name="connsiteY2" fmla="*/ 203588 h 203588"/>
                  <a:gd name="connsiteX0" fmla="*/ 365468 w 366352"/>
                  <a:gd name="connsiteY0" fmla="*/ 2217 h 203588"/>
                  <a:gd name="connsiteX1" fmla="*/ 366352 w 366352"/>
                  <a:gd name="connsiteY1" fmla="*/ 0 h 203588"/>
                  <a:gd name="connsiteX0" fmla="*/ 81699 w 366352"/>
                  <a:gd name="connsiteY0" fmla="*/ 67817 h 203588"/>
                  <a:gd name="connsiteX1" fmla="*/ 367 w 366352"/>
                  <a:gd name="connsiteY1" fmla="*/ 124414 h 203588"/>
                  <a:gd name="connsiteX2" fmla="*/ 58713 w 366352"/>
                  <a:gd name="connsiteY2" fmla="*/ 203588 h 203588"/>
                  <a:gd name="connsiteX0" fmla="*/ 365468 w 366352"/>
                  <a:gd name="connsiteY0" fmla="*/ 2217 h 203588"/>
                  <a:gd name="connsiteX1" fmla="*/ 366352 w 366352"/>
                  <a:gd name="connsiteY1" fmla="*/ 0 h 203588"/>
                  <a:gd name="connsiteX0" fmla="*/ 62251 w 366352"/>
                  <a:gd name="connsiteY0" fmla="*/ 75734 h 203588"/>
                  <a:gd name="connsiteX1" fmla="*/ 367 w 366352"/>
                  <a:gd name="connsiteY1" fmla="*/ 124414 h 203588"/>
                  <a:gd name="connsiteX2" fmla="*/ 58713 w 366352"/>
                  <a:gd name="connsiteY2" fmla="*/ 203588 h 203588"/>
                  <a:gd name="connsiteX0" fmla="*/ 365772 w 366656"/>
                  <a:gd name="connsiteY0" fmla="*/ 2217 h 194540"/>
                  <a:gd name="connsiteX1" fmla="*/ 366656 w 366656"/>
                  <a:gd name="connsiteY1" fmla="*/ 0 h 194540"/>
                  <a:gd name="connsiteX0" fmla="*/ 62555 w 366656"/>
                  <a:gd name="connsiteY0" fmla="*/ 75734 h 194540"/>
                  <a:gd name="connsiteX1" fmla="*/ 671 w 366656"/>
                  <a:gd name="connsiteY1" fmla="*/ 124414 h 194540"/>
                  <a:gd name="connsiteX2" fmla="*/ 34264 w 366656"/>
                  <a:gd name="connsiteY2" fmla="*/ 194540 h 194540"/>
                  <a:gd name="connsiteX0" fmla="*/ 365772 w 366656"/>
                  <a:gd name="connsiteY0" fmla="*/ 2217 h 194540"/>
                  <a:gd name="connsiteX1" fmla="*/ 366656 w 366656"/>
                  <a:gd name="connsiteY1" fmla="*/ 0 h 194540"/>
                  <a:gd name="connsiteX0" fmla="*/ 37802 w 366656"/>
                  <a:gd name="connsiteY0" fmla="*/ 87044 h 194540"/>
                  <a:gd name="connsiteX1" fmla="*/ 671 w 366656"/>
                  <a:gd name="connsiteY1" fmla="*/ 124414 h 194540"/>
                  <a:gd name="connsiteX2" fmla="*/ 34264 w 366656"/>
                  <a:gd name="connsiteY2" fmla="*/ 194540 h 194540"/>
                  <a:gd name="connsiteX0" fmla="*/ 395493 w 396377"/>
                  <a:gd name="connsiteY0" fmla="*/ 2217 h 194540"/>
                  <a:gd name="connsiteX1" fmla="*/ 396377 w 396377"/>
                  <a:gd name="connsiteY1" fmla="*/ 0 h 194540"/>
                  <a:gd name="connsiteX0" fmla="*/ 67523 w 396377"/>
                  <a:gd name="connsiteY0" fmla="*/ 87044 h 194540"/>
                  <a:gd name="connsiteX1" fmla="*/ 335 w 396377"/>
                  <a:gd name="connsiteY1" fmla="*/ 134594 h 194540"/>
                  <a:gd name="connsiteX2" fmla="*/ 63985 w 396377"/>
                  <a:gd name="connsiteY2" fmla="*/ 194540 h 194540"/>
                  <a:gd name="connsiteX0" fmla="*/ 377079 w 377963"/>
                  <a:gd name="connsiteY0" fmla="*/ 2217 h 194540"/>
                  <a:gd name="connsiteX1" fmla="*/ 377963 w 377963"/>
                  <a:gd name="connsiteY1" fmla="*/ 0 h 194540"/>
                  <a:gd name="connsiteX0" fmla="*/ 49109 w 377963"/>
                  <a:gd name="connsiteY0" fmla="*/ 87044 h 194540"/>
                  <a:gd name="connsiteX1" fmla="*/ 486 w 377963"/>
                  <a:gd name="connsiteY1" fmla="*/ 136856 h 194540"/>
                  <a:gd name="connsiteX2" fmla="*/ 45571 w 377963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31827 w 377477"/>
                  <a:gd name="connsiteY0" fmla="*/ 91568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1147"/>
                  <a:gd name="connsiteX1" fmla="*/ 377477 w 377477"/>
                  <a:gd name="connsiteY1" fmla="*/ 0 h 191147"/>
                  <a:gd name="connsiteX0" fmla="*/ 31827 w 377477"/>
                  <a:gd name="connsiteY0" fmla="*/ 91568 h 191147"/>
                  <a:gd name="connsiteX1" fmla="*/ 0 w 377477"/>
                  <a:gd name="connsiteY1" fmla="*/ 136856 h 191147"/>
                  <a:gd name="connsiteX2" fmla="*/ 30941 w 377477"/>
                  <a:gd name="connsiteY2" fmla="*/ 191147 h 191147"/>
                  <a:gd name="connsiteX0" fmla="*/ 389854 w 390738"/>
                  <a:gd name="connsiteY0" fmla="*/ 2217 h 191147"/>
                  <a:gd name="connsiteX1" fmla="*/ 390738 w 390738"/>
                  <a:gd name="connsiteY1" fmla="*/ 0 h 191147"/>
                  <a:gd name="connsiteX0" fmla="*/ 45088 w 390738"/>
                  <a:gd name="connsiteY0" fmla="*/ 91568 h 191147"/>
                  <a:gd name="connsiteX1" fmla="*/ 0 w 390738"/>
                  <a:gd name="connsiteY1" fmla="*/ 134594 h 191147"/>
                  <a:gd name="connsiteX2" fmla="*/ 44202 w 390738"/>
                  <a:gd name="connsiteY2" fmla="*/ 191147 h 191147"/>
                  <a:gd name="connsiteX0" fmla="*/ 390738 w 391622"/>
                  <a:gd name="connsiteY0" fmla="*/ 2217 h 191147"/>
                  <a:gd name="connsiteX1" fmla="*/ 391622 w 391622"/>
                  <a:gd name="connsiteY1" fmla="*/ 0 h 191147"/>
                  <a:gd name="connsiteX0" fmla="*/ 45972 w 391622"/>
                  <a:gd name="connsiteY0" fmla="*/ 91568 h 191147"/>
                  <a:gd name="connsiteX1" fmla="*/ 0 w 391622"/>
                  <a:gd name="connsiteY1" fmla="*/ 140249 h 191147"/>
                  <a:gd name="connsiteX2" fmla="*/ 45086 w 391622"/>
                  <a:gd name="connsiteY2" fmla="*/ 191147 h 191147"/>
                  <a:gd name="connsiteX0" fmla="*/ 391622 w 392506"/>
                  <a:gd name="connsiteY0" fmla="*/ 2217 h 191147"/>
                  <a:gd name="connsiteX1" fmla="*/ 392506 w 392506"/>
                  <a:gd name="connsiteY1" fmla="*/ 0 h 191147"/>
                  <a:gd name="connsiteX0" fmla="*/ 46856 w 392506"/>
                  <a:gd name="connsiteY0" fmla="*/ 91568 h 191147"/>
                  <a:gd name="connsiteX1" fmla="*/ 0 w 392506"/>
                  <a:gd name="connsiteY1" fmla="*/ 133463 h 191147"/>
                  <a:gd name="connsiteX2" fmla="*/ 45970 w 392506"/>
                  <a:gd name="connsiteY2" fmla="*/ 191147 h 191147"/>
                  <a:gd name="connsiteX0" fmla="*/ 391622 w 392506"/>
                  <a:gd name="connsiteY0" fmla="*/ 2217 h 191147"/>
                  <a:gd name="connsiteX1" fmla="*/ 392506 w 392506"/>
                  <a:gd name="connsiteY1" fmla="*/ 0 h 191147"/>
                  <a:gd name="connsiteX0" fmla="*/ 46856 w 392506"/>
                  <a:gd name="connsiteY0" fmla="*/ 91568 h 191147"/>
                  <a:gd name="connsiteX1" fmla="*/ 0 w 392506"/>
                  <a:gd name="connsiteY1" fmla="*/ 141380 h 191147"/>
                  <a:gd name="connsiteX2" fmla="*/ 45970 w 392506"/>
                  <a:gd name="connsiteY2" fmla="*/ 191147 h 191147"/>
                  <a:gd name="connsiteX0" fmla="*/ 391622 w 392506"/>
                  <a:gd name="connsiteY0" fmla="*/ 2217 h 191147"/>
                  <a:gd name="connsiteX1" fmla="*/ 392506 w 392506"/>
                  <a:gd name="connsiteY1" fmla="*/ 0 h 191147"/>
                  <a:gd name="connsiteX0" fmla="*/ 46856 w 392506"/>
                  <a:gd name="connsiteY0" fmla="*/ 91568 h 191147"/>
                  <a:gd name="connsiteX1" fmla="*/ 0 w 392506"/>
                  <a:gd name="connsiteY1" fmla="*/ 134594 h 191147"/>
                  <a:gd name="connsiteX2" fmla="*/ 45970 w 392506"/>
                  <a:gd name="connsiteY2" fmla="*/ 191147 h 191147"/>
                  <a:gd name="connsiteX0" fmla="*/ 391622 w 392506"/>
                  <a:gd name="connsiteY0" fmla="*/ 2217 h 238651"/>
                  <a:gd name="connsiteX1" fmla="*/ 392506 w 392506"/>
                  <a:gd name="connsiteY1" fmla="*/ 0 h 238651"/>
                  <a:gd name="connsiteX0" fmla="*/ 46856 w 392506"/>
                  <a:gd name="connsiteY0" fmla="*/ 91568 h 238651"/>
                  <a:gd name="connsiteX1" fmla="*/ 0 w 392506"/>
                  <a:gd name="connsiteY1" fmla="*/ 134594 h 238651"/>
                  <a:gd name="connsiteX2" fmla="*/ 48622 w 392506"/>
                  <a:gd name="connsiteY2" fmla="*/ 238651 h 238651"/>
                  <a:gd name="connsiteX0" fmla="*/ 391622 w 392506"/>
                  <a:gd name="connsiteY0" fmla="*/ 2217 h 238651"/>
                  <a:gd name="connsiteX1" fmla="*/ 392506 w 392506"/>
                  <a:gd name="connsiteY1" fmla="*/ 0 h 238651"/>
                  <a:gd name="connsiteX0" fmla="*/ 69841 w 392506"/>
                  <a:gd name="connsiteY0" fmla="*/ 35016 h 238651"/>
                  <a:gd name="connsiteX1" fmla="*/ 0 w 392506"/>
                  <a:gd name="connsiteY1" fmla="*/ 134594 h 238651"/>
                  <a:gd name="connsiteX2" fmla="*/ 48622 w 392506"/>
                  <a:gd name="connsiteY2" fmla="*/ 238651 h 238651"/>
                  <a:gd name="connsiteX0" fmla="*/ 391622 w 392506"/>
                  <a:gd name="connsiteY0" fmla="*/ 2217 h 238651"/>
                  <a:gd name="connsiteX1" fmla="*/ 392506 w 392506"/>
                  <a:gd name="connsiteY1" fmla="*/ 0 h 238651"/>
                  <a:gd name="connsiteX0" fmla="*/ 69841 w 392506"/>
                  <a:gd name="connsiteY0" fmla="*/ 35016 h 238651"/>
                  <a:gd name="connsiteX1" fmla="*/ 0 w 392506"/>
                  <a:gd name="connsiteY1" fmla="*/ 134594 h 238651"/>
                  <a:gd name="connsiteX2" fmla="*/ 48622 w 392506"/>
                  <a:gd name="connsiteY2" fmla="*/ 238651 h 238651"/>
                  <a:gd name="connsiteX0" fmla="*/ 391622 w 392506"/>
                  <a:gd name="connsiteY0" fmla="*/ 2217 h 238651"/>
                  <a:gd name="connsiteX1" fmla="*/ 392506 w 392506"/>
                  <a:gd name="connsiteY1" fmla="*/ 0 h 238651"/>
                  <a:gd name="connsiteX0" fmla="*/ 69841 w 392506"/>
                  <a:gd name="connsiteY0" fmla="*/ 35016 h 238651"/>
                  <a:gd name="connsiteX1" fmla="*/ 0 w 392506"/>
                  <a:gd name="connsiteY1" fmla="*/ 134594 h 238651"/>
                  <a:gd name="connsiteX2" fmla="*/ 48622 w 392506"/>
                  <a:gd name="connsiteY2" fmla="*/ 238651 h 238651"/>
                  <a:gd name="connsiteX0" fmla="*/ 392552 w 393436"/>
                  <a:gd name="connsiteY0" fmla="*/ 2217 h 238651"/>
                  <a:gd name="connsiteX1" fmla="*/ 393436 w 393436"/>
                  <a:gd name="connsiteY1" fmla="*/ 0 h 238651"/>
                  <a:gd name="connsiteX0" fmla="*/ 70771 w 393436"/>
                  <a:gd name="connsiteY0" fmla="*/ 35016 h 238651"/>
                  <a:gd name="connsiteX1" fmla="*/ 930 w 393436"/>
                  <a:gd name="connsiteY1" fmla="*/ 134594 h 238651"/>
                  <a:gd name="connsiteX2" fmla="*/ 49552 w 393436"/>
                  <a:gd name="connsiteY2" fmla="*/ 238651 h 238651"/>
                  <a:gd name="connsiteX0" fmla="*/ 392552 w 393436"/>
                  <a:gd name="connsiteY0" fmla="*/ 2217 h 238651"/>
                  <a:gd name="connsiteX1" fmla="*/ 393436 w 393436"/>
                  <a:gd name="connsiteY1" fmla="*/ 0 h 238651"/>
                  <a:gd name="connsiteX0" fmla="*/ 70771 w 393436"/>
                  <a:gd name="connsiteY0" fmla="*/ 35016 h 238651"/>
                  <a:gd name="connsiteX1" fmla="*/ 930 w 393436"/>
                  <a:gd name="connsiteY1" fmla="*/ 134594 h 238651"/>
                  <a:gd name="connsiteX2" fmla="*/ 49552 w 393436"/>
                  <a:gd name="connsiteY2" fmla="*/ 238651 h 238651"/>
                  <a:gd name="connsiteX0" fmla="*/ 392552 w 393436"/>
                  <a:gd name="connsiteY0" fmla="*/ 2217 h 238651"/>
                  <a:gd name="connsiteX1" fmla="*/ 393436 w 393436"/>
                  <a:gd name="connsiteY1" fmla="*/ 0 h 238651"/>
                  <a:gd name="connsiteX0" fmla="*/ 55743 w 393436"/>
                  <a:gd name="connsiteY0" fmla="*/ 50851 h 238651"/>
                  <a:gd name="connsiteX1" fmla="*/ 930 w 393436"/>
                  <a:gd name="connsiteY1" fmla="*/ 134594 h 238651"/>
                  <a:gd name="connsiteX2" fmla="*/ 49552 w 393436"/>
                  <a:gd name="connsiteY2" fmla="*/ 238651 h 238651"/>
                  <a:gd name="connsiteX0" fmla="*/ 392552 w 393436"/>
                  <a:gd name="connsiteY0" fmla="*/ 2217 h 228472"/>
                  <a:gd name="connsiteX1" fmla="*/ 393436 w 393436"/>
                  <a:gd name="connsiteY1" fmla="*/ 0 h 228472"/>
                  <a:gd name="connsiteX0" fmla="*/ 55743 w 393436"/>
                  <a:gd name="connsiteY0" fmla="*/ 50851 h 228472"/>
                  <a:gd name="connsiteX1" fmla="*/ 930 w 393436"/>
                  <a:gd name="connsiteY1" fmla="*/ 134594 h 228472"/>
                  <a:gd name="connsiteX2" fmla="*/ 49552 w 393436"/>
                  <a:gd name="connsiteY2" fmla="*/ 228472 h 228472"/>
                  <a:gd name="connsiteX0" fmla="*/ 392552 w 393436"/>
                  <a:gd name="connsiteY0" fmla="*/ 2217 h 228472"/>
                  <a:gd name="connsiteX1" fmla="*/ 393436 w 393436"/>
                  <a:gd name="connsiteY1" fmla="*/ 0 h 228472"/>
                  <a:gd name="connsiteX0" fmla="*/ 55743 w 393436"/>
                  <a:gd name="connsiteY0" fmla="*/ 50851 h 228472"/>
                  <a:gd name="connsiteX1" fmla="*/ 930 w 393436"/>
                  <a:gd name="connsiteY1" fmla="*/ 134594 h 228472"/>
                  <a:gd name="connsiteX2" fmla="*/ 49552 w 393436"/>
                  <a:gd name="connsiteY2" fmla="*/ 228472 h 228472"/>
                  <a:gd name="connsiteX0" fmla="*/ 391674 w 392558"/>
                  <a:gd name="connsiteY0" fmla="*/ 2217 h 228472"/>
                  <a:gd name="connsiteX1" fmla="*/ 392558 w 392558"/>
                  <a:gd name="connsiteY1" fmla="*/ 0 h 228472"/>
                  <a:gd name="connsiteX0" fmla="*/ 54865 w 392558"/>
                  <a:gd name="connsiteY0" fmla="*/ 50851 h 228472"/>
                  <a:gd name="connsiteX1" fmla="*/ 52 w 392558"/>
                  <a:gd name="connsiteY1" fmla="*/ 134594 h 228472"/>
                  <a:gd name="connsiteX2" fmla="*/ 48674 w 392558"/>
                  <a:gd name="connsiteY2" fmla="*/ 228472 h 22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2558" h="228472" stroke="0">
                    <a:moveTo>
                      <a:pt x="391674" y="2217"/>
                    </a:moveTo>
                    <a:lnTo>
                      <a:pt x="392558" y="0"/>
                    </a:lnTo>
                  </a:path>
                  <a:path w="392558" h="228472" fill="none">
                    <a:moveTo>
                      <a:pt x="54865" y="50851"/>
                    </a:moveTo>
                    <a:cubicBezTo>
                      <a:pt x="50297" y="48784"/>
                      <a:pt x="-1864" y="78034"/>
                      <a:pt x="52" y="134594"/>
                    </a:cubicBezTo>
                    <a:cubicBezTo>
                      <a:pt x="-685" y="187761"/>
                      <a:pt x="35755" y="219235"/>
                      <a:pt x="48674" y="228472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11" name="Group 110"/>
            <p:cNvGrpSpPr>
              <a:grpSpLocks noChangeAspect="1"/>
            </p:cNvGrpSpPr>
            <p:nvPr/>
          </p:nvGrpSpPr>
          <p:grpSpPr>
            <a:xfrm>
              <a:off x="361215" y="905874"/>
              <a:ext cx="5651277" cy="5467482"/>
              <a:chOff x="890588" y="698500"/>
              <a:chExt cx="5027612" cy="4864100"/>
            </a:xfrm>
          </p:grpSpPr>
          <p:sp>
            <p:nvSpPr>
              <p:cNvPr id="136" name="Arc 106"/>
              <p:cNvSpPr>
                <a:spLocks/>
              </p:cNvSpPr>
              <p:nvPr/>
            </p:nvSpPr>
            <p:spPr bwMode="auto">
              <a:xfrm flipV="1">
                <a:off x="4646613" y="2819400"/>
                <a:ext cx="839787" cy="1069975"/>
              </a:xfrm>
              <a:custGeom>
                <a:avLst/>
                <a:gdLst>
                  <a:gd name="G0" fmla="+- 1897 0 0"/>
                  <a:gd name="G1" fmla="+- 21600 0 0"/>
                  <a:gd name="G2" fmla="+- 21600 0 0"/>
                  <a:gd name="T0" fmla="*/ 0 w 18087"/>
                  <a:gd name="T1" fmla="*/ 83 h 21600"/>
                  <a:gd name="T2" fmla="*/ 18087 w 18087"/>
                  <a:gd name="T3" fmla="*/ 7302 h 21600"/>
                  <a:gd name="T4" fmla="*/ 1897 w 1808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87" h="21600" fill="none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</a:path>
                  <a:path w="18087" h="21600" stroke="0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  <a:lnTo>
                      <a:pt x="1897" y="21600"/>
                    </a:lnTo>
                    <a:close/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37" name="Straight Connector 136"/>
              <p:cNvCxnSpPr>
                <a:cxnSpLocks noChangeShapeType="1"/>
              </p:cNvCxnSpPr>
              <p:nvPr/>
            </p:nvCxnSpPr>
            <p:spPr bwMode="auto">
              <a:xfrm flipV="1">
                <a:off x="2174875" y="1890713"/>
                <a:ext cx="2814638" cy="4349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8" name="Straight Connector 137"/>
              <p:cNvCxnSpPr>
                <a:cxnSpLocks noChangeShapeType="1"/>
              </p:cNvCxnSpPr>
              <p:nvPr/>
            </p:nvCxnSpPr>
            <p:spPr bwMode="auto">
              <a:xfrm>
                <a:off x="2667000" y="1000125"/>
                <a:ext cx="1809750" cy="223678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9" name="Straight Connector 138"/>
              <p:cNvCxnSpPr>
                <a:cxnSpLocks noChangeShapeType="1"/>
              </p:cNvCxnSpPr>
              <p:nvPr/>
            </p:nvCxnSpPr>
            <p:spPr bwMode="auto">
              <a:xfrm>
                <a:off x="963613" y="4378325"/>
                <a:ext cx="450850" cy="277813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" name="Straight Connector 139"/>
              <p:cNvCxnSpPr>
                <a:cxnSpLocks noChangeShapeType="1"/>
              </p:cNvCxnSpPr>
              <p:nvPr/>
            </p:nvCxnSpPr>
            <p:spPr bwMode="auto">
              <a:xfrm flipV="1">
                <a:off x="1125538" y="4784725"/>
                <a:ext cx="307975" cy="20320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1" name="Arc 35"/>
              <p:cNvSpPr>
                <a:spLocks/>
              </p:cNvSpPr>
              <p:nvPr/>
            </p:nvSpPr>
            <p:spPr bwMode="auto">
              <a:xfrm>
                <a:off x="3925888" y="3889375"/>
                <a:ext cx="820737" cy="838200"/>
              </a:xfrm>
              <a:custGeom>
                <a:avLst/>
                <a:gdLst>
                  <a:gd name="T0" fmla="*/ 410635 w 821270"/>
                  <a:gd name="T1" fmla="*/ 0 h 838200"/>
                  <a:gd name="T2" fmla="*/ 410635 w 821270"/>
                  <a:gd name="T3" fmla="*/ 419100 h 838200"/>
                  <a:gd name="T4" fmla="*/ 41063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5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42" name="Arc 38"/>
              <p:cNvSpPr>
                <a:spLocks/>
              </p:cNvSpPr>
              <p:nvPr/>
            </p:nvSpPr>
            <p:spPr bwMode="auto">
              <a:xfrm flipH="1">
                <a:off x="1817688" y="3886200"/>
                <a:ext cx="820737" cy="838200"/>
              </a:xfrm>
              <a:custGeom>
                <a:avLst/>
                <a:gdLst>
                  <a:gd name="T0" fmla="*/ 410635 w 821270"/>
                  <a:gd name="T1" fmla="*/ 0 h 838200"/>
                  <a:gd name="T2" fmla="*/ 410635 w 821270"/>
                  <a:gd name="T3" fmla="*/ 419100 h 838200"/>
                  <a:gd name="T4" fmla="*/ 41063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5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43" name="Straight Connector 142"/>
              <p:cNvCxnSpPr>
                <a:cxnSpLocks noChangeShapeType="1"/>
              </p:cNvCxnSpPr>
              <p:nvPr/>
            </p:nvCxnSpPr>
            <p:spPr bwMode="auto">
              <a:xfrm flipH="1" flipV="1">
                <a:off x="1547813" y="3889375"/>
                <a:ext cx="3913187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" name="Straight Connector 143"/>
              <p:cNvCxnSpPr>
                <a:cxnSpLocks noChangeShapeType="1"/>
              </p:cNvCxnSpPr>
              <p:nvPr/>
            </p:nvCxnSpPr>
            <p:spPr bwMode="auto">
              <a:xfrm flipH="1" flipV="1">
                <a:off x="1131888" y="4725988"/>
                <a:ext cx="3243262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5" name="Oval 144"/>
              <p:cNvSpPr>
                <a:spLocks noChangeArrowheads="1"/>
              </p:cNvSpPr>
              <p:nvPr/>
            </p:nvSpPr>
            <p:spPr bwMode="auto">
              <a:xfrm>
                <a:off x="941388" y="4303713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6" name="Oval 145"/>
              <p:cNvSpPr>
                <a:spLocks noChangeArrowheads="1"/>
              </p:cNvSpPr>
              <p:nvPr/>
            </p:nvSpPr>
            <p:spPr bwMode="auto">
              <a:xfrm>
                <a:off x="941388" y="4845050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7" name="Oval 146"/>
              <p:cNvSpPr>
                <a:spLocks noChangeArrowheads="1"/>
              </p:cNvSpPr>
              <p:nvPr/>
            </p:nvSpPr>
            <p:spPr bwMode="auto">
              <a:xfrm>
                <a:off x="1011238" y="4640263"/>
                <a:ext cx="158750" cy="15875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8" name="Arc 48"/>
              <p:cNvSpPr>
                <a:spLocks/>
              </p:cNvSpPr>
              <p:nvPr/>
            </p:nvSpPr>
            <p:spPr bwMode="auto">
              <a:xfrm flipH="1">
                <a:off x="1227138" y="3886200"/>
                <a:ext cx="820737" cy="838200"/>
              </a:xfrm>
              <a:custGeom>
                <a:avLst/>
                <a:gdLst>
                  <a:gd name="T0" fmla="*/ 634300 w 821270"/>
                  <a:gd name="T1" fmla="*/ 770575 h 838200"/>
                  <a:gd name="T2" fmla="*/ 410635 w 821270"/>
                  <a:gd name="T3" fmla="*/ 419100 h 838200"/>
                  <a:gd name="T4" fmla="*/ 410635 w 821270"/>
                  <a:gd name="T5" fmla="*/ 838200 h 838200"/>
                  <a:gd name="T6" fmla="*/ 23592960 60000 65536"/>
                  <a:gd name="T7" fmla="*/ 5898240 60000 65536"/>
                  <a:gd name="T8" fmla="*/ 11796480 60000 65536"/>
                  <a:gd name="T9" fmla="*/ 410635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49" name="Arc 52"/>
              <p:cNvSpPr>
                <a:spLocks/>
              </p:cNvSpPr>
              <p:nvPr/>
            </p:nvSpPr>
            <p:spPr bwMode="auto">
              <a:xfrm flipH="1" flipV="1">
                <a:off x="1233488" y="4724400"/>
                <a:ext cx="820737" cy="838200"/>
              </a:xfrm>
              <a:custGeom>
                <a:avLst/>
                <a:gdLst>
                  <a:gd name="T0" fmla="*/ 634300 w 821270"/>
                  <a:gd name="T1" fmla="*/ 770575 h 838200"/>
                  <a:gd name="T2" fmla="*/ 410635 w 821270"/>
                  <a:gd name="T3" fmla="*/ 419100 h 838200"/>
                  <a:gd name="T4" fmla="*/ 410635 w 821270"/>
                  <a:gd name="T5" fmla="*/ 838200 h 838200"/>
                  <a:gd name="T6" fmla="*/ 23592960 60000 65536"/>
                  <a:gd name="T7" fmla="*/ 5898240 60000 65536"/>
                  <a:gd name="T8" fmla="*/ 11796480 60000 65536"/>
                  <a:gd name="T9" fmla="*/ 410635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0" name="Arc 32"/>
              <p:cNvSpPr>
                <a:spLocks/>
              </p:cNvSpPr>
              <p:nvPr/>
            </p:nvSpPr>
            <p:spPr bwMode="auto">
              <a:xfrm>
                <a:off x="4276725" y="1884363"/>
                <a:ext cx="1641475" cy="1639887"/>
              </a:xfrm>
              <a:custGeom>
                <a:avLst/>
                <a:gdLst>
                  <a:gd name="T0" fmla="*/ 674703 w 1640410"/>
                  <a:gd name="T1" fmla="*/ 13009 h 1640411"/>
                  <a:gd name="T2" fmla="*/ 820205 w 1640410"/>
                  <a:gd name="T3" fmla="*/ 820206 h 1640411"/>
                  <a:gd name="T4" fmla="*/ 180307 w 1640410"/>
                  <a:gd name="T5" fmla="*/ 1333302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1" name="Arc 33"/>
              <p:cNvSpPr>
                <a:spLocks/>
              </p:cNvSpPr>
              <p:nvPr/>
            </p:nvSpPr>
            <p:spPr bwMode="auto">
              <a:xfrm flipH="1" flipV="1">
                <a:off x="1212850" y="698500"/>
                <a:ext cx="1639888" cy="1641475"/>
              </a:xfrm>
              <a:custGeom>
                <a:avLst/>
                <a:gdLst>
                  <a:gd name="T0" fmla="*/ 674703 w 1640410"/>
                  <a:gd name="T1" fmla="*/ 13009 h 1640411"/>
                  <a:gd name="T2" fmla="*/ 820205 w 1640410"/>
                  <a:gd name="T3" fmla="*/ 820206 h 1640411"/>
                  <a:gd name="T4" fmla="*/ 180307 w 1640410"/>
                  <a:gd name="T5" fmla="*/ 1333302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2" name="TextBox 31"/>
              <p:cNvSpPr txBox="1">
                <a:spLocks noChangeArrowheads="1"/>
              </p:cNvSpPr>
              <p:nvPr/>
            </p:nvSpPr>
            <p:spPr bwMode="auto">
              <a:xfrm>
                <a:off x="2480227" y="1855570"/>
                <a:ext cx="352425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>
                    <a:solidFill>
                      <a:srgbClr val="0000FF"/>
                    </a:solidFill>
                  </a:rPr>
                  <a:t>IP</a:t>
                </a:r>
              </a:p>
            </p:txBody>
          </p:sp>
          <p:sp>
            <p:nvSpPr>
              <p:cNvPr id="153" name="TextBox 36"/>
              <p:cNvSpPr txBox="1">
                <a:spLocks noChangeArrowheads="1"/>
              </p:cNvSpPr>
              <p:nvPr/>
            </p:nvSpPr>
            <p:spPr bwMode="auto">
              <a:xfrm>
                <a:off x="4157432" y="2552938"/>
                <a:ext cx="853560" cy="273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Future IP</a:t>
                </a:r>
                <a:endParaRPr lang="en-US" sz="1400" b="1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54" name="TextBox 39"/>
              <p:cNvSpPr txBox="1">
                <a:spLocks noChangeArrowheads="1"/>
              </p:cNvSpPr>
              <p:nvPr/>
            </p:nvSpPr>
            <p:spPr bwMode="auto">
              <a:xfrm>
                <a:off x="3161096" y="3117850"/>
                <a:ext cx="110013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>
                    <a:solidFill>
                      <a:srgbClr val="FF0000"/>
                    </a:solidFill>
                  </a:rPr>
                  <a:t>Ion Source</a:t>
                </a:r>
              </a:p>
            </p:txBody>
          </p:sp>
          <p:sp>
            <p:nvSpPr>
              <p:cNvPr id="155" name="TextBox 41"/>
              <p:cNvSpPr txBox="1">
                <a:spLocks noChangeArrowheads="1"/>
              </p:cNvSpPr>
              <p:nvPr/>
            </p:nvSpPr>
            <p:spPr bwMode="auto">
              <a:xfrm>
                <a:off x="2689955" y="2736349"/>
                <a:ext cx="768952" cy="273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/>
                <a:r>
                  <a:rPr lang="en-US" sz="1400" b="1" dirty="0" smtClean="0">
                    <a:solidFill>
                      <a:srgbClr val="FF0000"/>
                    </a:solidFill>
                  </a:rPr>
                  <a:t>Booster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1598349" y="1103073"/>
                <a:ext cx="844550" cy="73025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>
                    <a:solidFill>
                      <a:srgbClr val="0000FF"/>
                    </a:solidFill>
                  </a:rPr>
                  <a:t>MEIC</a:t>
                </a:r>
              </a:p>
              <a:p>
                <a:r>
                  <a:rPr lang="en-US" sz="1400" b="1" dirty="0">
                    <a:solidFill>
                      <a:srgbClr val="0000FF"/>
                    </a:solidFill>
                  </a:rPr>
                  <a:t>Collider</a:t>
                </a:r>
              </a:p>
              <a:p>
                <a:r>
                  <a:rPr lang="en-US" sz="1400" b="1" dirty="0">
                    <a:solidFill>
                      <a:srgbClr val="0000FF"/>
                    </a:solidFill>
                  </a:rPr>
                  <a:t>Rings</a:t>
                </a:r>
              </a:p>
            </p:txBody>
          </p:sp>
          <p:sp>
            <p:nvSpPr>
              <p:cNvPr id="157" name="TextBox 53"/>
              <p:cNvSpPr txBox="1">
                <a:spLocks noChangeArrowheads="1"/>
              </p:cNvSpPr>
              <p:nvPr/>
            </p:nvSpPr>
            <p:spPr bwMode="auto">
              <a:xfrm>
                <a:off x="2463800" y="4140200"/>
                <a:ext cx="1627188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 b="1"/>
                  <a:t>12 GeV CEBAF</a:t>
                </a:r>
              </a:p>
            </p:txBody>
          </p:sp>
          <p:sp>
            <p:nvSpPr>
              <p:cNvPr id="158" name="TextBox 54"/>
              <p:cNvSpPr txBox="1">
                <a:spLocks noChangeArrowheads="1"/>
              </p:cNvSpPr>
              <p:nvPr/>
            </p:nvSpPr>
            <p:spPr bwMode="auto">
              <a:xfrm>
                <a:off x="1238250" y="4891088"/>
                <a:ext cx="1090613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200" b="1"/>
                  <a:t>Halls A, B, C</a:t>
                </a:r>
              </a:p>
            </p:txBody>
          </p:sp>
          <p:sp>
            <p:nvSpPr>
              <p:cNvPr id="159" name="TextBox 55"/>
              <p:cNvSpPr txBox="1">
                <a:spLocks noChangeArrowheads="1"/>
              </p:cNvSpPr>
              <p:nvPr/>
            </p:nvSpPr>
            <p:spPr bwMode="auto">
              <a:xfrm>
                <a:off x="890588" y="3536950"/>
                <a:ext cx="143033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200" b="1"/>
                  <a:t>Electron Injector </a:t>
                </a:r>
              </a:p>
            </p:txBody>
          </p:sp>
          <p:sp>
            <p:nvSpPr>
              <p:cNvPr id="160" name="TextBox 57"/>
              <p:cNvSpPr txBox="1">
                <a:spLocks noChangeArrowheads="1"/>
              </p:cNvSpPr>
              <p:nvPr/>
            </p:nvSpPr>
            <p:spPr bwMode="auto">
              <a:xfrm>
                <a:off x="5162550" y="3967163"/>
                <a:ext cx="61595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200" b="1"/>
                  <a:t>Hall D</a:t>
                </a:r>
              </a:p>
            </p:txBody>
          </p:sp>
          <p:sp>
            <p:nvSpPr>
              <p:cNvPr id="161" name="Rectangle 94"/>
              <p:cNvSpPr>
                <a:spLocks noChangeArrowheads="1"/>
              </p:cNvSpPr>
              <p:nvPr/>
            </p:nvSpPr>
            <p:spPr bwMode="auto">
              <a:xfrm>
                <a:off x="1489075" y="3819525"/>
                <a:ext cx="219075" cy="12858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Rectangle 96"/>
              <p:cNvSpPr>
                <a:spLocks noChangeArrowheads="1"/>
              </p:cNvSpPr>
              <p:nvPr/>
            </p:nvSpPr>
            <p:spPr bwMode="auto">
              <a:xfrm>
                <a:off x="5346700" y="3819525"/>
                <a:ext cx="219075" cy="12858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" name="Rectangle 97"/>
              <p:cNvSpPr>
                <a:spLocks noChangeArrowheads="1"/>
              </p:cNvSpPr>
              <p:nvPr/>
            </p:nvSpPr>
            <p:spPr bwMode="auto">
              <a:xfrm>
                <a:off x="2311400" y="3819525"/>
                <a:ext cx="1901825" cy="12858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Rectangle 98"/>
              <p:cNvSpPr>
                <a:spLocks noChangeArrowheads="1"/>
              </p:cNvSpPr>
              <p:nvPr/>
            </p:nvSpPr>
            <p:spPr bwMode="auto">
              <a:xfrm>
                <a:off x="2311400" y="4660900"/>
                <a:ext cx="1901825" cy="12858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" name="Rectangle 99"/>
              <p:cNvSpPr>
                <a:spLocks noChangeArrowheads="1"/>
              </p:cNvSpPr>
              <p:nvPr/>
            </p:nvSpPr>
            <p:spPr bwMode="auto">
              <a:xfrm rot="13800000">
                <a:off x="4028593" y="3096045"/>
                <a:ext cx="201612" cy="10953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Rectangle 100"/>
              <p:cNvSpPr>
                <a:spLocks noChangeArrowheads="1"/>
              </p:cNvSpPr>
              <p:nvPr/>
            </p:nvSpPr>
            <p:spPr bwMode="auto">
              <a:xfrm rot="13821965">
                <a:off x="3617672" y="2756561"/>
                <a:ext cx="457200" cy="10953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" name="TextBox 39"/>
              <p:cNvSpPr txBox="1">
                <a:spLocks noChangeArrowheads="1"/>
              </p:cNvSpPr>
              <p:nvPr/>
            </p:nvSpPr>
            <p:spPr bwMode="auto">
              <a:xfrm>
                <a:off x="2903399" y="2925351"/>
                <a:ext cx="1050925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>
                    <a:solidFill>
                      <a:srgbClr val="FF0000"/>
                    </a:solidFill>
                  </a:rPr>
                  <a:t>SRF </a:t>
                </a:r>
                <a:r>
                  <a:rPr lang="en-US" sz="1400" b="1" dirty="0" err="1">
                    <a:solidFill>
                      <a:srgbClr val="FF0000"/>
                    </a:solidFill>
                  </a:rPr>
                  <a:t>Linac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Oval 47"/>
              <p:cNvSpPr>
                <a:spLocks noChangeArrowheads="1"/>
              </p:cNvSpPr>
              <p:nvPr/>
            </p:nvSpPr>
            <p:spPr bwMode="auto">
              <a:xfrm>
                <a:off x="2649538" y="2127250"/>
                <a:ext cx="182562" cy="182563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9" name="Oval 47"/>
              <p:cNvSpPr>
                <a:spLocks noChangeArrowheads="1"/>
              </p:cNvSpPr>
              <p:nvPr/>
            </p:nvSpPr>
            <p:spPr bwMode="auto">
              <a:xfrm>
                <a:off x="3975100" y="2622550"/>
                <a:ext cx="182563" cy="182563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0" name="Line 107"/>
              <p:cNvSpPr>
                <a:spLocks noChangeShapeType="1"/>
              </p:cNvSpPr>
              <p:nvPr/>
            </p:nvSpPr>
            <p:spPr bwMode="auto">
              <a:xfrm flipV="1">
                <a:off x="5476875" y="3248025"/>
                <a:ext cx="239713" cy="2952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1" name="Rectangle 99"/>
            <p:cNvSpPr>
              <a:spLocks noChangeArrowheads="1"/>
            </p:cNvSpPr>
            <p:nvPr/>
          </p:nvSpPr>
          <p:spPr bwMode="auto">
            <a:xfrm rot="15660000">
              <a:off x="2954387" y="2353000"/>
              <a:ext cx="146431" cy="36699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99"/>
            <p:cNvSpPr>
              <a:spLocks noChangeArrowheads="1"/>
            </p:cNvSpPr>
            <p:nvPr/>
          </p:nvSpPr>
          <p:spPr bwMode="auto">
            <a:xfrm rot="19344973">
              <a:off x="2942658" y="1752230"/>
              <a:ext cx="129301" cy="60072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99"/>
            <p:cNvSpPr>
              <a:spLocks noChangeArrowheads="1"/>
            </p:cNvSpPr>
            <p:nvPr/>
          </p:nvSpPr>
          <p:spPr bwMode="auto">
            <a:xfrm rot="15560216">
              <a:off x="2123022" y="2586323"/>
              <a:ext cx="155558" cy="16393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 rot="15560216">
              <a:off x="2599527" y="2501244"/>
              <a:ext cx="155558" cy="16393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TextBox 39"/>
            <p:cNvSpPr txBox="1">
              <a:spLocks noChangeArrowheads="1"/>
            </p:cNvSpPr>
            <p:nvPr/>
          </p:nvSpPr>
          <p:spPr bwMode="auto">
            <a:xfrm>
              <a:off x="2568599" y="2187193"/>
              <a:ext cx="6035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660066"/>
                  </a:solidFill>
                </a:rPr>
                <a:t>e-RF</a:t>
              </a:r>
              <a:endParaRPr lang="en-US" sz="1400" b="1" dirty="0">
                <a:solidFill>
                  <a:srgbClr val="660066"/>
                </a:solidFill>
              </a:endParaRPr>
            </a:p>
          </p:txBody>
        </p:sp>
        <p:sp>
          <p:nvSpPr>
            <p:cNvPr id="126" name="TextBox 39"/>
            <p:cNvSpPr txBox="1">
              <a:spLocks noChangeArrowheads="1"/>
            </p:cNvSpPr>
            <p:nvPr/>
          </p:nvSpPr>
          <p:spPr bwMode="auto">
            <a:xfrm>
              <a:off x="2973504" y="1666043"/>
              <a:ext cx="8115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/>
              <a:r>
                <a:rPr lang="en-US" sz="1400" b="1" dirty="0" err="1" smtClean="0">
                  <a:solidFill>
                    <a:srgbClr val="FF0000"/>
                  </a:solidFill>
                </a:rPr>
                <a:t>i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-SRF +</a:t>
              </a:r>
            </a:p>
            <a:p>
              <a:r>
                <a:rPr lang="en-US" sz="1400" b="1" dirty="0" smtClean="0">
                  <a:solidFill>
                    <a:srgbClr val="660066"/>
                  </a:solidFill>
                </a:rPr>
                <a:t>NCRF</a:t>
              </a:r>
              <a:endParaRPr lang="en-US" sz="1400" b="1" dirty="0">
                <a:solidFill>
                  <a:srgbClr val="660066"/>
                </a:solidFill>
              </a:endParaRPr>
            </a:p>
          </p:txBody>
        </p:sp>
        <p:sp>
          <p:nvSpPr>
            <p:cNvPr id="127" name="TextBox 39"/>
            <p:cNvSpPr txBox="1">
              <a:spLocks noChangeArrowheads="1"/>
            </p:cNvSpPr>
            <p:nvPr/>
          </p:nvSpPr>
          <p:spPr bwMode="auto">
            <a:xfrm>
              <a:off x="1678910" y="2268910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FF0000"/>
                  </a:solidFill>
                </a:rPr>
                <a:t>Crab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8" name="TextBox 39"/>
            <p:cNvSpPr txBox="1">
              <a:spLocks noChangeArrowheads="1"/>
            </p:cNvSpPr>
            <p:nvPr/>
          </p:nvSpPr>
          <p:spPr bwMode="auto">
            <a:xfrm>
              <a:off x="2332317" y="2686684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FF0000"/>
                  </a:solidFill>
                </a:rPr>
                <a:t>Crab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 rot="15660000">
              <a:off x="3728191" y="2155822"/>
              <a:ext cx="141051" cy="51839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TextBox 39"/>
            <p:cNvSpPr txBox="1">
              <a:spLocks noChangeArrowheads="1"/>
            </p:cNvSpPr>
            <p:nvPr/>
          </p:nvSpPr>
          <p:spPr bwMode="auto">
            <a:xfrm>
              <a:off x="3595056" y="2027958"/>
              <a:ext cx="8527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008000"/>
                  </a:solidFill>
                </a:rPr>
                <a:t>Cooling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131" name="Rectangle 99"/>
            <p:cNvSpPr>
              <a:spLocks noChangeArrowheads="1"/>
            </p:cNvSpPr>
            <p:nvPr/>
          </p:nvSpPr>
          <p:spPr bwMode="auto">
            <a:xfrm rot="19344973">
              <a:off x="3559329" y="2584621"/>
              <a:ext cx="128111" cy="44281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TextBox 39"/>
            <p:cNvSpPr txBox="1">
              <a:spLocks noChangeArrowheads="1"/>
            </p:cNvSpPr>
            <p:nvPr/>
          </p:nvSpPr>
          <p:spPr bwMode="auto">
            <a:xfrm>
              <a:off x="3644123" y="2517643"/>
              <a:ext cx="6035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660066"/>
                  </a:solidFill>
                </a:rPr>
                <a:t>e-RF</a:t>
              </a:r>
              <a:endParaRPr lang="en-US" sz="1400" b="1" dirty="0">
                <a:solidFill>
                  <a:srgbClr val="660066"/>
                </a:solidFill>
              </a:endParaRPr>
            </a:p>
          </p:txBody>
        </p:sp>
        <p:sp>
          <p:nvSpPr>
            <p:cNvPr id="133" name="Rectangle 99"/>
            <p:cNvSpPr>
              <a:spLocks noChangeArrowheads="1"/>
            </p:cNvSpPr>
            <p:nvPr/>
          </p:nvSpPr>
          <p:spPr bwMode="auto">
            <a:xfrm rot="19344973">
              <a:off x="3107643" y="2191999"/>
              <a:ext cx="135714" cy="13753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34" name="Straight Connector 54"/>
            <p:cNvCxnSpPr>
              <a:cxnSpLocks noChangeShapeType="1"/>
            </p:cNvCxnSpPr>
            <p:nvPr/>
          </p:nvCxnSpPr>
          <p:spPr bwMode="auto">
            <a:xfrm>
              <a:off x="3852663" y="3486374"/>
              <a:ext cx="76823" cy="93893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 rot="15560216">
              <a:off x="3059553" y="2907289"/>
              <a:ext cx="103669" cy="8431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91843" y="819127"/>
            <a:ext cx="2439477" cy="1343391"/>
            <a:chOff x="4191843" y="819127"/>
            <a:chExt cx="2439477" cy="1343391"/>
          </a:xfrm>
        </p:grpSpPr>
        <p:pic>
          <p:nvPicPr>
            <p:cNvPr id="4" name="Picture 3" descr="Untitled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211" y="819127"/>
              <a:ext cx="2016109" cy="1343391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4191843" y="1756183"/>
              <a:ext cx="455511" cy="2996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852651" y="856280"/>
            <a:ext cx="2044147" cy="1429582"/>
            <a:chOff x="852651" y="856280"/>
            <a:chExt cx="2044147" cy="1429582"/>
          </a:xfrm>
        </p:grpSpPr>
        <p:pic>
          <p:nvPicPr>
            <p:cNvPr id="66" name="Picture 65" descr="undefined-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51" y="856280"/>
              <a:ext cx="1510421" cy="1429582"/>
            </a:xfrm>
            <a:prstGeom prst="rect">
              <a:avLst/>
            </a:prstGeom>
          </p:spPr>
        </p:pic>
        <p:cxnSp>
          <p:nvCxnSpPr>
            <p:cNvPr id="76" name="Straight Arrow Connector 75"/>
            <p:cNvCxnSpPr/>
            <p:nvPr/>
          </p:nvCxnSpPr>
          <p:spPr>
            <a:xfrm>
              <a:off x="2447977" y="1863619"/>
              <a:ext cx="448821" cy="1947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837227" y="2452135"/>
            <a:ext cx="1900081" cy="1232732"/>
            <a:chOff x="3837227" y="2452135"/>
            <a:chExt cx="1900081" cy="12327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4678" y="2452135"/>
              <a:ext cx="1292630" cy="1232732"/>
            </a:xfrm>
            <a:prstGeom prst="rect">
              <a:avLst/>
            </a:prstGeom>
          </p:spPr>
        </p:pic>
        <p:cxnSp>
          <p:nvCxnSpPr>
            <p:cNvPr id="79" name="Straight Arrow Connector 78"/>
            <p:cNvCxnSpPr/>
            <p:nvPr/>
          </p:nvCxnSpPr>
          <p:spPr>
            <a:xfrm flipH="1" flipV="1">
              <a:off x="3837227" y="2829803"/>
              <a:ext cx="504990" cy="764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50274" y="2667907"/>
            <a:ext cx="2334991" cy="1360665"/>
            <a:chOff x="350274" y="2667907"/>
            <a:chExt cx="2334991" cy="1360665"/>
          </a:xfrm>
        </p:grpSpPr>
        <p:pic>
          <p:nvPicPr>
            <p:cNvPr id="67" name="Picture 66" descr="C:\Users\physics\Documents\Alx CST\na-pac13\WEPAC39\750_bd00.gif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5" b="14975"/>
            <a:stretch/>
          </p:blipFill>
          <p:spPr bwMode="auto">
            <a:xfrm>
              <a:off x="350274" y="2906274"/>
              <a:ext cx="1861958" cy="11222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82" name="Straight Arrow Connector 81"/>
            <p:cNvCxnSpPr/>
            <p:nvPr/>
          </p:nvCxnSpPr>
          <p:spPr>
            <a:xfrm flipV="1">
              <a:off x="1726248" y="2725777"/>
              <a:ext cx="446302" cy="3646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1726248" y="2667907"/>
              <a:ext cx="959017" cy="4224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>
          <a:xfrm>
            <a:off x="3507125" y="2866317"/>
            <a:ext cx="505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2892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“952 MHz” R&amp;D </a:t>
            </a:r>
            <a:r>
              <a:rPr lang="en-US" dirty="0"/>
              <a:t>task list</a:t>
            </a:r>
            <a:r>
              <a:rPr lang="en-US" dirty="0" smtClean="0"/>
              <a:t>: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" y="935318"/>
            <a:ext cx="9011920" cy="54451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Cavity prototypes</a:t>
            </a:r>
          </a:p>
          <a:p>
            <a:pPr lvl="1"/>
            <a:r>
              <a:rPr lang="en-US" sz="2400" dirty="0" err="1" smtClean="0"/>
              <a:t>i</a:t>
            </a:r>
            <a:r>
              <a:rPr lang="en-US" sz="2400" dirty="0" smtClean="0"/>
              <a:t>-ring				RF:	HOMs, FPC</a:t>
            </a:r>
          </a:p>
          <a:p>
            <a:pPr lvl="1"/>
            <a:r>
              <a:rPr lang="en-US" sz="2400" dirty="0" smtClean="0"/>
              <a:t>Cooler				</a:t>
            </a:r>
            <a:r>
              <a:rPr lang="en-US" sz="2400" dirty="0" err="1" smtClean="0"/>
              <a:t>Mech</a:t>
            </a:r>
            <a:r>
              <a:rPr lang="en-US" sz="2400" dirty="0" smtClean="0"/>
              <a:t>:	Pressure, Lorentz, </a:t>
            </a:r>
            <a:r>
              <a:rPr lang="en-US" sz="2400" dirty="0" err="1" smtClean="0"/>
              <a:t>microphonics</a:t>
            </a:r>
            <a:endParaRPr lang="en-US" sz="2400" dirty="0" smtClean="0"/>
          </a:p>
          <a:p>
            <a:pPr lvl="1"/>
            <a:r>
              <a:rPr lang="en-US" sz="2400" dirty="0" smtClean="0"/>
              <a:t>Booster				Thermal:	Static, intercepts, trace cooling</a:t>
            </a:r>
          </a:p>
          <a:p>
            <a:pPr lvl="1"/>
            <a:r>
              <a:rPr lang="en-US" sz="2400" dirty="0" smtClean="0"/>
              <a:t>Crab</a:t>
            </a:r>
            <a:r>
              <a:rPr lang="en-US" sz="2000" dirty="0" smtClean="0"/>
              <a:t> </a:t>
            </a:r>
            <a:r>
              <a:rPr lang="en-US" sz="2400" dirty="0" smtClean="0"/>
              <a:t>(ODU)</a:t>
            </a:r>
          </a:p>
          <a:p>
            <a:r>
              <a:rPr lang="en-US" sz="2400" dirty="0" smtClean="0"/>
              <a:t>Tuner: same for all cavities (Crab may be exception?)</a:t>
            </a:r>
          </a:p>
          <a:p>
            <a:r>
              <a:rPr lang="en-US" sz="2400" dirty="0" smtClean="0"/>
              <a:t>FPC: common format, ~10 kW, 50 kW, 500 kW versions?</a:t>
            </a:r>
          </a:p>
          <a:p>
            <a:r>
              <a:rPr lang="en-US" sz="2400" dirty="0" smtClean="0"/>
              <a:t>Cryostat: Modular		SNS based	       hold all cavity types, </a:t>
            </a: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							Hybrid/CEBAF     new end cans/bridging</a:t>
            </a:r>
          </a:p>
          <a:p>
            <a:r>
              <a:rPr lang="en-US" sz="2400" dirty="0" smtClean="0"/>
              <a:t>LLRF, HPRF, transient analysis, stability, feedback/forward</a:t>
            </a:r>
          </a:p>
          <a:p>
            <a:pPr marL="0" indent="0">
              <a:buNone/>
            </a:pPr>
            <a:r>
              <a:rPr lang="en-US" sz="2400" i="1" dirty="0" smtClean="0"/>
              <a:t>Not included:</a:t>
            </a:r>
          </a:p>
          <a:p>
            <a:r>
              <a:rPr lang="en-US" sz="2400" dirty="0" smtClean="0"/>
              <a:t>NCRF: PEP-II </a:t>
            </a:r>
            <a:r>
              <a:rPr lang="en-US" sz="2400" dirty="0" err="1" smtClean="0"/>
              <a:t>refurb</a:t>
            </a:r>
            <a:r>
              <a:rPr lang="en-US" sz="2400" dirty="0" smtClean="0"/>
              <a:t>. Ion capture/</a:t>
            </a:r>
            <a:r>
              <a:rPr lang="en-US" sz="2400" dirty="0" err="1" smtClean="0"/>
              <a:t>accel</a:t>
            </a:r>
            <a:r>
              <a:rPr lang="en-US" sz="2400" dirty="0" smtClean="0"/>
              <a:t>. Barrier bucket?</a:t>
            </a:r>
            <a:endParaRPr lang="en-US" sz="2400" dirty="0"/>
          </a:p>
          <a:p>
            <a:pPr marL="457200"/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3048000" y="1503680"/>
            <a:ext cx="172720" cy="107696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flipH="1">
            <a:off x="2733040" y="1503680"/>
            <a:ext cx="203200" cy="1524000"/>
          </a:xfrm>
          <a:prstGeom prst="leftBrace">
            <a:avLst>
              <a:gd name="adj1" fmla="val 8333"/>
              <a:gd name="adj2" fmla="val 3533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3037840" y="4145280"/>
            <a:ext cx="294640" cy="660400"/>
          </a:xfrm>
          <a:prstGeom prst="leftBrace">
            <a:avLst>
              <a:gd name="adj1" fmla="val 8333"/>
              <a:gd name="adj2" fmla="val 2105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 flipH="1">
            <a:off x="5515610" y="4145280"/>
            <a:ext cx="215900" cy="660400"/>
          </a:xfrm>
          <a:prstGeom prst="leftBrace">
            <a:avLst>
              <a:gd name="adj1" fmla="val 8333"/>
              <a:gd name="adj2" fmla="val 2105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4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high-level schedule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746820"/>
              </p:ext>
            </p:extLst>
          </p:nvPr>
        </p:nvGraphicFramePr>
        <p:xfrm>
          <a:off x="396240" y="1259520"/>
          <a:ext cx="8401981" cy="3507189"/>
        </p:xfrm>
        <a:graphic>
          <a:graphicData uri="http://schemas.openxmlformats.org/drawingml/2006/table">
            <a:tbl>
              <a:tblPr/>
              <a:tblGrid>
                <a:gridCol w="2810601"/>
                <a:gridCol w="559138"/>
                <a:gridCol w="559138"/>
                <a:gridCol w="559138"/>
                <a:gridCol w="559138"/>
                <a:gridCol w="559138"/>
                <a:gridCol w="559138"/>
                <a:gridCol w="559138"/>
                <a:gridCol w="559138"/>
                <a:gridCol w="559138"/>
                <a:gridCol w="559138"/>
              </a:tblGrid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Pre-project R&amp;D activity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FY15 Q3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FY15 Q4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FY16 Q1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FY16 Q2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FY16 Q3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FY16 Q4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FY17 Q1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FY17 Q2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FY17 Q3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FY17 Q4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Super-ferric 1.2m dipole prototype (Texas A&amp;M, </a:t>
                      </a:r>
                      <a:r>
                        <a:rPr lang="en-US" sz="800" b="0" i="1" u="none" strike="noStrike">
                          <a:effectLst/>
                          <a:latin typeface="+mn-lt"/>
                        </a:rPr>
                        <a:t>Dubna, GSI</a:t>
                      </a:r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1" i="0" u="none" strike="noStrike">
                          <a:effectLst/>
                          <a:latin typeface="+mn-lt"/>
                        </a:rPr>
                        <a:t>952 MHz cavity prototype (Jlab SRF)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effectLst/>
                          <a:latin typeface="+mn-lt"/>
                        </a:rPr>
                        <a:t>Crab cavity R&amp;D (JLAB SRF and ODU)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Ion Injector design and R&amp;D (ANL, </a:t>
                      </a:r>
                      <a:r>
                        <a:rPr lang="en-US" sz="800" b="0" i="1" u="none" strike="noStrike">
                          <a:effectLst/>
                          <a:latin typeface="+mn-lt"/>
                        </a:rPr>
                        <a:t>FRIB</a:t>
                      </a:r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Fixed energy cooler design (Texas A&amp;M)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+mn-lt"/>
                        </a:rPr>
                        <a:t>SLAC R&amp;D (IR, detector integration, non-linear corrections, DA)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bunched e-cooling experiment (JLAB, IMP Langzhou)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FF quad design and downselect 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Magnetized e- source for ERL cooler - design and downselect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66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66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66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66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ion polarization design and simulation (Kondratenko)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e- cooling simulation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instabilities, beam-beam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05897" y="5127228"/>
            <a:ext cx="254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 shown by </a:t>
            </a:r>
            <a:r>
              <a:rPr lang="en-US" sz="2400" dirty="0" err="1" smtClean="0"/>
              <a:t>Fulvia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180779"/>
              </p:ext>
            </p:extLst>
          </p:nvPr>
        </p:nvGraphicFramePr>
        <p:xfrm>
          <a:off x="335280" y="5397529"/>
          <a:ext cx="1603499" cy="342758"/>
        </p:xfrm>
        <a:graphic>
          <a:graphicData uri="http://schemas.openxmlformats.org/drawingml/2006/table">
            <a:tbl>
              <a:tblPr/>
              <a:tblGrid>
                <a:gridCol w="1052031"/>
                <a:gridCol w="551468"/>
              </a:tblGrid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5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schedule by task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987310"/>
              </p:ext>
            </p:extLst>
          </p:nvPr>
        </p:nvGraphicFramePr>
        <p:xfrm>
          <a:off x="457200" y="745922"/>
          <a:ext cx="8158483" cy="5325515"/>
        </p:xfrm>
        <a:graphic>
          <a:graphicData uri="http://schemas.openxmlformats.org/drawingml/2006/table">
            <a:tbl>
              <a:tblPr/>
              <a:tblGrid>
                <a:gridCol w="1307043"/>
                <a:gridCol w="685144"/>
                <a:gridCol w="685144"/>
                <a:gridCol w="685144"/>
                <a:gridCol w="685144"/>
                <a:gridCol w="685144"/>
                <a:gridCol w="685144"/>
                <a:gridCol w="685144"/>
                <a:gridCol w="685144"/>
                <a:gridCol w="685144"/>
                <a:gridCol w="685144"/>
              </a:tblGrid>
              <a:tr h="171379"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FY15 Q3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FY15 Q4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FY16 Q1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FY16 Q2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FY16 Q3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Q4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Q1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Q2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Q3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Q4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ring cavity 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24">
                <a:tc>
                  <a:txBody>
                    <a:bodyPr/>
                    <a:lstStyle/>
                    <a:p>
                      <a:pPr algn="l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cooler cavity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booster cavity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crab cavity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tuner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FPC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Cryostat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LLRF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HPRF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write up CDR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70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4038"/>
            <a:ext cx="8229600" cy="55366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Deliverables :</a:t>
            </a:r>
          </a:p>
          <a:p>
            <a:pPr marL="0" indent="0">
              <a:buNone/>
            </a:pPr>
            <a:r>
              <a:rPr lang="en-US" sz="2400" dirty="0" smtClean="0"/>
              <a:t>tested cavity prototypes (4)</a:t>
            </a:r>
          </a:p>
          <a:p>
            <a:pPr marL="0" indent="0">
              <a:buNone/>
            </a:pPr>
            <a:r>
              <a:rPr lang="en-US" sz="2400" dirty="0" smtClean="0"/>
              <a:t>critical ancillary components (HOMs, tuner, FPC)</a:t>
            </a:r>
          </a:p>
          <a:p>
            <a:pPr marL="0" indent="0">
              <a:buNone/>
            </a:pPr>
            <a:r>
              <a:rPr lang="en-US" sz="2400" dirty="0" smtClean="0"/>
              <a:t>Cryostat conceptual design, engineering calculations.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no detailed drawings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no prototype </a:t>
            </a:r>
            <a:r>
              <a:rPr lang="en-US" sz="2400" dirty="0" err="1" smtClean="0"/>
              <a:t>cryomodule</a:t>
            </a:r>
            <a:r>
              <a:rPr lang="en-US" sz="2400" dirty="0" smtClean="0"/>
              <a:t> until project</a:t>
            </a:r>
          </a:p>
          <a:p>
            <a:pPr marL="0" indent="0">
              <a:buNone/>
            </a:pPr>
            <a:r>
              <a:rPr lang="en-US" sz="2400" dirty="0" smtClean="0"/>
              <a:t>LLRF and HPRF concepts and POP demos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Does not include:</a:t>
            </a:r>
          </a:p>
          <a:p>
            <a:pPr marL="0" indent="0">
              <a:buNone/>
            </a:pPr>
            <a:r>
              <a:rPr lang="en-US" sz="2400" dirty="0" smtClean="0"/>
              <a:t>PEP-II refurbishment – collaboration with SLAC?</a:t>
            </a:r>
          </a:p>
          <a:p>
            <a:pPr marL="0" indent="0">
              <a:buNone/>
            </a:pPr>
            <a:r>
              <a:rPr lang="en-US" sz="2400" dirty="0" smtClean="0"/>
              <a:t>Low frequency warm cavities for ions – collaboration with KEK?</a:t>
            </a:r>
          </a:p>
          <a:p>
            <a:pPr marL="0" indent="0">
              <a:buNone/>
            </a:pPr>
            <a:r>
              <a:rPr lang="en-US" sz="2400" dirty="0" smtClean="0"/>
              <a:t>No testing with beam – LERF or UITF?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Budget is very lean. Is this the right approach at this time?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0357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7830"/>
            <a:ext cx="8229600" cy="11430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7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7929"/>
            <a:ext cx="883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Low frequency RF systems</a:t>
            </a:r>
            <a:endParaRPr lang="en-US" sz="3200" b="1" dirty="0">
              <a:latin typeface="Arial"/>
              <a:cs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305123"/>
              </p:ext>
            </p:extLst>
          </p:nvPr>
        </p:nvGraphicFramePr>
        <p:xfrm>
          <a:off x="1261179" y="1153160"/>
          <a:ext cx="6621642" cy="4909305"/>
        </p:xfrm>
        <a:graphic>
          <a:graphicData uri="http://schemas.openxmlformats.org/drawingml/2006/table">
            <a:tbl>
              <a:tblPr/>
              <a:tblGrid>
                <a:gridCol w="1758736"/>
                <a:gridCol w="96731"/>
                <a:gridCol w="468996"/>
                <a:gridCol w="222774"/>
                <a:gridCol w="117249"/>
                <a:gridCol w="1468545"/>
                <a:gridCol w="378128"/>
                <a:gridCol w="114318"/>
                <a:gridCol w="448478"/>
                <a:gridCol w="457271"/>
                <a:gridCol w="149493"/>
                <a:gridCol w="378128"/>
                <a:gridCol w="562795"/>
              </a:tblGrid>
              <a:tr h="220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Booster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H+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208Pb67+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Circumference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234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Energy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0.28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~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0.112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~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GeV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Harmonic Number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RF Frequency Range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0.817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~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1.274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0.578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~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1.25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Gaps per Cavity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Ramping Time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0.396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0.56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Sec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Cavity Number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Vgap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8.0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5.75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kV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Cavity Length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Beam Power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8.0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1.85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Cavity Length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Power Loss per Cavity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41.2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41.2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Ferrite Toroid Inner Radius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0.25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Syn. Phase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30.0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Ferrite Toroid Outer Radius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0.5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Ferrite Stack Length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Maximum Vgap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kV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718"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0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Collider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H+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208Pb82+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Circumference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2149.9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Energy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~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3.2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~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GeV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Harmonic Number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RF Frequency Range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1.248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~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1.255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1.223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~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1.25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Gaps per Cavity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Ramping Time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12.0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12.2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Sec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Cavity Number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Vgap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7.9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7.9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kV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Cavity Length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2.2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Beam Power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27.5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10.8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Cavity Length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15.4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Power Loss per Cavity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B0F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23.6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23.6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Ferrite Toroid Inner Radius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0.25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Syn. Phase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B0F0"/>
                          </a:solidFill>
                          <a:effectLst/>
                          <a:latin typeface="Times New Roman"/>
                        </a:rPr>
                        <a:t>30.0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Ferrite Toroid Outer Radius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0.5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Ferrite Stack Length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Maximum Vgap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E26B0A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kV</a:t>
                      </a: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05" marR="8805" marT="88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52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198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-ring parameters (baseline)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548724"/>
              </p:ext>
            </p:extLst>
          </p:nvPr>
        </p:nvGraphicFramePr>
        <p:xfrm>
          <a:off x="304799" y="870365"/>
          <a:ext cx="8463282" cy="4889500"/>
        </p:xfrm>
        <a:graphic>
          <a:graphicData uri="http://schemas.openxmlformats.org/drawingml/2006/table">
            <a:tbl>
              <a:tblPr/>
              <a:tblGrid>
                <a:gridCol w="1731269"/>
                <a:gridCol w="97263"/>
                <a:gridCol w="719741"/>
                <a:gridCol w="68084"/>
                <a:gridCol w="515491"/>
                <a:gridCol w="515491"/>
                <a:gridCol w="45362"/>
                <a:gridCol w="2095861"/>
                <a:gridCol w="680838"/>
                <a:gridCol w="680838"/>
                <a:gridCol w="671112"/>
                <a:gridCol w="126441"/>
                <a:gridCol w="515491"/>
              </a:tblGrid>
              <a:tr h="12771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S_tradnl" sz="1200" b="1" i="0" u="none" strike="noStrike">
                          <a:effectLst/>
                          <a:latin typeface="Times New Roman"/>
                        </a:rPr>
                        <a:t>Electron Ring Parameters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b="1" i="0" u="none" strike="noStrike">
                          <a:effectLst/>
                          <a:latin typeface="Times New Roman"/>
                        </a:rPr>
                        <a:t>Energy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GeV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714">
                <a:tc>
                  <a:txBody>
                    <a:bodyPr/>
                    <a:lstStyle/>
                    <a:p>
                      <a:pPr algn="r" fontAlgn="b"/>
                      <a:r>
                        <a:rPr lang="ro-RO" sz="1200" b="1" i="0" u="none" strike="noStrike">
                          <a:effectLst/>
                          <a:latin typeface="Times New Roman"/>
                        </a:rPr>
                        <a:t>Circumference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Times New Roman"/>
                        </a:rPr>
                        <a:t>2151.452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200" b="1" i="0" u="none" strike="noStrike">
                          <a:effectLst/>
                          <a:latin typeface="Times New Roman"/>
                        </a:rPr>
                        <a:t>gamma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7828.8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9785.7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19570.5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Rev Frequency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0.139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Current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0.71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A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RF frequency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Energy Spread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3.64E-04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4.55E-04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9.10E-04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Harmonic Number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3416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Phase Slip Factor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2.1E-03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2.1E-03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2.1E-03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Radius of Dipole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110.452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SR power per ring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MW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i="0" u="none" strike="noStrike">
                          <a:effectLst/>
                          <a:latin typeface="Times New Roman"/>
                        </a:rPr>
                        <a:t>Dipole Bend Angle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2.801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degree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b="1" i="0" u="none" strike="noStrike">
                          <a:effectLst/>
                          <a:latin typeface="Times New Roman"/>
                        </a:rPr>
                        <a:t>Energy Loss per Turn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14.12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MeV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Crossing Angle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81.700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degree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SR power per unit length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1.075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2.625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9.911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kW/m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da-DK" sz="1200" b="1" i="0" u="none" strike="noStrike">
                          <a:effectLst/>
                          <a:latin typeface="Times New Roman"/>
                        </a:rPr>
                        <a:t>Angle Factor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1.454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Veff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14.12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Beta Function at RF Cav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5.000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Vpeak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1.74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3.44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20.56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Momentum Compaction 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2.142E-03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Syn. Phase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12.01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14.89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43.39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degree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Bunch Length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mm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Vgap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0.43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0.79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Linear SR Power Limit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kW/m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i="0" u="none" strike="noStrike">
                          <a:effectLst/>
                          <a:latin typeface="Times New Roman"/>
                        </a:rPr>
                        <a:t>Gradient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MV/m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Total SR Power Limit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MW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effectLst/>
                          <a:latin typeface="Times New Roman"/>
                        </a:rPr>
                        <a:t>Syn. Tune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0.022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0.028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0.042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CavityActiveLength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Power fed to beam per Cavity 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271.2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264.8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384.6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 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Cavity Insertion Length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1.125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1" i="0" u="none" strike="noStrike">
                          <a:effectLst/>
                          <a:latin typeface="Times New Roman"/>
                        </a:rPr>
                        <a:t>Forward Power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455.5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497.8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492.0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R/Q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Times New Roman"/>
                        </a:rPr>
                        <a:t>218.8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0" i="0" u="none" strike="noStrike" dirty="0" smtClean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Ω</a:t>
                      </a:r>
                      <a:endParaRPr lang="en-US" sz="1200" b="0" i="0" u="none" strike="noStrike" dirty="0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Cavity Power Loss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27.0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16.9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89.3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W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Shunt Impedance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Times New Roman"/>
                        </a:rPr>
                        <a:t>7.00E+00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0" i="0" u="none" strike="noStrike" dirty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MΩ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Reflected Power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157.3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216.1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18.0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Coupling Beta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3.60E+00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3.60E+00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3.60E+00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200" b="1" i="0" u="none" strike="noStrike">
                          <a:effectLst/>
                          <a:latin typeface="Times New Roman"/>
                        </a:rPr>
                        <a:t>δf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-391.2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-466.0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-33.9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kHz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Qext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8.89E+03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8.89E+03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8.89E+03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200" b="1" i="0" u="none" strike="noStrike">
                          <a:effectLst/>
                          <a:latin typeface="Times New Roman"/>
                        </a:rPr>
                        <a:t>Qloaded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6.96E+03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6.96E+03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6.96E+03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b="1" i="0" u="none" strike="noStrike">
                          <a:effectLst/>
                          <a:latin typeface="Times New Roman"/>
                        </a:rPr>
                        <a:t>Long. SR Damping Time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79.39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40.65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5.08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mS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b="1" i="0" u="none" strike="noStrike">
                          <a:effectLst/>
                          <a:latin typeface="Times New Roman"/>
                        </a:rPr>
                        <a:t>Tran. SR Damping Time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158.78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81.30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10.16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mS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effectLst/>
                          <a:latin typeface="Times New Roman"/>
                        </a:rPr>
                        <a:t>Min. Cavity </a:t>
                      </a:r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Number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effectLst/>
                          <a:latin typeface="Times New Roman"/>
                        </a:rPr>
                        <a:t>26*</a:t>
                      </a:r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5055" y="6035040"/>
            <a:ext cx="891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*Assumes 2 cavities per klystron. In fact some 4-cavity stations would be beneficial for more installed voltage. 34 cavities in all are available.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18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8"/>
            <a:ext cx="8229600" cy="5991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ion-ring parameters (baseline)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905658"/>
              </p:ext>
            </p:extLst>
          </p:nvPr>
        </p:nvGraphicFramePr>
        <p:xfrm>
          <a:off x="274320" y="1027954"/>
          <a:ext cx="8676640" cy="4217619"/>
        </p:xfrm>
        <a:graphic>
          <a:graphicData uri="http://schemas.openxmlformats.org/drawingml/2006/table">
            <a:tbl>
              <a:tblPr/>
              <a:tblGrid>
                <a:gridCol w="1773019"/>
                <a:gridCol w="99608"/>
                <a:gridCol w="737098"/>
                <a:gridCol w="69726"/>
                <a:gridCol w="527922"/>
                <a:gridCol w="199216"/>
                <a:gridCol w="129491"/>
                <a:gridCol w="1603686"/>
                <a:gridCol w="956234"/>
                <a:gridCol w="944880"/>
                <a:gridCol w="914400"/>
                <a:gridCol w="111760"/>
                <a:gridCol w="609600"/>
              </a:tblGrid>
              <a:tr h="21047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 dirty="0" err="1">
                          <a:effectLst/>
                          <a:latin typeface="Times New Roman"/>
                        </a:rPr>
                        <a:t>Particle</a:t>
                      </a:r>
                      <a:endParaRPr lang="fr-FR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effectLst/>
                          <a:latin typeface="Times New Roman"/>
                        </a:rPr>
                        <a:t>Proton</a:t>
                      </a:r>
                      <a:endParaRPr lang="fr-FR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Proton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Lead ion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67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b="1" i="0" u="none" strike="noStrike">
                          <a:effectLst/>
                          <a:latin typeface="Times New Roman"/>
                        </a:rPr>
                        <a:t>Energy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GeV/u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Rev Frequency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0.139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1200" b="1" i="0" u="none" strike="noStrike">
                          <a:effectLst/>
                          <a:latin typeface="Times New Roman"/>
                        </a:rPr>
                        <a:t>gamma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33.0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107.6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44.1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RF frequency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952.000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Current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A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Harmonic Number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6832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200" b="1" i="0" u="none" strike="noStrike">
                          <a:effectLst/>
                          <a:latin typeface="Times New Roman"/>
                        </a:rPr>
                        <a:t>Circumference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2150.46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2151.36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2150.90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Momentum Compaction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6.413E-03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Energy Spread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2.00E-04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2.00E-04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2.00E-04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Bunch Length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Phase Slip Factor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5.5E-03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6.3E-03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5.9E-03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CavityActiveLength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0.157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Vpeak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4.94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18.95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17.93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Cavity Insertion Length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1.91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Syn. Phase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degree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temperature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Vgap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1.20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BCS Resistance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348.31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nΩ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1" i="0" u="none" strike="noStrike">
                          <a:effectLst/>
                          <a:latin typeface="Times New Roman"/>
                        </a:rPr>
                        <a:t>Gradient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7.837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7.522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7.591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MV/m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Residual Resistance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4.39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nΩ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i="0" u="none" strike="noStrike">
                          <a:effectLst/>
                          <a:latin typeface="Times New Roman"/>
                        </a:rPr>
                        <a:t>Syn. Tune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0.031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0.036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0.034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Surface Resistance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352.7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nΩ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1" i="0" u="none" strike="noStrike">
                          <a:effectLst/>
                          <a:latin typeface="Times New Roman"/>
                        </a:rPr>
                        <a:t>Forward Power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50.96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46.94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109.88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Geometric Factor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216.94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Cavity Power Loss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23.4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21.6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22.0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W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R/Q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105.687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Reflected Power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50.9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46.9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109.9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kW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hu-HU" sz="1200" b="1" i="0" u="none" strike="noStrike">
                          <a:effectLst/>
                          <a:latin typeface="Times New Roman"/>
                        </a:rPr>
                        <a:t>Qzero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6.15E+08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Coupling Beta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8.70E+03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8.70E+03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2.00E+04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Shunt Impedance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6.50E+04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200" b="0" i="0" u="none" strike="noStrike" dirty="0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MΩ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200" b="1" i="0" u="none" strike="noStrike">
                          <a:effectLst/>
                          <a:latin typeface="Times New Roman"/>
                        </a:rPr>
                        <a:t>δf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-20.4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-21.2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-21.0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808080"/>
                          </a:solidFill>
                          <a:effectLst/>
                          <a:latin typeface="Times New Roman"/>
                        </a:rPr>
                        <a:t>kHz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effectLst/>
                          <a:latin typeface="Times New Roman"/>
                        </a:rPr>
                        <a:t>Qext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7.07E+04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7.07E+04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3.08E+04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200" b="1" i="0" u="none" strike="noStrike">
                          <a:effectLst/>
                          <a:latin typeface="Times New Roman"/>
                        </a:rPr>
                        <a:t>Qloaded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7.07E+04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7.07E+04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3.08E+04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808080"/>
                        </a:solidFill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7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effectLst/>
                          <a:latin typeface="Times New Roman"/>
                        </a:rPr>
                        <a:t>Min. Cavity </a:t>
                      </a:r>
                      <a:r>
                        <a:rPr lang="en-US" sz="1200" b="1" i="0" u="none" strike="noStrike" dirty="0">
                          <a:effectLst/>
                          <a:latin typeface="Times New Roman"/>
                        </a:rPr>
                        <a:t>Number</a:t>
                      </a: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10871" marR="10871" marT="108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73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84" y="1939176"/>
            <a:ext cx="7983178" cy="3725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Electron Ring </a:t>
            </a:r>
            <a:r>
              <a:rPr lang="en-US" altLang="en-US" dirty="0" smtClean="0">
                <a:latin typeface="Arial" charset="0"/>
                <a:cs typeface="Arial" charset="0"/>
              </a:rPr>
              <a:t>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6" y="817036"/>
            <a:ext cx="9038352" cy="799113"/>
          </a:xfrm>
        </p:spPr>
        <p:txBody>
          <a:bodyPr/>
          <a:lstStyle/>
          <a:p>
            <a:pPr>
              <a:defRPr/>
            </a:pP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Electron Ring circumference 2154.3 m, each arc 754.84 m, each straight 322.31 m. </a:t>
            </a:r>
            <a:endParaRPr lang="en-US" altLang="en-US" kern="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defRPr/>
            </a:pPr>
            <a:r>
              <a:rPr lang="en-US" alt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Figure-8 </a:t>
            </a: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crossing angle 81.7</a:t>
            </a:r>
            <a:r>
              <a:rPr lang="en-US" altLang="en-US" kern="0" baseline="30000" dirty="0">
                <a:latin typeface="Arial" charset="0"/>
                <a:ea typeface="ＭＳ Ｐゴシック" pitchFamily="34" charset="-128"/>
                <a:cs typeface="Arial" charset="0"/>
                <a:sym typeface="Symbol"/>
              </a:rPr>
              <a:t></a:t>
            </a:r>
            <a:endParaRPr lang="en-US" altLang="en-US" kern="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16127" y="4225324"/>
            <a:ext cx="4023408" cy="2142549"/>
            <a:chOff x="1344653" y="4146935"/>
            <a:chExt cx="4023408" cy="2142549"/>
          </a:xfrm>
        </p:grpSpPr>
        <p:grpSp>
          <p:nvGrpSpPr>
            <p:cNvPr id="5" name="Group 4"/>
            <p:cNvGrpSpPr/>
            <p:nvPr/>
          </p:nvGrpSpPr>
          <p:grpSpPr>
            <a:xfrm>
              <a:off x="1368899" y="5406379"/>
              <a:ext cx="3975310" cy="880654"/>
              <a:chOff x="4431755" y="5440987"/>
              <a:chExt cx="3975310" cy="880654"/>
            </a:xfrm>
          </p:grpSpPr>
          <p:pic>
            <p:nvPicPr>
              <p:cNvPr id="118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1755" y="5511078"/>
                <a:ext cx="3975310" cy="732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9" name="Straight Arrow Connector 48"/>
              <p:cNvCxnSpPr>
                <a:cxnSpLocks noChangeShapeType="1"/>
              </p:cNvCxnSpPr>
              <p:nvPr/>
            </p:nvCxnSpPr>
            <p:spPr bwMode="auto">
              <a:xfrm>
                <a:off x="5004554" y="6075604"/>
                <a:ext cx="282648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0" name="Content Placeholder 1"/>
              <p:cNvSpPr txBox="1">
                <a:spLocks/>
              </p:cNvSpPr>
              <p:nvPr/>
            </p:nvSpPr>
            <p:spPr bwMode="auto">
              <a:xfrm>
                <a:off x="4747542" y="6075579"/>
                <a:ext cx="2334294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000" kern="0" dirty="0" smtClean="0">
                    <a:latin typeface="Arial" charset="0"/>
                    <a:ea typeface="ＭＳ Ｐゴシック" pitchFamily="34" charset="-128"/>
                    <a:cs typeface="Arial" charset="0"/>
                  </a:rPr>
                  <a:t>Four 1m-long cavities (4 m)</a:t>
                </a:r>
              </a:p>
            </p:txBody>
          </p:sp>
          <p:sp>
            <p:nvSpPr>
              <p:cNvPr id="121" name="Content Placeholder 1"/>
              <p:cNvSpPr txBox="1">
                <a:spLocks/>
              </p:cNvSpPr>
              <p:nvPr/>
            </p:nvSpPr>
            <p:spPr bwMode="auto">
              <a:xfrm>
                <a:off x="4855546" y="5440987"/>
                <a:ext cx="570624" cy="27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000" kern="0" dirty="0" smtClean="0">
                    <a:latin typeface="Arial" charset="0"/>
                    <a:ea typeface="ＭＳ Ｐゴシック" pitchFamily="34" charset="-128"/>
                    <a:cs typeface="Arial" charset="0"/>
                  </a:rPr>
                  <a:t>6.54 m</a:t>
                </a:r>
              </a:p>
            </p:txBody>
          </p:sp>
          <p:cxnSp>
            <p:nvCxnSpPr>
              <p:cNvPr id="122" name="Straight Arrow Connector 55"/>
              <p:cNvCxnSpPr>
                <a:cxnSpLocks noChangeShapeType="1"/>
              </p:cNvCxnSpPr>
              <p:nvPr/>
            </p:nvCxnSpPr>
            <p:spPr bwMode="auto">
              <a:xfrm>
                <a:off x="4890242" y="5677453"/>
                <a:ext cx="500727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" name="Rounded Rectangular Callout 3"/>
            <p:cNvSpPr/>
            <p:nvPr/>
          </p:nvSpPr>
          <p:spPr>
            <a:xfrm rot="10800000">
              <a:off x="1344653" y="4146935"/>
              <a:ext cx="4023408" cy="2142549"/>
            </a:xfrm>
            <a:custGeom>
              <a:avLst/>
              <a:gdLst>
                <a:gd name="connsiteX0" fmla="*/ 0 w 2023847"/>
                <a:gd name="connsiteY0" fmla="*/ 102110 h 612648"/>
                <a:gd name="connsiteX1" fmla="*/ 102110 w 2023847"/>
                <a:gd name="connsiteY1" fmla="*/ 0 h 612648"/>
                <a:gd name="connsiteX2" fmla="*/ 337308 w 2023847"/>
                <a:gd name="connsiteY2" fmla="*/ 0 h 612648"/>
                <a:gd name="connsiteX3" fmla="*/ 337308 w 2023847"/>
                <a:gd name="connsiteY3" fmla="*/ 0 h 612648"/>
                <a:gd name="connsiteX4" fmla="*/ 843270 w 2023847"/>
                <a:gd name="connsiteY4" fmla="*/ 0 h 612648"/>
                <a:gd name="connsiteX5" fmla="*/ 1921737 w 2023847"/>
                <a:gd name="connsiteY5" fmla="*/ 0 h 612648"/>
                <a:gd name="connsiteX6" fmla="*/ 2023847 w 2023847"/>
                <a:gd name="connsiteY6" fmla="*/ 102110 h 612648"/>
                <a:gd name="connsiteX7" fmla="*/ 2023847 w 2023847"/>
                <a:gd name="connsiteY7" fmla="*/ 357378 h 612648"/>
                <a:gd name="connsiteX8" fmla="*/ 2023847 w 2023847"/>
                <a:gd name="connsiteY8" fmla="*/ 357378 h 612648"/>
                <a:gd name="connsiteX9" fmla="*/ 2023847 w 2023847"/>
                <a:gd name="connsiteY9" fmla="*/ 510540 h 612648"/>
                <a:gd name="connsiteX10" fmla="*/ 2023847 w 2023847"/>
                <a:gd name="connsiteY10" fmla="*/ 510538 h 612648"/>
                <a:gd name="connsiteX11" fmla="*/ 1921737 w 2023847"/>
                <a:gd name="connsiteY11" fmla="*/ 612648 h 612648"/>
                <a:gd name="connsiteX12" fmla="*/ 843270 w 2023847"/>
                <a:gd name="connsiteY12" fmla="*/ 612648 h 612648"/>
                <a:gd name="connsiteX13" fmla="*/ 598249 w 2023847"/>
                <a:gd name="connsiteY13" fmla="*/ 1277622 h 612648"/>
                <a:gd name="connsiteX14" fmla="*/ 337308 w 2023847"/>
                <a:gd name="connsiteY14" fmla="*/ 612648 h 612648"/>
                <a:gd name="connsiteX15" fmla="*/ 102110 w 2023847"/>
                <a:gd name="connsiteY15" fmla="*/ 612648 h 612648"/>
                <a:gd name="connsiteX16" fmla="*/ 0 w 2023847"/>
                <a:gd name="connsiteY16" fmla="*/ 510538 h 612648"/>
                <a:gd name="connsiteX17" fmla="*/ 0 w 2023847"/>
                <a:gd name="connsiteY17" fmla="*/ 510540 h 612648"/>
                <a:gd name="connsiteX18" fmla="*/ 0 w 2023847"/>
                <a:gd name="connsiteY18" fmla="*/ 357378 h 612648"/>
                <a:gd name="connsiteX19" fmla="*/ 0 w 2023847"/>
                <a:gd name="connsiteY19" fmla="*/ 357378 h 612648"/>
                <a:gd name="connsiteX20" fmla="*/ 0 w 2023847"/>
                <a:gd name="connsiteY20" fmla="*/ 102110 h 612648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843270 w 2023847"/>
                <a:gd name="connsiteY12" fmla="*/ 612648 h 1285573"/>
                <a:gd name="connsiteX13" fmla="*/ 1695529 w 2023847"/>
                <a:gd name="connsiteY13" fmla="*/ 1285573 h 1285573"/>
                <a:gd name="connsiteX14" fmla="*/ 337308 w 2023847"/>
                <a:gd name="connsiteY14" fmla="*/ 612648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12648 h 1285573"/>
                <a:gd name="connsiteX13" fmla="*/ 1695529 w 2023847"/>
                <a:gd name="connsiteY13" fmla="*/ 1285573 h 1285573"/>
                <a:gd name="connsiteX14" fmla="*/ 337308 w 2023847"/>
                <a:gd name="connsiteY14" fmla="*/ 612648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12648 h 1285573"/>
                <a:gd name="connsiteX13" fmla="*/ 1695529 w 2023847"/>
                <a:gd name="connsiteY13" fmla="*/ 1285573 h 1285573"/>
                <a:gd name="connsiteX14" fmla="*/ 337308 w 2023847"/>
                <a:gd name="connsiteY14" fmla="*/ 612648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12648 h 1285573"/>
                <a:gd name="connsiteX13" fmla="*/ 1695529 w 2023847"/>
                <a:gd name="connsiteY13" fmla="*/ 1285573 h 1285573"/>
                <a:gd name="connsiteX14" fmla="*/ 337308 w 2023847"/>
                <a:gd name="connsiteY14" fmla="*/ 612648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12648 h 1285573"/>
                <a:gd name="connsiteX13" fmla="*/ 1695529 w 2023847"/>
                <a:gd name="connsiteY13" fmla="*/ 1285573 h 1285573"/>
                <a:gd name="connsiteX14" fmla="*/ 1426637 w 2023847"/>
                <a:gd name="connsiteY14" fmla="*/ 644453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20600 h 1285573"/>
                <a:gd name="connsiteX13" fmla="*/ 1695529 w 2023847"/>
                <a:gd name="connsiteY13" fmla="*/ 1285573 h 1285573"/>
                <a:gd name="connsiteX14" fmla="*/ 1426637 w 2023847"/>
                <a:gd name="connsiteY14" fmla="*/ 644453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426637 w 2023847"/>
                <a:gd name="connsiteY14" fmla="*/ 644453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545906 w 2023847"/>
                <a:gd name="connsiteY14" fmla="*/ 636502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545906 w 2023847"/>
                <a:gd name="connsiteY14" fmla="*/ 636502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545906 w 2023847"/>
                <a:gd name="connsiteY14" fmla="*/ 636502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545906 w 2023847"/>
                <a:gd name="connsiteY14" fmla="*/ 636502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575180"/>
                <a:gd name="connsiteX1" fmla="*/ 102110 w 2023847"/>
                <a:gd name="connsiteY1" fmla="*/ 0 h 1575180"/>
                <a:gd name="connsiteX2" fmla="*/ 337308 w 2023847"/>
                <a:gd name="connsiteY2" fmla="*/ 0 h 1575180"/>
                <a:gd name="connsiteX3" fmla="*/ 337308 w 2023847"/>
                <a:gd name="connsiteY3" fmla="*/ 0 h 1575180"/>
                <a:gd name="connsiteX4" fmla="*/ 843270 w 2023847"/>
                <a:gd name="connsiteY4" fmla="*/ 0 h 1575180"/>
                <a:gd name="connsiteX5" fmla="*/ 1921737 w 2023847"/>
                <a:gd name="connsiteY5" fmla="*/ 0 h 1575180"/>
                <a:gd name="connsiteX6" fmla="*/ 2023847 w 2023847"/>
                <a:gd name="connsiteY6" fmla="*/ 102110 h 1575180"/>
                <a:gd name="connsiteX7" fmla="*/ 2023847 w 2023847"/>
                <a:gd name="connsiteY7" fmla="*/ 357378 h 1575180"/>
                <a:gd name="connsiteX8" fmla="*/ 2023847 w 2023847"/>
                <a:gd name="connsiteY8" fmla="*/ 357378 h 1575180"/>
                <a:gd name="connsiteX9" fmla="*/ 2023847 w 2023847"/>
                <a:gd name="connsiteY9" fmla="*/ 510540 h 1575180"/>
                <a:gd name="connsiteX10" fmla="*/ 2023847 w 2023847"/>
                <a:gd name="connsiteY10" fmla="*/ 510538 h 1575180"/>
                <a:gd name="connsiteX11" fmla="*/ 1921737 w 2023847"/>
                <a:gd name="connsiteY11" fmla="*/ 612648 h 1575180"/>
                <a:gd name="connsiteX12" fmla="*/ 1670206 w 2023847"/>
                <a:gd name="connsiteY12" fmla="*/ 620600 h 1575180"/>
                <a:gd name="connsiteX13" fmla="*/ 1763091 w 2023847"/>
                <a:gd name="connsiteY13" fmla="*/ 1575180 h 1575180"/>
                <a:gd name="connsiteX14" fmla="*/ 1545906 w 2023847"/>
                <a:gd name="connsiteY14" fmla="*/ 636502 h 1575180"/>
                <a:gd name="connsiteX15" fmla="*/ 102110 w 2023847"/>
                <a:gd name="connsiteY15" fmla="*/ 612648 h 1575180"/>
                <a:gd name="connsiteX16" fmla="*/ 0 w 2023847"/>
                <a:gd name="connsiteY16" fmla="*/ 510538 h 1575180"/>
                <a:gd name="connsiteX17" fmla="*/ 0 w 2023847"/>
                <a:gd name="connsiteY17" fmla="*/ 510540 h 1575180"/>
                <a:gd name="connsiteX18" fmla="*/ 0 w 2023847"/>
                <a:gd name="connsiteY18" fmla="*/ 357378 h 1575180"/>
                <a:gd name="connsiteX19" fmla="*/ 0 w 2023847"/>
                <a:gd name="connsiteY19" fmla="*/ 357378 h 1575180"/>
                <a:gd name="connsiteX20" fmla="*/ 0 w 2023847"/>
                <a:gd name="connsiteY20" fmla="*/ 102110 h 1575180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670206 w 2023847"/>
                <a:gd name="connsiteY12" fmla="*/ 620600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670206 w 2023847"/>
                <a:gd name="connsiteY12" fmla="*/ 620600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702203 w 2023847"/>
                <a:gd name="connsiteY12" fmla="*/ 631995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702203 w 2023847"/>
                <a:gd name="connsiteY12" fmla="*/ 631995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702203 w 2023847"/>
                <a:gd name="connsiteY12" fmla="*/ 631995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690204 w 2023847"/>
                <a:gd name="connsiteY12" fmla="*/ 631995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710203 w 2023847"/>
                <a:gd name="connsiteY12" fmla="*/ 620599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3847" h="1535296">
                  <a:moveTo>
                    <a:pt x="0" y="102110"/>
                  </a:moveTo>
                  <a:cubicBezTo>
                    <a:pt x="0" y="45716"/>
                    <a:pt x="45716" y="0"/>
                    <a:pt x="102110" y="0"/>
                  </a:cubicBezTo>
                  <a:lnTo>
                    <a:pt x="337308" y="0"/>
                  </a:lnTo>
                  <a:lnTo>
                    <a:pt x="337308" y="0"/>
                  </a:lnTo>
                  <a:lnTo>
                    <a:pt x="843270" y="0"/>
                  </a:lnTo>
                  <a:lnTo>
                    <a:pt x="1921737" y="0"/>
                  </a:lnTo>
                  <a:cubicBezTo>
                    <a:pt x="1978131" y="0"/>
                    <a:pt x="2023847" y="45716"/>
                    <a:pt x="2023847" y="102110"/>
                  </a:cubicBezTo>
                  <a:lnTo>
                    <a:pt x="2023847" y="357378"/>
                  </a:lnTo>
                  <a:lnTo>
                    <a:pt x="2023847" y="357378"/>
                  </a:lnTo>
                  <a:lnTo>
                    <a:pt x="2023847" y="510540"/>
                  </a:lnTo>
                  <a:lnTo>
                    <a:pt x="2023847" y="510538"/>
                  </a:lnTo>
                  <a:cubicBezTo>
                    <a:pt x="2023847" y="566932"/>
                    <a:pt x="1978131" y="612648"/>
                    <a:pt x="1921737" y="612648"/>
                  </a:cubicBezTo>
                  <a:cubicBezTo>
                    <a:pt x="1837893" y="612648"/>
                    <a:pt x="1726677" y="624044"/>
                    <a:pt x="1710203" y="620599"/>
                  </a:cubicBezTo>
                  <a:cubicBezTo>
                    <a:pt x="1726548" y="629555"/>
                    <a:pt x="1718797" y="615045"/>
                    <a:pt x="1763091" y="1535296"/>
                  </a:cubicBezTo>
                  <a:cubicBezTo>
                    <a:pt x="1689363" y="1098953"/>
                    <a:pt x="1563975" y="635524"/>
                    <a:pt x="1545906" y="636502"/>
                  </a:cubicBezTo>
                  <a:cubicBezTo>
                    <a:pt x="1557622" y="636502"/>
                    <a:pt x="583375" y="620599"/>
                    <a:pt x="102110" y="612648"/>
                  </a:cubicBezTo>
                  <a:cubicBezTo>
                    <a:pt x="45716" y="612648"/>
                    <a:pt x="0" y="566932"/>
                    <a:pt x="0" y="510538"/>
                  </a:cubicBezTo>
                  <a:lnTo>
                    <a:pt x="0" y="510540"/>
                  </a:lnTo>
                  <a:lnTo>
                    <a:pt x="0" y="357378"/>
                  </a:lnTo>
                  <a:lnTo>
                    <a:pt x="0" y="357378"/>
                  </a:lnTo>
                  <a:lnTo>
                    <a:pt x="0" y="102110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861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ontent Placeholder 1"/>
          <p:cNvSpPr>
            <a:spLocks noGrp="1"/>
          </p:cNvSpPr>
          <p:nvPr>
            <p:ph idx="4294967295"/>
          </p:nvPr>
        </p:nvSpPr>
        <p:spPr>
          <a:xfrm>
            <a:off x="152400" y="806450"/>
            <a:ext cx="8839200" cy="5486400"/>
          </a:xfrm>
        </p:spPr>
        <p:txBody>
          <a:bodyPr>
            <a:normAutofit/>
          </a:bodyPr>
          <a:lstStyle/>
          <a:p>
            <a:pPr>
              <a:buSzTx/>
              <a:buFont typeface="Arial" charset="0"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Circumference of 2153.5 m = 2 x 710.3 m arcs + 2 x 366.4 m straights</a:t>
            </a:r>
          </a:p>
          <a:p>
            <a:pPr>
              <a:spcBef>
                <a:spcPct val="0"/>
              </a:spcBef>
              <a:buSzTx/>
              <a:buFont typeface="Arial" charset="0"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81.7</a:t>
            </a: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 figure-8 crossing angle</a:t>
            </a:r>
          </a:p>
        </p:txBody>
      </p:sp>
      <p:sp>
        <p:nvSpPr>
          <p:cNvPr id="84995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Ion Collider Ring</a:t>
            </a:r>
          </a:p>
        </p:txBody>
      </p:sp>
      <p:grpSp>
        <p:nvGrpSpPr>
          <p:cNvPr id="85031" name="Group 39"/>
          <p:cNvGrpSpPr>
            <a:grpSpLocks/>
          </p:cNvGrpSpPr>
          <p:nvPr/>
        </p:nvGrpSpPr>
        <p:grpSpPr bwMode="auto">
          <a:xfrm>
            <a:off x="458788" y="1928813"/>
            <a:ext cx="8226425" cy="3887787"/>
            <a:chOff x="289" y="1305"/>
            <a:chExt cx="5182" cy="2449"/>
          </a:xfrm>
        </p:grpSpPr>
        <p:grpSp>
          <p:nvGrpSpPr>
            <p:cNvPr id="85030" name="Group 38"/>
            <p:cNvGrpSpPr>
              <a:grpSpLocks/>
            </p:cNvGrpSpPr>
            <p:nvPr/>
          </p:nvGrpSpPr>
          <p:grpSpPr bwMode="auto">
            <a:xfrm rot="10800000">
              <a:off x="289" y="1401"/>
              <a:ext cx="5182" cy="2148"/>
              <a:chOff x="289" y="1401"/>
              <a:chExt cx="5182" cy="2148"/>
            </a:xfrm>
          </p:grpSpPr>
          <p:pic>
            <p:nvPicPr>
              <p:cNvPr id="84996" name="Picture 4" descr="ion_ri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" y="1401"/>
                <a:ext cx="5182" cy="2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999" name="Line 7"/>
              <p:cNvSpPr>
                <a:spLocks noChangeShapeType="1"/>
              </p:cNvSpPr>
              <p:nvPr/>
            </p:nvSpPr>
            <p:spPr bwMode="auto">
              <a:xfrm>
                <a:off x="1335" y="2418"/>
                <a:ext cx="0" cy="1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Line 8"/>
              <p:cNvSpPr>
                <a:spLocks noChangeShapeType="1"/>
              </p:cNvSpPr>
              <p:nvPr/>
            </p:nvSpPr>
            <p:spPr bwMode="auto">
              <a:xfrm>
                <a:off x="1278" y="2476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Line 9"/>
              <p:cNvSpPr>
                <a:spLocks noChangeShapeType="1"/>
              </p:cNvSpPr>
              <p:nvPr/>
            </p:nvSpPr>
            <p:spPr bwMode="auto">
              <a:xfrm flipV="1">
                <a:off x="1336" y="1727"/>
                <a:ext cx="592" cy="7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Line 10"/>
              <p:cNvSpPr>
                <a:spLocks noChangeShapeType="1"/>
              </p:cNvSpPr>
              <p:nvPr/>
            </p:nvSpPr>
            <p:spPr bwMode="auto">
              <a:xfrm>
                <a:off x="1333" y="2476"/>
                <a:ext cx="708" cy="6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Line 11"/>
              <p:cNvSpPr>
                <a:spLocks noChangeShapeType="1"/>
              </p:cNvSpPr>
              <p:nvPr/>
            </p:nvSpPr>
            <p:spPr bwMode="auto">
              <a:xfrm flipH="1" flipV="1">
                <a:off x="596" y="1929"/>
                <a:ext cx="734" cy="5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Line 4"/>
              <p:cNvSpPr>
                <a:spLocks noChangeShapeType="1"/>
              </p:cNvSpPr>
              <p:nvPr/>
            </p:nvSpPr>
            <p:spPr bwMode="auto">
              <a:xfrm flipH="1" flipV="1">
                <a:off x="2935" y="1665"/>
                <a:ext cx="466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Line 5"/>
              <p:cNvSpPr>
                <a:spLocks noChangeShapeType="1"/>
              </p:cNvSpPr>
              <p:nvPr/>
            </p:nvSpPr>
            <p:spPr bwMode="auto">
              <a:xfrm flipV="1">
                <a:off x="2363" y="1661"/>
                <a:ext cx="468" cy="3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AutoShape 15"/>
              <p:cNvSpPr>
                <a:spLocks/>
              </p:cNvSpPr>
              <p:nvPr/>
            </p:nvSpPr>
            <p:spPr bwMode="auto">
              <a:xfrm rot="-47126902">
                <a:off x="1744" y="1312"/>
                <a:ext cx="90" cy="438"/>
              </a:xfrm>
              <a:prstGeom prst="rightBrace">
                <a:avLst>
                  <a:gd name="adj1" fmla="val 40556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9" name="AutoShape 17"/>
              <p:cNvSpPr>
                <a:spLocks/>
              </p:cNvSpPr>
              <p:nvPr/>
            </p:nvSpPr>
            <p:spPr bwMode="auto">
              <a:xfrm rot="14700000">
                <a:off x="3927" y="1311"/>
                <a:ext cx="90" cy="438"/>
              </a:xfrm>
              <a:prstGeom prst="rightBrace">
                <a:avLst>
                  <a:gd name="adj1" fmla="val 40556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1" name="AutoShape 19"/>
              <p:cNvSpPr>
                <a:spLocks/>
              </p:cNvSpPr>
              <p:nvPr/>
            </p:nvSpPr>
            <p:spPr bwMode="auto">
              <a:xfrm rot="-61493467">
                <a:off x="1960" y="3174"/>
                <a:ext cx="74" cy="287"/>
              </a:xfrm>
              <a:prstGeom prst="rightBrace">
                <a:avLst>
                  <a:gd name="adj1" fmla="val 32320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3" name="AutoShape 21"/>
              <p:cNvSpPr>
                <a:spLocks/>
              </p:cNvSpPr>
              <p:nvPr/>
            </p:nvSpPr>
            <p:spPr bwMode="auto">
              <a:xfrm rot="7500000">
                <a:off x="3729" y="3173"/>
                <a:ext cx="74" cy="287"/>
              </a:xfrm>
              <a:prstGeom prst="rightBrace">
                <a:avLst>
                  <a:gd name="adj1" fmla="val 32320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5" name="AutoShape 23"/>
              <p:cNvSpPr>
                <a:spLocks/>
              </p:cNvSpPr>
              <p:nvPr/>
            </p:nvSpPr>
            <p:spPr bwMode="auto">
              <a:xfrm rot="7740000">
                <a:off x="2357" y="1998"/>
                <a:ext cx="74" cy="263"/>
              </a:xfrm>
              <a:prstGeom prst="rightBrace">
                <a:avLst>
                  <a:gd name="adj1" fmla="val 29617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7" name="AutoShape 25"/>
              <p:cNvSpPr>
                <a:spLocks/>
              </p:cNvSpPr>
              <p:nvPr/>
            </p:nvSpPr>
            <p:spPr bwMode="auto">
              <a:xfrm rot="-24607518">
                <a:off x="2625" y="2083"/>
                <a:ext cx="74" cy="199"/>
              </a:xfrm>
              <a:prstGeom prst="rightBrace">
                <a:avLst>
                  <a:gd name="adj1" fmla="val 22410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9" name="AutoShape 27"/>
              <p:cNvSpPr>
                <a:spLocks/>
              </p:cNvSpPr>
              <p:nvPr/>
            </p:nvSpPr>
            <p:spPr bwMode="auto">
              <a:xfrm rot="18660000">
                <a:off x="3113" y="2411"/>
                <a:ext cx="74" cy="364"/>
              </a:xfrm>
              <a:prstGeom prst="rightBrace">
                <a:avLst>
                  <a:gd name="adj1" fmla="val 40991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1" name="AutoShape 29"/>
              <p:cNvSpPr>
                <a:spLocks/>
              </p:cNvSpPr>
              <p:nvPr/>
            </p:nvSpPr>
            <p:spPr bwMode="auto">
              <a:xfrm rot="18660000">
                <a:off x="3496" y="2641"/>
                <a:ext cx="74" cy="568"/>
              </a:xfrm>
              <a:prstGeom prst="rightBrace">
                <a:avLst>
                  <a:gd name="adj1" fmla="val 63964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3" name="AutoShape 31"/>
              <p:cNvSpPr>
                <a:spLocks/>
              </p:cNvSpPr>
              <p:nvPr/>
            </p:nvSpPr>
            <p:spPr bwMode="auto">
              <a:xfrm rot="3165620">
                <a:off x="3652" y="1682"/>
                <a:ext cx="74" cy="447"/>
              </a:xfrm>
              <a:prstGeom prst="rightBrace">
                <a:avLst>
                  <a:gd name="adj1" fmla="val 50338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5" name="AutoShape 33"/>
              <p:cNvSpPr>
                <a:spLocks/>
              </p:cNvSpPr>
              <p:nvPr/>
            </p:nvSpPr>
            <p:spPr bwMode="auto">
              <a:xfrm rot="2949636">
                <a:off x="2678" y="2500"/>
                <a:ext cx="74" cy="418"/>
              </a:xfrm>
              <a:prstGeom prst="rightBrace">
                <a:avLst>
                  <a:gd name="adj1" fmla="val 47072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997" name="Text Box 16"/>
            <p:cNvSpPr txBox="1">
              <a:spLocks noChangeArrowheads="1"/>
            </p:cNvSpPr>
            <p:nvPr/>
          </p:nvSpPr>
          <p:spPr bwMode="auto">
            <a:xfrm rot="2201518">
              <a:off x="4499" y="2550"/>
              <a:ext cx="72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>
                <a:buSzPct val="85000"/>
                <a:buFont typeface="Arial" charset="0"/>
                <a:buNone/>
              </a:pPr>
              <a:r>
                <a:rPr lang="en-US" sz="1400"/>
                <a:t>R = 155.5 m</a:t>
              </a:r>
            </a:p>
          </p:txBody>
        </p:sp>
        <p:sp>
          <p:nvSpPr>
            <p:cNvPr id="84998" name="TextBox 1"/>
            <p:cNvSpPr txBox="1">
              <a:spLocks noChangeArrowheads="1"/>
            </p:cNvSpPr>
            <p:nvPr/>
          </p:nvSpPr>
          <p:spPr bwMode="auto">
            <a:xfrm>
              <a:off x="4318" y="191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>
                <a:buSzPct val="70000"/>
                <a:buFont typeface="Arial" charset="0"/>
                <a:buNone/>
              </a:pPr>
              <a:r>
                <a:rPr lang="en-US" sz="1400"/>
                <a:t>Arc, 261.7</a:t>
              </a:r>
              <a:r>
                <a:rPr lang="en-US" sz="1400">
                  <a:sym typeface="Symbol" charset="0"/>
                </a:rPr>
                <a:t></a:t>
              </a:r>
            </a:p>
          </p:txBody>
        </p:sp>
        <p:sp>
          <p:nvSpPr>
            <p:cNvPr id="85006" name="Text Box 6"/>
            <p:cNvSpPr txBox="1">
              <a:spLocks noChangeArrowheads="1"/>
            </p:cNvSpPr>
            <p:nvPr/>
          </p:nvSpPr>
          <p:spPr bwMode="auto">
            <a:xfrm>
              <a:off x="2751" y="3318"/>
              <a:ext cx="255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600"/>
                <a:t>IPs</a:t>
              </a:r>
            </a:p>
          </p:txBody>
        </p:sp>
        <p:sp>
          <p:nvSpPr>
            <p:cNvPr id="85008" name="Text Box 6"/>
            <p:cNvSpPr txBox="1">
              <a:spLocks noChangeArrowheads="1"/>
            </p:cNvSpPr>
            <p:nvPr/>
          </p:nvSpPr>
          <p:spPr bwMode="auto">
            <a:xfrm rot="1500000">
              <a:off x="3448" y="3452"/>
              <a:ext cx="87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geom. match #1</a:t>
              </a:r>
            </a:p>
          </p:txBody>
        </p:sp>
        <p:sp>
          <p:nvSpPr>
            <p:cNvPr id="85010" name="Text Box 6"/>
            <p:cNvSpPr txBox="1">
              <a:spLocks noChangeArrowheads="1"/>
            </p:cNvSpPr>
            <p:nvPr/>
          </p:nvSpPr>
          <p:spPr bwMode="auto">
            <a:xfrm rot="20100000">
              <a:off x="1435" y="3452"/>
              <a:ext cx="87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geom. match #1</a:t>
              </a:r>
            </a:p>
          </p:txBody>
        </p:sp>
        <p:sp>
          <p:nvSpPr>
            <p:cNvPr id="85012" name="Text Box 6"/>
            <p:cNvSpPr txBox="1">
              <a:spLocks noChangeArrowheads="1"/>
            </p:cNvSpPr>
            <p:nvPr/>
          </p:nvSpPr>
          <p:spPr bwMode="auto">
            <a:xfrm rot="19500000">
              <a:off x="3209" y="1305"/>
              <a:ext cx="87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geom. match #2</a:t>
              </a:r>
            </a:p>
          </p:txBody>
        </p:sp>
        <p:sp>
          <p:nvSpPr>
            <p:cNvPr id="85014" name="Text Box 6"/>
            <p:cNvSpPr txBox="1">
              <a:spLocks noChangeArrowheads="1"/>
            </p:cNvSpPr>
            <p:nvPr/>
          </p:nvSpPr>
          <p:spPr bwMode="auto">
            <a:xfrm rot="2100000">
              <a:off x="1677" y="1311"/>
              <a:ext cx="87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geom. match #2</a:t>
              </a:r>
            </a:p>
          </p:txBody>
        </p:sp>
        <p:sp>
          <p:nvSpPr>
            <p:cNvPr id="85016" name="Text Box 6"/>
            <p:cNvSpPr txBox="1">
              <a:spLocks noChangeArrowheads="1"/>
            </p:cNvSpPr>
            <p:nvPr/>
          </p:nvSpPr>
          <p:spPr bwMode="auto">
            <a:xfrm rot="2325647">
              <a:off x="3176" y="2628"/>
              <a:ext cx="56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det. elem.</a:t>
              </a:r>
            </a:p>
          </p:txBody>
        </p:sp>
        <p:sp>
          <p:nvSpPr>
            <p:cNvPr id="85018" name="Text Box 6"/>
            <p:cNvSpPr txBox="1">
              <a:spLocks noChangeArrowheads="1"/>
            </p:cNvSpPr>
            <p:nvPr/>
          </p:nvSpPr>
          <p:spPr bwMode="auto">
            <a:xfrm rot="2400000">
              <a:off x="2704" y="2781"/>
              <a:ext cx="61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</a:t>
              </a:r>
            </a:p>
          </p:txBody>
        </p:sp>
        <p:sp>
          <p:nvSpPr>
            <p:cNvPr id="85020" name="Text Box 6"/>
            <p:cNvSpPr txBox="1">
              <a:spLocks noChangeArrowheads="1"/>
            </p:cNvSpPr>
            <p:nvPr/>
          </p:nvSpPr>
          <p:spPr bwMode="auto">
            <a:xfrm rot="2460000">
              <a:off x="2259" y="2362"/>
              <a:ext cx="42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norm.+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SRF</a:t>
              </a:r>
            </a:p>
          </p:txBody>
        </p:sp>
        <p:sp>
          <p:nvSpPr>
            <p:cNvPr id="85022" name="Text Box 6"/>
            <p:cNvSpPr txBox="1">
              <a:spLocks noChangeArrowheads="1"/>
            </p:cNvSpPr>
            <p:nvPr/>
          </p:nvSpPr>
          <p:spPr bwMode="auto">
            <a:xfrm rot="2460000">
              <a:off x="1820" y="2006"/>
              <a:ext cx="451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tune 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tromb.+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match</a:t>
              </a:r>
            </a:p>
          </p:txBody>
        </p:sp>
        <p:sp>
          <p:nvSpPr>
            <p:cNvPr id="85024" name="Text Box 6"/>
            <p:cNvSpPr txBox="1">
              <a:spLocks noChangeArrowheads="1"/>
            </p:cNvSpPr>
            <p:nvPr/>
          </p:nvSpPr>
          <p:spPr bwMode="auto">
            <a:xfrm rot="19380000">
              <a:off x="1625" y="2724"/>
              <a:ext cx="622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beam exp./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match</a:t>
              </a:r>
            </a:p>
          </p:txBody>
        </p:sp>
        <p:sp>
          <p:nvSpPr>
            <p:cNvPr id="85026" name="Text Box 6"/>
            <p:cNvSpPr txBox="1">
              <a:spLocks noChangeArrowheads="1"/>
            </p:cNvSpPr>
            <p:nvPr/>
          </p:nvSpPr>
          <p:spPr bwMode="auto">
            <a:xfrm rot="19146209">
              <a:off x="2723" y="2050"/>
              <a:ext cx="45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el. cool.</a:t>
              </a:r>
            </a:p>
          </p:txBody>
        </p:sp>
        <p:sp>
          <p:nvSpPr>
            <p:cNvPr id="85027" name="Line 12"/>
            <p:cNvSpPr>
              <a:spLocks noChangeShapeType="1"/>
            </p:cNvSpPr>
            <p:nvPr/>
          </p:nvSpPr>
          <p:spPr bwMode="auto">
            <a:xfrm rot="10800000" flipV="1">
              <a:off x="1184" y="3318"/>
              <a:ext cx="38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8" name="Text Box 13"/>
            <p:cNvSpPr txBox="1">
              <a:spLocks noChangeArrowheads="1"/>
            </p:cNvSpPr>
            <p:nvPr/>
          </p:nvSpPr>
          <p:spPr bwMode="auto">
            <a:xfrm>
              <a:off x="1188" y="3078"/>
              <a:ext cx="35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>
                <a:buSzPct val="85000"/>
                <a:buFont typeface="Arial" charset="0"/>
                <a:buNone/>
              </a:pPr>
              <a:r>
                <a:rPr lang="en-US" sz="1600">
                  <a:solidFill>
                    <a:srgbClr val="0000FF"/>
                  </a:solidFill>
                </a:rPr>
                <a:t>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70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level RF parameters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153411" y="4383648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78395" y="5432556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95674" y="5431949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06851" y="2113547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42234" y="1849853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27171" y="2870855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37755" y="2883622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568652"/>
              </p:ext>
            </p:extLst>
          </p:nvPr>
        </p:nvGraphicFramePr>
        <p:xfrm>
          <a:off x="111761" y="1118466"/>
          <a:ext cx="8737600" cy="4558195"/>
        </p:xfrm>
        <a:graphic>
          <a:graphicData uri="http://schemas.openxmlformats.org/drawingml/2006/table">
            <a:tbl>
              <a:tblPr/>
              <a:tblGrid>
                <a:gridCol w="2162873"/>
                <a:gridCol w="851051"/>
                <a:gridCol w="851051"/>
                <a:gridCol w="851051"/>
                <a:gridCol w="851051"/>
                <a:gridCol w="851051"/>
                <a:gridCol w="851051"/>
                <a:gridCol w="851051"/>
                <a:gridCol w="617370"/>
              </a:tblGrid>
              <a:tr h="23787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</a:t>
                      </a:r>
                      <a:r>
                        <a:rPr lang="es-ES_trad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_trad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ring NCRF</a:t>
                      </a:r>
                      <a:endParaRPr lang="es-ES_trad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Proton SRF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Lead ion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870"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Energy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GeV/u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7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Frequency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7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 power per ring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Energy Loss per Turn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14.12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Veff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14.12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Vpeak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18.95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17.93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Syn. Phase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12.01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14.89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43.39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Vgap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Gradient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MV/m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7.522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7.591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MV/m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081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P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ower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271.2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264.8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384.6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Forward Power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455.5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497.8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492.0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46.94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109.88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Power Loss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89.3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W@4K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Reflected Power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157.3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216.1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109.9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Qext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8.89E+03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8.89E+03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8.89E+03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7.07E+04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7.07E+04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3.08E+04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Minimum Cavity Number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5055" y="6035040"/>
            <a:ext cx="2934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*Assumes 2 cavities per klystron.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962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RF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241" y="5734621"/>
            <a:ext cx="3495040" cy="491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CSNS cavity (ferrite loaded)</a:t>
            </a:r>
            <a:endParaRPr lang="en-US" sz="2000" dirty="0"/>
          </a:p>
        </p:txBody>
      </p:sp>
      <p:pic>
        <p:nvPicPr>
          <p:cNvPr id="4" name="Picture 3" descr="CSNS_cavit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1"/>
          <a:stretch/>
        </p:blipFill>
        <p:spPr>
          <a:xfrm>
            <a:off x="457200" y="2823157"/>
            <a:ext cx="4170545" cy="2980944"/>
          </a:xfrm>
          <a:prstGeom prst="rect">
            <a:avLst/>
          </a:prstGeom>
        </p:spPr>
      </p:pic>
      <p:pic>
        <p:nvPicPr>
          <p:cNvPr id="5" name="Picture 4" descr="j-parc ca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62" y="2742034"/>
            <a:ext cx="3396737" cy="321592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76800" y="1699778"/>
            <a:ext cx="416524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/>
              <a:t>JPARC cavity (</a:t>
            </a:r>
            <a:r>
              <a:rPr lang="en-US" sz="2000" dirty="0" err="1" smtClean="0"/>
              <a:t>Metglass</a:t>
            </a:r>
            <a:r>
              <a:rPr lang="en-US" sz="2000" dirty="0" smtClean="0"/>
              <a:t> loaded).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Used as basis for MEIC.</a:t>
            </a:r>
          </a:p>
          <a:p>
            <a:pPr marL="0" indent="0" algn="ctr">
              <a:buFont typeface="Arial"/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3520" y="902454"/>
            <a:ext cx="84576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Needed to capture and accelerate ions in booster and collider </a:t>
            </a:r>
            <a:r>
              <a:rPr lang="en-US" sz="2400" dirty="0" smtClean="0"/>
              <a:t>ring</a:t>
            </a:r>
          </a:p>
          <a:p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Low frequency (~1 MHz)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Tunable for ramping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107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990638" y="3582666"/>
            <a:ext cx="6064968" cy="2212848"/>
            <a:chOff x="217433" y="2186902"/>
            <a:chExt cx="8560808" cy="31234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433" y="2186902"/>
              <a:ext cx="1650368" cy="312347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3097" y="2504903"/>
              <a:ext cx="6775144" cy="280547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69" y="115781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ion-ring design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30" y="898384"/>
            <a:ext cx="8892476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952.6 MHz HOM damped 1-cell cavities, modular JLab type </a:t>
            </a:r>
            <a:r>
              <a:rPr lang="en-US" sz="2000" dirty="0" err="1" smtClean="0"/>
              <a:t>cryomodule</a:t>
            </a:r>
            <a:endParaRPr lang="en-US" sz="2000" dirty="0" smtClean="0"/>
          </a:p>
          <a:p>
            <a:r>
              <a:rPr lang="en-US" sz="2000" dirty="0" smtClean="0"/>
              <a:t>High frequency/high voltage for short bunch (re-bucket at energy)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Lower power couplers </a:t>
            </a:r>
            <a:r>
              <a:rPr lang="en-US" sz="2000" dirty="0" smtClean="0"/>
              <a:t>, no synch. rad. Power.</a:t>
            </a:r>
          </a:p>
          <a:p>
            <a:r>
              <a:rPr lang="en-US" sz="2000" dirty="0" smtClean="0"/>
              <a:t>Tunable within one harmonic (harmonic jumps for path length changes with energy) </a:t>
            </a:r>
          </a:p>
          <a:p>
            <a:r>
              <a:rPr lang="en-US" sz="2000" dirty="0" smtClean="0"/>
              <a:t>Current limited by space charge (limits charge per bunch)</a:t>
            </a:r>
          </a:p>
          <a:p>
            <a:r>
              <a:rPr lang="en-US" sz="2000" dirty="0" smtClean="0"/>
              <a:t>Impedance is still a concern so HOM damping is still needed.</a:t>
            </a:r>
            <a:endParaRPr lang="en-US" sz="2000" dirty="0"/>
          </a:p>
        </p:txBody>
      </p:sp>
      <p:pic>
        <p:nvPicPr>
          <p:cNvPr id="4" name="Picture 3" descr="undefined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" y="3634972"/>
            <a:ext cx="2282716" cy="21605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87107" y="5564681"/>
            <a:ext cx="3023870" cy="58477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952.6 </a:t>
            </a:r>
            <a:r>
              <a:rPr lang="en-US" sz="1600" dirty="0"/>
              <a:t>MHz single cell 4-</a:t>
            </a:r>
            <a:r>
              <a:rPr lang="en-US" sz="1600" dirty="0" smtClean="0"/>
              <a:t>seater CM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(~4.3m flange to flange)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30" y="5795514"/>
            <a:ext cx="3032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HOM </a:t>
            </a:r>
            <a:r>
              <a:rPr lang="en-US" sz="1600" dirty="0"/>
              <a:t>damped cavity concept </a:t>
            </a:r>
          </a:p>
        </p:txBody>
      </p:sp>
    </p:spTree>
    <p:extLst>
      <p:ext uri="{BB962C8B-B14F-4D97-AF65-F5344CB8AC3E}">
        <p14:creationId xmlns:p14="http://schemas.microsoft.com/office/powerpoint/2010/main" val="328630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69" y="127651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e-ring RF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27264"/>
            <a:ext cx="539958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Re-use proven PEP-II RF stations</a:t>
            </a:r>
          </a:p>
          <a:p>
            <a:r>
              <a:rPr lang="en-US" sz="2000" dirty="0" smtClean="0"/>
              <a:t>476 MHz HOM damped 1-cell cavities</a:t>
            </a:r>
          </a:p>
          <a:p>
            <a:pPr lvl="1"/>
            <a:r>
              <a:rPr lang="en-US" sz="2000" dirty="0" smtClean="0"/>
              <a:t>34 cavities available</a:t>
            </a:r>
          </a:p>
          <a:p>
            <a:r>
              <a:rPr lang="en-US" sz="2000" dirty="0" smtClean="0"/>
              <a:t>1.2 MW klystrons, 13 available</a:t>
            </a:r>
          </a:p>
          <a:p>
            <a:pPr lvl="1"/>
            <a:r>
              <a:rPr lang="en-US" sz="2000" dirty="0" smtClean="0"/>
              <a:t>Including power supplies etc.</a:t>
            </a:r>
          </a:p>
          <a:p>
            <a:r>
              <a:rPr lang="en-US" sz="2000" dirty="0" smtClean="0"/>
              <a:t>Current limited by synch. rad. power at high energy, impedance at low </a:t>
            </a:r>
            <a:r>
              <a:rPr lang="en-US" sz="2000" dirty="0" smtClean="0"/>
              <a:t>energy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Refurbishment will be needed</a:t>
            </a:r>
            <a:endParaRPr lang="en-US" sz="2000" i="1" dirty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99581" y="966059"/>
            <a:ext cx="3537731" cy="2478181"/>
            <a:chOff x="5094943" y="966059"/>
            <a:chExt cx="3842370" cy="25571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4943" y="966059"/>
              <a:ext cx="3842370" cy="25571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52216" y="1910161"/>
              <a:ext cx="1279453" cy="482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Synchrotron power limited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9581" y="1896654"/>
              <a:ext cx="1041057" cy="482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Impedance limited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72158" y="1358109"/>
              <a:ext cx="713652" cy="289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nominal</a:t>
              </a:r>
              <a:endParaRPr lang="en-US" sz="12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2069" y="589309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PEP-II RF cavity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08544" y="5906037"/>
            <a:ext cx="326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PEP-II Cavities in the SLAC tunnel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072" y="3738018"/>
            <a:ext cx="1418649" cy="2078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844" y="3738019"/>
            <a:ext cx="1374316" cy="2078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6875" y="5889270"/>
            <a:ext cx="175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 MW Klystron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2342" y="5893093"/>
            <a:ext cx="136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MVA HVPS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12" y="3732351"/>
            <a:ext cx="2482892" cy="20837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813" y="3738019"/>
            <a:ext cx="3212880" cy="20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830189"/>
            <a:ext cx="5312026" cy="2694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Booster similar to storage ring, 1 CM, 4 x 1-cell </a:t>
            </a:r>
            <a:r>
              <a:rPr lang="en-US" sz="2000" dirty="0" smtClean="0"/>
              <a:t>952.6 MHz cavities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high power couplers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Assume cost similar to ring CM</a:t>
            </a:r>
          </a:p>
          <a:p>
            <a:pPr marL="0" indent="0">
              <a:buNone/>
            </a:pPr>
            <a:r>
              <a:rPr lang="en-US" sz="2000" dirty="0" smtClean="0"/>
              <a:t>ERL LINAC needs 1 CM, 5-cell </a:t>
            </a:r>
            <a:r>
              <a:rPr lang="en-US" sz="2000" dirty="0"/>
              <a:t>952.6 MHz cavities</a:t>
            </a:r>
            <a:r>
              <a:rPr lang="en-US" sz="2000" dirty="0" smtClean="0"/>
              <a:t>, similar module but stretched, </a:t>
            </a:r>
            <a:r>
              <a:rPr lang="en-US" sz="2000" dirty="0" smtClean="0">
                <a:solidFill>
                  <a:srgbClr val="008000"/>
                </a:solidFill>
              </a:rPr>
              <a:t>lower power </a:t>
            </a:r>
            <a:r>
              <a:rPr lang="en-US" sz="2000" dirty="0" smtClean="0">
                <a:solidFill>
                  <a:srgbClr val="008000"/>
                </a:solidFill>
              </a:rPr>
              <a:t>couplers</a:t>
            </a:r>
            <a:r>
              <a:rPr lang="en-US" sz="2000" dirty="0" smtClean="0"/>
              <a:t> (like ion ring?).</a:t>
            </a:r>
            <a:endParaRPr lang="en-US" sz="2000" dirty="0" smtClean="0"/>
          </a:p>
          <a:p>
            <a:r>
              <a:rPr lang="en-US" sz="2000" dirty="0" smtClean="0"/>
              <a:t>One-off so cost will be </a:t>
            </a:r>
            <a:r>
              <a:rPr lang="en-US" sz="2000" dirty="0" smtClean="0"/>
              <a:t>higher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00FF"/>
                </a:solidFill>
              </a:rPr>
              <a:t>Should we develop new 476 MHz systems?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00" y="120325"/>
            <a:ext cx="8229600" cy="610829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-cooler ERL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54672A-F7D1-4302-A964-8050B028A9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CRYOMODULE ASSY_17sep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10750" r="9049" b="47987"/>
          <a:stretch/>
        </p:blipFill>
        <p:spPr>
          <a:xfrm>
            <a:off x="198624" y="3471960"/>
            <a:ext cx="8837216" cy="2842815"/>
          </a:xfrm>
          <a:prstGeom prst="rect">
            <a:avLst/>
          </a:prstGeom>
        </p:spPr>
      </p:pic>
      <p:sp>
        <p:nvSpPr>
          <p:cNvPr id="127" name="Right Arrow 126"/>
          <p:cNvSpPr/>
          <p:nvPr/>
        </p:nvSpPr>
        <p:spPr>
          <a:xfrm rot="17952161">
            <a:off x="6063690" y="3584274"/>
            <a:ext cx="695874" cy="6178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014436" y="1144831"/>
            <a:ext cx="4051884" cy="2293917"/>
            <a:chOff x="769159" y="1144832"/>
            <a:chExt cx="8266681" cy="4680066"/>
          </a:xfrm>
        </p:grpSpPr>
        <p:sp>
          <p:nvSpPr>
            <p:cNvPr id="245" name="Line 118"/>
            <p:cNvSpPr>
              <a:spLocks noChangeShapeType="1"/>
            </p:cNvSpPr>
            <p:nvPr/>
          </p:nvSpPr>
          <p:spPr bwMode="auto">
            <a:xfrm>
              <a:off x="2529829" y="5115813"/>
              <a:ext cx="1055142" cy="7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46" name="Rectangle 3"/>
            <p:cNvSpPr>
              <a:spLocks noChangeArrowheads="1"/>
            </p:cNvSpPr>
            <p:nvPr/>
          </p:nvSpPr>
          <p:spPr bwMode="auto">
            <a:xfrm>
              <a:off x="2609496" y="2237336"/>
              <a:ext cx="4004912" cy="376888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47" name="Line 4"/>
            <p:cNvSpPr>
              <a:spLocks noChangeShapeType="1"/>
            </p:cNvSpPr>
            <p:nvPr/>
          </p:nvSpPr>
          <p:spPr bwMode="auto">
            <a:xfrm>
              <a:off x="4766732" y="4425037"/>
              <a:ext cx="2524836" cy="0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sp>
          <p:nvSpPr>
            <p:cNvPr id="248" name="Arc 5"/>
            <p:cNvSpPr>
              <a:spLocks/>
            </p:cNvSpPr>
            <p:nvPr/>
          </p:nvSpPr>
          <p:spPr bwMode="auto">
            <a:xfrm flipH="1">
              <a:off x="829535" y="2425780"/>
              <a:ext cx="1223723" cy="1036443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49" name="Arc 6"/>
            <p:cNvSpPr>
              <a:spLocks/>
            </p:cNvSpPr>
            <p:nvPr/>
          </p:nvSpPr>
          <p:spPr bwMode="auto">
            <a:xfrm flipH="1" flipV="1">
              <a:off x="829534" y="3368001"/>
              <a:ext cx="1238233" cy="1057036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50" name="Arc 7"/>
            <p:cNvSpPr>
              <a:spLocks/>
            </p:cNvSpPr>
            <p:nvPr/>
          </p:nvSpPr>
          <p:spPr bwMode="auto">
            <a:xfrm>
              <a:off x="7170646" y="2425780"/>
              <a:ext cx="1223723" cy="1036443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51" name="Arc 8"/>
            <p:cNvSpPr>
              <a:spLocks/>
            </p:cNvSpPr>
            <p:nvPr/>
          </p:nvSpPr>
          <p:spPr bwMode="auto">
            <a:xfrm flipV="1">
              <a:off x="7204504" y="3368001"/>
              <a:ext cx="1189865" cy="1057036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52" name="Line 10"/>
            <p:cNvSpPr>
              <a:spLocks noChangeShapeType="1"/>
            </p:cNvSpPr>
            <p:nvPr/>
          </p:nvSpPr>
          <p:spPr bwMode="auto">
            <a:xfrm flipH="1">
              <a:off x="7838132" y="2425780"/>
              <a:ext cx="7787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3" name="Line 11"/>
            <p:cNvSpPr>
              <a:spLocks noChangeShapeType="1"/>
            </p:cNvSpPr>
            <p:nvPr/>
          </p:nvSpPr>
          <p:spPr bwMode="auto">
            <a:xfrm flipH="1">
              <a:off x="995922" y="2425780"/>
              <a:ext cx="7787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4" name="Line 12"/>
            <p:cNvSpPr>
              <a:spLocks noChangeShapeType="1"/>
            </p:cNvSpPr>
            <p:nvPr/>
          </p:nvSpPr>
          <p:spPr bwMode="auto">
            <a:xfrm flipH="1">
              <a:off x="4166962" y="2331558"/>
              <a:ext cx="7787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5" name="Line 13"/>
            <p:cNvSpPr>
              <a:spLocks noChangeShapeType="1"/>
            </p:cNvSpPr>
            <p:nvPr/>
          </p:nvSpPr>
          <p:spPr bwMode="auto">
            <a:xfrm flipH="1">
              <a:off x="4166962" y="2520002"/>
              <a:ext cx="7787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6" name="Line 14"/>
            <p:cNvSpPr>
              <a:spLocks noChangeShapeType="1"/>
            </p:cNvSpPr>
            <p:nvPr/>
          </p:nvSpPr>
          <p:spPr bwMode="auto">
            <a:xfrm>
              <a:off x="2588020" y="4425038"/>
              <a:ext cx="778734" cy="0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7" name="Oval 16"/>
            <p:cNvSpPr>
              <a:spLocks noChangeArrowheads="1"/>
            </p:cNvSpPr>
            <p:nvPr/>
          </p:nvSpPr>
          <p:spPr bwMode="auto">
            <a:xfrm rot="19275161">
              <a:off x="8055676" y="2537428"/>
              <a:ext cx="256580" cy="639532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58" name="Text Box 17"/>
            <p:cNvSpPr txBox="1">
              <a:spLocks noChangeArrowheads="1"/>
            </p:cNvSpPr>
            <p:nvPr/>
          </p:nvSpPr>
          <p:spPr bwMode="auto">
            <a:xfrm>
              <a:off x="7291567" y="1367507"/>
              <a:ext cx="1744273" cy="1045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ion bunch</a:t>
              </a:r>
            </a:p>
          </p:txBody>
        </p:sp>
        <p:sp>
          <p:nvSpPr>
            <p:cNvPr id="259" name="Text Box 18"/>
            <p:cNvSpPr txBox="1">
              <a:spLocks noChangeArrowheads="1"/>
            </p:cNvSpPr>
            <p:nvPr/>
          </p:nvSpPr>
          <p:spPr bwMode="auto">
            <a:xfrm>
              <a:off x="6462853" y="2480809"/>
              <a:ext cx="1695485" cy="1045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electron bunch</a:t>
              </a:r>
            </a:p>
          </p:txBody>
        </p:sp>
        <p:sp>
          <p:nvSpPr>
            <p:cNvPr id="260" name="Text Box 19"/>
            <p:cNvSpPr txBox="1">
              <a:spLocks noChangeArrowheads="1"/>
            </p:cNvSpPr>
            <p:nvPr/>
          </p:nvSpPr>
          <p:spPr bwMode="auto">
            <a:xfrm>
              <a:off x="2701378" y="3781813"/>
              <a:ext cx="37458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3D69B"/>
                  </a:solidFill>
                  <a:latin typeface="Arial" charset="0"/>
                  <a:cs typeface="Arial" charset="0"/>
                </a:rPr>
                <a:t>Future circulator </a:t>
              </a:r>
              <a:r>
                <a:rPr lang="en-US" sz="1400" dirty="0">
                  <a:solidFill>
                    <a:srgbClr val="C3D69B"/>
                  </a:solidFill>
                  <a:latin typeface="Arial" charset="0"/>
                  <a:cs typeface="Arial" charset="0"/>
                </a:rPr>
                <a:t>ring</a:t>
              </a:r>
            </a:p>
          </p:txBody>
        </p:sp>
        <p:grpSp>
          <p:nvGrpSpPr>
            <p:cNvPr id="261" name="Group 20"/>
            <p:cNvGrpSpPr>
              <a:grpSpLocks/>
            </p:cNvGrpSpPr>
            <p:nvPr/>
          </p:nvGrpSpPr>
          <p:grpSpPr bwMode="auto">
            <a:xfrm>
              <a:off x="2609504" y="1954670"/>
              <a:ext cx="4004918" cy="188444"/>
              <a:chOff x="1872" y="1200"/>
              <a:chExt cx="1728" cy="96"/>
            </a:xfrm>
          </p:grpSpPr>
          <p:grpSp>
            <p:nvGrpSpPr>
              <p:cNvPr id="326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360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61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27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358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9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28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356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7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29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354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5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0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352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3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1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350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1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2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348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9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3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346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7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4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344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5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5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342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3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6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340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1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7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338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39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</p:grpSp>
        <p:grpSp>
          <p:nvGrpSpPr>
            <p:cNvPr id="262" name="Group 57"/>
            <p:cNvGrpSpPr>
              <a:grpSpLocks/>
            </p:cNvGrpSpPr>
            <p:nvPr/>
          </p:nvGrpSpPr>
          <p:grpSpPr bwMode="auto">
            <a:xfrm>
              <a:off x="2609504" y="2708446"/>
              <a:ext cx="4004918" cy="188444"/>
              <a:chOff x="1872" y="1680"/>
              <a:chExt cx="1728" cy="96"/>
            </a:xfrm>
          </p:grpSpPr>
          <p:grpSp>
            <p:nvGrpSpPr>
              <p:cNvPr id="290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324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25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1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322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23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2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320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21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3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318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9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4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316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7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5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314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5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6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312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3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7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310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1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8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308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09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9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306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07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00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304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05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01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302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03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</p:grpSp>
        <p:sp>
          <p:nvSpPr>
            <p:cNvPr id="263" name="Text Box 94"/>
            <p:cNvSpPr txBox="1">
              <a:spLocks noChangeArrowheads="1"/>
            </p:cNvSpPr>
            <p:nvPr/>
          </p:nvSpPr>
          <p:spPr bwMode="auto">
            <a:xfrm>
              <a:off x="3284403" y="1144832"/>
              <a:ext cx="2934452" cy="615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Cooling section</a:t>
              </a:r>
            </a:p>
          </p:txBody>
        </p:sp>
        <p:sp>
          <p:nvSpPr>
            <p:cNvPr id="264" name="Text Box 95"/>
            <p:cNvSpPr txBox="1">
              <a:spLocks noChangeArrowheads="1"/>
            </p:cNvSpPr>
            <p:nvPr/>
          </p:nvSpPr>
          <p:spPr bwMode="auto">
            <a:xfrm>
              <a:off x="3794637" y="2891075"/>
              <a:ext cx="1777968" cy="615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solenoid</a:t>
              </a:r>
            </a:p>
          </p:txBody>
        </p:sp>
        <p:sp>
          <p:nvSpPr>
            <p:cNvPr id="265" name="AutoShape 96"/>
            <p:cNvSpPr>
              <a:spLocks/>
            </p:cNvSpPr>
            <p:nvPr/>
          </p:nvSpPr>
          <p:spPr bwMode="auto">
            <a:xfrm rot="5400000">
              <a:off x="4428231" y="-260893"/>
              <a:ext cx="230689" cy="3985565"/>
            </a:xfrm>
            <a:prstGeom prst="leftBrace">
              <a:avLst>
                <a:gd name="adj1" fmla="val 7500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66" name="Rectangle 98"/>
            <p:cNvSpPr>
              <a:spLocks noChangeArrowheads="1"/>
            </p:cNvSpPr>
            <p:nvPr/>
          </p:nvSpPr>
          <p:spPr bwMode="auto">
            <a:xfrm rot="10800000">
              <a:off x="3399099" y="4871360"/>
              <a:ext cx="2421099" cy="3769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67" name="Rectangle 101"/>
            <p:cNvSpPr>
              <a:spLocks noChangeArrowheads="1"/>
            </p:cNvSpPr>
            <p:nvPr/>
          </p:nvSpPr>
          <p:spPr bwMode="auto">
            <a:xfrm rot="10800000" flipH="1">
              <a:off x="2016159" y="4999186"/>
              <a:ext cx="513672" cy="2265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68" name="Line 110"/>
            <p:cNvSpPr>
              <a:spLocks noChangeShapeType="1"/>
            </p:cNvSpPr>
            <p:nvPr/>
          </p:nvSpPr>
          <p:spPr bwMode="auto">
            <a:xfrm rot="16200000">
              <a:off x="6180448" y="4035760"/>
              <a:ext cx="623670" cy="14244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69" name="Text Box 112"/>
            <p:cNvSpPr txBox="1">
              <a:spLocks noChangeArrowheads="1"/>
            </p:cNvSpPr>
            <p:nvPr/>
          </p:nvSpPr>
          <p:spPr bwMode="auto">
            <a:xfrm>
              <a:off x="6124103" y="3308294"/>
              <a:ext cx="2087767" cy="308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charset="0"/>
                  <a:cs typeface="Arial" charset="0"/>
                </a:rPr>
                <a:t>Future fast </a:t>
              </a:r>
              <a:r>
                <a:rPr lang="en-US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charset="0"/>
                  <a:cs typeface="Arial" charset="0"/>
                </a:rPr>
                <a:t>kicker</a:t>
              </a:r>
            </a:p>
          </p:txBody>
        </p:sp>
        <p:sp>
          <p:nvSpPr>
            <p:cNvPr id="270" name="Text Box 113"/>
            <p:cNvSpPr txBox="1">
              <a:spLocks noChangeArrowheads="1"/>
            </p:cNvSpPr>
            <p:nvPr/>
          </p:nvSpPr>
          <p:spPr bwMode="auto">
            <a:xfrm>
              <a:off x="898279" y="3372104"/>
              <a:ext cx="2140209" cy="308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3D69B"/>
                  </a:solidFill>
                  <a:latin typeface="Arial" charset="0"/>
                  <a:cs typeface="Arial" charset="0"/>
                </a:rPr>
                <a:t>Future fast </a:t>
              </a:r>
              <a:r>
                <a:rPr lang="en-US" sz="1400" dirty="0">
                  <a:solidFill>
                    <a:srgbClr val="C3D69B"/>
                  </a:solidFill>
                  <a:latin typeface="Arial" charset="0"/>
                  <a:cs typeface="Arial" charset="0"/>
                </a:rPr>
                <a:t>kicker</a:t>
              </a:r>
            </a:p>
          </p:txBody>
        </p:sp>
        <p:sp>
          <p:nvSpPr>
            <p:cNvPr id="271" name="Text Box 114"/>
            <p:cNvSpPr txBox="1">
              <a:spLocks noChangeArrowheads="1"/>
            </p:cNvSpPr>
            <p:nvPr/>
          </p:nvSpPr>
          <p:spPr bwMode="auto">
            <a:xfrm>
              <a:off x="3549262" y="5206676"/>
              <a:ext cx="2253523" cy="615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Arial" charset="0"/>
                  <a:cs typeface="Arial" charset="0"/>
                </a:rPr>
                <a:t>SRF Linac</a:t>
              </a:r>
            </a:p>
          </p:txBody>
        </p:sp>
        <p:sp>
          <p:nvSpPr>
            <p:cNvPr id="272" name="Text Box 115"/>
            <p:cNvSpPr txBox="1">
              <a:spLocks noChangeArrowheads="1"/>
            </p:cNvSpPr>
            <p:nvPr/>
          </p:nvSpPr>
          <p:spPr bwMode="auto">
            <a:xfrm>
              <a:off x="5919493" y="5209893"/>
              <a:ext cx="1316738" cy="615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dump</a:t>
              </a:r>
            </a:p>
          </p:txBody>
        </p:sp>
        <p:sp>
          <p:nvSpPr>
            <p:cNvPr id="273" name="Text Box 116"/>
            <p:cNvSpPr txBox="1">
              <a:spLocks noChangeArrowheads="1"/>
            </p:cNvSpPr>
            <p:nvPr/>
          </p:nvSpPr>
          <p:spPr bwMode="auto">
            <a:xfrm>
              <a:off x="876326" y="5210767"/>
              <a:ext cx="2429469" cy="598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charset="0"/>
                  <a:cs typeface="Arial" charset="0"/>
                </a:rPr>
                <a:t>Gun/booster</a:t>
              </a:r>
              <a:endParaRPr lang="en-US" sz="1400" dirty="0">
                <a:latin typeface="Arial" charset="0"/>
                <a:cs typeface="Arial" charset="0"/>
              </a:endParaRPr>
            </a:p>
          </p:txBody>
        </p:sp>
        <p:sp>
          <p:nvSpPr>
            <p:cNvPr id="274" name="Line 121"/>
            <p:cNvSpPr>
              <a:spLocks noChangeShapeType="1"/>
            </p:cNvSpPr>
            <p:nvPr/>
          </p:nvSpPr>
          <p:spPr bwMode="auto">
            <a:xfrm>
              <a:off x="5373963" y="4425037"/>
              <a:ext cx="522380" cy="0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 sz="1400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cxnSp>
          <p:nvCxnSpPr>
            <p:cNvPr id="275" name="Straight Connector 134"/>
            <p:cNvCxnSpPr>
              <a:cxnSpLocks noChangeShapeType="1"/>
            </p:cNvCxnSpPr>
            <p:nvPr/>
          </p:nvCxnSpPr>
          <p:spPr bwMode="auto">
            <a:xfrm rot="16200000" flipH="1">
              <a:off x="4602715" y="4291802"/>
              <a:ext cx="153906" cy="174126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w="med" len="med"/>
            </a:ln>
          </p:spPr>
        </p:cxnSp>
        <p:cxnSp>
          <p:nvCxnSpPr>
            <p:cNvPr id="276" name="Straight Connector 138"/>
            <p:cNvCxnSpPr>
              <a:cxnSpLocks noChangeShapeType="1"/>
            </p:cNvCxnSpPr>
            <p:nvPr/>
          </p:nvCxnSpPr>
          <p:spPr bwMode="auto">
            <a:xfrm flipV="1">
              <a:off x="4427185" y="4276005"/>
              <a:ext cx="174126" cy="149032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w="med" len="med"/>
            </a:ln>
          </p:spPr>
        </p:cxnSp>
        <p:sp>
          <p:nvSpPr>
            <p:cNvPr id="277" name="Line 4"/>
            <p:cNvSpPr>
              <a:spLocks noChangeShapeType="1"/>
            </p:cNvSpPr>
            <p:nvPr/>
          </p:nvSpPr>
          <p:spPr bwMode="auto">
            <a:xfrm>
              <a:off x="1980706" y="4425038"/>
              <a:ext cx="2437772" cy="0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78" name="Line 2"/>
            <p:cNvSpPr>
              <a:spLocks noChangeShapeType="1"/>
            </p:cNvSpPr>
            <p:nvPr/>
          </p:nvSpPr>
          <p:spPr bwMode="auto">
            <a:xfrm flipV="1">
              <a:off x="769159" y="2435381"/>
              <a:ext cx="8089548" cy="32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79" name="Oval 15"/>
            <p:cNvSpPr>
              <a:spLocks noChangeArrowheads="1"/>
            </p:cNvSpPr>
            <p:nvPr/>
          </p:nvSpPr>
          <p:spPr bwMode="auto">
            <a:xfrm>
              <a:off x="8075138" y="2358944"/>
              <a:ext cx="444023" cy="1456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80" name="Rectangle 109"/>
            <p:cNvSpPr>
              <a:spLocks noChangeArrowheads="1"/>
            </p:cNvSpPr>
            <p:nvPr/>
          </p:nvSpPr>
          <p:spPr bwMode="auto">
            <a:xfrm>
              <a:off x="6442538" y="5002956"/>
              <a:ext cx="213209" cy="225190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81" name="Line 110"/>
            <p:cNvSpPr>
              <a:spLocks noChangeShapeType="1"/>
            </p:cNvSpPr>
            <p:nvPr/>
          </p:nvSpPr>
          <p:spPr bwMode="auto">
            <a:xfrm rot="16200000" flipH="1">
              <a:off x="2436293" y="4136274"/>
              <a:ext cx="655971" cy="12711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2" name="Line 110"/>
            <p:cNvSpPr>
              <a:spLocks noChangeShapeType="1"/>
            </p:cNvSpPr>
            <p:nvPr/>
          </p:nvSpPr>
          <p:spPr bwMode="auto">
            <a:xfrm rot="16200000" flipH="1">
              <a:off x="2369874" y="4360025"/>
              <a:ext cx="266424" cy="5572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3" name="Line 118"/>
            <p:cNvSpPr>
              <a:spLocks noChangeShapeType="1"/>
            </p:cNvSpPr>
            <p:nvPr/>
          </p:nvSpPr>
          <p:spPr bwMode="auto">
            <a:xfrm>
              <a:off x="2520499" y="5123737"/>
              <a:ext cx="400493" cy="153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4" name="Line 110"/>
            <p:cNvSpPr>
              <a:spLocks noChangeShapeType="1"/>
            </p:cNvSpPr>
            <p:nvPr/>
          </p:nvSpPr>
          <p:spPr bwMode="auto">
            <a:xfrm rot="16200000">
              <a:off x="6087987" y="4532434"/>
              <a:ext cx="251198" cy="6823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5" name="Line 110"/>
            <p:cNvSpPr>
              <a:spLocks noChangeShapeType="1"/>
            </p:cNvSpPr>
            <p:nvPr/>
          </p:nvSpPr>
          <p:spPr bwMode="auto">
            <a:xfrm rot="16200000" flipH="1">
              <a:off x="6156575" y="4779343"/>
              <a:ext cx="7695" cy="6442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6" name="Rectangle 109"/>
            <p:cNvSpPr>
              <a:spLocks noChangeArrowheads="1"/>
            </p:cNvSpPr>
            <p:nvPr/>
          </p:nvSpPr>
          <p:spPr bwMode="auto">
            <a:xfrm>
              <a:off x="1462470" y="5002956"/>
              <a:ext cx="213210" cy="2251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87" name="Line 110"/>
            <p:cNvSpPr>
              <a:spLocks noChangeShapeType="1"/>
            </p:cNvSpPr>
            <p:nvPr/>
          </p:nvSpPr>
          <p:spPr bwMode="auto">
            <a:xfrm rot="16200000" flipH="1">
              <a:off x="1835778" y="4955713"/>
              <a:ext cx="17544" cy="3377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8" name="Rectangle 122"/>
            <p:cNvSpPr>
              <a:spLocks noChangeArrowheads="1"/>
            </p:cNvSpPr>
            <p:nvPr/>
          </p:nvSpPr>
          <p:spPr bwMode="auto">
            <a:xfrm>
              <a:off x="1992095" y="4236594"/>
              <a:ext cx="222495" cy="37688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3D69B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89" name="Rectangle 122"/>
            <p:cNvSpPr>
              <a:spLocks noChangeArrowheads="1"/>
            </p:cNvSpPr>
            <p:nvPr/>
          </p:nvSpPr>
          <p:spPr bwMode="auto">
            <a:xfrm>
              <a:off x="7200073" y="4236594"/>
              <a:ext cx="222495" cy="37688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3D69B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67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50" y="3488544"/>
            <a:ext cx="6370320" cy="2616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654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Crab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91" y="931755"/>
            <a:ext cx="844940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Design by ODU (A. </a:t>
            </a:r>
            <a:r>
              <a:rPr lang="en-US" sz="2000" dirty="0" err="1" smtClean="0"/>
              <a:t>Castilla</a:t>
            </a:r>
            <a:r>
              <a:rPr lang="en-US" sz="2000" dirty="0" smtClean="0"/>
              <a:t> </a:t>
            </a:r>
            <a:r>
              <a:rPr lang="en-US" sz="2000" dirty="0" err="1" smtClean="0"/>
              <a:t>Ph.D</a:t>
            </a:r>
            <a:r>
              <a:rPr lang="en-US" sz="2000" dirty="0" smtClean="0"/>
              <a:t> project)</a:t>
            </a:r>
          </a:p>
          <a:p>
            <a:r>
              <a:rPr lang="en-US" sz="2000" dirty="0" smtClean="0"/>
              <a:t>952.6 MHz “RF dipole” like LHC</a:t>
            </a:r>
          </a:p>
          <a:p>
            <a:r>
              <a:rPr lang="en-US" sz="2000" dirty="0" smtClean="0"/>
              <a:t>Modest RF system (no beam loading)</a:t>
            </a:r>
          </a:p>
          <a:p>
            <a:r>
              <a:rPr lang="en-US" sz="2000" dirty="0" smtClean="0"/>
              <a:t>Must have good HOM damping</a:t>
            </a:r>
          </a:p>
          <a:p>
            <a:r>
              <a:rPr lang="en-US" sz="2000" dirty="0" smtClean="0"/>
              <a:t>Count for 1 IP in baseline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Assume cryostat cost/cavity same as ion storage ring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 descr="C:\Users\physics\Documents\Alx CST\na-pac13\WEPAC39\750_bd00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5" b="14975"/>
          <a:stretch/>
        </p:blipFill>
        <p:spPr bwMode="auto">
          <a:xfrm>
            <a:off x="5574347" y="1169669"/>
            <a:ext cx="2872105" cy="1508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/>
          <p:cNvSpPr/>
          <p:nvPr/>
        </p:nvSpPr>
        <p:spPr>
          <a:xfrm>
            <a:off x="6008017" y="5719917"/>
            <a:ext cx="2050773" cy="4660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92831" y="5209425"/>
            <a:ext cx="8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cs typeface="Arial"/>
              </a:rPr>
              <a:t>Per side</a:t>
            </a:r>
            <a:endParaRPr lang="en-US" sz="16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93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35807</TotalTime>
  <Words>3118</Words>
  <Application>Microsoft Macintosh PowerPoint</Application>
  <PresentationFormat>On-screen Show (4:3)</PresentationFormat>
  <Paragraphs>1184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JLabPowerpointMain</vt:lpstr>
      <vt:lpstr>1_JLabPowerpointMain</vt:lpstr>
      <vt:lpstr>PowerPoint Presentation</vt:lpstr>
      <vt:lpstr>MEIC RF systems</vt:lpstr>
      <vt:lpstr>PowerPoint Presentation</vt:lpstr>
      <vt:lpstr>High level RF parameters</vt:lpstr>
      <vt:lpstr>Low Frequency RF examples</vt:lpstr>
      <vt:lpstr>ion-ring design concept</vt:lpstr>
      <vt:lpstr>e-ring RF design</vt:lpstr>
      <vt:lpstr>e-cooler ERL</vt:lpstr>
      <vt:lpstr>Crab cavity</vt:lpstr>
      <vt:lpstr>Cavity and CM counts</vt:lpstr>
      <vt:lpstr>MEIC modular cryostat</vt:lpstr>
      <vt:lpstr>JLab SNS module experience is the starting point  • Ion Storage Ring CMs (4 x 4-seater)  • e-cooler Booster (1 x 4- seater)   • e-cooler Linac CM (1 x 4-seater 5-cell)  • Crab Cavity CMs (2 x 2-seater and 4 x 4-seater) Updated modular design under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cost savings options?</vt:lpstr>
      <vt:lpstr>PowerPoint Presentation</vt:lpstr>
      <vt:lpstr>R&amp;D task list</vt:lpstr>
      <vt:lpstr>R&amp;D task list: ion ring</vt:lpstr>
      <vt:lpstr>R&amp;D task list: e-ring</vt:lpstr>
      <vt:lpstr>R&amp;D task list: cooling</vt:lpstr>
      <vt:lpstr>R&amp;D task list: Crab cavities</vt:lpstr>
      <vt:lpstr>R&amp;D task list: cryomodule</vt:lpstr>
      <vt:lpstr>R&amp;D task list: other issues</vt:lpstr>
      <vt:lpstr>“952 MHz” R&amp;D task list: summary</vt:lpstr>
      <vt:lpstr>Draft high-level schedule</vt:lpstr>
      <vt:lpstr>Draft schedule by task</vt:lpstr>
      <vt:lpstr>Discussion</vt:lpstr>
      <vt:lpstr>Backup</vt:lpstr>
      <vt:lpstr>PowerPoint Presentation</vt:lpstr>
      <vt:lpstr>e-ring parameters (baseline)</vt:lpstr>
      <vt:lpstr>ion-ring parameters (baseline)</vt:lpstr>
      <vt:lpstr>Electron Ring Layout</vt:lpstr>
      <vt:lpstr>Ion Collider Ring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Robert Rimmer</cp:lastModifiedBy>
  <cp:revision>233</cp:revision>
  <cp:lastPrinted>2015-06-17T17:58:30Z</cp:lastPrinted>
  <dcterms:created xsi:type="dcterms:W3CDTF">2015-03-24T00:25:26Z</dcterms:created>
  <dcterms:modified xsi:type="dcterms:W3CDTF">2015-06-18T20:58:02Z</dcterms:modified>
</cp:coreProperties>
</file>