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8" r:id="rId5"/>
    <p:sldId id="261" r:id="rId6"/>
    <p:sldId id="262" r:id="rId7"/>
    <p:sldId id="270" r:id="rId8"/>
    <p:sldId id="26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339933"/>
    <a:srgbClr val="00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15EC4-445C-49AA-B539-875B6EA06A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73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50000"/>
              <a:buFontTx/>
              <a:buBlip>
                <a:blip r:embed="rId2"/>
              </a:buBlip>
              <a:defRPr/>
            </a:lvl1pPr>
            <a:lvl3pPr>
              <a:buClrTx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21CD-FDE4-4A9C-867E-F9942A440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56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6ADF-CDF0-46B3-8210-9F393C9BF1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2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495800" y="6492875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5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096C14-8AB3-4C87-B24C-08338AAE80B5}" type="slidenum">
              <a:rPr lang="en-US" alt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492875"/>
            <a:ext cx="3505200" cy="365125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500" b="1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7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RF system for MEIC Ion Linac: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SRF and Warm Options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Jiquan </a:t>
            </a:r>
            <a:r>
              <a:rPr lang="en-US" dirty="0" err="1" smtClean="0"/>
              <a:t>Guo</a:t>
            </a:r>
            <a:endParaRPr lang="en-US" dirty="0" smtClean="0"/>
          </a:p>
          <a:p>
            <a:r>
              <a:rPr lang="en-US" dirty="0" smtClean="0"/>
              <a:t>6/18/2015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15EC4-445C-49AA-B539-875B6EA06A50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7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Hadron Linac: Typical </a:t>
            </a:r>
            <a:r>
              <a:rPr lang="en-US" sz="2400" dirty="0">
                <a:latin typeface="Comic Sans MS" panose="030F0702030302020204" pitchFamily="66" charset="0"/>
              </a:rPr>
              <a:t>L</a:t>
            </a:r>
            <a:r>
              <a:rPr lang="en-US" sz="2400" dirty="0" smtClean="0">
                <a:latin typeface="Comic Sans MS" panose="030F0702030302020204" pitchFamily="66" charset="0"/>
              </a:rPr>
              <a:t>ayout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16835" y="1905000"/>
            <a:ext cx="974651" cy="3048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Source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0" y="1905000"/>
            <a:ext cx="2775098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SRF elliptical cavities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590800" y="1905000"/>
            <a:ext cx="1295400" cy="3048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Alvarez/IH/CH/CC DTL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886200" y="1905000"/>
            <a:ext cx="1600200" cy="304800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SRF spoke or QWR/HWR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1491486" y="1905000"/>
            <a:ext cx="1099314" cy="3048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RFQ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4400" y="1484277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~0.1MeV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191837" y="1484277"/>
            <a:ext cx="1034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0.5-5MeV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337173" y="1484277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5-200MeV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00600" y="1484277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  <a:r>
              <a:rPr lang="en-US" sz="1600" dirty="0" smtClean="0"/>
              <a:t>0-300MeV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543800" y="1483540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&gt;300MeV</a:t>
            </a:r>
            <a:endParaRPr lang="en-US" sz="16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3581041" y="2849479"/>
            <a:ext cx="5562959" cy="1635627"/>
            <a:chOff x="147083" y="2743201"/>
            <a:chExt cx="5841663" cy="19162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083" y="2743201"/>
              <a:ext cx="5841663" cy="1852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537379" y="4226753"/>
              <a:ext cx="1001908" cy="4326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FF00"/>
                  </a:solidFill>
                </a:rPr>
                <a:t>IH-DTL</a:t>
              </a:r>
              <a:endParaRPr lang="en-US" dirty="0">
                <a:solidFill>
                  <a:srgbClr val="00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51204" y="4142237"/>
              <a:ext cx="1082707" cy="4326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FF00"/>
                  </a:solidFill>
                </a:rPr>
                <a:t>CH-DTL</a:t>
              </a:r>
              <a:endParaRPr lang="en-US" dirty="0">
                <a:solidFill>
                  <a:srgbClr val="00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67200" y="4129344"/>
              <a:ext cx="1499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SRF CH-DTL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00600"/>
            <a:ext cx="3686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766328" y="5917168"/>
            <a:ext cx="21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Elliptical (medium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532" y="4527793"/>
            <a:ext cx="2862385" cy="154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455906" y="6025116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SRF Spoke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1" name="Picture 45" descr="DSCN228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852" y="2817923"/>
            <a:ext cx="180022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1981854" y="4124695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Alvarez </a:t>
            </a:r>
            <a:r>
              <a:rPr lang="en-US" dirty="0" smtClean="0">
                <a:solidFill>
                  <a:srgbClr val="0070C0"/>
                </a:solidFill>
              </a:rPr>
              <a:t>DTL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91" y="2849478"/>
            <a:ext cx="1483017" cy="295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50870" y="5677717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SRF HWR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Technology choice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226288" y="2743200"/>
            <a:ext cx="6705600" cy="4572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100000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High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						Low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	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990600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SRF single/double gap/elliptical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1033499"/>
            <a:ext cx="2359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Warm multi-gap (DTL)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226288" y="2042160"/>
            <a:ext cx="6705600" cy="47244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100000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Low beam current		High (pulsed) current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219200" y="1402831"/>
            <a:ext cx="6705600" cy="502169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100000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CW operation	</a:t>
            </a:r>
            <a:r>
              <a:rPr lang="en-US" sz="2400" dirty="0">
                <a:solidFill>
                  <a:schemeClr val="bg1"/>
                </a:solidFill>
                <a:latin typeface="Times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Low duty cycle pulsed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226288" y="3352800"/>
            <a:ext cx="6705600" cy="533400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100000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Different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" charset="0"/>
              </a:rPr>
              <a:t>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articles w/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ame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E</a:t>
            </a:r>
            <a:r>
              <a:rPr kumimoji="0" lang="en-US" b="0" i="0" u="none" strike="noStrike" cap="none" normalizeH="0" baseline="-25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k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/q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Different particles w/ same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E</a:t>
            </a:r>
            <a:r>
              <a:rPr kumimoji="0" lang="en-US" b="0" i="0" u="none" strike="noStrike" cap="none" normalizeH="0" baseline="-25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k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/u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	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1" y="3962400"/>
            <a:ext cx="78132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600" dirty="0" smtClean="0"/>
              <a:t>SRF cavity: high Q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, high RF efficiency overall; but </a:t>
            </a:r>
            <a:r>
              <a:rPr lang="en-US" sz="1600" dirty="0" err="1" smtClean="0"/>
              <a:t>cryo</a:t>
            </a:r>
            <a:r>
              <a:rPr lang="en-US" sz="1600" dirty="0" smtClean="0"/>
              <a:t>-cooling has very low efficiency, static </a:t>
            </a:r>
            <a:r>
              <a:rPr lang="en-US" sz="1600" dirty="0" err="1" smtClean="0"/>
              <a:t>cryo</a:t>
            </a:r>
            <a:r>
              <a:rPr lang="en-US" sz="1600" dirty="0" smtClean="0"/>
              <a:t> load might be dominant for pulsed operation. 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Warm cavity:</a:t>
            </a:r>
            <a:r>
              <a:rPr lang="en-US" sz="1600" dirty="0"/>
              <a:t> </a:t>
            </a:r>
            <a:r>
              <a:rPr lang="en-US" sz="1600" dirty="0"/>
              <a:t>RF efficiency much lower than SRF, but can be mitigated with pulsed </a:t>
            </a:r>
            <a:r>
              <a:rPr lang="en-US" sz="1600" dirty="0" smtClean="0"/>
              <a:t>operation; easier </a:t>
            </a:r>
            <a:r>
              <a:rPr lang="en-US" sz="1600" dirty="0" smtClean="0"/>
              <a:t>to manufacture, especially for </a:t>
            </a:r>
            <a:r>
              <a:rPr lang="en-US" sz="1600" dirty="0" err="1" smtClean="0"/>
              <a:t>multigap</a:t>
            </a:r>
            <a:r>
              <a:rPr lang="en-US" sz="1600" dirty="0" smtClean="0"/>
              <a:t>; not sensitive to magnetic </a:t>
            </a:r>
            <a:r>
              <a:rPr lang="en-US" sz="1600" dirty="0" smtClean="0"/>
              <a:t>field.</a:t>
            </a:r>
            <a:endParaRPr lang="en-US" sz="1600" dirty="0" smtClean="0"/>
          </a:p>
          <a:p>
            <a:pPr>
              <a:spcBef>
                <a:spcPts val="1200"/>
              </a:spcBef>
            </a:pPr>
            <a:r>
              <a:rPr lang="en-US" sz="1600" dirty="0" smtClean="0"/>
              <a:t>Single/double gap: flexible phase control, each cavity has good TTF for a wide range of </a:t>
            </a:r>
            <a:r>
              <a:rPr lang="el-GR" sz="1600" dirty="0" smtClean="0"/>
              <a:t>β</a:t>
            </a:r>
            <a:r>
              <a:rPr lang="en-US" sz="16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Multi-gap: </a:t>
            </a:r>
            <a:r>
              <a:rPr lang="en-US" sz="1600" dirty="0" smtClean="0"/>
              <a:t>high </a:t>
            </a:r>
            <a:r>
              <a:rPr lang="en-US" sz="1600" dirty="0" err="1" smtClean="0">
                <a:solidFill>
                  <a:srgbClr val="000000"/>
                </a:solidFill>
              </a:rPr>
              <a:t>Z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eff</a:t>
            </a:r>
            <a:r>
              <a:rPr lang="en-US" sz="1600" baseline="-250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/>
              <a:t>/L </a:t>
            </a:r>
            <a:r>
              <a:rPr lang="en-US" sz="1600" dirty="0"/>
              <a:t>especially at low </a:t>
            </a:r>
            <a:r>
              <a:rPr lang="el-GR" sz="1600" dirty="0" smtClean="0"/>
              <a:t>β</a:t>
            </a:r>
            <a:r>
              <a:rPr lang="en-US" sz="1600" dirty="0" smtClean="0"/>
              <a:t>, TTF only good for fixed </a:t>
            </a:r>
            <a:r>
              <a:rPr lang="el-GR" sz="1600" dirty="0" smtClean="0"/>
              <a:t>β</a:t>
            </a:r>
            <a:r>
              <a:rPr lang="en-US" sz="1600" dirty="0" smtClean="0"/>
              <a:t>; need </a:t>
            </a:r>
            <a:r>
              <a:rPr lang="en-US" sz="1600" dirty="0" smtClean="0"/>
              <a:t>to lower gradient for high Q/A </a:t>
            </a:r>
            <a:r>
              <a:rPr lang="en-US" sz="1600" dirty="0" smtClean="0"/>
              <a:t> (lighter) ions</a:t>
            </a:r>
            <a:r>
              <a:rPr lang="en-US" sz="1600" dirty="0" smtClean="0"/>
              <a:t>, </a:t>
            </a:r>
            <a:r>
              <a:rPr lang="en-US" sz="1600" dirty="0" smtClean="0"/>
              <a:t>which gives higher beam current capability, but will also worsen </a:t>
            </a:r>
            <a:r>
              <a:rPr lang="en-US" sz="1600" dirty="0" smtClean="0"/>
              <a:t>space </a:t>
            </a:r>
            <a:r>
              <a:rPr lang="en-US" sz="1600" dirty="0" smtClean="0"/>
              <a:t>charge effect </a:t>
            </a:r>
            <a:r>
              <a:rPr lang="en-US" sz="1600" dirty="0" smtClean="0"/>
              <a:t>at the low energy end and limit the beam current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537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DTL Efficiency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5562600" y="1143000"/>
            <a:ext cx="31242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G</a:t>
            </a:r>
            <a:r>
              <a:rPr lang="en-US" dirty="0" smtClean="0">
                <a:solidFill>
                  <a:srgbClr val="000000"/>
                </a:solidFill>
              </a:rPr>
              <a:t>. Clemente</a:t>
            </a:r>
            <a:r>
              <a:rPr lang="en-US" dirty="0">
                <a:solidFill>
                  <a:srgbClr val="000000"/>
                </a:solidFill>
              </a:rPr>
              <a:t>, CARE-Note-2007-001-HIPPI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IH-DTLs are proven up to 8-10MeV/u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FAIR 70MeV proton linac CH-DTL is under commissioning, a heavy ion version of CH-DTL for up to 22MeV/u U</a:t>
            </a:r>
            <a:r>
              <a:rPr lang="en-US" sz="1400" baseline="30000" dirty="0" smtClean="0">
                <a:solidFill>
                  <a:srgbClr val="000000"/>
                </a:solidFill>
              </a:rPr>
              <a:t>38+</a:t>
            </a:r>
            <a:r>
              <a:rPr lang="en-US" sz="1400" dirty="0" smtClean="0">
                <a:solidFill>
                  <a:srgbClr val="000000"/>
                </a:solidFill>
              </a:rPr>
              <a:t> has been proposed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Other DTLs like CC-DTL work at higher energy.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260975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DTL (Drift </a:t>
            </a:r>
            <a:r>
              <a:rPr lang="en-US" dirty="0">
                <a:solidFill>
                  <a:srgbClr val="000000"/>
                </a:solidFill>
              </a:rPr>
              <a:t>Tube </a:t>
            </a:r>
            <a:r>
              <a:rPr lang="en-US" dirty="0" smtClean="0">
                <a:solidFill>
                  <a:srgbClr val="000000"/>
                </a:solidFill>
              </a:rPr>
              <a:t>Linac) </a:t>
            </a:r>
            <a:r>
              <a:rPr lang="en-US" dirty="0">
                <a:solidFill>
                  <a:srgbClr val="000000"/>
                </a:solidFill>
              </a:rPr>
              <a:t>is </a:t>
            </a:r>
            <a:r>
              <a:rPr lang="en-US" dirty="0" smtClean="0">
                <a:solidFill>
                  <a:srgbClr val="000000"/>
                </a:solidFill>
              </a:rPr>
              <a:t>a multi-gap accelerator structure with very high R/Q/L at low </a:t>
            </a:r>
            <a:r>
              <a:rPr lang="el-GR" dirty="0" smtClean="0">
                <a:solidFill>
                  <a:srgbClr val="000000"/>
                </a:solidFill>
              </a:rPr>
              <a:t>β</a:t>
            </a:r>
            <a:r>
              <a:rPr lang="en-US" dirty="0" smtClean="0">
                <a:solidFill>
                  <a:srgbClr val="000000"/>
                </a:solidFill>
              </a:rPr>
              <a:t>. Efficiency drops as </a:t>
            </a:r>
            <a:r>
              <a:rPr lang="el-GR" dirty="0" smtClean="0">
                <a:solidFill>
                  <a:srgbClr val="000000"/>
                </a:solidFill>
              </a:rPr>
              <a:t>β</a:t>
            </a:r>
            <a:r>
              <a:rPr lang="en-US" dirty="0" smtClean="0">
                <a:solidFill>
                  <a:srgbClr val="000000"/>
                </a:solidFill>
              </a:rPr>
              <a:t> goes higher, especially for IH/CH structures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Phase of different gaps are synced by the particle’s drift time. The structures have fixed (or very narrow) </a:t>
            </a:r>
            <a:r>
              <a:rPr lang="el-GR" dirty="0">
                <a:solidFill>
                  <a:srgbClr val="000000"/>
                </a:solidFill>
              </a:rPr>
              <a:t>β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profile.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Typical </a:t>
            </a:r>
            <a:r>
              <a:rPr lang="en-US" dirty="0" smtClean="0">
                <a:solidFill>
                  <a:srgbClr val="000000"/>
                </a:solidFill>
              </a:rPr>
              <a:t>SRF QWR has </a:t>
            </a:r>
            <a:r>
              <a:rPr lang="en-US" dirty="0" err="1" smtClean="0">
                <a:solidFill>
                  <a:srgbClr val="000000"/>
                </a:solidFill>
              </a:rPr>
              <a:t>Z</a:t>
            </a:r>
            <a:r>
              <a:rPr lang="en-US" baseline="-25000" dirty="0" err="1" smtClean="0">
                <a:solidFill>
                  <a:srgbClr val="000000"/>
                </a:solidFill>
              </a:rPr>
              <a:t>eff</a:t>
            </a:r>
            <a:r>
              <a:rPr lang="en-US" dirty="0" smtClean="0">
                <a:solidFill>
                  <a:srgbClr val="000000"/>
                </a:solidFill>
              </a:rPr>
              <a:t> in the order of 10</a:t>
            </a:r>
            <a:r>
              <a:rPr lang="en-US" baseline="30000" dirty="0" smtClean="0">
                <a:solidFill>
                  <a:srgbClr val="000000"/>
                </a:solidFill>
              </a:rPr>
              <a:t>11</a:t>
            </a:r>
            <a:r>
              <a:rPr lang="en-US" dirty="0" smtClean="0">
                <a:solidFill>
                  <a:srgbClr val="000000"/>
                </a:solidFill>
              </a:rPr>
              <a:t>-10</a:t>
            </a:r>
            <a:r>
              <a:rPr lang="en-US" baseline="30000" dirty="0" smtClean="0">
                <a:solidFill>
                  <a:srgbClr val="000000"/>
                </a:solidFill>
              </a:rPr>
              <a:t>12</a:t>
            </a:r>
            <a:r>
              <a:rPr lang="el-GR" dirty="0" smtClean="0">
                <a:solidFill>
                  <a:srgbClr val="000000"/>
                </a:solidFill>
              </a:rPr>
              <a:t>Ω</a:t>
            </a:r>
            <a:r>
              <a:rPr lang="en-US" dirty="0" smtClean="0">
                <a:solidFill>
                  <a:srgbClr val="000000"/>
                </a:solidFill>
              </a:rPr>
              <a:t>/m, 3~4 order of magnitude better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95" y="783957"/>
            <a:ext cx="4418505" cy="348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1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3657600"/>
          </a:xfrm>
        </p:spPr>
        <p:txBody>
          <a:bodyPr/>
          <a:lstStyle/>
          <a:p>
            <a:r>
              <a:rPr lang="en-US" u="sng" dirty="0" err="1" smtClean="0">
                <a:latin typeface="+mn-lt"/>
              </a:rPr>
              <a:t>E</a:t>
            </a:r>
            <a:r>
              <a:rPr lang="en-US" u="sng" baseline="-25000" dirty="0" err="1" smtClean="0">
                <a:latin typeface="+mn-lt"/>
              </a:rPr>
              <a:t>k</a:t>
            </a:r>
            <a:r>
              <a:rPr lang="en-US" u="sng" dirty="0" smtClean="0">
                <a:latin typeface="+mn-lt"/>
              </a:rPr>
              <a:t>/u</a:t>
            </a:r>
            <a:r>
              <a:rPr lang="en-US" dirty="0" smtClean="0">
                <a:latin typeface="+mn-lt"/>
              </a:rPr>
              <a:t>: ~50MeV for Pb</a:t>
            </a:r>
            <a:r>
              <a:rPr lang="en-US" baseline="30000" dirty="0" smtClean="0">
                <a:latin typeface="+mn-lt"/>
              </a:rPr>
              <a:t>62+#,</a:t>
            </a:r>
            <a:r>
              <a:rPr lang="en-US" dirty="0" smtClean="0">
                <a:latin typeface="+mn-lt"/>
              </a:rPr>
              <a:t> ~100MeV for 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H</a:t>
            </a:r>
            <a:r>
              <a:rPr lang="en-US" baseline="30000" dirty="0" smtClean="0">
                <a:solidFill>
                  <a:srgbClr val="000000"/>
                </a:solidFill>
                <a:latin typeface="Times"/>
              </a:rPr>
              <a:t>- 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(low energy injection scheme)</a:t>
            </a:r>
            <a:endParaRPr lang="en-US" dirty="0" smtClean="0">
              <a:latin typeface="+mn-lt"/>
            </a:endParaRPr>
          </a:p>
          <a:p>
            <a:r>
              <a:rPr lang="en-US" u="sng" dirty="0" smtClean="0">
                <a:latin typeface="+mn-lt"/>
              </a:rPr>
              <a:t>Short pulse width</a:t>
            </a:r>
            <a:r>
              <a:rPr lang="en-US" dirty="0" smtClean="0">
                <a:latin typeface="+mn-lt"/>
              </a:rPr>
              <a:t>: up to 0.5ms from ion source</a:t>
            </a:r>
          </a:p>
          <a:p>
            <a:r>
              <a:rPr lang="en-US" u="sng" dirty="0" smtClean="0">
                <a:latin typeface="+mn-lt"/>
              </a:rPr>
              <a:t>Low ion source current</a:t>
            </a:r>
            <a:r>
              <a:rPr lang="en-US" dirty="0" smtClean="0">
                <a:latin typeface="+mn-lt"/>
              </a:rPr>
              <a:t>: up to 4mA for 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polarized </a:t>
            </a:r>
            <a:r>
              <a:rPr lang="en-US" dirty="0">
                <a:solidFill>
                  <a:srgbClr val="000000"/>
                </a:solidFill>
                <a:latin typeface="Times"/>
              </a:rPr>
              <a:t>H</a:t>
            </a:r>
            <a:r>
              <a:rPr lang="en-US" baseline="30000" dirty="0">
                <a:solidFill>
                  <a:srgbClr val="000000"/>
                </a:solidFill>
                <a:latin typeface="Times"/>
              </a:rPr>
              <a:t>-</a:t>
            </a:r>
            <a:r>
              <a:rPr lang="en-US" dirty="0" smtClean="0">
                <a:latin typeface="+mn-lt"/>
              </a:rPr>
              <a:t>, as low as 0.1mA for Li</a:t>
            </a:r>
            <a:r>
              <a:rPr lang="en-US" baseline="30000" dirty="0" smtClean="0">
                <a:latin typeface="+mn-lt"/>
              </a:rPr>
              <a:t>3+</a:t>
            </a:r>
            <a:endParaRPr lang="en-US" dirty="0" smtClean="0">
              <a:latin typeface="+mn-lt"/>
            </a:endParaRPr>
          </a:p>
          <a:p>
            <a:r>
              <a:rPr lang="en-US" u="sng" dirty="0" smtClean="0">
                <a:latin typeface="+mn-lt"/>
              </a:rPr>
              <a:t>Low rep-rate</a:t>
            </a:r>
            <a:r>
              <a:rPr lang="en-US" dirty="0" smtClean="0">
                <a:latin typeface="+mn-lt"/>
              </a:rPr>
              <a:t>: 5 Hz nominal for the linac.</a:t>
            </a:r>
          </a:p>
          <a:p>
            <a:r>
              <a:rPr lang="en-US" u="sng" dirty="0" smtClean="0">
                <a:solidFill>
                  <a:srgbClr val="000000"/>
                </a:solidFill>
                <a:latin typeface="Times"/>
              </a:rPr>
              <a:t>Very low duty factor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: 10</a:t>
            </a:r>
            <a:r>
              <a:rPr lang="en-US" baseline="30000" dirty="0" smtClean="0">
                <a:solidFill>
                  <a:srgbClr val="000000"/>
                </a:solidFill>
                <a:latin typeface="Times"/>
              </a:rPr>
              <a:t>-3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 when the booster ring is actively 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accumulating beam from the linac. </a:t>
            </a:r>
            <a:r>
              <a:rPr lang="en-US" dirty="0">
                <a:latin typeface="+mn-lt"/>
              </a:rPr>
              <a:t>10</a:t>
            </a:r>
            <a:r>
              <a:rPr lang="en-US" baseline="30000" dirty="0">
                <a:latin typeface="+mn-lt"/>
              </a:rPr>
              <a:t>-4</a:t>
            </a:r>
            <a:r>
              <a:rPr lang="en-US" dirty="0">
                <a:latin typeface="+mn-lt"/>
              </a:rPr>
              <a:t>-10</a:t>
            </a:r>
            <a:r>
              <a:rPr lang="en-US" baseline="30000" dirty="0">
                <a:latin typeface="+mn-lt"/>
              </a:rPr>
              <a:t>-6</a:t>
            </a:r>
            <a:r>
              <a:rPr lang="en-US" dirty="0">
                <a:solidFill>
                  <a:srgbClr val="000000"/>
                </a:solidFill>
                <a:latin typeface="Time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"/>
              </a:rPr>
              <a:t>overall, as the linac idles most of time (during collision or when the booster ring is cooling/ramping) 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Booster ring takes 0.06-0.4µC for each accumulation, limited by space charge. Needs 27-90 accumulations per injection cycle. For some particle species, one linac pulse is enough for one accumulation, some other species may need 10s of pulses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Need to carefully examine the cost and performance of both warm and SRF technologies, with the consideration of the newest development in ion source and booster ring</a:t>
            </a:r>
            <a:endParaRPr lang="en-US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MEIC Booster </a:t>
            </a:r>
            <a:r>
              <a:rPr lang="en-US" sz="2000" dirty="0">
                <a:latin typeface="Comic Sans MS" panose="030F0702030302020204" pitchFamily="66" charset="0"/>
              </a:rPr>
              <a:t>R</a:t>
            </a:r>
            <a:r>
              <a:rPr lang="en-US" sz="2000" dirty="0" smtClean="0">
                <a:latin typeface="Comic Sans MS" panose="030F0702030302020204" pitchFamily="66" charset="0"/>
              </a:rPr>
              <a:t>ing </a:t>
            </a:r>
            <a:r>
              <a:rPr lang="en-US" sz="2000" dirty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njection Requirements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61060" y="58674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# </a:t>
            </a:r>
            <a:r>
              <a:rPr lang="en-US" sz="1400" dirty="0" err="1" smtClean="0"/>
              <a:t>Pb</a:t>
            </a:r>
            <a:r>
              <a:rPr lang="en-US" sz="1400" dirty="0" smtClean="0"/>
              <a:t> charge state depends on stripping energy, which will be chosen to minimize total accelerating voltage, depending on the final particle energy. Here assumes a stripping energy of ~9MeV/u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77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DTL/SRF options for H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-</a:t>
            </a:r>
            <a:r>
              <a:rPr lang="en-US" sz="2000" dirty="0" smtClean="0">
                <a:latin typeface="Comic Sans MS" panose="030F0702030302020204" pitchFamily="66" charset="0"/>
              </a:rPr>
              <a:t> and heavy ions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4362" y="1360401"/>
            <a:ext cx="8610602" cy="1571170"/>
            <a:chOff x="264362" y="1360401"/>
            <a:chExt cx="8610602" cy="1571170"/>
          </a:xfrm>
        </p:grpSpPr>
        <p:grpSp>
          <p:nvGrpSpPr>
            <p:cNvPr id="84" name="Group 53"/>
            <p:cNvGrpSpPr>
              <a:grpSpLocks/>
            </p:cNvGrpSpPr>
            <p:nvPr/>
          </p:nvGrpSpPr>
          <p:grpSpPr bwMode="auto">
            <a:xfrm>
              <a:off x="3657600" y="1900823"/>
              <a:ext cx="973356" cy="91625"/>
              <a:chOff x="4470400" y="2962275"/>
              <a:chExt cx="647657" cy="96000"/>
            </a:xfrm>
          </p:grpSpPr>
          <p:cxnSp>
            <p:nvCxnSpPr>
              <p:cNvPr id="114" name="Straight Connector 35"/>
              <p:cNvCxnSpPr>
                <a:cxnSpLocks noChangeShapeType="1"/>
              </p:cNvCxnSpPr>
              <p:nvPr/>
            </p:nvCxnSpPr>
            <p:spPr bwMode="auto">
              <a:xfrm>
                <a:off x="4702175" y="2965450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15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4937125" y="3057525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16" name="Straight Connector 37"/>
              <p:cNvCxnSpPr>
                <a:cxnSpLocks noChangeShapeType="1"/>
              </p:cNvCxnSpPr>
              <p:nvPr/>
            </p:nvCxnSpPr>
            <p:spPr bwMode="auto">
              <a:xfrm>
                <a:off x="4470400" y="3051175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17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4638675" y="2962275"/>
                <a:ext cx="76200" cy="8890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18" name="Straight Connector 39"/>
              <p:cNvCxnSpPr>
                <a:cxnSpLocks noChangeShapeType="1"/>
              </p:cNvCxnSpPr>
              <p:nvPr/>
            </p:nvCxnSpPr>
            <p:spPr bwMode="auto">
              <a:xfrm flipH="1" flipV="1">
                <a:off x="4873625" y="2965450"/>
                <a:ext cx="76200" cy="8890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</p:grpSp>
        <p:sp>
          <p:nvSpPr>
            <p:cNvPr id="85" name="TextBox 6"/>
            <p:cNvSpPr txBox="1">
              <a:spLocks noChangeArrowheads="1"/>
            </p:cNvSpPr>
            <p:nvPr/>
          </p:nvSpPr>
          <p:spPr bwMode="auto">
            <a:xfrm>
              <a:off x="3791092" y="2541560"/>
              <a:ext cx="902811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Stripper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86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3793560" y="2131120"/>
              <a:ext cx="252810" cy="37228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9" name="TextBox 10"/>
            <p:cNvSpPr txBox="1">
              <a:spLocks noChangeArrowheads="1"/>
            </p:cNvSpPr>
            <p:nvPr/>
          </p:nvSpPr>
          <p:spPr bwMode="auto">
            <a:xfrm>
              <a:off x="4985977" y="1823406"/>
              <a:ext cx="317959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90" name="TextBox 11"/>
            <p:cNvSpPr txBox="1">
              <a:spLocks noChangeArrowheads="1"/>
            </p:cNvSpPr>
            <p:nvPr/>
          </p:nvSpPr>
          <p:spPr bwMode="auto">
            <a:xfrm>
              <a:off x="264362" y="1360401"/>
              <a:ext cx="974072" cy="511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A40000"/>
                  </a:solidFill>
                  <a:latin typeface="Arial" charset="0"/>
                  <a:cs typeface="Arial" charset="0"/>
                </a:rPr>
                <a:t>Ion sources</a:t>
              </a:r>
            </a:p>
          </p:txBody>
        </p:sp>
        <p:sp>
          <p:nvSpPr>
            <p:cNvPr id="91" name="TextBox 12"/>
            <p:cNvSpPr txBox="1">
              <a:spLocks noChangeArrowheads="1"/>
            </p:cNvSpPr>
            <p:nvPr/>
          </p:nvSpPr>
          <p:spPr bwMode="auto">
            <a:xfrm>
              <a:off x="1430913" y="2228600"/>
              <a:ext cx="196785" cy="20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cxnSp>
          <p:nvCxnSpPr>
            <p:cNvPr id="92" name="Straight Connector 13"/>
            <p:cNvCxnSpPr>
              <a:cxnSpLocks noChangeShapeType="1"/>
            </p:cNvCxnSpPr>
            <p:nvPr/>
          </p:nvCxnSpPr>
          <p:spPr bwMode="auto">
            <a:xfrm>
              <a:off x="1193578" y="1673507"/>
              <a:ext cx="0" cy="570934"/>
            </a:xfrm>
            <a:prstGeom prst="line">
              <a:avLst/>
            </a:prstGeom>
            <a:noFill/>
            <a:ln w="38100" algn="ctr">
              <a:solidFill>
                <a:srgbClr val="E26B0A"/>
              </a:solidFill>
              <a:round/>
              <a:headEnd/>
              <a:tailEnd/>
            </a:ln>
          </p:spPr>
        </p:cxnSp>
        <p:cxnSp>
          <p:nvCxnSpPr>
            <p:cNvPr id="93" name="Straight Connector 14"/>
            <p:cNvCxnSpPr>
              <a:cxnSpLocks noChangeShapeType="1"/>
            </p:cNvCxnSpPr>
            <p:nvPr/>
          </p:nvCxnSpPr>
          <p:spPr bwMode="auto">
            <a:xfrm rot="16200000">
              <a:off x="1219980" y="1526223"/>
              <a:ext cx="0" cy="899025"/>
            </a:xfrm>
            <a:prstGeom prst="line">
              <a:avLst/>
            </a:prstGeom>
            <a:noFill/>
            <a:ln w="38100" algn="ctr">
              <a:solidFill>
                <a:srgbClr val="E26B0A"/>
              </a:solidFill>
              <a:round/>
              <a:headEnd/>
              <a:tailEnd/>
            </a:ln>
          </p:spPr>
        </p:cxnSp>
        <p:sp>
          <p:nvSpPr>
            <p:cNvPr id="94" name="Rectangle 15"/>
            <p:cNvSpPr>
              <a:spLocks noChangeArrowheads="1"/>
            </p:cNvSpPr>
            <p:nvPr/>
          </p:nvSpPr>
          <p:spPr bwMode="auto">
            <a:xfrm>
              <a:off x="586945" y="1904927"/>
              <a:ext cx="303647" cy="146925"/>
            </a:xfrm>
            <a:prstGeom prst="rect">
              <a:avLst/>
            </a:prstGeom>
            <a:solidFill>
              <a:srgbClr val="C0504D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95" name="Rectangle 16"/>
            <p:cNvSpPr>
              <a:spLocks noChangeArrowheads="1"/>
            </p:cNvSpPr>
            <p:nvPr/>
          </p:nvSpPr>
          <p:spPr bwMode="auto">
            <a:xfrm>
              <a:off x="1117122" y="1436601"/>
              <a:ext cx="149413" cy="250997"/>
            </a:xfrm>
            <a:prstGeom prst="rect">
              <a:avLst/>
            </a:prstGeom>
            <a:solidFill>
              <a:srgbClr val="C0504D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96" name="Rectangle 17"/>
            <p:cNvSpPr>
              <a:spLocks noChangeArrowheads="1"/>
            </p:cNvSpPr>
            <p:nvPr/>
          </p:nvSpPr>
          <p:spPr bwMode="auto">
            <a:xfrm>
              <a:off x="1119633" y="2252404"/>
              <a:ext cx="149413" cy="250997"/>
            </a:xfrm>
            <a:prstGeom prst="rect">
              <a:avLst/>
            </a:prstGeom>
            <a:solidFill>
              <a:srgbClr val="DEA3A2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97" name="Oval 18"/>
            <p:cNvSpPr>
              <a:spLocks noChangeArrowheads="1"/>
            </p:cNvSpPr>
            <p:nvPr/>
          </p:nvSpPr>
          <p:spPr bwMode="auto">
            <a:xfrm>
              <a:off x="1064105" y="1837585"/>
              <a:ext cx="279548" cy="27548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9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auto">
            <a:xfrm>
              <a:off x="1640169" y="1889965"/>
              <a:ext cx="219199" cy="166762"/>
            </a:xfrm>
            <a:prstGeom prst="rect">
              <a:avLst/>
            </a:prstGeom>
            <a:solidFill>
              <a:srgbClr val="FFC30E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99" name="Rectangle 20"/>
            <p:cNvSpPr>
              <a:spLocks noChangeArrowheads="1"/>
            </p:cNvSpPr>
            <p:nvPr/>
          </p:nvSpPr>
          <p:spPr bwMode="auto">
            <a:xfrm>
              <a:off x="1859570" y="1919729"/>
              <a:ext cx="192591" cy="113135"/>
            </a:xfrm>
            <a:prstGeom prst="rect">
              <a:avLst/>
            </a:prstGeom>
            <a:solidFill>
              <a:srgbClr val="8AA235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00" name="Rounded Rectangle 21"/>
            <p:cNvSpPr>
              <a:spLocks noChangeArrowheads="1"/>
            </p:cNvSpPr>
            <p:nvPr/>
          </p:nvSpPr>
          <p:spPr bwMode="auto">
            <a:xfrm>
              <a:off x="2047341" y="1849830"/>
              <a:ext cx="539815" cy="266303"/>
            </a:xfrm>
            <a:prstGeom prst="roundRect">
              <a:avLst>
                <a:gd name="adj" fmla="val 16667"/>
              </a:avLst>
            </a:prstGeom>
            <a:solidFill>
              <a:srgbClr val="FFC30E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01" name="Rounded Rectangle 22"/>
            <p:cNvSpPr>
              <a:spLocks noChangeArrowheads="1"/>
            </p:cNvSpPr>
            <p:nvPr/>
          </p:nvSpPr>
          <p:spPr bwMode="auto">
            <a:xfrm>
              <a:off x="2594489" y="1850796"/>
              <a:ext cx="1109230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02" name="Rounded Rectangle 23"/>
            <p:cNvSpPr>
              <a:spLocks noChangeArrowheads="1"/>
            </p:cNvSpPr>
            <p:nvPr/>
          </p:nvSpPr>
          <p:spPr bwMode="auto">
            <a:xfrm>
              <a:off x="4653986" y="1854480"/>
              <a:ext cx="2127814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cxnSp>
          <p:nvCxnSpPr>
            <p:cNvPr id="103" name="Straight Connector 24"/>
            <p:cNvCxnSpPr>
              <a:cxnSpLocks noChangeShapeType="1"/>
            </p:cNvCxnSpPr>
            <p:nvPr/>
          </p:nvCxnSpPr>
          <p:spPr bwMode="auto">
            <a:xfrm>
              <a:off x="3803105" y="1854480"/>
              <a:ext cx="0" cy="2836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4" name="Rounded Rectangle 25"/>
            <p:cNvSpPr>
              <a:spLocks noChangeArrowheads="1"/>
            </p:cNvSpPr>
            <p:nvPr/>
          </p:nvSpPr>
          <p:spPr bwMode="auto">
            <a:xfrm>
              <a:off x="6781800" y="1854480"/>
              <a:ext cx="2093164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05" name="TextBox 26"/>
            <p:cNvSpPr txBox="1">
              <a:spLocks noChangeArrowheads="1"/>
            </p:cNvSpPr>
            <p:nvPr/>
          </p:nvSpPr>
          <p:spPr bwMode="auto">
            <a:xfrm>
              <a:off x="5269706" y="1512801"/>
              <a:ext cx="8806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DTL2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06" name="TextBox 27"/>
            <p:cNvSpPr txBox="1">
              <a:spLocks noChangeArrowheads="1"/>
            </p:cNvSpPr>
            <p:nvPr/>
          </p:nvSpPr>
          <p:spPr bwMode="auto">
            <a:xfrm>
              <a:off x="2779892" y="1540404"/>
              <a:ext cx="8806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DTL1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07" name="TextBox 28"/>
            <p:cNvSpPr txBox="1">
              <a:spLocks noChangeArrowheads="1"/>
            </p:cNvSpPr>
            <p:nvPr/>
          </p:nvSpPr>
          <p:spPr bwMode="auto">
            <a:xfrm>
              <a:off x="6820001" y="1524804"/>
              <a:ext cx="19418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DTL3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08" name="TextBox 29"/>
            <p:cNvSpPr txBox="1">
              <a:spLocks noChangeArrowheads="1"/>
            </p:cNvSpPr>
            <p:nvPr/>
          </p:nvSpPr>
          <p:spPr bwMode="auto">
            <a:xfrm>
              <a:off x="2056461" y="1836650"/>
              <a:ext cx="525350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IH</a:t>
              </a:r>
            </a:p>
          </p:txBody>
        </p:sp>
        <p:sp>
          <p:nvSpPr>
            <p:cNvPr id="109" name="TextBox 30"/>
            <p:cNvSpPr txBox="1">
              <a:spLocks noChangeArrowheads="1"/>
            </p:cNvSpPr>
            <p:nvPr/>
          </p:nvSpPr>
          <p:spPr bwMode="auto">
            <a:xfrm>
              <a:off x="1407361" y="1589000"/>
              <a:ext cx="765381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RFQ</a:t>
              </a:r>
            </a:p>
          </p:txBody>
        </p:sp>
        <p:sp>
          <p:nvSpPr>
            <p:cNvPr id="110" name="TextBox 31"/>
            <p:cNvSpPr txBox="1">
              <a:spLocks noChangeArrowheads="1"/>
            </p:cNvSpPr>
            <p:nvPr/>
          </p:nvSpPr>
          <p:spPr bwMode="auto">
            <a:xfrm>
              <a:off x="1522212" y="2103349"/>
              <a:ext cx="954307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>
                  <a:latin typeface="Arial" charset="0"/>
                  <a:cs typeface="Arial" charset="0"/>
                </a:rPr>
                <a:t>MEBT</a:t>
              </a:r>
            </a:p>
          </p:txBody>
        </p:sp>
        <p:sp>
          <p:nvSpPr>
            <p:cNvPr id="111" name="TextBox 32"/>
            <p:cNvSpPr txBox="1">
              <a:spLocks noChangeArrowheads="1"/>
            </p:cNvSpPr>
            <p:nvPr/>
          </p:nvSpPr>
          <p:spPr bwMode="auto">
            <a:xfrm>
              <a:off x="7074220" y="1828800"/>
              <a:ext cx="138398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2 stations for H</a:t>
              </a:r>
              <a:r>
                <a:rPr lang="en-US" altLang="en-US" sz="1600" baseline="30000" dirty="0" smtClean="0">
                  <a:latin typeface="Arial" charset="0"/>
                  <a:cs typeface="Arial" charset="0"/>
                </a:rPr>
                <a:t>-</a:t>
              </a:r>
              <a:r>
                <a:rPr lang="en-US" altLang="en-US" sz="1600" dirty="0" smtClean="0">
                  <a:latin typeface="Arial" charset="0"/>
                  <a:cs typeface="Arial" charset="0"/>
                </a:rPr>
                <a:t> to ~100MeV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extBox 33"/>
            <p:cNvSpPr txBox="1">
              <a:spLocks noChangeArrowheads="1"/>
            </p:cNvSpPr>
            <p:nvPr/>
          </p:nvSpPr>
          <p:spPr bwMode="auto">
            <a:xfrm>
              <a:off x="2594488" y="1854353"/>
              <a:ext cx="1103549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1 station for multi-particle to 9.5MeV/u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13" name="TextBox 34"/>
            <p:cNvSpPr txBox="1">
              <a:spLocks noChangeArrowheads="1"/>
            </p:cNvSpPr>
            <p:nvPr/>
          </p:nvSpPr>
          <p:spPr bwMode="auto">
            <a:xfrm>
              <a:off x="4733151" y="1828800"/>
              <a:ext cx="17216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4 stations for multi-particle to 50MeV/u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30132" y="4766846"/>
            <a:ext cx="8610602" cy="1405354"/>
            <a:chOff x="264362" y="1098047"/>
            <a:chExt cx="8610602" cy="1405354"/>
          </a:xfrm>
        </p:grpSpPr>
        <p:grpSp>
          <p:nvGrpSpPr>
            <p:cNvPr id="120" name="Group 53"/>
            <p:cNvGrpSpPr>
              <a:grpSpLocks/>
            </p:cNvGrpSpPr>
            <p:nvPr/>
          </p:nvGrpSpPr>
          <p:grpSpPr bwMode="auto">
            <a:xfrm>
              <a:off x="3657600" y="1900823"/>
              <a:ext cx="973356" cy="91625"/>
              <a:chOff x="4470400" y="2962275"/>
              <a:chExt cx="647657" cy="96000"/>
            </a:xfrm>
          </p:grpSpPr>
          <p:cxnSp>
            <p:nvCxnSpPr>
              <p:cNvPr id="149" name="Straight Connector 35"/>
              <p:cNvCxnSpPr>
                <a:cxnSpLocks noChangeShapeType="1"/>
              </p:cNvCxnSpPr>
              <p:nvPr/>
            </p:nvCxnSpPr>
            <p:spPr bwMode="auto">
              <a:xfrm>
                <a:off x="4702175" y="2965450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50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4937125" y="3057525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51" name="Straight Connector 37"/>
              <p:cNvCxnSpPr>
                <a:cxnSpLocks noChangeShapeType="1"/>
              </p:cNvCxnSpPr>
              <p:nvPr/>
            </p:nvCxnSpPr>
            <p:spPr bwMode="auto">
              <a:xfrm>
                <a:off x="4470400" y="3051175"/>
                <a:ext cx="180932" cy="75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52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4638675" y="2962275"/>
                <a:ext cx="76200" cy="8890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  <p:cxnSp>
            <p:nvCxnSpPr>
              <p:cNvPr id="153" name="Straight Connector 39"/>
              <p:cNvCxnSpPr>
                <a:cxnSpLocks noChangeShapeType="1"/>
              </p:cNvCxnSpPr>
              <p:nvPr/>
            </p:nvCxnSpPr>
            <p:spPr bwMode="auto">
              <a:xfrm flipH="1" flipV="1">
                <a:off x="4873625" y="2965450"/>
                <a:ext cx="76200" cy="88900"/>
              </a:xfrm>
              <a:prstGeom prst="line">
                <a:avLst/>
              </a:prstGeom>
              <a:noFill/>
              <a:ln w="38100" algn="ctr">
                <a:solidFill>
                  <a:srgbClr val="E26B0A"/>
                </a:solidFill>
                <a:round/>
                <a:headEnd/>
                <a:tailEnd/>
              </a:ln>
            </p:spPr>
          </p:cxnSp>
        </p:grpSp>
        <p:sp>
          <p:nvSpPr>
            <p:cNvPr id="121" name="TextBox 6"/>
            <p:cNvSpPr txBox="1">
              <a:spLocks noChangeArrowheads="1"/>
            </p:cNvSpPr>
            <p:nvPr/>
          </p:nvSpPr>
          <p:spPr bwMode="auto">
            <a:xfrm>
              <a:off x="3578666" y="1098047"/>
              <a:ext cx="3122971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err="1" smtClean="0">
                  <a:latin typeface="Arial" charset="0"/>
                  <a:cs typeface="Arial" charset="0"/>
                </a:rPr>
                <a:t>Pb</a:t>
              </a:r>
              <a:r>
                <a:rPr lang="en-US" altLang="en-US" sz="1600" dirty="0" smtClean="0">
                  <a:latin typeface="Arial" charset="0"/>
                  <a:cs typeface="Arial" charset="0"/>
                </a:rPr>
                <a:t> stripping </a:t>
              </a:r>
              <a:r>
                <a:rPr lang="en-US" altLang="en-US" sz="1600" dirty="0">
                  <a:latin typeface="Arial" charset="0"/>
                  <a:cs typeface="Arial" charset="0"/>
                </a:rPr>
                <a:t>energy: </a:t>
              </a:r>
              <a:r>
                <a:rPr lang="en-US" altLang="en-US" sz="1600" dirty="0" smtClean="0">
                  <a:latin typeface="Arial" charset="0"/>
                  <a:cs typeface="Arial" charset="0"/>
                </a:rPr>
                <a:t>~8.5 </a:t>
              </a:r>
              <a:r>
                <a:rPr lang="en-US" altLang="en-US" sz="1600" dirty="0">
                  <a:latin typeface="Arial" charset="0"/>
                  <a:cs typeface="Arial" charset="0"/>
                </a:rPr>
                <a:t>MeV/u</a:t>
              </a:r>
            </a:p>
          </p:txBody>
        </p:sp>
        <p:cxnSp>
          <p:nvCxnSpPr>
            <p:cNvPr id="122" name="Straight Arrow Connector 7"/>
            <p:cNvCxnSpPr>
              <a:cxnSpLocks noChangeShapeType="1"/>
            </p:cNvCxnSpPr>
            <p:nvPr/>
          </p:nvCxnSpPr>
          <p:spPr bwMode="auto">
            <a:xfrm flipH="1">
              <a:off x="3793560" y="1436601"/>
              <a:ext cx="470042" cy="4096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" name="TextBox 8"/>
            <p:cNvSpPr txBox="1">
              <a:spLocks noChangeArrowheads="1"/>
            </p:cNvSpPr>
            <p:nvPr/>
          </p:nvSpPr>
          <p:spPr bwMode="auto">
            <a:xfrm>
              <a:off x="6489019" y="1823406"/>
              <a:ext cx="1376678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10 cryostats</a:t>
              </a:r>
            </a:p>
          </p:txBody>
        </p:sp>
        <p:sp>
          <p:nvSpPr>
            <p:cNvPr id="124" name="TextBox 10"/>
            <p:cNvSpPr txBox="1">
              <a:spLocks noChangeArrowheads="1"/>
            </p:cNvSpPr>
            <p:nvPr/>
          </p:nvSpPr>
          <p:spPr bwMode="auto">
            <a:xfrm>
              <a:off x="4985977" y="1823406"/>
              <a:ext cx="317959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25" name="TextBox 11"/>
            <p:cNvSpPr txBox="1">
              <a:spLocks noChangeArrowheads="1"/>
            </p:cNvSpPr>
            <p:nvPr/>
          </p:nvSpPr>
          <p:spPr bwMode="auto">
            <a:xfrm>
              <a:off x="264362" y="1360401"/>
              <a:ext cx="974072" cy="511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A40000"/>
                  </a:solidFill>
                  <a:latin typeface="Arial" charset="0"/>
                  <a:cs typeface="Arial" charset="0"/>
                </a:rPr>
                <a:t>Ion sources</a:t>
              </a:r>
            </a:p>
          </p:txBody>
        </p:sp>
        <p:sp>
          <p:nvSpPr>
            <p:cNvPr id="126" name="TextBox 12"/>
            <p:cNvSpPr txBox="1">
              <a:spLocks noChangeArrowheads="1"/>
            </p:cNvSpPr>
            <p:nvPr/>
          </p:nvSpPr>
          <p:spPr bwMode="auto">
            <a:xfrm>
              <a:off x="1430913" y="2228600"/>
              <a:ext cx="196785" cy="20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cxnSp>
          <p:nvCxnSpPr>
            <p:cNvPr id="127" name="Straight Connector 13"/>
            <p:cNvCxnSpPr>
              <a:cxnSpLocks noChangeShapeType="1"/>
            </p:cNvCxnSpPr>
            <p:nvPr/>
          </p:nvCxnSpPr>
          <p:spPr bwMode="auto">
            <a:xfrm>
              <a:off x="1193578" y="1673507"/>
              <a:ext cx="0" cy="570934"/>
            </a:xfrm>
            <a:prstGeom prst="line">
              <a:avLst/>
            </a:prstGeom>
            <a:noFill/>
            <a:ln w="38100" algn="ctr">
              <a:solidFill>
                <a:srgbClr val="E26B0A"/>
              </a:solidFill>
              <a:round/>
              <a:headEnd/>
              <a:tailEnd/>
            </a:ln>
          </p:spPr>
        </p:cxnSp>
        <p:cxnSp>
          <p:nvCxnSpPr>
            <p:cNvPr id="128" name="Straight Connector 14"/>
            <p:cNvCxnSpPr>
              <a:cxnSpLocks noChangeShapeType="1"/>
            </p:cNvCxnSpPr>
            <p:nvPr/>
          </p:nvCxnSpPr>
          <p:spPr bwMode="auto">
            <a:xfrm rot="16200000">
              <a:off x="1219980" y="1526223"/>
              <a:ext cx="0" cy="899025"/>
            </a:xfrm>
            <a:prstGeom prst="line">
              <a:avLst/>
            </a:prstGeom>
            <a:noFill/>
            <a:ln w="38100" algn="ctr">
              <a:solidFill>
                <a:srgbClr val="E26B0A"/>
              </a:solidFill>
              <a:round/>
              <a:headEnd/>
              <a:tailEnd/>
            </a:ln>
          </p:spPr>
        </p:cxnSp>
        <p:sp>
          <p:nvSpPr>
            <p:cNvPr id="129" name="Rectangle 15"/>
            <p:cNvSpPr>
              <a:spLocks noChangeArrowheads="1"/>
            </p:cNvSpPr>
            <p:nvPr/>
          </p:nvSpPr>
          <p:spPr bwMode="auto">
            <a:xfrm>
              <a:off x="586945" y="1904927"/>
              <a:ext cx="303647" cy="146925"/>
            </a:xfrm>
            <a:prstGeom prst="rect">
              <a:avLst/>
            </a:prstGeom>
            <a:solidFill>
              <a:srgbClr val="C0504D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0" name="Rectangle 16"/>
            <p:cNvSpPr>
              <a:spLocks noChangeArrowheads="1"/>
            </p:cNvSpPr>
            <p:nvPr/>
          </p:nvSpPr>
          <p:spPr bwMode="auto">
            <a:xfrm>
              <a:off x="1117122" y="1436601"/>
              <a:ext cx="149413" cy="250997"/>
            </a:xfrm>
            <a:prstGeom prst="rect">
              <a:avLst/>
            </a:prstGeom>
            <a:solidFill>
              <a:srgbClr val="C0504D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1" name="Rectangle 17"/>
            <p:cNvSpPr>
              <a:spLocks noChangeArrowheads="1"/>
            </p:cNvSpPr>
            <p:nvPr/>
          </p:nvSpPr>
          <p:spPr bwMode="auto">
            <a:xfrm>
              <a:off x="1119633" y="2252404"/>
              <a:ext cx="149413" cy="250997"/>
            </a:xfrm>
            <a:prstGeom prst="rect">
              <a:avLst/>
            </a:prstGeom>
            <a:solidFill>
              <a:srgbClr val="DEA3A2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2" name="Oval 18"/>
            <p:cNvSpPr>
              <a:spLocks noChangeArrowheads="1"/>
            </p:cNvSpPr>
            <p:nvPr/>
          </p:nvSpPr>
          <p:spPr bwMode="auto">
            <a:xfrm>
              <a:off x="1064105" y="1837585"/>
              <a:ext cx="279548" cy="27548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9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3" name="Rectangle 19"/>
            <p:cNvSpPr>
              <a:spLocks noChangeArrowheads="1"/>
            </p:cNvSpPr>
            <p:nvPr/>
          </p:nvSpPr>
          <p:spPr bwMode="auto">
            <a:xfrm>
              <a:off x="1640169" y="1889965"/>
              <a:ext cx="219199" cy="166762"/>
            </a:xfrm>
            <a:prstGeom prst="rect">
              <a:avLst/>
            </a:prstGeom>
            <a:solidFill>
              <a:srgbClr val="FFC30E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4" name="Rectangle 20"/>
            <p:cNvSpPr>
              <a:spLocks noChangeArrowheads="1"/>
            </p:cNvSpPr>
            <p:nvPr/>
          </p:nvSpPr>
          <p:spPr bwMode="auto">
            <a:xfrm>
              <a:off x="1859570" y="1919729"/>
              <a:ext cx="192591" cy="113135"/>
            </a:xfrm>
            <a:prstGeom prst="rect">
              <a:avLst/>
            </a:prstGeom>
            <a:solidFill>
              <a:srgbClr val="8AA235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5" name="Rounded Rectangle 21"/>
            <p:cNvSpPr>
              <a:spLocks noChangeArrowheads="1"/>
            </p:cNvSpPr>
            <p:nvPr/>
          </p:nvSpPr>
          <p:spPr bwMode="auto">
            <a:xfrm>
              <a:off x="2047341" y="1849830"/>
              <a:ext cx="539815" cy="266303"/>
            </a:xfrm>
            <a:prstGeom prst="roundRect">
              <a:avLst>
                <a:gd name="adj" fmla="val 16667"/>
              </a:avLst>
            </a:prstGeom>
            <a:solidFill>
              <a:srgbClr val="FFC30E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6" name="Rounded Rectangle 22"/>
            <p:cNvSpPr>
              <a:spLocks noChangeArrowheads="1"/>
            </p:cNvSpPr>
            <p:nvPr/>
          </p:nvSpPr>
          <p:spPr bwMode="auto">
            <a:xfrm>
              <a:off x="2594489" y="1850796"/>
              <a:ext cx="1109230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37" name="Rounded Rectangle 23"/>
            <p:cNvSpPr>
              <a:spLocks noChangeArrowheads="1"/>
            </p:cNvSpPr>
            <p:nvPr/>
          </p:nvSpPr>
          <p:spPr bwMode="auto">
            <a:xfrm>
              <a:off x="4653986" y="1854480"/>
              <a:ext cx="1542279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cxnSp>
          <p:nvCxnSpPr>
            <p:cNvPr id="138" name="Straight Connector 24"/>
            <p:cNvCxnSpPr>
              <a:cxnSpLocks noChangeShapeType="1"/>
            </p:cNvCxnSpPr>
            <p:nvPr/>
          </p:nvCxnSpPr>
          <p:spPr bwMode="auto">
            <a:xfrm>
              <a:off x="3803105" y="1854480"/>
              <a:ext cx="0" cy="2836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9" name="Rounded Rectangle 25"/>
            <p:cNvSpPr>
              <a:spLocks noChangeArrowheads="1"/>
            </p:cNvSpPr>
            <p:nvPr/>
          </p:nvSpPr>
          <p:spPr bwMode="auto">
            <a:xfrm>
              <a:off x="6196266" y="1854480"/>
              <a:ext cx="2678698" cy="266303"/>
            </a:xfrm>
            <a:prstGeom prst="roundRect">
              <a:avLst>
                <a:gd name="adj" fmla="val 16667"/>
              </a:avLst>
            </a:prstGeom>
            <a:solidFill>
              <a:srgbClr val="6CBAFF"/>
            </a:solidFill>
            <a:ln w="12699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altLang="en-US" sz="1600">
                <a:latin typeface="Arial" charset="0"/>
                <a:cs typeface="Arial" charset="0"/>
              </a:endParaRPr>
            </a:p>
          </p:txBody>
        </p:sp>
        <p:sp>
          <p:nvSpPr>
            <p:cNvPr id="140" name="TextBox 26"/>
            <p:cNvSpPr txBox="1">
              <a:spLocks noChangeArrowheads="1"/>
            </p:cNvSpPr>
            <p:nvPr/>
          </p:nvSpPr>
          <p:spPr bwMode="auto">
            <a:xfrm>
              <a:off x="4826732" y="1562384"/>
              <a:ext cx="880637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>
                  <a:latin typeface="Arial" charset="0"/>
                  <a:cs typeface="Arial" charset="0"/>
                </a:rPr>
                <a:t>QWR</a:t>
              </a:r>
            </a:p>
          </p:txBody>
        </p:sp>
        <p:sp>
          <p:nvSpPr>
            <p:cNvPr id="141" name="TextBox 27"/>
            <p:cNvSpPr txBox="1">
              <a:spLocks noChangeArrowheads="1"/>
            </p:cNvSpPr>
            <p:nvPr/>
          </p:nvSpPr>
          <p:spPr bwMode="auto">
            <a:xfrm>
              <a:off x="2779892" y="1540404"/>
              <a:ext cx="8806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QWR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42" name="TextBox 28"/>
            <p:cNvSpPr txBox="1">
              <a:spLocks noChangeArrowheads="1"/>
            </p:cNvSpPr>
            <p:nvPr/>
          </p:nvSpPr>
          <p:spPr bwMode="auto">
            <a:xfrm>
              <a:off x="6196266" y="1540403"/>
              <a:ext cx="1941863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HWR</a:t>
              </a:r>
            </a:p>
          </p:txBody>
        </p:sp>
        <p:sp>
          <p:nvSpPr>
            <p:cNvPr id="143" name="TextBox 29"/>
            <p:cNvSpPr txBox="1">
              <a:spLocks noChangeArrowheads="1"/>
            </p:cNvSpPr>
            <p:nvPr/>
          </p:nvSpPr>
          <p:spPr bwMode="auto">
            <a:xfrm>
              <a:off x="2056461" y="1836650"/>
              <a:ext cx="525350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IH</a:t>
              </a:r>
            </a:p>
          </p:txBody>
        </p:sp>
        <p:sp>
          <p:nvSpPr>
            <p:cNvPr id="144" name="TextBox 30"/>
            <p:cNvSpPr txBox="1">
              <a:spLocks noChangeArrowheads="1"/>
            </p:cNvSpPr>
            <p:nvPr/>
          </p:nvSpPr>
          <p:spPr bwMode="auto">
            <a:xfrm>
              <a:off x="1407361" y="1589000"/>
              <a:ext cx="765381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>
                  <a:latin typeface="Arial" charset="0"/>
                  <a:cs typeface="Arial" charset="0"/>
                </a:rPr>
                <a:t>RFQ</a:t>
              </a:r>
            </a:p>
          </p:txBody>
        </p:sp>
        <p:sp>
          <p:nvSpPr>
            <p:cNvPr id="145" name="TextBox 31"/>
            <p:cNvSpPr txBox="1">
              <a:spLocks noChangeArrowheads="1"/>
            </p:cNvSpPr>
            <p:nvPr/>
          </p:nvSpPr>
          <p:spPr bwMode="auto">
            <a:xfrm>
              <a:off x="1522212" y="2103349"/>
              <a:ext cx="954307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>
                  <a:latin typeface="Arial" charset="0"/>
                  <a:cs typeface="Arial" charset="0"/>
                </a:rPr>
                <a:t>MEBT</a:t>
              </a:r>
            </a:p>
          </p:txBody>
        </p:sp>
        <p:sp>
          <p:nvSpPr>
            <p:cNvPr id="146" name="TextBox 32"/>
            <p:cNvSpPr txBox="1">
              <a:spLocks noChangeArrowheads="1"/>
            </p:cNvSpPr>
            <p:nvPr/>
          </p:nvSpPr>
          <p:spPr bwMode="auto">
            <a:xfrm>
              <a:off x="6771548" y="1836650"/>
              <a:ext cx="84670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2 </a:t>
              </a:r>
              <a:r>
                <a:rPr lang="en-US" altLang="en-US" sz="1600" dirty="0" err="1">
                  <a:latin typeface="Arial" charset="0"/>
                  <a:cs typeface="Arial" charset="0"/>
                </a:rPr>
                <a:t>cryos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47" name="TextBox 33"/>
            <p:cNvSpPr txBox="1">
              <a:spLocks noChangeArrowheads="1"/>
            </p:cNvSpPr>
            <p:nvPr/>
          </p:nvSpPr>
          <p:spPr bwMode="auto">
            <a:xfrm>
              <a:off x="2775203" y="1854353"/>
              <a:ext cx="74411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 smtClean="0">
                  <a:latin typeface="Arial" charset="0"/>
                  <a:cs typeface="Arial" charset="0"/>
                </a:rPr>
                <a:t>1 </a:t>
              </a:r>
              <a:r>
                <a:rPr lang="en-US" altLang="en-US" sz="1600" dirty="0" err="1" smtClean="0">
                  <a:latin typeface="Arial" charset="0"/>
                  <a:cs typeface="Arial" charset="0"/>
                </a:rPr>
                <a:t>cryo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sp>
          <p:nvSpPr>
            <p:cNvPr id="148" name="TextBox 34"/>
            <p:cNvSpPr txBox="1">
              <a:spLocks noChangeArrowheads="1"/>
            </p:cNvSpPr>
            <p:nvPr/>
          </p:nvSpPr>
          <p:spPr bwMode="auto">
            <a:xfrm>
              <a:off x="4653986" y="1836650"/>
              <a:ext cx="967764" cy="20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1600" dirty="0">
                  <a:latin typeface="Arial" charset="0"/>
                  <a:cs typeface="Arial" charset="0"/>
                </a:rPr>
                <a:t>2 </a:t>
              </a:r>
              <a:r>
                <a:rPr lang="en-US" altLang="en-US" sz="1600" dirty="0" err="1">
                  <a:latin typeface="Arial" charset="0"/>
                  <a:cs typeface="Arial" charset="0"/>
                </a:rPr>
                <a:t>cryos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2329992" y="991069"/>
            <a:ext cx="5679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DTL linac for ~50MeV/u Pb</a:t>
            </a:r>
            <a:r>
              <a:rPr lang="en-US" altLang="en-US" baseline="30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63+</a:t>
            </a:r>
            <a:r>
              <a:rPr lang="en-US" altLang="en-US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 and ~100 MeV H</a:t>
            </a:r>
            <a:r>
              <a:rPr lang="en-US" altLang="en-US" baseline="30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-</a:t>
            </a:r>
            <a:r>
              <a:rPr lang="en-US" altLang="en-US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 </a:t>
            </a:r>
            <a:endParaRPr lang="en-US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19136" y="4355068"/>
            <a:ext cx="5396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chemeClr val="accent2"/>
                </a:solidFill>
                <a:latin typeface="Bookman Old Style" panose="02050604050505020204" pitchFamily="18" charset="0"/>
                <a:cs typeface="Arial" charset="0"/>
              </a:rPr>
              <a:t>SRF linac for 40MeV/u Pb</a:t>
            </a:r>
            <a:r>
              <a:rPr lang="en-US" altLang="en-US" baseline="30000" dirty="0" smtClean="0">
                <a:solidFill>
                  <a:schemeClr val="accent2"/>
                </a:solidFill>
                <a:latin typeface="Bookman Old Style" panose="02050604050505020204" pitchFamily="18" charset="0"/>
                <a:cs typeface="Arial" charset="0"/>
              </a:rPr>
              <a:t>61+</a:t>
            </a:r>
            <a:r>
              <a:rPr lang="en-US" altLang="en-US" dirty="0" smtClean="0">
                <a:solidFill>
                  <a:schemeClr val="accent2"/>
                </a:solidFill>
                <a:latin typeface="Bookman Old Style" panose="02050604050505020204" pitchFamily="18" charset="0"/>
                <a:cs typeface="Arial" charset="0"/>
              </a:rPr>
              <a:t> and ~120MeV H</a:t>
            </a:r>
            <a:r>
              <a:rPr lang="en-US" altLang="en-US" baseline="30000" dirty="0" smtClean="0">
                <a:solidFill>
                  <a:schemeClr val="accent2"/>
                </a:solidFill>
                <a:latin typeface="Bookman Old Style" panose="02050604050505020204" pitchFamily="18" charset="0"/>
                <a:cs typeface="Arial" charset="0"/>
              </a:rPr>
              <a:t>-</a:t>
            </a:r>
            <a:endParaRPr lang="en-US" dirty="0">
              <a:solidFill>
                <a:schemeClr val="accent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4105" y="2995136"/>
            <a:ext cx="68684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Each DTL station contains 1-4 tanks powered by a 2.5-3MW, 325/352MHz pulsed klystron.</a:t>
            </a:r>
          </a:p>
          <a:p>
            <a:r>
              <a:rPr lang="en-US" sz="1400" dirty="0" smtClean="0"/>
              <a:t>High power splitters might be needed. </a:t>
            </a:r>
          </a:p>
          <a:p>
            <a:r>
              <a:rPr lang="en-US" sz="1400" dirty="0" smtClean="0"/>
              <a:t>CH DTL structures might be used.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30132" y="838200"/>
            <a:ext cx="8837668" cy="28956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 flipV="1">
            <a:off x="228600" y="3886200"/>
            <a:ext cx="8837668" cy="243840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RF parameters for warm DTL linac sections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30668"/>
              </p:ext>
            </p:extLst>
          </p:nvPr>
        </p:nvGraphicFramePr>
        <p:xfrm>
          <a:off x="533400" y="838200"/>
          <a:ext cx="7924800" cy="45417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67000"/>
                <a:gridCol w="868680"/>
                <a:gridCol w="1097280"/>
                <a:gridCol w="1097280"/>
                <a:gridCol w="1097280"/>
                <a:gridCol w="1097280"/>
              </a:tblGrid>
              <a:tr h="365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RFQ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IH DTL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DTL1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DTL2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DTL3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Lowest Q/A</a:t>
                      </a:r>
                      <a:r>
                        <a:rPr lang="en-US" sz="1400" baseline="0" dirty="0" smtClean="0"/>
                        <a:t> particle to accelerate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30+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30+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30+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63+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</a:t>
                      </a:r>
                      <a:r>
                        <a:rPr lang="en-US" sz="1400" baseline="30000" dirty="0" smtClean="0"/>
                        <a:t>-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(MHz)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81.25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81.25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beam current (mA)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Exit </a:t>
                      </a:r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k</a:t>
                      </a:r>
                      <a:r>
                        <a:rPr lang="en-US" sz="1400" baseline="0" dirty="0" smtClean="0"/>
                        <a:t> (MeV/u)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Exit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baseline="0" dirty="0" smtClean="0"/>
                        <a:t>β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0.428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total </a:t>
                      </a:r>
                      <a:r>
                        <a:rPr lang="en-US" sz="1400" dirty="0" err="1" smtClean="0"/>
                        <a:t>V</a:t>
                      </a:r>
                      <a:r>
                        <a:rPr lang="en-US" sz="1400" baseline="-25000" dirty="0" err="1" smtClean="0"/>
                        <a:t>eff</a:t>
                      </a:r>
                      <a:r>
                        <a:rPr lang="en-US" sz="1400" baseline="0" dirty="0" smtClean="0"/>
                        <a:t> (MV)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Avg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Z</a:t>
                      </a:r>
                      <a:r>
                        <a:rPr lang="en-US" sz="1400" baseline="-25000" dirty="0" err="1" smtClean="0"/>
                        <a:t>eff</a:t>
                      </a:r>
                      <a:r>
                        <a:rPr lang="en-US" sz="1400" baseline="0" dirty="0" smtClean="0"/>
                        <a:t>/L (M</a:t>
                      </a:r>
                      <a:r>
                        <a:rPr lang="el-GR" sz="1400" baseline="0" dirty="0" smtClean="0"/>
                        <a:t>Ω</a:t>
                      </a:r>
                      <a:r>
                        <a:rPr lang="en-US" sz="1400" baseline="0" dirty="0" smtClean="0"/>
                        <a:t>/m)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~35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Structure length per station 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~6.5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~9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cu</a:t>
                      </a:r>
                      <a:r>
                        <a:rPr lang="en-US" sz="1400" baseline="-25000" dirty="0" smtClean="0"/>
                        <a:t>, peak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per station (kW)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~180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~2000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RF pulse width (µs)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~500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~500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beam power per station (kW)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~45</a:t>
                      </a:r>
                      <a:endParaRPr lang="en-US" sz="1400" dirty="0"/>
                    </a:p>
                  </a:txBody>
                  <a:tcPr/>
                </a:tc>
              </a:tr>
              <a:tr h="3659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RF source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Tetrodes, 200-400kW/</a:t>
                      </a:r>
                      <a:r>
                        <a:rPr lang="en-US" sz="1400" dirty="0" err="1" smtClean="0"/>
                        <a:t>ea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 Klystrons, 2.5MW/</a:t>
                      </a:r>
                      <a:r>
                        <a:rPr lang="en-US" sz="1400" dirty="0" err="1" smtClean="0"/>
                        <a:t>ea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6104623"/>
            <a:ext cx="11815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Z</a:t>
            </a:r>
            <a:r>
              <a:rPr lang="en-US" sz="1400" baseline="-25000" dirty="0" err="1" smtClean="0">
                <a:solidFill>
                  <a:srgbClr val="000000"/>
                </a:solidFill>
              </a:rPr>
              <a:t>eff</a:t>
            </a:r>
            <a:r>
              <a:rPr lang="en-US" sz="1400" dirty="0" smtClean="0">
                <a:solidFill>
                  <a:srgbClr val="000000"/>
                </a:solidFill>
              </a:rPr>
              <a:t>=V</a:t>
            </a:r>
            <a:r>
              <a:rPr lang="en-US" sz="1400" baseline="-25000" dirty="0" smtClean="0">
                <a:solidFill>
                  <a:srgbClr val="000000"/>
                </a:solidFill>
              </a:rPr>
              <a:t>eff</a:t>
            </a:r>
            <a:r>
              <a:rPr lang="en-US" sz="1400" baseline="30000" dirty="0" smtClean="0">
                <a:solidFill>
                  <a:srgbClr val="000000"/>
                </a:solidFill>
              </a:rPr>
              <a:t>2</a:t>
            </a:r>
            <a:r>
              <a:rPr lang="en-US" sz="1400" dirty="0" smtClean="0">
                <a:solidFill>
                  <a:srgbClr val="000000"/>
                </a:solidFill>
              </a:rPr>
              <a:t>/</a:t>
            </a:r>
            <a:r>
              <a:rPr lang="en-US" sz="1400" dirty="0" err="1" smtClean="0">
                <a:solidFill>
                  <a:srgbClr val="000000"/>
                </a:solidFill>
              </a:rPr>
              <a:t>P</a:t>
            </a:r>
            <a:r>
              <a:rPr lang="en-US" sz="1400" baseline="-25000" dirty="0" err="1" smtClean="0">
                <a:solidFill>
                  <a:srgbClr val="000000"/>
                </a:solidFill>
              </a:rPr>
              <a:t>wall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365174"/>
            <a:ext cx="7535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Z</a:t>
            </a:r>
            <a:r>
              <a:rPr lang="en-US" sz="1400" baseline="-25000" dirty="0" err="1" smtClean="0"/>
              <a:t>eff</a:t>
            </a:r>
            <a:r>
              <a:rPr lang="en-US" sz="1400" dirty="0" smtClean="0"/>
              <a:t>/L is estimated based on CERN Linac III and FAIR proton linac design</a:t>
            </a:r>
          </a:p>
          <a:p>
            <a:r>
              <a:rPr lang="en-US" sz="1400" dirty="0" smtClean="0"/>
              <a:t>Total RF power: ~19MW with ~0.5ms pulse width, costs ~$10M including modulators</a:t>
            </a:r>
            <a:endParaRPr lang="en-US" sz="1400" dirty="0"/>
          </a:p>
          <a:p>
            <a:r>
              <a:rPr lang="en-US" sz="1400" dirty="0" smtClean="0"/>
              <a:t>Overall wall </a:t>
            </a:r>
            <a:r>
              <a:rPr lang="en-US" sz="1400" dirty="0" smtClean="0"/>
              <a:t>plug power will be dominated by equipment idle power, </a:t>
            </a:r>
            <a:r>
              <a:rPr lang="en-US" sz="1400" dirty="0" smtClean="0"/>
              <a:t>in </a:t>
            </a:r>
            <a:r>
              <a:rPr lang="en-US" sz="1400" dirty="0" smtClean="0"/>
              <a:t>low 10s of kW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08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RF parameters for SRF linac sections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250957"/>
              </p:ext>
            </p:extLst>
          </p:nvPr>
        </p:nvGraphicFramePr>
        <p:xfrm>
          <a:off x="685800" y="868490"/>
          <a:ext cx="5638800" cy="46331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95600"/>
                <a:gridCol w="914400"/>
                <a:gridCol w="914400"/>
                <a:gridCol w="914400"/>
              </a:tblGrid>
              <a:tr h="365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QWR1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QWR2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HWR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Lowest Q/A</a:t>
                      </a:r>
                      <a:r>
                        <a:rPr lang="en-US" sz="1400" baseline="0" dirty="0" smtClean="0"/>
                        <a:t> particle to accelerate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30+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61+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Pb</a:t>
                      </a:r>
                      <a:r>
                        <a:rPr lang="en-US" sz="1400" baseline="30000" dirty="0" smtClean="0"/>
                        <a:t>61+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(MHz)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81.25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81.25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162.5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beam current (mA)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modules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Cryomodule length (m)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~8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Cavities per module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</a:t>
                      </a:r>
                      <a:r>
                        <a:rPr lang="en-US" sz="1400" baseline="-25000" dirty="0" err="1" smtClean="0"/>
                        <a:t>eff</a:t>
                      </a:r>
                      <a:r>
                        <a:rPr lang="en-US" sz="1400" baseline="0" dirty="0" smtClean="0"/>
                        <a:t>  per cavity (MV)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3.3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Exit </a:t>
                      </a:r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k</a:t>
                      </a:r>
                      <a:r>
                        <a:rPr lang="en-US" sz="1400" baseline="0" dirty="0" smtClean="0"/>
                        <a:t> (MeV/u) for </a:t>
                      </a:r>
                      <a:r>
                        <a:rPr lang="en-US" sz="1400" baseline="0" dirty="0" err="1" smtClean="0"/>
                        <a:t>Pb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Exit </a:t>
                      </a:r>
                      <a:r>
                        <a:rPr lang="en-US" sz="1400" dirty="0" err="1" smtClean="0"/>
                        <a:t>E</a:t>
                      </a:r>
                      <a:r>
                        <a:rPr lang="en-US" sz="1400" baseline="-25000" dirty="0" err="1" smtClean="0"/>
                        <a:t>k</a:t>
                      </a:r>
                      <a:r>
                        <a:rPr lang="en-US" sz="1400" baseline="0" dirty="0" smtClean="0"/>
                        <a:t> (MeV/u) for 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Nb,peak</a:t>
                      </a:r>
                      <a:r>
                        <a:rPr lang="en-US" sz="1400" baseline="0" dirty="0" smtClean="0"/>
                        <a:t> per cavity (W)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~30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Static heat</a:t>
                      </a:r>
                      <a:r>
                        <a:rPr lang="en-US" sz="1400" baseline="0" dirty="0" smtClean="0"/>
                        <a:t> per </a:t>
                      </a:r>
                      <a:r>
                        <a:rPr lang="en-US" sz="1400" dirty="0" smtClean="0"/>
                        <a:t>cavity (W)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&lt;=2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RF pulse width (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beam power per </a:t>
                      </a:r>
                      <a:r>
                        <a:rPr lang="en-US" sz="1400" dirty="0" err="1" smtClean="0"/>
                        <a:t>cav</a:t>
                      </a:r>
                      <a:r>
                        <a:rPr lang="en-US" sz="1400" dirty="0" smtClean="0"/>
                        <a:t> (kW)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Installed RF power </a:t>
                      </a:r>
                      <a:r>
                        <a:rPr lang="en-US" sz="1400" baseline="0" dirty="0" smtClean="0"/>
                        <a:t>per cavity (kW)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659" y="5585750"/>
            <a:ext cx="8661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Assumes 4K operation and 15° </a:t>
            </a:r>
            <a:r>
              <a:rPr lang="el-GR" sz="1400" dirty="0" smtClean="0"/>
              <a:t>ϕ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; 2K operation may have much higher Q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 and lower </a:t>
            </a:r>
            <a:r>
              <a:rPr lang="en-US" sz="1400" dirty="0" err="1" smtClean="0"/>
              <a:t>P</a:t>
            </a:r>
            <a:r>
              <a:rPr lang="en-US" sz="1400" baseline="-25000" dirty="0" err="1" smtClean="0"/>
              <a:t>cav</a:t>
            </a:r>
            <a:r>
              <a:rPr lang="en-US" sz="1400" dirty="0" smtClean="0"/>
              <a:t>, but higher wall plug power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90659" y="5893527"/>
            <a:ext cx="8411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Total 4K heat load: &lt;90W </a:t>
            </a:r>
            <a:r>
              <a:rPr lang="en-US" sz="1400" dirty="0" smtClean="0"/>
              <a:t>static; </a:t>
            </a:r>
            <a:r>
              <a:rPr lang="en-US" sz="1400" dirty="0" smtClean="0"/>
              <a:t>~30W dynamic </a:t>
            </a:r>
            <a:r>
              <a:rPr lang="en-US" sz="1400" dirty="0" err="1" smtClean="0"/>
              <a:t>avg</a:t>
            </a:r>
            <a:r>
              <a:rPr lang="en-US" sz="1400" dirty="0" smtClean="0"/>
              <a:t> during 5Hz active operation, </a:t>
            </a:r>
            <a:r>
              <a:rPr lang="en-US" sz="1400" dirty="0" smtClean="0"/>
              <a:t>overall dynamic load </a:t>
            </a:r>
            <a:r>
              <a:rPr lang="en-US" sz="1400" dirty="0" smtClean="0"/>
              <a:t>negligible </a:t>
            </a:r>
          </a:p>
          <a:p>
            <a:r>
              <a:rPr lang="en-US" sz="1400" dirty="0" smtClean="0"/>
              <a:t>~30kW </a:t>
            </a:r>
            <a:r>
              <a:rPr lang="en-US" sz="1400" dirty="0" smtClean="0"/>
              <a:t>wall plug power to cool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472440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Total RF power : </a:t>
            </a:r>
          </a:p>
          <a:p>
            <a:r>
              <a:rPr lang="en-US" sz="1400" dirty="0" smtClean="0"/>
              <a:t>45*~12kW with ~5ms </a:t>
            </a:r>
            <a:r>
              <a:rPr lang="en-US" sz="1400" dirty="0" err="1" smtClean="0"/>
              <a:t>pulsewidth</a:t>
            </a:r>
            <a:endParaRPr lang="en-US" sz="1400" dirty="0" smtClean="0"/>
          </a:p>
          <a:p>
            <a:r>
              <a:rPr lang="en-US" sz="1400" dirty="0" smtClean="0"/>
              <a:t> 4*~300kW with ~0.5ms pulse</a:t>
            </a:r>
          </a:p>
        </p:txBody>
      </p:sp>
    </p:spTree>
    <p:extLst>
      <p:ext uri="{BB962C8B-B14F-4D97-AF65-F5344CB8AC3E}">
        <p14:creationId xmlns:p14="http://schemas.microsoft.com/office/powerpoint/2010/main" val="11054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The requirements of MEIC injection, especially the pulsed beam time structure, made warm DTL a very attractive option.  </a:t>
            </a:r>
          </a:p>
          <a:p>
            <a:r>
              <a:rPr lang="en-US" dirty="0" smtClean="0">
                <a:latin typeface="+mn-lt"/>
              </a:rPr>
              <a:t>Wall plug power for either warm or SRF linacs won’t be significant for injection operation.</a:t>
            </a:r>
          </a:p>
          <a:p>
            <a:r>
              <a:rPr lang="en-US" dirty="0" smtClean="0">
                <a:latin typeface="+mn-lt"/>
              </a:rPr>
              <a:t>Capital cost of the warm linac will be dominated by RF sources and DTL structures, while major cost for the SRF linac will be the </a:t>
            </a:r>
            <a:r>
              <a:rPr lang="en-US" dirty="0">
                <a:latin typeface="+mn-lt"/>
              </a:rPr>
              <a:t>cryomodules. </a:t>
            </a:r>
            <a:r>
              <a:rPr lang="en-US" dirty="0" smtClean="0">
                <a:latin typeface="+mn-lt"/>
              </a:rPr>
              <a:t>A precise </a:t>
            </a:r>
            <a:r>
              <a:rPr lang="en-US" dirty="0">
                <a:latin typeface="+mn-lt"/>
              </a:rPr>
              <a:t>cost estimate </a:t>
            </a:r>
            <a:r>
              <a:rPr lang="en-US" dirty="0" smtClean="0">
                <a:latin typeface="+mn-lt"/>
              </a:rPr>
              <a:t>is </a:t>
            </a:r>
            <a:r>
              <a:rPr lang="en-US" dirty="0">
                <a:latin typeface="+mn-lt"/>
              </a:rPr>
              <a:t>needed </a:t>
            </a:r>
            <a:r>
              <a:rPr lang="en-US" dirty="0" smtClean="0">
                <a:latin typeface="+mn-lt"/>
              </a:rPr>
              <a:t>for further comparison. </a:t>
            </a:r>
          </a:p>
          <a:p>
            <a:r>
              <a:rPr lang="en-US" dirty="0" smtClean="0">
                <a:latin typeface="+mn-lt"/>
              </a:rPr>
              <a:t>SRF linac has more flexibility for possible energy upgrade and side program.</a:t>
            </a:r>
            <a:endParaRPr lang="en-US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Summary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D621CD-FDE4-4A9C-867E-F9942A44096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1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15832</TotalTime>
  <Words>1168</Words>
  <Application>Microsoft Office PowerPoint</Application>
  <PresentationFormat>On-screen Show (4:3)</PresentationFormat>
  <Paragraphs>238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1_JLab_PowerPoint1</vt:lpstr>
      <vt:lpstr>RF system for MEIC Ion Linac: SRF and Warm Options</vt:lpstr>
      <vt:lpstr>Hadron Linac: Typical Layout</vt:lpstr>
      <vt:lpstr>Technology choice</vt:lpstr>
      <vt:lpstr>DTL Efficiency</vt:lpstr>
      <vt:lpstr>MEIC Booster Ring Injection Requirements</vt:lpstr>
      <vt:lpstr>DTL/SRF options for H- and heavy ions</vt:lpstr>
      <vt:lpstr>RF parameters for warm DTL linac sections</vt:lpstr>
      <vt:lpstr>RF parameters for SRF linac sections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Bunch Filling Pattern in CEBAF</dc:title>
  <dc:creator>Jiquan Guo</dc:creator>
  <cp:lastModifiedBy>Jiquan Guo</cp:lastModifiedBy>
  <cp:revision>268</cp:revision>
  <dcterms:created xsi:type="dcterms:W3CDTF">2014-11-18T14:03:43Z</dcterms:created>
  <dcterms:modified xsi:type="dcterms:W3CDTF">2015-06-18T12:56:10Z</dcterms:modified>
</cp:coreProperties>
</file>