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8" r:id="rId7"/>
    <p:sldId id="281" r:id="rId8"/>
    <p:sldId id="267" r:id="rId9"/>
    <p:sldId id="260" r:id="rId10"/>
    <p:sldId id="261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2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CFE1C-2F26-4B30-986C-4DAD4FDD2BCB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6498-1022-4C1C-BC11-20F590FD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9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6498-1022-4C1C-BC11-20F590FD9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2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4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8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B491-B529-4B39-843E-33C975DF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 Shielded Bellows for JLIEC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Wiseman, C. Hutton</a:t>
            </a:r>
          </a:p>
          <a:p>
            <a:r>
              <a:rPr lang="en-US" dirty="0" smtClean="0"/>
              <a:t>11/11/19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7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77" y="1597414"/>
            <a:ext cx="310075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usual problem with this type of design</a:t>
            </a:r>
          </a:p>
          <a:p>
            <a:r>
              <a:rPr lang="en-US" dirty="0" smtClean="0"/>
              <a:t>Problems discovered during initial installation and </a:t>
            </a:r>
            <a:r>
              <a:rPr lang="en-US" dirty="0"/>
              <a:t>r</a:t>
            </a:r>
            <a:r>
              <a:rPr lang="en-US" dirty="0" smtClean="0"/>
              <a:t>equired X-Ray of installed bellows</a:t>
            </a:r>
          </a:p>
          <a:p>
            <a:pPr lvl="1"/>
            <a:r>
              <a:rPr lang="en-US" dirty="0" smtClean="0"/>
              <a:t>5 out of the first 250 X-rayed had problems</a:t>
            </a:r>
          </a:p>
          <a:p>
            <a:r>
              <a:rPr lang="en-US" dirty="0" smtClean="0"/>
              <a:t>I have seen nothing on operational experience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906" y="480722"/>
            <a:ext cx="7998907" cy="595837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9091" y="6231135"/>
            <a:ext cx="546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LHC Status and commissioning Plans</a:t>
            </a:r>
            <a:r>
              <a:rPr lang="en-US" sz="1400" dirty="0" smtClean="0"/>
              <a:t>”,  </a:t>
            </a:r>
            <a:r>
              <a:rPr lang="en-US" sz="1400" dirty="0"/>
              <a:t>G. </a:t>
            </a:r>
            <a:r>
              <a:rPr lang="en-US" sz="1400" dirty="0" err="1" smtClean="0"/>
              <a:t>Arduini</a:t>
            </a:r>
            <a:r>
              <a:rPr lang="en-US" sz="1400" dirty="0" smtClean="0"/>
              <a:t>, CERN </a:t>
            </a:r>
            <a:r>
              <a:rPr lang="en-US" sz="1400" dirty="0"/>
              <a:t>9/10/2007</a:t>
            </a:r>
          </a:p>
        </p:txBody>
      </p:sp>
    </p:spTree>
    <p:extLst>
      <p:ext uri="{BB962C8B-B14F-4D97-AF65-F5344CB8AC3E}">
        <p14:creationId xmlns:p14="http://schemas.microsoft.com/office/powerpoint/2010/main" val="356829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46" y="1601834"/>
            <a:ext cx="369670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other designs out there</a:t>
            </a:r>
          </a:p>
          <a:p>
            <a:pPr lvl="1"/>
            <a:r>
              <a:rPr lang="en-US" dirty="0" smtClean="0"/>
              <a:t>Most seem to have fingers </a:t>
            </a:r>
          </a:p>
          <a:p>
            <a:r>
              <a:rPr lang="en-US" dirty="0" smtClean="0"/>
              <a:t>The KEK ‘comb’ </a:t>
            </a:r>
            <a:r>
              <a:rPr lang="en-US" dirty="0"/>
              <a:t>s</a:t>
            </a:r>
            <a:r>
              <a:rPr lang="en-US" dirty="0" smtClean="0"/>
              <a:t>tyle RF shield is different but seems to have limited movement and is expensive</a:t>
            </a:r>
          </a:p>
          <a:p>
            <a:r>
              <a:rPr lang="en-US" dirty="0" smtClean="0"/>
              <a:t>Others to look at?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96427" y="717965"/>
            <a:ext cx="7526186" cy="5169268"/>
            <a:chOff x="5398587" y="717965"/>
            <a:chExt cx="6424026" cy="4750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8587" y="717965"/>
              <a:ext cx="6424026" cy="47505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261954" y="5110269"/>
              <a:ext cx="2229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Source unknown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41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Shielded Bellows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Bellows we have looked at so far have been based on PEP-II bellows.  </a:t>
            </a:r>
          </a:p>
          <a:p>
            <a:pPr lvl="1"/>
            <a:r>
              <a:rPr lang="en-US" dirty="0" smtClean="0"/>
              <a:t>Arc bellows</a:t>
            </a:r>
          </a:p>
          <a:p>
            <a:pPr lvl="1"/>
            <a:r>
              <a:rPr lang="en-US" dirty="0" smtClean="0"/>
              <a:t>Round version based on the arc bellows</a:t>
            </a:r>
          </a:p>
          <a:p>
            <a:pPr lvl="1"/>
            <a:r>
              <a:rPr lang="en-US" dirty="0" smtClean="0"/>
              <a:t>Double bellows for the IP area </a:t>
            </a:r>
          </a:p>
          <a:p>
            <a:r>
              <a:rPr lang="en-US" dirty="0" smtClean="0"/>
              <a:t>Ion Ring requirements</a:t>
            </a:r>
          </a:p>
          <a:p>
            <a:pPr lvl="1"/>
            <a:r>
              <a:rPr lang="en-US" dirty="0" smtClean="0"/>
              <a:t>Different needs?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Disclaimer -   The information gathered on bellows designs are from various material found on the internet.  I don’t know if these are the final designs or in some cases even built.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15" y="3919581"/>
            <a:ext cx="2583562" cy="2436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12" y="1449844"/>
            <a:ext cx="6014776" cy="4351338"/>
          </a:xfrm>
        </p:spPr>
        <p:txBody>
          <a:bodyPr/>
          <a:lstStyle/>
          <a:p>
            <a:r>
              <a:rPr lang="en-US" sz="2400" dirty="0" smtClean="0"/>
              <a:t>We have generated a CAD Model based on the PEP-II arc bellows design</a:t>
            </a:r>
          </a:p>
          <a:p>
            <a:r>
              <a:rPr lang="en-US" sz="2400" dirty="0" smtClean="0"/>
              <a:t>Based on PEP-II drawings and various papers and limited consulting of SLAC personnel.</a:t>
            </a:r>
          </a:p>
          <a:p>
            <a:r>
              <a:rPr lang="en-US" sz="2400" dirty="0" smtClean="0"/>
              <a:t>4.6 x 8.6 cm aperture in the SR mask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700728" y="402665"/>
            <a:ext cx="4096011" cy="4933385"/>
            <a:chOff x="7903923" y="365125"/>
            <a:chExt cx="4096011" cy="49333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3366" t="33659" r="15974" b="13862"/>
            <a:stretch/>
          </p:blipFill>
          <p:spPr>
            <a:xfrm>
              <a:off x="7903923" y="365125"/>
              <a:ext cx="4096011" cy="493338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8298674" y="2766615"/>
              <a:ext cx="1004835" cy="32154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38198" y="2379196"/>
              <a:ext cx="74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5715" y="4048026"/>
            <a:ext cx="3039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PEP-II Design 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 mm of motion for 150 C in-situ back out or for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6.3 mm for chamber alignments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~25 mm of beam line motion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94" y="3919580"/>
            <a:ext cx="2340843" cy="22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4776" cy="4351338"/>
          </a:xfrm>
        </p:spPr>
        <p:txBody>
          <a:bodyPr/>
          <a:lstStyle/>
          <a:p>
            <a:r>
              <a:rPr lang="en-US" dirty="0" smtClean="0"/>
              <a:t>We have generated a CAD Model with a round aperture scaled from the ARC design</a:t>
            </a:r>
          </a:p>
          <a:p>
            <a:r>
              <a:rPr lang="en-US" dirty="0" smtClean="0"/>
              <a:t>We have not looked at SR ray tracing on this design so the entrant mask may have to change</a:t>
            </a:r>
          </a:p>
          <a:p>
            <a:r>
              <a:rPr lang="en-US" dirty="0" smtClean="0"/>
              <a:t>9 cm diameter aperture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007" t="32984" r="15296" b="12963"/>
          <a:stretch/>
        </p:blipFill>
        <p:spPr>
          <a:xfrm>
            <a:off x="6852976" y="613775"/>
            <a:ext cx="4185780" cy="50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Double Aperture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05" y="1394581"/>
            <a:ext cx="10697308" cy="19608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On the Ion </a:t>
            </a:r>
            <a:r>
              <a:rPr lang="en-US" sz="2400" dirty="0" err="1" smtClean="0"/>
              <a:t>upbeam</a:t>
            </a:r>
            <a:r>
              <a:rPr lang="en-US" sz="2400" dirty="0" smtClean="0"/>
              <a:t> side of the IP we have an area where the e beam and Ion beam lines are close together and it has been difficult to design separate RF shielded designs, so we developed a straw man design that combined the two </a:t>
            </a:r>
          </a:p>
          <a:p>
            <a:pPr lvl="1"/>
            <a:r>
              <a:rPr lang="en-US" sz="2000" dirty="0" smtClean="0"/>
              <a:t>Original concept presented to this group Feb. 19, 2018 </a:t>
            </a:r>
          </a:p>
          <a:p>
            <a:r>
              <a:rPr lang="en-US" sz="2400" dirty="0" smtClean="0"/>
              <a:t>Have concerns on impedance and trapped HOM power in this area</a:t>
            </a:r>
          </a:p>
          <a:p>
            <a:pPr lvl="1"/>
            <a:r>
              <a:rPr lang="en-US" sz="2000" dirty="0" smtClean="0"/>
              <a:t>Originally tried to keep beam line bellows near IP out of the cryostat</a:t>
            </a:r>
          </a:p>
          <a:p>
            <a:pPr lvl="1"/>
            <a:r>
              <a:rPr lang="en-US" sz="2000" dirty="0" smtClean="0"/>
              <a:t>Should I try to keep this constraint?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787287" y="3543756"/>
            <a:ext cx="8398704" cy="2676947"/>
            <a:chOff x="1787287" y="3543756"/>
            <a:chExt cx="8398704" cy="2676947"/>
          </a:xfrm>
        </p:grpSpPr>
        <p:grpSp>
          <p:nvGrpSpPr>
            <p:cNvPr id="28" name="Group 27"/>
            <p:cNvGrpSpPr/>
            <p:nvPr/>
          </p:nvGrpSpPr>
          <p:grpSpPr>
            <a:xfrm>
              <a:off x="1787287" y="3543756"/>
              <a:ext cx="8398704" cy="2676947"/>
              <a:chOff x="1624449" y="3344270"/>
              <a:chExt cx="8398704" cy="267694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b="12512"/>
              <a:stretch/>
            </p:blipFill>
            <p:spPr>
              <a:xfrm>
                <a:off x="1624449" y="3344270"/>
                <a:ext cx="8398704" cy="267694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610600" y="5319752"/>
                <a:ext cx="482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IP</a:t>
                </a:r>
                <a:endParaRPr lang="en-US" sz="1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33586" y="5049639"/>
                <a:ext cx="10341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 Beam</a:t>
                </a:r>
                <a:endParaRPr lang="en-US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14132" y="4300312"/>
                <a:ext cx="12476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ion Beam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33057" y="5319752"/>
                <a:ext cx="17520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Magnet cryostat vacuum vessel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55654" y="3798903"/>
                <a:ext cx="2247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NEG Vacuum pumps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09799" y="3515688"/>
                <a:ext cx="2247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RF shielded bellows</a:t>
                </a:r>
                <a:endParaRPr lang="en-US" sz="16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037418" y="5218916"/>
                <a:ext cx="1007313" cy="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347830" y="4510578"/>
                <a:ext cx="955185" cy="72376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7" idx="0"/>
              </p:cNvCxnSpPr>
              <p:nvPr/>
            </p:nvCxnSpPr>
            <p:spPr>
              <a:xfrm flipV="1">
                <a:off x="8851761" y="4866414"/>
                <a:ext cx="354869" cy="45333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4965245" y="4137457"/>
                <a:ext cx="370843" cy="325711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385143" y="3846775"/>
                <a:ext cx="591965" cy="49498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4401178" y="5926844"/>
              <a:ext cx="496829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76970" y="5857792"/>
              <a:ext cx="1034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1.6 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581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Double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69" y="1433740"/>
            <a:ext cx="6165606" cy="492261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shielded beamlines</a:t>
            </a:r>
          </a:p>
          <a:p>
            <a:pPr lvl="1"/>
            <a:r>
              <a:rPr lang="en-US" dirty="0" smtClean="0"/>
              <a:t>Common flanges, vacuum space, and bellows</a:t>
            </a:r>
          </a:p>
          <a:p>
            <a:r>
              <a:rPr lang="en-US" dirty="0" smtClean="0"/>
              <a:t>Thermal contraction in cryostat</a:t>
            </a:r>
          </a:p>
          <a:p>
            <a:pPr lvl="1"/>
            <a:r>
              <a:rPr lang="en-US" dirty="0" smtClean="0"/>
              <a:t>Cryostat may be as long as ~12.2 m, so ~37 mm total thermal contraction in two bellows – PEPII design just meets this</a:t>
            </a:r>
          </a:p>
          <a:p>
            <a:pPr lvl="1"/>
            <a:r>
              <a:rPr lang="en-US" dirty="0" smtClean="0"/>
              <a:t>Bellows on cryostat vacuum space to accommodate movement </a:t>
            </a:r>
          </a:p>
          <a:p>
            <a:pPr lvl="1"/>
            <a:r>
              <a:rPr lang="en-US" dirty="0" smtClean="0"/>
              <a:t>If we move the beamline bellows inside the cryostat we will still likely need a warm bellows for installation, etc..</a:t>
            </a:r>
          </a:p>
          <a:p>
            <a:pPr lvl="1"/>
            <a:r>
              <a:rPr lang="en-US" dirty="0" smtClean="0"/>
              <a:t>May also have heating in the IP chamber to accommodate</a:t>
            </a:r>
          </a:p>
          <a:p>
            <a:r>
              <a:rPr lang="en-US" dirty="0" smtClean="0"/>
              <a:t>Many problems with this design still to be worked out</a:t>
            </a:r>
          </a:p>
          <a:p>
            <a:pPr lvl="1"/>
            <a:r>
              <a:rPr lang="en-US" dirty="0" smtClean="0"/>
              <a:t>Assembly </a:t>
            </a:r>
          </a:p>
          <a:p>
            <a:pPr lvl="1"/>
            <a:r>
              <a:rPr lang="en-US" dirty="0" smtClean="0"/>
              <a:t>Accommodation finger motion as the angle changes do to movement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Have had difficulties with impedance calculations, accuracies of the CAD model, etc.</a:t>
            </a:r>
          </a:p>
          <a:p>
            <a:pPr lvl="1"/>
            <a:r>
              <a:rPr lang="en-US" dirty="0" smtClean="0"/>
              <a:t>More from F. </a:t>
            </a:r>
            <a:r>
              <a:rPr lang="en-US" dirty="0" err="1" smtClean="0"/>
              <a:t>Marhauser</a:t>
            </a:r>
            <a:r>
              <a:rPr lang="en-US" dirty="0" smtClean="0"/>
              <a:t> later</a:t>
            </a:r>
          </a:p>
          <a:p>
            <a:r>
              <a:rPr lang="en-US" dirty="0" smtClean="0"/>
              <a:t>Do we need the same RF design for both the electron and ion line?</a:t>
            </a:r>
          </a:p>
          <a:p>
            <a:pPr lvl="1"/>
            <a:r>
              <a:rPr lang="en-US" dirty="0" smtClean="0"/>
              <a:t>If not we may be able to simplify the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5" y="2478733"/>
            <a:ext cx="5170842" cy="4242742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/>
          <a:srcRect l="56780" t="32499" r="10101" b="12469"/>
          <a:stretch/>
        </p:blipFill>
        <p:spPr>
          <a:xfrm>
            <a:off x="9009383" y="40000"/>
            <a:ext cx="2601200" cy="3041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16017" y="5892581"/>
            <a:ext cx="89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Flange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74586" y="5925157"/>
            <a:ext cx="103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Movable Flange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643202" y="6237962"/>
            <a:ext cx="366182" cy="10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60311" y="5776297"/>
            <a:ext cx="955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face of cryostat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46510" y="699716"/>
            <a:ext cx="2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mask ID’s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beam 4cm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 beam 6cm</a:t>
            </a:r>
          </a:p>
        </p:txBody>
      </p:sp>
    </p:spTree>
    <p:extLst>
      <p:ext uri="{BB962C8B-B14F-4D97-AF65-F5344CB8AC3E}">
        <p14:creationId xmlns:p14="http://schemas.microsoft.com/office/powerpoint/2010/main" val="265016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25" y="1445429"/>
            <a:ext cx="5240842" cy="47643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much have we looked at the ion line requirements?</a:t>
            </a:r>
          </a:p>
          <a:p>
            <a:r>
              <a:rPr lang="en-US" dirty="0" smtClean="0"/>
              <a:t>ARC magnet cell length ~12.2 m</a:t>
            </a:r>
          </a:p>
          <a:p>
            <a:pPr lvl="1"/>
            <a:r>
              <a:rPr lang="en-US" dirty="0" smtClean="0"/>
              <a:t>~37 mm of thermal contraction</a:t>
            </a:r>
          </a:p>
          <a:p>
            <a:pPr lvl="1"/>
            <a:r>
              <a:rPr lang="en-US" dirty="0" smtClean="0"/>
              <a:t>Single cold bellows in the interconnect area</a:t>
            </a:r>
          </a:p>
          <a:p>
            <a:r>
              <a:rPr lang="en-US" dirty="0" smtClean="0"/>
              <a:t>Ion down beam cryostat maybe ~13.9m long</a:t>
            </a:r>
          </a:p>
          <a:p>
            <a:pPr lvl="1"/>
            <a:r>
              <a:rPr lang="en-US" dirty="0" smtClean="0"/>
              <a:t>~42 mm of thermal contraction</a:t>
            </a:r>
          </a:p>
          <a:p>
            <a:pPr lvl="1"/>
            <a:r>
              <a:rPr lang="en-US" dirty="0" smtClean="0"/>
              <a:t>Probably two to three bellows</a:t>
            </a:r>
          </a:p>
          <a:p>
            <a:pPr lvl="1"/>
            <a:r>
              <a:rPr lang="en-US" dirty="0" smtClean="0"/>
              <a:t>Beam line aperture10 </a:t>
            </a:r>
            <a:r>
              <a:rPr lang="en-US" dirty="0" err="1" smtClean="0"/>
              <a:t>mR</a:t>
            </a:r>
            <a:r>
              <a:rPr lang="en-US" dirty="0" smtClean="0"/>
              <a:t> from IP </a:t>
            </a:r>
            <a:r>
              <a:rPr lang="en-US" dirty="0"/>
              <a:t>to meet detector </a:t>
            </a:r>
            <a:r>
              <a:rPr lang="en-US" dirty="0" smtClean="0"/>
              <a:t>requirements,  340 mm at exit</a:t>
            </a:r>
          </a:p>
          <a:p>
            <a:pPr lvl="1"/>
            <a:r>
              <a:rPr lang="en-US" dirty="0" smtClean="0"/>
              <a:t>Cold aperture due to magnet requirements</a:t>
            </a:r>
          </a:p>
          <a:p>
            <a:r>
              <a:rPr lang="en-US" dirty="0" smtClean="0"/>
              <a:t>Haven’t looked a other areas of the ion line</a:t>
            </a:r>
          </a:p>
          <a:p>
            <a:r>
              <a:rPr lang="en-US" dirty="0" smtClean="0"/>
              <a:t>Additional bellows requirements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nstallation, misalignment, etc.</a:t>
            </a:r>
          </a:p>
          <a:p>
            <a:r>
              <a:rPr lang="en-US" dirty="0" smtClean="0"/>
              <a:t>I have found limited information on the RHIC bellows and some on LHC bellows.   Are their others?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99" y="1325458"/>
            <a:ext cx="5392275" cy="1322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9325" y="2691927"/>
            <a:ext cx="22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 </a:t>
            </a:r>
            <a:r>
              <a:rPr lang="en-US" dirty="0"/>
              <a:t>M</a:t>
            </a:r>
            <a:r>
              <a:rPr lang="en-US" dirty="0" smtClean="0"/>
              <a:t>agnet Cell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87367" y="3436433"/>
            <a:ext cx="6363957" cy="1785992"/>
            <a:chOff x="5687367" y="3436433"/>
            <a:chExt cx="6363957" cy="1785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7367" y="3889176"/>
              <a:ext cx="6363957" cy="89473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18326" y="4853093"/>
              <a:ext cx="2502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Ion IP magnet cryostat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0977" y="4343369"/>
              <a:ext cx="12476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ion Beam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124675" y="4553635"/>
              <a:ext cx="955185" cy="7237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87367" y="3773995"/>
              <a:ext cx="6240026" cy="2009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610600" y="3436433"/>
              <a:ext cx="992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~13.9 m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51218" y="2876318"/>
            <a:ext cx="158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Interconnect area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2" idx="0"/>
          </p:cNvCxnSpPr>
          <p:nvPr/>
        </p:nvCxnSpPr>
        <p:spPr>
          <a:xfrm flipH="1" flipV="1">
            <a:off x="6451042" y="2691927"/>
            <a:ext cx="93891" cy="184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4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7" y="222114"/>
            <a:ext cx="4628103" cy="1325563"/>
          </a:xfrm>
        </p:spPr>
        <p:txBody>
          <a:bodyPr/>
          <a:lstStyle/>
          <a:p>
            <a:r>
              <a:rPr lang="en-US" dirty="0"/>
              <a:t>RHIC </a:t>
            </a:r>
            <a:r>
              <a:rPr lang="en-US" dirty="0" smtClean="0"/>
              <a:t>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48" y="1374466"/>
            <a:ext cx="4562595" cy="36909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Hard time finding details on any design</a:t>
            </a:r>
          </a:p>
          <a:p>
            <a:pPr lvl="1"/>
            <a:r>
              <a:rPr lang="en-US" sz="1800" dirty="0" smtClean="0"/>
              <a:t>Various papers indicate that most bellows where shielded and that limited number of specialty bellows may not have been</a:t>
            </a:r>
          </a:p>
          <a:p>
            <a:r>
              <a:rPr lang="en-US" sz="2000" dirty="0" smtClean="0"/>
              <a:t>Found a singular picture on one slide</a:t>
            </a:r>
          </a:p>
          <a:p>
            <a:r>
              <a:rPr lang="en-US" sz="2000" dirty="0" smtClean="0"/>
              <a:t>Also found singular picture below – source unknown so not sure where used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269" y="268864"/>
            <a:ext cx="5698879" cy="42514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93" r="-1"/>
          <a:stretch/>
        </p:blipFill>
        <p:spPr>
          <a:xfrm>
            <a:off x="8591341" y="3447315"/>
            <a:ext cx="3175164" cy="28897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52897" y="4595820"/>
            <a:ext cx="258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</a:t>
            </a:r>
            <a:r>
              <a:rPr lang="en-US" sz="1400" dirty="0" smtClean="0"/>
              <a:t>In-situ coating and scrubbing of long narrow beam pipes for eliminating electron clouds and reducing vacuum wall RF resistivity”, A. </a:t>
            </a:r>
            <a:r>
              <a:rPr lang="en-US" sz="1400" dirty="0" err="1" smtClean="0"/>
              <a:t>Hershcovitch</a:t>
            </a:r>
            <a:r>
              <a:rPr lang="en-US" sz="1400" dirty="0" smtClean="0"/>
              <a:t> et. al., BNL, ECLOUD, 2018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52986" y="3870542"/>
            <a:ext cx="1060519" cy="3382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9" y="4320984"/>
            <a:ext cx="4269997" cy="20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68" y="189387"/>
            <a:ext cx="7504052" cy="5618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36" y="1456347"/>
            <a:ext cx="4092650" cy="4351338"/>
          </a:xfrm>
        </p:spPr>
        <p:txBody>
          <a:bodyPr/>
          <a:lstStyle/>
          <a:p>
            <a:r>
              <a:rPr lang="en-US" dirty="0" smtClean="0"/>
              <a:t>Accommodates large thermal movement </a:t>
            </a:r>
          </a:p>
          <a:p>
            <a:pPr lvl="1"/>
            <a:r>
              <a:rPr lang="en-US" dirty="0" smtClean="0"/>
              <a:t>At least ~45 mm for 15 m dipoles</a:t>
            </a:r>
          </a:p>
          <a:p>
            <a:r>
              <a:rPr lang="en-US" dirty="0" smtClean="0"/>
              <a:t>Relatively simple compared to PEP-II design</a:t>
            </a:r>
          </a:p>
          <a:p>
            <a:pPr lvl="1"/>
            <a:r>
              <a:rPr lang="en-US" dirty="0" smtClean="0"/>
              <a:t>Still not simple</a:t>
            </a:r>
          </a:p>
          <a:p>
            <a:r>
              <a:rPr lang="en-US" dirty="0" smtClean="0"/>
              <a:t>Adequate for JLEIC?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B491-B529-4B39-843E-33C975DF952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9124" y="5449688"/>
            <a:ext cx="317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LHC Status and commissioning Plans</a:t>
            </a:r>
            <a:r>
              <a:rPr lang="en-US" sz="1400" dirty="0" smtClean="0"/>
              <a:t>”,  </a:t>
            </a:r>
          </a:p>
          <a:p>
            <a:r>
              <a:rPr lang="en-US" sz="1400" dirty="0" smtClean="0"/>
              <a:t>G</a:t>
            </a:r>
            <a:r>
              <a:rPr lang="en-US" sz="1400" dirty="0"/>
              <a:t>. </a:t>
            </a:r>
            <a:r>
              <a:rPr lang="en-US" sz="1400" dirty="0" err="1" smtClean="0"/>
              <a:t>Arduini</a:t>
            </a:r>
            <a:r>
              <a:rPr lang="en-US" sz="1400" dirty="0" smtClean="0"/>
              <a:t>, CERN </a:t>
            </a:r>
            <a:r>
              <a:rPr lang="en-US" sz="1400" dirty="0"/>
              <a:t>9/10/2007</a:t>
            </a:r>
          </a:p>
        </p:txBody>
      </p:sp>
    </p:spTree>
    <p:extLst>
      <p:ext uri="{BB962C8B-B14F-4D97-AF65-F5344CB8AC3E}">
        <p14:creationId xmlns:p14="http://schemas.microsoft.com/office/powerpoint/2010/main" val="12233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909</Words>
  <Application>Microsoft Macintosh PowerPoint</Application>
  <PresentationFormat>Custom</PresentationFormat>
  <Paragraphs>130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RF Shielded Bellows for JLIEC</vt:lpstr>
      <vt:lpstr>JLEIC Shielded Bellows  </vt:lpstr>
      <vt:lpstr>PEP-II Design</vt:lpstr>
      <vt:lpstr>PEP-II Design</vt:lpstr>
      <vt:lpstr>IP Double Aperture Design</vt:lpstr>
      <vt:lpstr>IP Double Design</vt:lpstr>
      <vt:lpstr>ION Ring Requirements</vt:lpstr>
      <vt:lpstr>RHIC Designs</vt:lpstr>
      <vt:lpstr>LHC</vt:lpstr>
      <vt:lpstr>LHC</vt:lpstr>
      <vt:lpstr>Misc. Designs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Administrator</cp:lastModifiedBy>
  <cp:revision>62</cp:revision>
  <dcterms:created xsi:type="dcterms:W3CDTF">2019-11-06T20:30:46Z</dcterms:created>
  <dcterms:modified xsi:type="dcterms:W3CDTF">2019-11-11T19:17:13Z</dcterms:modified>
</cp:coreProperties>
</file>