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6" r:id="rId5"/>
    <p:sldId id="267" r:id="rId6"/>
    <p:sldId id="259" r:id="rId7"/>
    <p:sldId id="261" r:id="rId8"/>
    <p:sldId id="257" r:id="rId9"/>
    <p:sldId id="268" r:id="rId10"/>
    <p:sldId id="269" r:id="rId11"/>
    <p:sldId id="270" r:id="rId12"/>
    <p:sldId id="27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2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8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8BF8-D1BA-4629-8091-E1F4F49A7345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B4AE-7426-4B74-B8A9-4A1DAC2AC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6790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JLEIC Impedance Status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4615"/>
            <a:ext cx="9144000" cy="1655762"/>
          </a:xfrm>
        </p:spPr>
        <p:txBody>
          <a:bodyPr/>
          <a:lstStyle/>
          <a:p>
            <a:r>
              <a:rPr lang="en-US" sz="2800" dirty="0" smtClean="0"/>
              <a:t>Frank </a:t>
            </a:r>
            <a:r>
              <a:rPr lang="en-US" sz="2800" dirty="0" err="1" smtClean="0"/>
              <a:t>Marhauser</a:t>
            </a:r>
            <a:endParaRPr lang="en-US" sz="2800" dirty="0" smtClean="0"/>
          </a:p>
          <a:p>
            <a:r>
              <a:rPr lang="en-US" sz="2800" dirty="0" smtClean="0"/>
              <a:t>JLEIC Impedance Meeting</a:t>
            </a:r>
            <a:endParaRPr lang="en-US" sz="2800" dirty="0"/>
          </a:p>
          <a:p>
            <a:r>
              <a:rPr lang="en-US" sz="2800" dirty="0" smtClean="0"/>
              <a:t>2/22/2019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763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3-cell 476.3 MHz cavities for cooler ERL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change to RF frequency and thus cavities!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have modeled a HOM-damped 3-cell cavity to evaluate the total monopole </a:t>
            </a:r>
            <a:r>
              <a:rPr lang="en-US" dirty="0" smtClean="0"/>
              <a:t>mode </a:t>
            </a:r>
            <a:r>
              <a:rPr lang="en-US" dirty="0"/>
              <a:t>power dissipation</a:t>
            </a:r>
            <a:r>
              <a:rPr lang="en-US" dirty="0" smtClean="0"/>
              <a:t>, but </a:t>
            </a:r>
            <a:r>
              <a:rPr lang="en-US" dirty="0"/>
              <a:t>I need to update the bunch pattern.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CAD </a:t>
            </a:r>
            <a:r>
              <a:rPr lang="en-US" dirty="0" err="1"/>
              <a:t>modelling</a:t>
            </a:r>
            <a:r>
              <a:rPr lang="en-US" dirty="0"/>
              <a:t> does not need to be done by the engineering group. </a:t>
            </a:r>
            <a:r>
              <a:rPr lang="en-US" dirty="0" smtClean="0"/>
              <a:t>This </a:t>
            </a:r>
            <a:r>
              <a:rPr lang="en-US" dirty="0"/>
              <a:t>is up to </a:t>
            </a:r>
            <a:r>
              <a:rPr lang="en-US" dirty="0" smtClean="0"/>
              <a:t>the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9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Collimator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38" y="1401528"/>
            <a:ext cx="10609362" cy="47754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Received the first collimator CAD model from Bill </a:t>
            </a:r>
            <a:r>
              <a:rPr lang="en-US" dirty="0" err="1"/>
              <a:t>Crahen</a:t>
            </a:r>
            <a:r>
              <a:rPr lang="en-US" dirty="0"/>
              <a:t> from the </a:t>
            </a:r>
            <a:br>
              <a:rPr lang="en-US" dirty="0"/>
            </a:br>
            <a:r>
              <a:rPr lang="en-US" dirty="0"/>
              <a:t>engineering group </a:t>
            </a:r>
            <a:r>
              <a:rPr lang="en-US" dirty="0" smtClean="0"/>
              <a:t>(next slide)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did a quick impedance calculation with the beam being on the proposed </a:t>
            </a:r>
            <a:br>
              <a:rPr lang="en-US" dirty="0"/>
            </a:br>
            <a:r>
              <a:rPr lang="en-US" dirty="0" smtClean="0"/>
              <a:t>path. </a:t>
            </a:r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found high impedance modes (~1 </a:t>
            </a:r>
            <a:r>
              <a:rPr lang="en-US" dirty="0" err="1"/>
              <a:t>MOhms</a:t>
            </a:r>
            <a:r>
              <a:rPr lang="en-US" dirty="0"/>
              <a:t>) and provided the feedback that </a:t>
            </a:r>
            <a:r>
              <a:rPr lang="en-US" dirty="0" smtClean="0"/>
              <a:t>one </a:t>
            </a:r>
            <a:r>
              <a:rPr lang="en-US" dirty="0"/>
              <a:t>should consider </a:t>
            </a:r>
            <a:r>
              <a:rPr lang="en-US" dirty="0" smtClean="0"/>
              <a:t>means to </a:t>
            </a:r>
            <a:r>
              <a:rPr lang="en-US" dirty="0"/>
              <a:t>damp the modes. This needs more investigations as to the </a:t>
            </a:r>
            <a:r>
              <a:rPr lang="en-US" dirty="0" err="1"/>
              <a:t>Eigenmode</a:t>
            </a:r>
            <a:r>
              <a:rPr lang="en-US" dirty="0"/>
              <a:t> </a:t>
            </a:r>
            <a:r>
              <a:rPr lang="en-US" dirty="0" smtClean="0"/>
              <a:t>field profiles </a:t>
            </a:r>
            <a:r>
              <a:rPr lang="en-US" dirty="0"/>
              <a:t>of concern.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 include </a:t>
            </a:r>
            <a:r>
              <a:rPr lang="en-US" dirty="0"/>
              <a:t>the beam tubes with tapers on either side. The beam tubes </a:t>
            </a:r>
            <a:br>
              <a:rPr lang="en-US" dirty="0"/>
            </a:br>
            <a:r>
              <a:rPr lang="en-US" dirty="0"/>
              <a:t>nominally also have 1-2 shield </a:t>
            </a:r>
            <a:r>
              <a:rPr lang="en-US" dirty="0" smtClean="0"/>
              <a:t>bellows that </a:t>
            </a:r>
            <a:r>
              <a:rPr lang="en-US" dirty="0"/>
              <a:t>I did not include for now. They also might be needed to be meshed </a:t>
            </a:r>
            <a:r>
              <a:rPr lang="en-US" dirty="0" smtClean="0"/>
              <a:t>and </a:t>
            </a:r>
            <a:r>
              <a:rPr lang="en-US" dirty="0"/>
              <a:t>evaluated individually since</a:t>
            </a:r>
            <a:br>
              <a:rPr lang="en-US" dirty="0"/>
            </a:br>
            <a:r>
              <a:rPr lang="en-US" dirty="0"/>
              <a:t>extremely complex and detailed in design.</a:t>
            </a:r>
          </a:p>
        </p:txBody>
      </p:sp>
    </p:spTree>
    <p:extLst>
      <p:ext uri="{BB962C8B-B14F-4D97-AF65-F5344CB8AC3E}">
        <p14:creationId xmlns:p14="http://schemas.microsoft.com/office/powerpoint/2010/main" val="71224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CAD Model for a Collimator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0" y="1905432"/>
            <a:ext cx="1092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Shielded bellows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32" y="1591318"/>
            <a:ext cx="10656368" cy="48221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shielded bellows that is conceived on one end of the IR beam chamber </a:t>
            </a:r>
            <a:br>
              <a:rPr lang="en-US" dirty="0"/>
            </a:br>
            <a:r>
              <a:rPr lang="en-US" dirty="0"/>
              <a:t>housing both </a:t>
            </a:r>
            <a:r>
              <a:rPr lang="en-US" dirty="0" smtClean="0"/>
              <a:t>the ion </a:t>
            </a:r>
            <a:r>
              <a:rPr lang="en-US" dirty="0"/>
              <a:t>and electron beam tube is under design.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received a CAD model from </a:t>
            </a:r>
            <a:r>
              <a:rPr lang="en-US" dirty="0" smtClean="0"/>
              <a:t>Chuck </a:t>
            </a:r>
            <a:r>
              <a:rPr lang="en-US" dirty="0"/>
              <a:t>Hutton from the engineering group.</a:t>
            </a:r>
            <a:br>
              <a:rPr lang="en-US" dirty="0"/>
            </a:br>
            <a:r>
              <a:rPr lang="en-US" dirty="0" smtClean="0"/>
              <a:t>(See </a:t>
            </a:r>
            <a:r>
              <a:rPr lang="en-US" dirty="0"/>
              <a:t>new_model2.</a:t>
            </a:r>
            <a:r>
              <a:rPr lang="en-US" dirty="0" smtClean="0"/>
              <a:t>bmp in the next slide). </a:t>
            </a:r>
            <a:r>
              <a:rPr lang="en-US" dirty="0"/>
              <a:t>This CAD file as sent could not be utilized yet for </a:t>
            </a:r>
            <a:r>
              <a:rPr lang="en-US" dirty="0" smtClean="0"/>
              <a:t>a </a:t>
            </a:r>
            <a:r>
              <a:rPr lang="en-US" dirty="0"/>
              <a:t>wakefield calculation. 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Specifically</a:t>
            </a:r>
            <a:r>
              <a:rPr lang="en-US" dirty="0"/>
              <a:t>, the CAD model must be 'cleaned', </a:t>
            </a:r>
            <a:r>
              <a:rPr lang="en-US" dirty="0" smtClean="0"/>
              <a:t>the </a:t>
            </a:r>
            <a:r>
              <a:rPr lang="en-US" dirty="0"/>
              <a:t>spring-finger gaskets were missing, and the RF vacuum model was not </a:t>
            </a:r>
            <a:r>
              <a:rPr lang="en-US" dirty="0" smtClean="0"/>
              <a:t>included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 IR chamber now conceives beam tubes being equal in diameter </a:t>
            </a:r>
            <a:br>
              <a:rPr lang="en-US" dirty="0"/>
            </a:br>
            <a:r>
              <a:rPr lang="en-US" dirty="0"/>
              <a:t>for both the electron an ion beam per latest design,</a:t>
            </a:r>
            <a:br>
              <a:rPr lang="en-US" dirty="0"/>
            </a:br>
            <a:r>
              <a:rPr lang="en-US" dirty="0"/>
              <a:t>this model might be already obsolete.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9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New Shielded Bellow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057"/>
            <a:ext cx="12192000" cy="48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4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Outline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</a:t>
            </a:r>
            <a:r>
              <a:rPr lang="en-US" dirty="0" smtClean="0"/>
              <a:t>chamber</a:t>
            </a:r>
            <a:endParaRPr lang="en-US" dirty="0" smtClean="0"/>
          </a:p>
          <a:p>
            <a:pPr lvl="1"/>
            <a:r>
              <a:rPr lang="en-US" dirty="0" smtClean="0"/>
              <a:t>Draft </a:t>
            </a:r>
            <a:r>
              <a:rPr lang="en-US" dirty="0"/>
              <a:t>Design of new IP </a:t>
            </a:r>
            <a:r>
              <a:rPr lang="en-US" dirty="0" smtClean="0"/>
              <a:t>chamber</a:t>
            </a:r>
          </a:p>
          <a:p>
            <a:r>
              <a:rPr lang="en-US" dirty="0"/>
              <a:t>3-cell 476.3 MHz cavities for cooler </a:t>
            </a:r>
            <a:r>
              <a:rPr lang="en-US" dirty="0" smtClean="0"/>
              <a:t>ERL</a:t>
            </a:r>
            <a:endParaRPr lang="en-US" dirty="0"/>
          </a:p>
          <a:p>
            <a:r>
              <a:rPr lang="en-US" dirty="0" smtClean="0"/>
              <a:t>Collimator</a:t>
            </a:r>
          </a:p>
          <a:p>
            <a:r>
              <a:rPr lang="en-US" dirty="0" smtClean="0"/>
              <a:t>Shielded </a:t>
            </a:r>
            <a:r>
              <a:rPr lang="en-US" dirty="0"/>
              <a:t>bellows</a:t>
            </a:r>
            <a:endParaRPr lang="en-US" dirty="0" smtClean="0"/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IR chamber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Mark Wiseman sent me the attached PowerPoint file. We had a quick </a:t>
            </a:r>
            <a:br>
              <a:rPr lang="en-US" dirty="0"/>
            </a:br>
            <a:r>
              <a:rPr lang="en-US" dirty="0"/>
              <a:t>discussion agreeing that latest update </a:t>
            </a:r>
            <a:r>
              <a:rPr lang="en-US" dirty="0" smtClean="0"/>
              <a:t>is valuable </a:t>
            </a:r>
            <a:r>
              <a:rPr lang="en-US" dirty="0"/>
              <a:t>improvement RF-wise compared to the previous design.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Mark will </a:t>
            </a:r>
            <a:r>
              <a:rPr lang="en-US" dirty="0"/>
              <a:t>start triggering the </a:t>
            </a:r>
            <a:r>
              <a:rPr lang="en-US" dirty="0" err="1" smtClean="0"/>
              <a:t>modelling</a:t>
            </a:r>
            <a:r>
              <a:rPr lang="en-US" dirty="0" smtClean="0"/>
              <a:t> of </a:t>
            </a:r>
            <a:r>
              <a:rPr lang="en-US" dirty="0"/>
              <a:t>the IR chamber for wakefield </a:t>
            </a:r>
            <a:r>
              <a:rPr lang="en-US" dirty="0" smtClean="0"/>
              <a:t>calculations.</a:t>
            </a:r>
          </a:p>
          <a:p>
            <a:endParaRPr lang="en-US" dirty="0"/>
          </a:p>
          <a:p>
            <a:r>
              <a:rPr lang="en-US" dirty="0" smtClean="0"/>
              <a:t>Note </a:t>
            </a:r>
            <a:r>
              <a:rPr lang="en-US" dirty="0"/>
              <a:t>that there is no way possible yet to numerically evaluate the </a:t>
            </a:r>
            <a:br>
              <a:rPr lang="en-US" dirty="0"/>
            </a:br>
            <a:r>
              <a:rPr lang="en-US" dirty="0" err="1" smtClean="0"/>
              <a:t>impedancefrom</a:t>
            </a:r>
            <a:r>
              <a:rPr lang="en-US" dirty="0" smtClean="0"/>
              <a:t> </a:t>
            </a:r>
            <a:r>
              <a:rPr lang="en-US" dirty="0"/>
              <a:t>a wakefield calculation with both the ion and electron beam being </a:t>
            </a:r>
            <a:r>
              <a:rPr lang="en-US" dirty="0" smtClean="0"/>
              <a:t>present</a:t>
            </a:r>
            <a:r>
              <a:rPr lang="en-US" dirty="0"/>
              <a:t>, while traversing with an angle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149153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t="11561" b="7059"/>
          <a:stretch/>
        </p:blipFill>
        <p:spPr>
          <a:xfrm>
            <a:off x="2925893" y="5436158"/>
            <a:ext cx="8208658" cy="1115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0227" cy="1051003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Draft Design of new IP chamber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26" y="1533576"/>
            <a:ext cx="11002945" cy="209221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Based on information from </a:t>
            </a:r>
            <a:r>
              <a:rPr lang="en-US" sz="2000" dirty="0" err="1" smtClean="0"/>
              <a:t>Yulia</a:t>
            </a:r>
            <a:r>
              <a:rPr lang="en-US" sz="2000" dirty="0" smtClean="0"/>
              <a:t> (more pictures next slide)</a:t>
            </a:r>
          </a:p>
          <a:p>
            <a:r>
              <a:rPr lang="en-US" sz="2000" dirty="0" smtClean="0"/>
              <a:t>Symmetric about IP other than synchrotron radiation mask on electron inlet</a:t>
            </a:r>
          </a:p>
          <a:p>
            <a:r>
              <a:rPr lang="en-US" sz="2000" dirty="0" smtClean="0"/>
              <a:t>Synchrotron mask unchanged (1000 mm from IP, 24 mm ID/10 </a:t>
            </a:r>
            <a:r>
              <a:rPr lang="en-US" sz="2000" dirty="0"/>
              <a:t>mm long </a:t>
            </a:r>
            <a:r>
              <a:rPr lang="en-US" sz="2000" dirty="0" smtClean="0"/>
              <a:t>)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entral tube – 200 mm long, 64.4 mm ID</a:t>
            </a:r>
          </a:p>
          <a:p>
            <a:r>
              <a:rPr lang="en-US" sz="2000" dirty="0" smtClean="0"/>
              <a:t>Electron entrant and exit vacuum tubes 60 mm ID at chamber</a:t>
            </a:r>
          </a:p>
          <a:p>
            <a:r>
              <a:rPr lang="en-US" sz="2000" dirty="0" smtClean="0"/>
              <a:t>Ion line has 11.6 </a:t>
            </a:r>
            <a:r>
              <a:rPr lang="en-US" sz="2000" dirty="0" err="1" smtClean="0"/>
              <a:t>mRad</a:t>
            </a:r>
            <a:r>
              <a:rPr lang="en-US" sz="2000" dirty="0" smtClean="0"/>
              <a:t> radial aperture on inlet and outlet (22.4 mm ID)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01/30/2019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E6D2-EB4E-4BAA-8188-B0C3572FB7DD}" type="slidenum">
              <a:rPr lang="en-US" smtClean="0"/>
              <a:t>4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36606" y="3625793"/>
            <a:ext cx="11477625" cy="1731209"/>
            <a:chOff x="327040" y="4238353"/>
            <a:chExt cx="11477625" cy="1731209"/>
          </a:xfrm>
        </p:grpSpPr>
        <p:grpSp>
          <p:nvGrpSpPr>
            <p:cNvPr id="7" name="Group 6"/>
            <p:cNvGrpSpPr/>
            <p:nvPr/>
          </p:nvGrpSpPr>
          <p:grpSpPr>
            <a:xfrm>
              <a:off x="327040" y="4238353"/>
              <a:ext cx="11477625" cy="1731209"/>
              <a:chOff x="327040" y="4582266"/>
              <a:chExt cx="11477625" cy="173120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7040" y="4582266"/>
                <a:ext cx="11477625" cy="1731209"/>
                <a:chOff x="327040" y="4582266"/>
                <a:chExt cx="11477625" cy="1731209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7040" y="4582266"/>
                  <a:ext cx="11477625" cy="1704975"/>
                </a:xfrm>
                <a:prstGeom prst="rect">
                  <a:avLst/>
                </a:prstGeom>
              </p:spPr>
            </p:pic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5599862" y="5612580"/>
                  <a:ext cx="673240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2757504" y="5972721"/>
                  <a:ext cx="6388100" cy="2700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5526872" y="5610690"/>
                  <a:ext cx="8493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200 mm</a:t>
                  </a:r>
                  <a:endParaRPr lang="en-US" sz="1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524499" y="6005698"/>
                  <a:ext cx="123273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1924 mm</a:t>
                  </a:r>
                  <a:endParaRPr lang="en-US" sz="1400" dirty="0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838200" y="4940300"/>
                  <a:ext cx="1104900" cy="1016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10047514" y="5208590"/>
                  <a:ext cx="849312" cy="11905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166725" y="4692360"/>
                  <a:ext cx="109387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Ion beam</a:t>
                  </a:r>
                  <a:endParaRPr lang="en-US" sz="14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0111014" y="4900813"/>
                  <a:ext cx="109387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e</a:t>
                  </a:r>
                  <a:r>
                    <a:rPr lang="en-US" sz="1400" dirty="0" smtClean="0"/>
                    <a:t> beam</a:t>
                  </a:r>
                  <a:endParaRPr lang="en-US" sz="14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4889322" y="4734123"/>
                <a:ext cx="10897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64.4 mm ID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07391" y="5646074"/>
                <a:ext cx="10897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60 mm ID x2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535929" y="5796925"/>
                <a:ext cx="1384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22.4 mm ID x2</a:t>
                </a:r>
                <a:endParaRPr lang="en-US" sz="1400" dirty="0"/>
              </a:p>
            </p:txBody>
          </p:sp>
          <p:cxnSp>
            <p:nvCxnSpPr>
              <p:cNvPr id="12" name="Straight Arrow Connector 11"/>
              <p:cNvCxnSpPr>
                <a:stCxn id="9" idx="2"/>
              </p:cNvCxnSpPr>
              <p:nvPr/>
            </p:nvCxnSpPr>
            <p:spPr>
              <a:xfrm>
                <a:off x="5434202" y="5041900"/>
                <a:ext cx="331598" cy="279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9154929" y="5665905"/>
                <a:ext cx="393701" cy="2666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315834" y="5463499"/>
                <a:ext cx="224166" cy="2024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8248459" y="4296800"/>
              <a:ext cx="1656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Synchrotron mask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911051" y="4583195"/>
              <a:ext cx="243878" cy="281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3528" y="5615258"/>
            <a:ext cx="267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19_01_29 IP Vacuum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Design of new IP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31" y="1544271"/>
            <a:ext cx="3510317" cy="244492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End plates match the two beam tube diameters with straights off the tangents</a:t>
            </a:r>
          </a:p>
          <a:p>
            <a:pPr lvl="1"/>
            <a:r>
              <a:rPr lang="en-US" sz="2000" dirty="0" smtClean="0"/>
              <a:t>LT 5 mm between vacuum tubes</a:t>
            </a:r>
          </a:p>
          <a:p>
            <a:r>
              <a:rPr lang="en-US" sz="2400" dirty="0" smtClean="0"/>
              <a:t>Chamber transitions from the end plates to central 64.4 mm ID 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01/30/2019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E6D2-EB4E-4BAA-8188-B0C3572FB7DD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460" y="221064"/>
            <a:ext cx="2044409" cy="4423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91494" y="221064"/>
            <a:ext cx="14369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View from electron inlet side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48" y="1386965"/>
            <a:ext cx="5464966" cy="32571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7" name="Group 36"/>
          <p:cNvGrpSpPr/>
          <p:nvPr/>
        </p:nvGrpSpPr>
        <p:grpSpPr>
          <a:xfrm>
            <a:off x="357187" y="4565625"/>
            <a:ext cx="11477625" cy="1747850"/>
            <a:chOff x="357187" y="4565625"/>
            <a:chExt cx="11477625" cy="1747850"/>
          </a:xfrm>
        </p:grpSpPr>
        <p:grpSp>
          <p:nvGrpSpPr>
            <p:cNvPr id="24" name="Group 23"/>
            <p:cNvGrpSpPr/>
            <p:nvPr/>
          </p:nvGrpSpPr>
          <p:grpSpPr>
            <a:xfrm>
              <a:off x="357187" y="4565625"/>
              <a:ext cx="11477625" cy="1747850"/>
              <a:chOff x="357187" y="4565625"/>
              <a:chExt cx="11477625" cy="17478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187" y="4565625"/>
                <a:ext cx="11477625" cy="1704975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5599862" y="5612580"/>
                <a:ext cx="67324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757504" y="5972721"/>
                <a:ext cx="6388100" cy="270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526872" y="5610690"/>
                <a:ext cx="8493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200 mm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24499" y="6005698"/>
                <a:ext cx="1232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1924 mm</a:t>
                </a:r>
                <a:endParaRPr lang="en-US" sz="1400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838200" y="4940300"/>
                <a:ext cx="1104900" cy="101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10047514" y="5208590"/>
                <a:ext cx="849312" cy="119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166725" y="4692360"/>
                <a:ext cx="10938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Ion beam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111014" y="4900813"/>
                <a:ext cx="10938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</a:t>
                </a:r>
                <a:r>
                  <a:rPr lang="en-US" sz="1400" dirty="0" smtClean="0"/>
                  <a:t> beam</a:t>
                </a:r>
                <a:endParaRPr lang="en-US" sz="14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89322" y="4734123"/>
              <a:ext cx="1089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64.4 mm ID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07391" y="5646074"/>
              <a:ext cx="1089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 mm ID x2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35929" y="5796925"/>
              <a:ext cx="13849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22.4 mm ID x2</a:t>
              </a:r>
              <a:endParaRPr lang="en-US" sz="1400" dirty="0"/>
            </a:p>
          </p:txBody>
        </p:sp>
        <p:cxnSp>
          <p:nvCxnSpPr>
            <p:cNvPr id="29" name="Straight Arrow Connector 28"/>
            <p:cNvCxnSpPr>
              <a:stCxn id="25" idx="2"/>
            </p:cNvCxnSpPr>
            <p:nvPr/>
          </p:nvCxnSpPr>
          <p:spPr>
            <a:xfrm>
              <a:off x="5434202" y="5041900"/>
              <a:ext cx="331598" cy="279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9154929" y="5665905"/>
              <a:ext cx="393701" cy="2666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315834" y="5463499"/>
              <a:ext cx="224166" cy="2024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434202" y="3579370"/>
            <a:ext cx="101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Interaction Point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V="1">
            <a:off x="5941741" y="3019344"/>
            <a:ext cx="670074" cy="5600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09076" y="6370329"/>
            <a:ext cx="412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19_01_29 IP Vacuum 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6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48" t="24801" r="2981" b="13013"/>
          <a:stretch/>
        </p:blipFill>
        <p:spPr>
          <a:xfrm>
            <a:off x="36095" y="-36095"/>
            <a:ext cx="12151894" cy="6918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317" y="2502039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chamber 6.0 cm ID, 20 cm long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8946" y="3803702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Synchrotron Radiation Mask Unchanged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502" y="3678128"/>
            <a:ext cx="271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and electron entrant and exit tubes all 6.0 cm ID tubes.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have to add the transition to the rest of the vacuum lines.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286352" y="4126867"/>
            <a:ext cx="192594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00009" y="3151663"/>
            <a:ext cx="192594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20414" y="5665569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exit line not centered on beam line.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05797" y="5110619"/>
            <a:ext cx="671144" cy="554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87" y="482278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entrant line not centered on beam line.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09553" y="1120525"/>
            <a:ext cx="382772" cy="867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603" y="365125"/>
            <a:ext cx="415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19_02_06 IP Vacuum Chamber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84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632" t="27506" r="709" b="19827"/>
          <a:stretch/>
        </p:blipFill>
        <p:spPr>
          <a:xfrm>
            <a:off x="91540" y="641855"/>
            <a:ext cx="12008920" cy="5273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5889" y="2416978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chamber 6.0 cm ID, 20 cm long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39162" y="2740143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Synchrotron Radiation Mask Unchanged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078" y="4050213"/>
            <a:ext cx="271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and electron entrant and exit tubes all 6.0 cm ID tubes.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have to add the transition to the rest of the vacuum lines.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446568" y="3063308"/>
            <a:ext cx="192594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25581" y="3066602"/>
            <a:ext cx="192594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38943" y="4605163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exit line not centered on beam line.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624326" y="4050213"/>
            <a:ext cx="671144" cy="554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7320" y="1718839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entrant line not centered on beam line.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2416978"/>
            <a:ext cx="574158" cy="807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85836" y="1441840"/>
            <a:ext cx="271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chambers are symmetric about the IP and ~ 860 mm long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20510" y="2392720"/>
            <a:ext cx="25918" cy="8321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40794" y="891998"/>
            <a:ext cx="415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19_02_06 IP Vacuum Chamber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0437" t="19056" r="13189" b="8935"/>
          <a:stretch/>
        </p:blipFill>
        <p:spPr>
          <a:xfrm>
            <a:off x="5798067" y="4335104"/>
            <a:ext cx="2370425" cy="22298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81261" y="4376767"/>
            <a:ext cx="14369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View from electron inlet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2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290" t="42736" r="1743" b="15933"/>
          <a:stretch/>
        </p:blipFill>
        <p:spPr>
          <a:xfrm>
            <a:off x="398989" y="499730"/>
            <a:ext cx="6001811" cy="21790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90" t="39442" r="1743" b="15933"/>
          <a:stretch/>
        </p:blipFill>
        <p:spPr>
          <a:xfrm>
            <a:off x="2055005" y="3062175"/>
            <a:ext cx="8691590" cy="34069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0" y="4561367"/>
            <a:ext cx="0" cy="20748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36850" y="5181600"/>
            <a:ext cx="3359150" cy="1656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6850" y="4561367"/>
            <a:ext cx="33591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2072611"/>
            <a:ext cx="415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19_02_06 IP Vacuum Chamber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3432065"/>
            <a:ext cx="415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19_02_06 IP Vacuum Chamber rev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7280" y="5523158"/>
            <a:ext cx="662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 alternative would be to extend the orange transition chamber further out as indicted by the orange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electron entrant tube remains unchanged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6850" y="4561367"/>
            <a:ext cx="3359150" cy="5783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80000">
            <a:off x="2732339" y="4967601"/>
            <a:ext cx="3359150" cy="26035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48" t="24801" r="2981" b="13013"/>
          <a:stretch/>
        </p:blipFill>
        <p:spPr>
          <a:xfrm>
            <a:off x="36095" y="-36095"/>
            <a:ext cx="12151894" cy="6918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317" y="2502039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chamber 6.0 cm ID, 20 cm long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8946" y="3803702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Synchrotron Radiation Mask Unchanged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502" y="3678128"/>
            <a:ext cx="271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and electron entrant and exit tubes all 6.0 cm ID tubes.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have to add the transition to the rest of the vacuum lines.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286352" y="4126867"/>
            <a:ext cx="192594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00009" y="3151663"/>
            <a:ext cx="192594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20414" y="5665569"/>
            <a:ext cx="271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entrant and exit line not centered on beam line.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805797" y="5110619"/>
            <a:ext cx="671144" cy="554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2603" y="365125"/>
            <a:ext cx="415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19_02_06 IP Vacuum Chamber  rev 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875" y="427741"/>
            <a:ext cx="271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Another proposed change would be to stretch the electron down beam side further from the 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086343" y="1596574"/>
            <a:ext cx="186945" cy="4953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2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537</Words>
  <Application>Microsoft Macintosh PowerPoint</Application>
  <PresentationFormat>Custom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JLEIC Impedance Status</vt:lpstr>
      <vt:lpstr>Outline</vt:lpstr>
      <vt:lpstr>IR chamber</vt:lpstr>
      <vt:lpstr>Draft Design of new IP chamber</vt:lpstr>
      <vt:lpstr>Draft Design of new IP chamber</vt:lpstr>
      <vt:lpstr>PowerPoint Presentation</vt:lpstr>
      <vt:lpstr>PowerPoint Presentation</vt:lpstr>
      <vt:lpstr>PowerPoint Presentation</vt:lpstr>
      <vt:lpstr>PowerPoint Presentation</vt:lpstr>
      <vt:lpstr>3-cell 476.3 MHz cavities for cooler ERL</vt:lpstr>
      <vt:lpstr>Collimator</vt:lpstr>
      <vt:lpstr>CAD Model for a Collimator</vt:lpstr>
      <vt:lpstr>Shielded bellows</vt:lpstr>
      <vt:lpstr>New Shielded Bellow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Hutton</dc:creator>
  <cp:lastModifiedBy>Administrator</cp:lastModifiedBy>
  <cp:revision>27</cp:revision>
  <dcterms:created xsi:type="dcterms:W3CDTF">2019-01-29T21:44:40Z</dcterms:created>
  <dcterms:modified xsi:type="dcterms:W3CDTF">2019-02-22T12:36:33Z</dcterms:modified>
</cp:coreProperties>
</file>