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81" r:id="rId3"/>
    <p:sldId id="297" r:id="rId4"/>
    <p:sldId id="294" r:id="rId5"/>
    <p:sldId id="296" r:id="rId6"/>
    <p:sldId id="282" r:id="rId7"/>
    <p:sldId id="283" r:id="rId8"/>
    <p:sldId id="300" r:id="rId9"/>
    <p:sldId id="301" r:id="rId10"/>
  </p:sldIdLst>
  <p:sldSz cx="9144000" cy="6858000" type="overhead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43"/>
    <p:restoredTop sz="94674"/>
  </p:normalViewPr>
  <p:slideViewPr>
    <p:cSldViewPr snapToGrid="0" snapToObjects="1">
      <p:cViewPr varScale="1">
        <p:scale>
          <a:sx n="131" d="100"/>
          <a:sy n="131" d="100"/>
        </p:scale>
        <p:origin x="-96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5AB45D-25F6-40EC-BE15-12F6DBF0E57E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18F47-6D79-410C-B4B4-C9FBDD108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933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22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defRPr/>
            </a:lvl1pPr>
            <a:lvl2pPr marL="914400" indent="-342900">
              <a:buFont typeface="Arial" panose="020B0604020202020204" pitchFamily="34" charset="0"/>
              <a:buChar char="̶"/>
              <a:defRPr/>
            </a:lvl2pPr>
            <a:lvl3pPr marL="1257300" indent="-342900"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5143787" y="6516362"/>
            <a:ext cx="356188" cy="2616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F48A6-A3E1-4848-9AC3-B43F560BE4F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5"/>
          <p:cNvSpPr txBox="1"/>
          <p:nvPr userDrawn="1"/>
        </p:nvSpPr>
        <p:spPr>
          <a:xfrm>
            <a:off x="2215274" y="6518928"/>
            <a:ext cx="26661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JLEIC R&amp;D Panel Review 30-Nov-2016</a:t>
            </a:r>
            <a:endParaRPr lang="en-US" sz="11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492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0397"/>
          </a:xfrm>
        </p:spPr>
        <p:txBody>
          <a:bodyPr>
            <a:normAutofit/>
          </a:bodyPr>
          <a:lstStyle>
            <a:lvl1pPr algn="ctr"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914400"/>
            <a:ext cx="7886700" cy="5262563"/>
          </a:xfrm>
        </p:spPr>
        <p:txBody>
          <a:bodyPr/>
          <a:lstStyle>
            <a:lvl1pPr marL="457200" indent="-457200">
              <a:defRPr/>
            </a:lvl1pPr>
            <a:lvl2pPr marL="914400" indent="-342900">
              <a:buFont typeface="Arial" panose="020B0604020202020204" pitchFamily="34" charset="0"/>
              <a:buChar char="̶"/>
              <a:defRPr/>
            </a:lvl2pPr>
            <a:lvl3pPr marL="1257300" indent="-342900"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5143787" y="6516362"/>
            <a:ext cx="356188" cy="2616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F48A6-A3E1-4848-9AC3-B43F560BE4F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5"/>
          <p:cNvSpPr txBox="1"/>
          <p:nvPr userDrawn="1"/>
        </p:nvSpPr>
        <p:spPr>
          <a:xfrm>
            <a:off x="2215274" y="6518928"/>
            <a:ext cx="26661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JLEIC R&amp;D Panel Review 30-Nov-2016</a:t>
            </a:r>
            <a:endParaRPr lang="en-US" sz="11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78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0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402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9992"/>
            <a:ext cx="9144000" cy="476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70757" y="6211669"/>
            <a:ext cx="5096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14, 2017</a:t>
            </a:r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Screen Shot 2015-09-30 at 3.18.27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9925"/>
            <a:ext cx="1417320" cy="18542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936625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Peter McIntyre Visit</a:t>
            </a:r>
            <a:br>
              <a:rPr lang="en-US" sz="3200" dirty="0" smtClean="0"/>
            </a:br>
            <a:r>
              <a:rPr lang="en-US" sz="3200" dirty="0" smtClean="0"/>
              <a:t>Overview Slides</a:t>
            </a:r>
            <a:endParaRPr lang="en-US" sz="320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1567737"/>
            <a:ext cx="6400800" cy="50094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Tim Michalski</a:t>
            </a:r>
          </a:p>
          <a:p>
            <a:endParaRPr lang="en-US" sz="2000" dirty="0">
              <a:latin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1279776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JLEIC SC Dipole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485" y="914401"/>
            <a:ext cx="8831943" cy="1654628"/>
          </a:xfrm>
        </p:spPr>
        <p:txBody>
          <a:bodyPr>
            <a:noAutofit/>
          </a:bodyPr>
          <a:lstStyle/>
          <a:p>
            <a:r>
              <a:rPr lang="en-US" sz="2000" dirty="0" smtClean="0"/>
              <a:t>SC Dipoles are used in both Booster Ring and Ion Collider Ring designs.</a:t>
            </a:r>
          </a:p>
          <a:p>
            <a:r>
              <a:rPr lang="en-US" sz="2000" dirty="0" smtClean="0"/>
              <a:t>Baseline center of mass energy (</a:t>
            </a:r>
            <a:r>
              <a:rPr lang="en-US" sz="2000" dirty="0" smtClean="0">
                <a:sym typeface="Symbol"/>
              </a:rPr>
              <a:t>s) is max 63 GeV – 10 GeV electrons, 100 GeV ions</a:t>
            </a:r>
          </a:p>
          <a:p>
            <a:r>
              <a:rPr lang="en-US" sz="2000" dirty="0" smtClean="0">
                <a:sym typeface="Symbol"/>
              </a:rPr>
              <a:t>Whitepaper </a:t>
            </a:r>
            <a:r>
              <a:rPr lang="en-US" sz="2000" dirty="0">
                <a:sym typeface="Symbol"/>
              </a:rPr>
              <a:t></a:t>
            </a:r>
            <a:r>
              <a:rPr lang="en-US" sz="2000" dirty="0" smtClean="0">
                <a:sym typeface="Symbol"/>
              </a:rPr>
              <a:t>s is max 100 GeV – 10 GeV electrons, 200 GeV ions</a:t>
            </a:r>
          </a:p>
          <a:p>
            <a:r>
              <a:rPr lang="en-US" sz="2000" dirty="0" smtClean="0">
                <a:sym typeface="Symbol"/>
              </a:rPr>
              <a:t>ICR Aperture – 10 cm x 6 cm, Booster Aperture – At least that of ICR</a:t>
            </a: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37627"/>
              </p:ext>
            </p:extLst>
          </p:nvPr>
        </p:nvGraphicFramePr>
        <p:xfrm>
          <a:off x="406403" y="2826657"/>
          <a:ext cx="8149770" cy="2965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4253"/>
                <a:gridCol w="1164253"/>
                <a:gridCol w="1164253"/>
                <a:gridCol w="1164253"/>
                <a:gridCol w="1345356"/>
                <a:gridCol w="983149"/>
                <a:gridCol w="1164253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Field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Length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Ramp Rate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LHe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Inlet Temp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GeV Ions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Booster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3T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1.2m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1T/sec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 K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ICR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3T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8m**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0.05T/sec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 K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0-3T in 1 minute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99869">
                <a:tc rowSpan="2"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GeV Ions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Booster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3T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1.2m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1T/sec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 K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ICR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6T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8m**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0.05T/sec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0-6T in 2 minutes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5087" y="5791926"/>
            <a:ext cx="8320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**Use of 2 x 4m dipoles in the Ion Collider Ring with 1° offset between them to accommodate a smaller overall sagitta.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59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to Other Ramping SC Magnets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599" y="914400"/>
            <a:ext cx="7886700" cy="5262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"/>
          <a:stretch/>
        </p:blipFill>
        <p:spPr bwMode="auto">
          <a:xfrm>
            <a:off x="14517" y="849950"/>
            <a:ext cx="6000489" cy="5590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3940635" y="2256971"/>
            <a:ext cx="130628" cy="13062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071263" y="2322285"/>
            <a:ext cx="1943743" cy="478972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15006" y="2645619"/>
            <a:ext cx="2591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SIS300 – 4.5T, 1T/s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112150" y="2256971"/>
            <a:ext cx="130628" cy="13062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endCxn id="11" idx="1"/>
          </p:cNvCxnSpPr>
          <p:nvPr/>
        </p:nvCxnSpPr>
        <p:spPr>
          <a:xfrm>
            <a:off x="3242778" y="2322285"/>
            <a:ext cx="2488029" cy="880569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30807" y="3018188"/>
            <a:ext cx="3101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JLEIC Booster – 3T, 1T/s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112150" y="3788228"/>
            <a:ext cx="130628" cy="13062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endCxn id="16" idx="1"/>
          </p:cNvCxnSpPr>
          <p:nvPr/>
        </p:nvCxnSpPr>
        <p:spPr>
          <a:xfrm>
            <a:off x="3242778" y="3853542"/>
            <a:ext cx="2517643" cy="517711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760421" y="4186587"/>
            <a:ext cx="3550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JLEIC ICR Baseline – 3T, .05T/s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534550" y="3837461"/>
            <a:ext cx="130628" cy="13062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endCxn id="21" idx="1"/>
          </p:cNvCxnSpPr>
          <p:nvPr/>
        </p:nvCxnSpPr>
        <p:spPr>
          <a:xfrm flipV="1">
            <a:off x="4665178" y="3837461"/>
            <a:ext cx="1095243" cy="65314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760421" y="3652795"/>
            <a:ext cx="3550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JLEIC ICR 200GeV – 6T, .05T/s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354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Ramp Profiles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12055" y="980665"/>
            <a:ext cx="84618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Ramp profile – flat bottom for 3-4 seconds at injection energy, 20 seconds of ramping, 2 GeV cooling for 10-15 seconds, ramp to 8 GeV.  There is concern about “snap back” of magnets and persistent currents resulting from the ramp down.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(This profile is slower than 1T/sec)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71" y="2329103"/>
            <a:ext cx="4718731" cy="3919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740400" y="4709886"/>
            <a:ext cx="1928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Described Above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60571" y="3098800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1T/sec, 15 sec Cooling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Arrow Connector 25"/>
          <p:cNvCxnSpPr>
            <a:stCxn id="23" idx="1"/>
          </p:cNvCxnSpPr>
          <p:nvPr/>
        </p:nvCxnSpPr>
        <p:spPr>
          <a:xfrm flipH="1" flipV="1">
            <a:off x="3164114" y="4288864"/>
            <a:ext cx="2576286" cy="6056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5" idx="1"/>
          </p:cNvCxnSpPr>
          <p:nvPr/>
        </p:nvCxnSpPr>
        <p:spPr>
          <a:xfrm flipH="1">
            <a:off x="1836057" y="3283466"/>
            <a:ext cx="3824514" cy="395905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4001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Ramp Profiles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4800" y="924288"/>
            <a:ext cx="855617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Ramp rate in booster and collider magnet can be limited to 1 T/s.  In the collider, the ramp rate could be lower (~0.1 T/sec) if the ramp can be faster around transition.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Multipoles versus ramp position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Assess requirements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Survey existing magnet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Assessment of ramping and “dynamic effects” on SC magnets and conductor. Experience from Dubna supports that the booster ramping profile (~10sec flat bottom, ramp to 2 GeV, 10-20 sec for cooling at 2 GeV, ramp and extraction at 8 GeV) is potentially feasible.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Eddy currents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Persistent currents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Coupling between conductor strands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Current sharing between conductor strands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 losses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Snap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Multipole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distribution with respect to the ramp position (field) must be defined.</a:t>
            </a:r>
          </a:p>
        </p:txBody>
      </p:sp>
    </p:spTree>
    <p:extLst>
      <p:ext uri="{BB962C8B-B14F-4D97-AF65-F5344CB8AC3E}">
        <p14:creationId xmlns:p14="http://schemas.microsoft.com/office/powerpoint/2010/main" val="2472503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TAMU SF Work to 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Proposed 2 options – Rutherford Cable and Cable-In-Conduit Conductor (CICC) – down selected to CICC after initial review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Conceptual Design – Completed September, 2015</a:t>
            </a:r>
          </a:p>
          <a:p>
            <a:r>
              <a:rPr lang="en-US" dirty="0" smtClean="0"/>
              <a:t>Prototype Winding of Cu Tubing on Vacuum Tube/Coil Guides</a:t>
            </a:r>
            <a:r>
              <a:rPr lang="en-US" dirty="0"/>
              <a:t> </a:t>
            </a:r>
            <a:r>
              <a:rPr lang="en-US" dirty="0" smtClean="0"/>
              <a:t>– Completed March, 2016</a:t>
            </a:r>
          </a:p>
          <a:p>
            <a:r>
              <a:rPr lang="en-US" dirty="0" smtClean="0"/>
              <a:t>TAMU Subsequent SBIR for CICC Development (ongoing)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76158" y="1913991"/>
            <a:ext cx="2170240" cy="17563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8544" y="1839647"/>
            <a:ext cx="2452285" cy="16575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88545" y="1556123"/>
            <a:ext cx="70578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NbTi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Rutherford cable			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NbTi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Cable-in-Conduit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3512" y="3774631"/>
            <a:ext cx="820797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79450" algn="l"/>
                <a:tab pos="4459288" algn="l"/>
              </a:tabLst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Pros:	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Uses mature cable technology (LHC).	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Semirigid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cable makes simpler end winding.</a:t>
            </a:r>
          </a:p>
          <a:p>
            <a:pPr>
              <a:tabLst>
                <a:tab pos="679450" algn="l"/>
                <a:tab pos="4459288" algn="l"/>
              </a:tabLs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Semirigid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round cable can be  precisely located.</a:t>
            </a:r>
          </a:p>
          <a:p>
            <a:pPr>
              <a:tabLst>
                <a:tab pos="679450" algn="l"/>
                <a:tab pos="4459288" algn="l"/>
              </a:tabLst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Cryogenics contained within cable.</a:t>
            </a:r>
          </a:p>
          <a:p>
            <a:pPr>
              <a:spcBef>
                <a:spcPts val="600"/>
              </a:spcBef>
              <a:tabLst>
                <a:tab pos="679450" algn="l"/>
                <a:tab pos="4459288" algn="l"/>
              </a:tabLst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Cons:	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Ends tricky to support axial forces.	Cable requires development and validation.</a:t>
            </a:r>
          </a:p>
          <a:p>
            <a:pPr>
              <a:tabLst>
                <a:tab pos="679450" algn="l"/>
                <a:tab pos="4459288" algn="l"/>
              </a:tabLs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Entire cold mass is a He vessel.		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25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4726"/>
            <a:ext cx="9144000" cy="397933"/>
          </a:xfrm>
        </p:spPr>
        <p:txBody>
          <a:bodyPr>
            <a:noAutofit/>
          </a:bodyPr>
          <a:lstStyle/>
          <a:p>
            <a:r>
              <a:rPr lang="en-US" dirty="0" smtClean="0"/>
              <a:t>TAMU Superferric Dipole – Prototype Winding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16" y="940102"/>
            <a:ext cx="3763107" cy="558574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SF Magnet Core </a:t>
            </a:r>
            <a:r>
              <a:rPr lang="en-US" sz="2800" dirty="0" smtClean="0"/>
              <a:t>– SS Vacuum Chamber with G11 Coil Supports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24 Coils </a:t>
            </a:r>
            <a:r>
              <a:rPr lang="en-US" sz="2800" dirty="0" smtClean="0"/>
              <a:t>– Using representative copper tubing</a:t>
            </a:r>
          </a:p>
          <a:p>
            <a:pPr>
              <a:buNone/>
            </a:pPr>
            <a:r>
              <a:rPr lang="en-US" sz="2800" b="1" dirty="0">
                <a:solidFill>
                  <a:srgbClr val="0070C0"/>
                </a:solidFill>
              </a:rPr>
              <a:t>Coil positions measured </a:t>
            </a:r>
            <a:r>
              <a:rPr lang="en-US" sz="2800" dirty="0"/>
              <a:t>– resultant calculated multipoles are in spec</a:t>
            </a:r>
          </a:p>
          <a:p>
            <a:pPr>
              <a:buNone/>
            </a:pPr>
            <a:r>
              <a:rPr lang="en-US" sz="2800" dirty="0" smtClean="0"/>
              <a:t>All bends made using motorized bending fixtures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Next Steps:</a:t>
            </a:r>
          </a:p>
          <a:p>
            <a:pPr lvl="1">
              <a:buNone/>
            </a:pPr>
            <a:r>
              <a:rPr lang="en-US" sz="2400" dirty="0" smtClean="0"/>
              <a:t>Model Dipole with SC Cable-in-Conduit Conductor (CICC)</a:t>
            </a:r>
          </a:p>
          <a:p>
            <a:pPr>
              <a:buNone/>
            </a:pPr>
            <a:endParaRPr lang="en-US" sz="2800" dirty="0"/>
          </a:p>
        </p:txBody>
      </p:sp>
      <p:pic>
        <p:nvPicPr>
          <p:cNvPr id="1026" name="Picture 2" descr="M:\me-group\Approved Projects\MEIC - Engineering\Superferric Magnets\18. Pictures\SF Prototype Winding - 20160606\ALL 20160609_14114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4"/>
          <a:stretch/>
        </p:blipFill>
        <p:spPr bwMode="auto">
          <a:xfrm>
            <a:off x="6666522" y="1816766"/>
            <a:ext cx="2477477" cy="161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M:\me-group\Approved Projects\MEIC - Engineering\Superferric Magnets\18. Pictures\SF Prototype Winding - 20160606\ALL 20160609_14104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4"/>
          <a:stretch/>
        </p:blipFill>
        <p:spPr bwMode="auto">
          <a:xfrm>
            <a:off x="6666522" y="4049550"/>
            <a:ext cx="2477478" cy="161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:\me-group\Approved Projects\MEIC - Engineering\Superferric Magnets\18. Pictures\SF Prototype Winding - 20160606\ALL 20160609_14105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723" y="1216557"/>
            <a:ext cx="2728855" cy="485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965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Recommendations from December, 2015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design might not be viable if the open issues about the cable (see below) do not have resolutions with acceptable risk.</a:t>
            </a:r>
          </a:p>
          <a:p>
            <a:r>
              <a:rPr lang="en-US" dirty="0"/>
              <a:t>A few potential show-stoppers were seen, in particular, the complexity of the splice and the cryogenic considerations still need some work, the suitability of Cu-Ni as a pressure vessel and performance of the conductor after bending.</a:t>
            </a:r>
          </a:p>
          <a:p>
            <a:r>
              <a:rPr lang="en-US" dirty="0"/>
              <a:t>The committee agrees that a successful cold mass prototype is not sufficient to retire the risk from the MEIC TPC.</a:t>
            </a:r>
          </a:p>
          <a:p>
            <a:r>
              <a:rPr lang="en-US" dirty="0" smtClean="0"/>
              <a:t>Comments </a:t>
            </a:r>
            <a:r>
              <a:rPr lang="en-US" dirty="0"/>
              <a:t>from the previous review are still valid.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cold mass alone is not sufficient to retire the risk.</a:t>
            </a:r>
          </a:p>
          <a:p>
            <a:pPr lvl="1"/>
            <a:r>
              <a:rPr lang="en-US" dirty="0"/>
              <a:t>It is possible a significant portion of the technical risk could be reduced based on cold test results.  </a:t>
            </a:r>
          </a:p>
          <a:p>
            <a:pPr lvl="1"/>
            <a:r>
              <a:rPr lang="en-US" dirty="0"/>
              <a:t>Cost risk can only be retired after feedback to/from the actual industrial firms that will make the magnets. </a:t>
            </a:r>
          </a:p>
          <a:p>
            <a:pPr lvl="1"/>
            <a:r>
              <a:rPr lang="en-US" dirty="0"/>
              <a:t>Certain risks, such as field quality, can also be reduced by further modeling and optimization</a:t>
            </a:r>
            <a:r>
              <a:rPr lang="en-US" dirty="0" smtClean="0"/>
              <a:t>.</a:t>
            </a:r>
          </a:p>
          <a:p>
            <a:r>
              <a:rPr lang="en-US" dirty="0"/>
              <a:t>Several issues must be addressed prior to committing to construction of a cold mass prototype dipole magnet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/>
              <a:t>Assemble mockup flux return to test pre-loading</a:t>
            </a:r>
          </a:p>
          <a:p>
            <a:pPr lvl="1"/>
            <a:r>
              <a:rPr lang="en-US" dirty="0"/>
              <a:t>Fabrication of CIC cable, drawing sheath on long-length CIC cable using real superconductor</a:t>
            </a:r>
          </a:p>
          <a:p>
            <a:pPr lvl="1"/>
            <a:r>
              <a:rPr lang="en-US" dirty="0"/>
              <a:t>Validate splice design</a:t>
            </a:r>
          </a:p>
          <a:p>
            <a:pPr lvl="1"/>
            <a:r>
              <a:rPr lang="en-US" dirty="0"/>
              <a:t>Repeat of mockup winding tests using actual cable to evaluate parameters for bend tooling, QC conductor placements.</a:t>
            </a:r>
          </a:p>
          <a:p>
            <a:pPr lvl="1"/>
            <a:r>
              <a:rPr lang="en-US" dirty="0"/>
              <a:t>And possibly further modeling of impact of iron properties different from present </a:t>
            </a:r>
            <a:r>
              <a:rPr lang="en-US" dirty="0" smtClean="0"/>
              <a:t>assumptions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507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Recommendations from December, 2015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914400"/>
            <a:ext cx="8442779" cy="5262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</a:t>
            </a:r>
            <a:r>
              <a:rPr lang="en-US" dirty="0"/>
              <a:t>committee recommends an intermediate stage to address the following.</a:t>
            </a:r>
          </a:p>
          <a:p>
            <a:r>
              <a:rPr lang="en-US" dirty="0" smtClean="0"/>
              <a:t>Calculations </a:t>
            </a:r>
            <a:r>
              <a:rPr lang="en-US" dirty="0"/>
              <a:t>are mandatory before authorizing the prototype for the CIC cable.</a:t>
            </a:r>
          </a:p>
          <a:p>
            <a:pPr lvl="1"/>
            <a:r>
              <a:rPr lang="en-US" dirty="0" smtClean="0"/>
              <a:t>It </a:t>
            </a:r>
            <a:r>
              <a:rPr lang="en-US" dirty="0"/>
              <a:t>should be shown that Cu-Ni is a valid pressure boundary using ASME code for liquid helium temperatures.</a:t>
            </a:r>
          </a:p>
          <a:p>
            <a:pPr lvl="1"/>
            <a:r>
              <a:rPr lang="en-US" dirty="0"/>
              <a:t>The calculation needs to be made showing that the Cu-Ni tube stays within code stress limits during the pressure increase in the tube during a quench for the final magnet’s tube length</a:t>
            </a:r>
          </a:p>
          <a:p>
            <a:pPr lvl="1"/>
            <a:r>
              <a:rPr lang="en-US" dirty="0"/>
              <a:t>The stability of the conductor should be calculated showing that a local quench point should recover the superconducting state because of the exposure to flowing liquid helium, essentially the </a:t>
            </a:r>
            <a:r>
              <a:rPr lang="en-US" dirty="0" err="1"/>
              <a:t>Stekly</a:t>
            </a:r>
            <a:r>
              <a:rPr lang="en-US" dirty="0"/>
              <a:t> Criteria for cable in conduit. Maximum peak temperature should be defined and justified.</a:t>
            </a:r>
          </a:p>
          <a:p>
            <a:r>
              <a:rPr lang="en-US" dirty="0" smtClean="0"/>
              <a:t>In </a:t>
            </a:r>
            <a:r>
              <a:rPr lang="en-US" dirty="0"/>
              <a:t>calculating winding peak temperatures, the following times should be allowed for:</a:t>
            </a:r>
          </a:p>
          <a:p>
            <a:pPr lvl="1"/>
            <a:r>
              <a:rPr lang="en-US" dirty="0" smtClean="0"/>
              <a:t>Time </a:t>
            </a:r>
            <a:r>
              <a:rPr lang="en-US" dirty="0"/>
              <a:t>to reach quench detection voltage threshold</a:t>
            </a:r>
          </a:p>
          <a:p>
            <a:pPr lvl="1"/>
            <a:r>
              <a:rPr lang="en-US" dirty="0" smtClean="0"/>
              <a:t>Time </a:t>
            </a:r>
            <a:r>
              <a:rPr lang="en-US" dirty="0"/>
              <a:t>for electronics to react and fire quench heaters</a:t>
            </a:r>
          </a:p>
          <a:p>
            <a:pPr lvl="1"/>
            <a:r>
              <a:rPr lang="en-US" dirty="0" smtClean="0"/>
              <a:t>Time </a:t>
            </a:r>
            <a:r>
              <a:rPr lang="en-US" dirty="0"/>
              <a:t>for quench heaters to heat up to a high enough temperature to </a:t>
            </a:r>
            <a:r>
              <a:rPr lang="en-US" dirty="0" smtClean="0"/>
              <a:t>propagate quench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committee recommends having another review prior to funding the cold mass fabrication task.</a:t>
            </a:r>
          </a:p>
        </p:txBody>
      </p:sp>
    </p:spTree>
    <p:extLst>
      <p:ext uri="{BB962C8B-B14F-4D97-AF65-F5344CB8AC3E}">
        <p14:creationId xmlns:p14="http://schemas.microsoft.com/office/powerpoint/2010/main" val="2301380223"/>
      </p:ext>
    </p:extLst>
  </p:cSld>
  <p:clrMapOvr>
    <a:masterClrMapping/>
  </p:clrMapOvr>
</p:sld>
</file>

<file path=ppt/theme/theme1.xml><?xml version="1.0" encoding="utf-8"?>
<a:theme xmlns:a="http://schemas.openxmlformats.org/drawingml/2006/main" name="JLab_presentati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5" id="{26C26031-065E-FD4A-A754-D25CB1B4CED2}" vid="{3EBB1A7F-D3DD-604E-8741-1884666B38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JLab_presentation</Template>
  <TotalTime>2003</TotalTime>
  <Words>815</Words>
  <Application>Microsoft Office PowerPoint</Application>
  <PresentationFormat>Overhead</PresentationFormat>
  <Paragraphs>114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JLab_presentation</vt:lpstr>
      <vt:lpstr>Peter McIntyre Visit Overview Slides</vt:lpstr>
      <vt:lpstr>JLEIC SC Dipole Requirements</vt:lpstr>
      <vt:lpstr>Comparison to Other Ramping SC Magnets</vt:lpstr>
      <vt:lpstr>Ramp Profiles</vt:lpstr>
      <vt:lpstr>Ramp Profiles</vt:lpstr>
      <vt:lpstr>TAMU SF Work to Date</vt:lpstr>
      <vt:lpstr>TAMU Superferric Dipole – Prototype Winding</vt:lpstr>
      <vt:lpstr>Recommendations from December, 2015 Review</vt:lpstr>
      <vt:lpstr>Recommendations from December, 2015 Review</vt:lpstr>
    </vt:vector>
  </TitlesOfParts>
  <Company>Jefferson Science Associates,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stewartm</dc:creator>
  <cp:lastModifiedBy> Timothy Michalski</cp:lastModifiedBy>
  <cp:revision>53</cp:revision>
  <dcterms:created xsi:type="dcterms:W3CDTF">2016-10-03T15:46:18Z</dcterms:created>
  <dcterms:modified xsi:type="dcterms:W3CDTF">2017-03-15T17:16:28Z</dcterms:modified>
</cp:coreProperties>
</file>