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400" r:id="rId13"/>
    <p:sldId id="394" r:id="rId14"/>
    <p:sldId id="395" r:id="rId15"/>
    <p:sldId id="396" r:id="rId16"/>
    <p:sldId id="397" r:id="rId17"/>
    <p:sldId id="398" r:id="rId18"/>
    <p:sldId id="399" r:id="rId19"/>
    <p:sldId id="401" r:id="rId20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C000"/>
    <a:srgbClr val="33CCFF"/>
    <a:srgbClr val="FFFF00"/>
    <a:srgbClr val="FF00FF"/>
    <a:srgbClr val="FF3300"/>
    <a:srgbClr val="CC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4" autoAdjust="0"/>
    <p:restoredTop sz="92918" autoAdjust="0"/>
  </p:normalViewPr>
  <p:slideViewPr>
    <p:cSldViewPr snapToGrid="0">
      <p:cViewPr varScale="1">
        <p:scale>
          <a:sx n="65" d="100"/>
          <a:sy n="65" d="100"/>
        </p:scale>
        <p:origin x="14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418" y="-78"/>
      </p:cViewPr>
      <p:guideLst>
        <p:guide orient="horz" pos="2908"/>
        <p:guide pos="218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46938C6D-2ADC-4ED3-9F0E-A227FC472EB0}" type="datetime1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434B0A-BCFF-467B-BEFA-615490549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4547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72" tIns="46186" rIns="92372" bIns="46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372" tIns="46186" rIns="92372" bIns="4618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72" tIns="46186" rIns="92372" bIns="461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BF0AE1-42F8-4CBD-9CA4-1005D4AF4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7108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35013" indent="-28257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30300" indent="-22542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582738" indent="-22542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35175" indent="-22542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492375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49575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06775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63975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smtClean="0"/>
              <a:t>F. Lin</a:t>
            </a:r>
            <a:endParaRPr lang="ru-RU" altLang="en-US" sz="1200" smtClean="0"/>
          </a:p>
        </p:txBody>
      </p:sp>
      <p:sp>
        <p:nvSpPr>
          <p:cNvPr id="32773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35013" indent="-28257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30300" indent="-22542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582738" indent="-22542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35175" indent="-225425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492375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49575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06775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63975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E7BECBD-BB26-449C-87A0-39F4F36B5201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1269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690563"/>
            <a:ext cx="4616450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/>
        <p:txBody>
          <a:bodyPr lIns="91419" tIns="45709" rIns="91419" bIns="45709"/>
          <a:lstStyle/>
          <a:p>
            <a:pPr marL="169681" indent="-169681" defTabSz="904966">
              <a:buFontTx/>
              <a:buChar char="•"/>
            </a:pPr>
            <a:endParaRPr lang="en-US" altLang="en-US"/>
          </a:p>
        </p:txBody>
      </p:sp>
      <p:sp>
        <p:nvSpPr>
          <p:cNvPr id="100356" name="Footer Placeholder 3"/>
          <p:cNvSpPr txBox="1">
            <a:spLocks noGrp="1"/>
          </p:cNvSpPr>
          <p:nvPr/>
        </p:nvSpPr>
        <p:spPr bwMode="auto">
          <a:xfrm>
            <a:off x="0" y="8770054"/>
            <a:ext cx="3005050" cy="46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04966" eaLnBrk="0" hangingPunct="0"/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  <p:sp>
        <p:nvSpPr>
          <p:cNvPr id="100357" name="Slide Number Placeholder 4"/>
          <p:cNvSpPr txBox="1">
            <a:spLocks noGrp="1"/>
          </p:cNvSpPr>
          <p:nvPr/>
        </p:nvSpPr>
        <p:spPr bwMode="auto">
          <a:xfrm>
            <a:off x="3928004" y="8770054"/>
            <a:ext cx="3005050" cy="46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04966" eaLnBrk="0" hangingPunct="0"/>
            <a:fld id="{D55DBF25-F2D0-434E-B221-DD1D3D826DE5}" type="slidenum">
              <a:rPr lang="en-US" altLang="en-US" sz="1200">
                <a:latin typeface="Times" charset="0"/>
                <a:ea typeface="MS PGothic" pitchFamily="34" charset="-128"/>
              </a:rPr>
              <a:pPr algn="r" defTabSz="904966" eaLnBrk="0" hangingPunct="0"/>
              <a:t>13</a:t>
            </a:fld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867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690563"/>
            <a:ext cx="4616450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/>
        <p:txBody>
          <a:bodyPr lIns="91419" tIns="45709" rIns="91419" bIns="45709"/>
          <a:lstStyle/>
          <a:p>
            <a:pPr marL="169681" indent="-169681" defTabSz="904966">
              <a:buFontTx/>
              <a:buChar char="•"/>
            </a:pPr>
            <a:endParaRPr lang="en-US" altLang="en-US"/>
          </a:p>
        </p:txBody>
      </p:sp>
      <p:sp>
        <p:nvSpPr>
          <p:cNvPr id="100356" name="Footer Placeholder 3"/>
          <p:cNvSpPr txBox="1">
            <a:spLocks noGrp="1"/>
          </p:cNvSpPr>
          <p:nvPr/>
        </p:nvSpPr>
        <p:spPr bwMode="auto">
          <a:xfrm>
            <a:off x="0" y="8770054"/>
            <a:ext cx="3005050" cy="46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04966" eaLnBrk="0" hangingPunct="0"/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  <p:sp>
        <p:nvSpPr>
          <p:cNvPr id="100357" name="Slide Number Placeholder 4"/>
          <p:cNvSpPr txBox="1">
            <a:spLocks noGrp="1"/>
          </p:cNvSpPr>
          <p:nvPr/>
        </p:nvSpPr>
        <p:spPr bwMode="auto">
          <a:xfrm>
            <a:off x="3928004" y="8770054"/>
            <a:ext cx="3005050" cy="46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04966" eaLnBrk="0" hangingPunct="0"/>
            <a:fld id="{D55DBF25-F2D0-434E-B221-DD1D3D826DE5}" type="slidenum">
              <a:rPr lang="en-US" altLang="en-US" sz="1200">
                <a:latin typeface="Times" charset="0"/>
                <a:ea typeface="MS PGothic" pitchFamily="34" charset="-128"/>
              </a:rPr>
              <a:pPr algn="r" defTabSz="904966" eaLnBrk="0" hangingPunct="0"/>
              <a:t>14</a:t>
            </a:fld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9752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690563"/>
            <a:ext cx="4616450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/>
        <p:txBody>
          <a:bodyPr lIns="91419" tIns="45709" rIns="91419" bIns="45709"/>
          <a:lstStyle/>
          <a:p>
            <a:pPr marL="169681" indent="-169681" defTabSz="904966">
              <a:buFontTx/>
              <a:buChar char="•"/>
            </a:pPr>
            <a:endParaRPr lang="en-US" altLang="en-US"/>
          </a:p>
        </p:txBody>
      </p:sp>
      <p:sp>
        <p:nvSpPr>
          <p:cNvPr id="100356" name="Footer Placeholder 3"/>
          <p:cNvSpPr txBox="1">
            <a:spLocks noGrp="1"/>
          </p:cNvSpPr>
          <p:nvPr/>
        </p:nvSpPr>
        <p:spPr bwMode="auto">
          <a:xfrm>
            <a:off x="0" y="8770054"/>
            <a:ext cx="3005050" cy="46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04966" eaLnBrk="0" hangingPunct="0"/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  <p:sp>
        <p:nvSpPr>
          <p:cNvPr id="100357" name="Slide Number Placeholder 4"/>
          <p:cNvSpPr txBox="1">
            <a:spLocks noGrp="1"/>
          </p:cNvSpPr>
          <p:nvPr/>
        </p:nvSpPr>
        <p:spPr bwMode="auto">
          <a:xfrm>
            <a:off x="3928004" y="8770054"/>
            <a:ext cx="3005050" cy="46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04966" eaLnBrk="0" hangingPunct="0"/>
            <a:fld id="{D55DBF25-F2D0-434E-B221-DD1D3D826DE5}" type="slidenum">
              <a:rPr lang="en-US" altLang="en-US" sz="1200">
                <a:latin typeface="Times" charset="0"/>
                <a:ea typeface="MS PGothic" pitchFamily="34" charset="-128"/>
              </a:rPr>
              <a:pPr algn="r" defTabSz="904966" eaLnBrk="0" hangingPunct="0"/>
              <a:t>15</a:t>
            </a:fld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066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690563"/>
            <a:ext cx="4616450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/>
        <p:txBody>
          <a:bodyPr lIns="91419" tIns="45709" rIns="91419" bIns="45709"/>
          <a:lstStyle/>
          <a:p>
            <a:pPr marL="169681" indent="-169681" defTabSz="904966">
              <a:buFontTx/>
              <a:buChar char="•"/>
            </a:pPr>
            <a:endParaRPr lang="en-US" altLang="en-US"/>
          </a:p>
        </p:txBody>
      </p:sp>
      <p:sp>
        <p:nvSpPr>
          <p:cNvPr id="100356" name="Footer Placeholder 3"/>
          <p:cNvSpPr txBox="1">
            <a:spLocks noGrp="1"/>
          </p:cNvSpPr>
          <p:nvPr/>
        </p:nvSpPr>
        <p:spPr bwMode="auto">
          <a:xfrm>
            <a:off x="0" y="8770054"/>
            <a:ext cx="3005050" cy="46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04966" eaLnBrk="0" hangingPunct="0"/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  <p:sp>
        <p:nvSpPr>
          <p:cNvPr id="100357" name="Slide Number Placeholder 4"/>
          <p:cNvSpPr txBox="1">
            <a:spLocks noGrp="1"/>
          </p:cNvSpPr>
          <p:nvPr/>
        </p:nvSpPr>
        <p:spPr bwMode="auto">
          <a:xfrm>
            <a:off x="3928004" y="8770054"/>
            <a:ext cx="3005050" cy="46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04966" eaLnBrk="0" hangingPunct="0"/>
            <a:fld id="{D55DBF25-F2D0-434E-B221-DD1D3D826DE5}" type="slidenum">
              <a:rPr lang="en-US" altLang="en-US" sz="1200">
                <a:latin typeface="Times" charset="0"/>
                <a:ea typeface="MS PGothic" pitchFamily="34" charset="-128"/>
              </a:rPr>
              <a:pPr algn="r" defTabSz="904966" eaLnBrk="0" hangingPunct="0"/>
              <a:t>16</a:t>
            </a:fld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0372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690563"/>
            <a:ext cx="4616450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/>
        <p:txBody>
          <a:bodyPr lIns="91419" tIns="45709" rIns="91419" bIns="45709"/>
          <a:lstStyle/>
          <a:p>
            <a:pPr marL="169681" indent="-169681" defTabSz="904966">
              <a:buFontTx/>
              <a:buChar char="•"/>
            </a:pPr>
            <a:endParaRPr lang="en-US" altLang="en-US"/>
          </a:p>
        </p:txBody>
      </p:sp>
      <p:sp>
        <p:nvSpPr>
          <p:cNvPr id="100356" name="Footer Placeholder 3"/>
          <p:cNvSpPr txBox="1">
            <a:spLocks noGrp="1"/>
          </p:cNvSpPr>
          <p:nvPr/>
        </p:nvSpPr>
        <p:spPr bwMode="auto">
          <a:xfrm>
            <a:off x="0" y="8770054"/>
            <a:ext cx="3005050" cy="46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04966" eaLnBrk="0" hangingPunct="0"/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  <p:sp>
        <p:nvSpPr>
          <p:cNvPr id="100357" name="Slide Number Placeholder 4"/>
          <p:cNvSpPr txBox="1">
            <a:spLocks noGrp="1"/>
          </p:cNvSpPr>
          <p:nvPr/>
        </p:nvSpPr>
        <p:spPr bwMode="auto">
          <a:xfrm>
            <a:off x="3928004" y="8770054"/>
            <a:ext cx="3005050" cy="46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04966" eaLnBrk="0" hangingPunct="0"/>
            <a:fld id="{D55DBF25-F2D0-434E-B221-DD1D3D826DE5}" type="slidenum">
              <a:rPr lang="en-US" altLang="en-US" sz="1200">
                <a:latin typeface="Times" charset="0"/>
                <a:ea typeface="MS PGothic" pitchFamily="34" charset="-128"/>
              </a:rPr>
              <a:pPr algn="r" defTabSz="904966" eaLnBrk="0" hangingPunct="0"/>
              <a:t>17</a:t>
            </a:fld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886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690563"/>
            <a:ext cx="4616450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/>
        <p:txBody>
          <a:bodyPr lIns="91419" tIns="45709" rIns="91419" bIns="45709"/>
          <a:lstStyle/>
          <a:p>
            <a:pPr marL="169681" indent="-169681" defTabSz="904966">
              <a:buFontTx/>
              <a:buChar char="•"/>
            </a:pPr>
            <a:endParaRPr lang="en-US" altLang="en-US"/>
          </a:p>
        </p:txBody>
      </p:sp>
      <p:sp>
        <p:nvSpPr>
          <p:cNvPr id="100356" name="Footer Placeholder 3"/>
          <p:cNvSpPr txBox="1">
            <a:spLocks noGrp="1"/>
          </p:cNvSpPr>
          <p:nvPr/>
        </p:nvSpPr>
        <p:spPr bwMode="auto">
          <a:xfrm>
            <a:off x="0" y="8770054"/>
            <a:ext cx="3005050" cy="46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04966" eaLnBrk="0" hangingPunct="0"/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  <p:sp>
        <p:nvSpPr>
          <p:cNvPr id="100357" name="Slide Number Placeholder 4"/>
          <p:cNvSpPr txBox="1">
            <a:spLocks noGrp="1"/>
          </p:cNvSpPr>
          <p:nvPr/>
        </p:nvSpPr>
        <p:spPr bwMode="auto">
          <a:xfrm>
            <a:off x="3928004" y="8770054"/>
            <a:ext cx="3005050" cy="46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04966" eaLnBrk="0" hangingPunct="0"/>
            <a:fld id="{D55DBF25-F2D0-434E-B221-DD1D3D826DE5}" type="slidenum">
              <a:rPr lang="en-US" altLang="en-US" sz="1200">
                <a:latin typeface="Times" charset="0"/>
                <a:ea typeface="MS PGothic" pitchFamily="34" charset="-128"/>
              </a:rPr>
              <a:pPr algn="r" defTabSz="904966" eaLnBrk="0" hangingPunct="0"/>
              <a:t>18</a:t>
            </a:fld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66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1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50000"/>
              <a:buFontTx/>
              <a:buBlip>
                <a:blip r:embed="rId2"/>
              </a:buBlip>
              <a:defRPr/>
            </a:lvl1pPr>
            <a:lvl3pPr>
              <a:buClrTx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6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48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5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33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1219200" y="6492875"/>
            <a:ext cx="4349750" cy="3651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Magnet</a:t>
            </a:r>
            <a:r>
              <a:rPr lang="en-US" altLang="en-US" sz="1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Discussion with Peter McIntyre</a:t>
            </a:r>
            <a:r>
              <a:rPr lang="en-US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March 29-31, 2016</a:t>
            </a:r>
          </a:p>
        </p:txBody>
      </p:sp>
      <p:sp>
        <p:nvSpPr>
          <p:cNvPr id="2" name="Footer Placeholder 3"/>
          <p:cNvSpPr txBox="1">
            <a:spLocks/>
          </p:cNvSpPr>
          <p:nvPr userDrawn="1"/>
        </p:nvSpPr>
        <p:spPr>
          <a:xfrm>
            <a:off x="5014913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fld id="{760C3628-DE55-42DB-937B-62A3C916C1FB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1" r:id="rId3"/>
    <p:sldLayoutId id="2147483650" r:id="rId4"/>
    <p:sldLayoutId id="2147483649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447800"/>
            <a:ext cx="8839200" cy="17526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990000"/>
                </a:solidFill>
              </a:rPr>
              <a:t>IR Magnet Requirements</a:t>
            </a:r>
            <a:endParaRPr lang="ru-RU" altLang="en-US" sz="4000" i="1" dirty="0" smtClean="0">
              <a:solidFill>
                <a:srgbClr val="99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93688" y="3476625"/>
            <a:ext cx="8556625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" i="1" dirty="0"/>
              <a:t>V.S. </a:t>
            </a:r>
            <a:r>
              <a:rPr lang="en-US" altLang="en-US" sz="2000" i="1" dirty="0" err="1"/>
              <a:t>Morozov</a:t>
            </a:r>
            <a:r>
              <a:rPr lang="en-US" altLang="en-US" sz="2000" i="1" dirty="0"/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2000" i="1" dirty="0"/>
              <a:t>on behalf of the JLEIC </a:t>
            </a:r>
            <a:r>
              <a:rPr lang="en-US" altLang="en-US" sz="2000" i="1" dirty="0" smtClean="0"/>
              <a:t>non-linear dynamics and detector </a:t>
            </a:r>
            <a:r>
              <a:rPr lang="en-US" altLang="en-US" sz="2000" i="1" dirty="0"/>
              <a:t>study </a:t>
            </a:r>
            <a:r>
              <a:rPr lang="en-US" altLang="en-US" sz="2000" i="1" dirty="0" smtClean="0"/>
              <a:t>groups</a:t>
            </a:r>
            <a:endParaRPr lang="en-US" altLang="en-US" sz="2000" i="1" dirty="0"/>
          </a:p>
          <a:p>
            <a:pPr algn="ctr" eaLnBrk="1" hangingPunct="1">
              <a:buFontTx/>
              <a:buNone/>
            </a:pPr>
            <a:endParaRPr lang="en-US" altLang="en-US" sz="2000" dirty="0"/>
          </a:p>
          <a:p>
            <a:pPr algn="ctr" eaLnBrk="1" hangingPunct="1">
              <a:buFontTx/>
              <a:buNone/>
            </a:pPr>
            <a:endParaRPr lang="en-US" altLang="en-US" sz="2000" i="1" dirty="0"/>
          </a:p>
          <a:p>
            <a:pPr algn="ctr" eaLnBrk="1" hangingPunct="1">
              <a:buFontTx/>
              <a:buNone/>
            </a:pPr>
            <a:endParaRPr lang="en-US" altLang="en-US" sz="2000" i="1" dirty="0"/>
          </a:p>
          <a:p>
            <a:pPr algn="ctr" eaLnBrk="1" hangingPunct="1">
              <a:buFontTx/>
              <a:buNone/>
            </a:pPr>
            <a:r>
              <a:rPr lang="en-US" altLang="en-US" sz="1600" dirty="0" smtClean="0"/>
              <a:t>IR Magnet Discussion with Peter McIntyre, </a:t>
            </a:r>
            <a:r>
              <a:rPr lang="en-US" altLang="en-US" sz="1600" dirty="0" err="1"/>
              <a:t>JLab</a:t>
            </a:r>
            <a:r>
              <a:rPr lang="en-US" altLang="en-US" sz="1600" dirty="0"/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1600" dirty="0"/>
              <a:t>March </a:t>
            </a:r>
            <a:r>
              <a:rPr lang="en-US" altLang="en-US" sz="1600" dirty="0" smtClean="0"/>
              <a:t>14, 2017</a:t>
            </a:r>
            <a:endParaRPr lang="ru-RU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6512" y="4941168"/>
            <a:ext cx="9361040" cy="16561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Top-down approach by using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LHC FFQ measured data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DA results are OK for 100 GeV proton case.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503" y="-27384"/>
            <a:ext cx="9073008" cy="741151"/>
          </a:xfrm>
        </p:spPr>
        <p:txBody>
          <a:bodyPr/>
          <a:lstStyle/>
          <a:p>
            <a:r>
              <a:rPr lang="en-US" altLang="zh-CN" sz="3200" dirty="0"/>
              <a:t>Magnet </a:t>
            </a:r>
            <a:r>
              <a:rPr lang="en-US" altLang="zh-CN" sz="3200" dirty="0" smtClean="0"/>
              <a:t>Quality (FFQ: Bottom-up approach)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495800" y="6492875"/>
            <a:ext cx="685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/>
          </p:nvPr>
        </p:nvGraphicFramePr>
        <p:xfrm>
          <a:off x="5076056" y="4184496"/>
          <a:ext cx="386569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593"/>
                <a:gridCol w="1385126"/>
                <a:gridCol w="1422972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ex/</a:t>
                      </a:r>
                      <a:r>
                        <a:rPr lang="en-US" altLang="zh-CN" sz="20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ey</a:t>
                      </a: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(nor.)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Case 1</a:t>
                      </a:r>
                      <a:endParaRPr lang="zh-CN" altLang="en-US" sz="20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0.35/0.07</a:t>
                      </a:r>
                      <a:endParaRPr lang="zh-CN" altLang="en-US" sz="20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~ 16 </a:t>
                      </a:r>
                      <a:r>
                        <a:rPr lang="el-GR" altLang="zh-CN" sz="2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σ</a:t>
                      </a:r>
                      <a:endParaRPr lang="zh-CN" altLang="en-US" sz="20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Case 2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1.2/1.2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~ 10 </a:t>
                      </a:r>
                      <a:r>
                        <a:rPr lang="el-GR" altLang="zh-CN" sz="2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σ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121170" y="888210"/>
            <a:ext cx="4738862" cy="3878515"/>
            <a:chOff x="4416761" y="888210"/>
            <a:chExt cx="4738862" cy="3878515"/>
          </a:xfrm>
        </p:grpSpPr>
        <p:grpSp>
          <p:nvGrpSpPr>
            <p:cNvPr id="15" name="组合 14"/>
            <p:cNvGrpSpPr/>
            <p:nvPr/>
          </p:nvGrpSpPr>
          <p:grpSpPr>
            <a:xfrm>
              <a:off x="4416761" y="888210"/>
              <a:ext cx="4738862" cy="3878515"/>
              <a:chOff x="4416761" y="888210"/>
              <a:chExt cx="4738862" cy="3878515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4416761" y="888211"/>
                <a:ext cx="4738862" cy="3836933"/>
                <a:chOff x="4416761" y="888211"/>
                <a:chExt cx="4738862" cy="383693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6761" y="888211"/>
                  <a:ext cx="4665035" cy="1998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6761" y="2708920"/>
                  <a:ext cx="4738862" cy="2016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0" name="矩形 19"/>
              <p:cNvSpPr/>
              <p:nvPr/>
            </p:nvSpPr>
            <p:spPr bwMode="auto">
              <a:xfrm>
                <a:off x="4436368" y="888210"/>
                <a:ext cx="4645428" cy="3878515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rPr>
                  <a:t> LHC FFQ</a:t>
                </a:r>
                <a:endParaRPr kumimoji="0" lang="zh-CN" altLang="en-US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 bwMode="auto">
            <a:xfrm>
              <a:off x="7714402" y="1003503"/>
              <a:ext cx="205933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7723294" y="2828673"/>
              <a:ext cx="216024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72" y="958348"/>
            <a:ext cx="4017409" cy="309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495800" y="6492875"/>
            <a:ext cx="685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AutoShape 2" descr="https://zimbra.jlab.org/service/home/~/?auth=co&amp;loc=en_US&amp;id=4563&amp;part=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836712"/>
            <a:ext cx="4320481" cy="271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" y="3645024"/>
            <a:ext cx="4333983" cy="268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Conference meeting\NA-PAC\dasurve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248472" cy="285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55976" y="3701246"/>
            <a:ext cx="478802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Larger beam emittance with week cooling results in the tighter limit multipole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Survey with 0.9/0.9 mm-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emittance gives a balance between multipole field of IR triplet and dynamic aperture. </a:t>
            </a:r>
            <a:endParaRPr lang="en-US" dirty="0" smtClean="0"/>
          </a:p>
        </p:txBody>
      </p:sp>
      <p:grpSp>
        <p:nvGrpSpPr>
          <p:cNvPr id="12" name="组合 22"/>
          <p:cNvGrpSpPr/>
          <p:nvPr/>
        </p:nvGrpSpPr>
        <p:grpSpPr>
          <a:xfrm>
            <a:off x="5906853" y="1916832"/>
            <a:ext cx="1722782" cy="2088232"/>
            <a:chOff x="2915817" y="2852936"/>
            <a:chExt cx="3312369" cy="3312369"/>
          </a:xfrm>
        </p:grpSpPr>
        <p:sp>
          <p:nvSpPr>
            <p:cNvPr id="13" name="弧形 23"/>
            <p:cNvSpPr/>
            <p:nvPr/>
          </p:nvSpPr>
          <p:spPr bwMode="auto">
            <a:xfrm>
              <a:off x="2987824" y="2852936"/>
              <a:ext cx="3168352" cy="3312368"/>
            </a:xfrm>
            <a:prstGeom prst="arc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4" name="弧形 24"/>
            <p:cNvSpPr/>
            <p:nvPr/>
          </p:nvSpPr>
          <p:spPr bwMode="auto">
            <a:xfrm rot="16200000">
              <a:off x="2915818" y="2852937"/>
              <a:ext cx="3312367" cy="3312369"/>
            </a:xfrm>
            <a:prstGeom prst="arc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6405499" y="2614275"/>
            <a:ext cx="792088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 DA</a:t>
            </a:r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 bwMode="auto">
          <a:xfrm>
            <a:off x="7197587" y="2794295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5944304" y="2794295"/>
            <a:ext cx="46119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endCxn id="14" idx="2"/>
          </p:cNvCxnSpPr>
          <p:nvPr/>
        </p:nvCxnSpPr>
        <p:spPr bwMode="auto">
          <a:xfrm flipH="1" flipV="1">
            <a:off x="6768245" y="1916833"/>
            <a:ext cx="16649" cy="6974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14"/>
          <p:cNvSpPr/>
          <p:nvPr/>
        </p:nvSpPr>
        <p:spPr bwMode="auto">
          <a:xfrm>
            <a:off x="5508104" y="836712"/>
            <a:ext cx="3456384" cy="72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DA: 10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60 GeV proton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12 </a:t>
            </a:r>
            <a:r>
              <a:rPr lang="el-GR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GeV proton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 </a:t>
            </a:r>
          </a:p>
        </p:txBody>
      </p:sp>
      <p:sp>
        <p:nvSpPr>
          <p:cNvPr id="2" name="右箭头 1"/>
          <p:cNvSpPr/>
          <p:nvPr/>
        </p:nvSpPr>
        <p:spPr bwMode="auto">
          <a:xfrm rot="20200352">
            <a:off x="3995495" y="1869040"/>
            <a:ext cx="1635070" cy="28098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55503" y="-27384"/>
            <a:ext cx="9073008" cy="750123"/>
          </a:xfrm>
        </p:spPr>
        <p:txBody>
          <a:bodyPr/>
          <a:lstStyle/>
          <a:p>
            <a:r>
              <a:rPr lang="en-US" altLang="zh-CN" sz="3200" dirty="0"/>
              <a:t>Magnet </a:t>
            </a:r>
            <a:r>
              <a:rPr lang="en-US" altLang="zh-CN" sz="3200" dirty="0" smtClean="0"/>
              <a:t>Quality (FFQ: </a:t>
            </a:r>
            <a:r>
              <a:rPr lang="en-US" altLang="zh-CN" sz="3200" dirty="0"/>
              <a:t>Top-down e</a:t>
            </a:r>
            <a:r>
              <a:rPr lang="en-US" altLang="zh-CN" sz="3200" dirty="0" smtClean="0"/>
              <a:t>stimation)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72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495800" y="6492875"/>
            <a:ext cx="685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5143E2-8B5C-420F-B773-4C0D976E94BC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https://zimbra.jlab.org/service/home/~/?auth=co&amp;loc=en_US&amp;id=4563&amp;part=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55503" y="-27384"/>
            <a:ext cx="9073008" cy="750123"/>
          </a:xfrm>
        </p:spPr>
        <p:txBody>
          <a:bodyPr/>
          <a:lstStyle/>
          <a:p>
            <a:r>
              <a:rPr lang="en-US" altLang="zh-CN" sz="3200" dirty="0" smtClean="0"/>
              <a:t>JLEIC Baseline Parameters</a:t>
            </a:r>
            <a:endParaRPr lang="en-US" sz="320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170766"/>
              </p:ext>
            </p:extLst>
          </p:nvPr>
        </p:nvGraphicFramePr>
        <p:xfrm>
          <a:off x="76200" y="1568788"/>
          <a:ext cx="8991600" cy="3947158"/>
        </p:xfrm>
        <a:graphic>
          <a:graphicData uri="http://schemas.openxmlformats.org/drawingml/2006/table">
            <a:tbl>
              <a:tblPr firstRow="1" bandRow="1"/>
              <a:tblGrid>
                <a:gridCol w="2514600"/>
                <a:gridCol w="762000"/>
                <a:gridCol w="914400"/>
                <a:gridCol w="990600"/>
                <a:gridCol w="914400"/>
                <a:gridCol w="914400"/>
                <a:gridCol w="996295"/>
                <a:gridCol w="984905"/>
              </a:tblGrid>
              <a:tr h="4507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CM energy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GeV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21.9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 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low)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44.7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medium)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63.3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high)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p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e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p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p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e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</a:tr>
              <a:tr h="249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Beam energy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GeV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40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100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5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100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10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</a:tr>
              <a:tr h="249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Collision frequency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MHz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476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476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476/4=119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1016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Particles per bunch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10</a:t>
                      </a:r>
                      <a:r>
                        <a:rPr lang="en-US" sz="1400" baseline="30000" dirty="0"/>
                        <a:t>10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0.98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3.7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0.98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3.7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3.9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3.7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</a:tr>
              <a:tr h="249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Beam current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A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</a:t>
                      </a:r>
                      <a:r>
                        <a:rPr lang="en-US" sz="1400" dirty="0" smtClean="0"/>
                        <a:t>0.75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2.8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0.75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2.8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0.75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0.71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</a:tr>
              <a:tr h="249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Polarization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/>
                        <a:t>%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75%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</a:tr>
              <a:tr h="249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Bunch length, RMS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cm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2.2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</a:tr>
              <a:tr h="249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Norm. </a:t>
                      </a:r>
                      <a:r>
                        <a:rPr lang="en-US" sz="1400" dirty="0" err="1" smtClean="0"/>
                        <a:t>emittance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hor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/ </a:t>
                      </a:r>
                      <a:r>
                        <a:rPr lang="en-US" sz="1400" dirty="0" err="1" smtClean="0"/>
                        <a:t>ver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l-GR" sz="1400"/>
                        <a:t>μ</a:t>
                      </a:r>
                      <a:r>
                        <a:rPr lang="en-US" sz="1400"/>
                        <a:t>m 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0.3/0.3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24/24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0.5/0.1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54/10.8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0.9/0.18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432/86.4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</a:tr>
              <a:tr h="249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Horizontal &amp; vertical β*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b="1" dirty="0"/>
                        <a:t>cm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8/8</a:t>
                      </a:r>
                      <a:endParaRPr lang="en-US" sz="1400" b="1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13.5/13.5</a:t>
                      </a:r>
                      <a:endParaRPr lang="en-US" sz="1400" b="1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6/1.2</a:t>
                      </a:r>
                      <a:endParaRPr lang="en-US" sz="1400" b="1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5.1/1.0</a:t>
                      </a:r>
                      <a:endParaRPr lang="en-US" sz="1400" b="1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10.5/2.1</a:t>
                      </a:r>
                      <a:endParaRPr lang="en-US" sz="1400" b="1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4/0.8</a:t>
                      </a:r>
                      <a:endParaRPr lang="en-US" sz="1400" b="1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</a:tr>
              <a:tr h="249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Ver. </a:t>
                      </a:r>
                      <a:r>
                        <a:rPr lang="en-US" sz="1400" dirty="0"/>
                        <a:t>beam-beam </a:t>
                      </a:r>
                      <a:r>
                        <a:rPr lang="en-US" sz="1400" dirty="0" smtClean="0"/>
                        <a:t>parameter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0.015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0.092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0.015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0.068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0.008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0.034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</a:tr>
              <a:tr h="249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Laslett</a:t>
                      </a:r>
                      <a:r>
                        <a:rPr lang="en-US" sz="1400" dirty="0"/>
                        <a:t> tune-shift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0.06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7x10</a:t>
                      </a:r>
                      <a:r>
                        <a:rPr lang="en-US" sz="1400" baseline="30000" dirty="0" smtClean="0"/>
                        <a:t>-4</a:t>
                      </a:r>
                      <a:endParaRPr lang="en-US" sz="1400" b="0" baseline="30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0.055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6x10</a:t>
                      </a:r>
                      <a:r>
                        <a:rPr lang="en-US" sz="1400" baseline="30000" dirty="0" smtClean="0"/>
                        <a:t>-4</a:t>
                      </a:r>
                      <a:endParaRPr lang="en-US" sz="1400" b="0" baseline="30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0.056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7x10</a:t>
                      </a:r>
                      <a:r>
                        <a:rPr lang="en-US" sz="1400" baseline="30000" dirty="0" smtClean="0"/>
                        <a:t>-5</a:t>
                      </a:r>
                      <a:endParaRPr lang="en-US" sz="1400" b="0" baseline="30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</a:tr>
              <a:tr h="249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Detector </a:t>
                      </a:r>
                      <a:r>
                        <a:rPr lang="en-US" sz="1400" dirty="0" smtClean="0"/>
                        <a:t>space, up/down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 smtClean="0"/>
                        <a:t>m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3.6/7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3.2/3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3.6/7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3.2/3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3.6/7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3.2/3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</a:tr>
              <a:tr h="249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Hourglass(HG</a:t>
                      </a:r>
                      <a:r>
                        <a:rPr lang="en-US" sz="1400" dirty="0"/>
                        <a:t>) </a:t>
                      </a:r>
                      <a:r>
                        <a:rPr lang="en-US" sz="1400" dirty="0" smtClean="0"/>
                        <a:t>reduction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0.87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0.75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7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Luminosity/IP</a:t>
                      </a:r>
                      <a:r>
                        <a:rPr lang="en-US" sz="1400" b="1" dirty="0"/>
                        <a:t>, </a:t>
                      </a:r>
                      <a:r>
                        <a:rPr lang="en-US" sz="1400" b="1" dirty="0" smtClean="0"/>
                        <a:t>w/HG, </a:t>
                      </a:r>
                      <a:r>
                        <a:rPr lang="en-US" sz="1400" b="1" dirty="0"/>
                        <a:t>10</a:t>
                      </a:r>
                      <a:r>
                        <a:rPr lang="en-US" sz="1400" b="1" baseline="30000" dirty="0"/>
                        <a:t>33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 smtClean="0"/>
                        <a:t>cm</a:t>
                      </a:r>
                      <a:r>
                        <a:rPr lang="en-US" sz="1400" baseline="30000" dirty="0" smtClean="0"/>
                        <a:t>-2</a:t>
                      </a:r>
                      <a:r>
                        <a:rPr lang="en-US" sz="1400" dirty="0" smtClean="0"/>
                        <a:t>s</a:t>
                      </a:r>
                      <a:r>
                        <a:rPr lang="en-US" sz="1400" baseline="30000" dirty="0" smtClean="0"/>
                        <a:t>-1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2.5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21.4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5.9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5242560" y="1584026"/>
            <a:ext cx="91440" cy="393192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EC60B"/>
            </a:solidFill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79920" y="1584026"/>
            <a:ext cx="91440" cy="394715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EC60B"/>
            </a:solidFill>
            <a:prstDash val="solid"/>
          </a:ln>
          <a:effectLst>
            <a:reflection blurRad="101600" stA="26000" endPos="20000" dist="12700" dir="5400000" sy="-100000" rotWithShape="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8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/>
            <a:r>
              <a:rPr lang="en-US" altLang="en-US" sz="3200" b="1" dirty="0" smtClean="0">
                <a:latin typeface="Arial" charset="0"/>
                <a:ea typeface="MS PGothic" pitchFamily="34" charset="-128"/>
              </a:rPr>
              <a:t>Discussion on the layout</a:t>
            </a:r>
            <a:endParaRPr lang="ru-RU" altLang="en-US" sz="3200" b="1" dirty="0">
              <a:latin typeface="Arial" charset="0"/>
              <a:ea typeface="MS PGothic" pitchFamily="34" charset="-128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69"/>
          <a:stretch/>
        </p:blipFill>
        <p:spPr bwMode="auto">
          <a:xfrm>
            <a:off x="395536" y="1196752"/>
            <a:ext cx="7716922" cy="205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2627784" y="2564904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275856" y="2583867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059832" y="2079811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843808" y="2079811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788024" y="2564904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780920" y="2583867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436096" y="2079811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076056" y="2079811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ular Callout 6"/>
          <p:cNvSpPr/>
          <p:nvPr/>
        </p:nvSpPr>
        <p:spPr bwMode="auto">
          <a:xfrm>
            <a:off x="2555776" y="3177882"/>
            <a:ext cx="720080" cy="360040"/>
          </a:xfrm>
          <a:prstGeom prst="wedgeRectCallout">
            <a:avLst>
              <a:gd name="adj1" fmla="val 24293"/>
              <a:gd name="adj2" fmla="val -21216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0.4 m</a:t>
            </a: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2162875" y="1620715"/>
            <a:ext cx="720080" cy="360040"/>
          </a:xfrm>
          <a:prstGeom prst="wedgeRectCallout">
            <a:avLst>
              <a:gd name="adj1" fmla="val 41085"/>
              <a:gd name="adj2" fmla="val 20762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0.3 m</a:t>
            </a: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1687889" y="2996952"/>
            <a:ext cx="720080" cy="360040"/>
          </a:xfrm>
          <a:prstGeom prst="wedgeRectCallout">
            <a:avLst>
              <a:gd name="adj1" fmla="val 77816"/>
              <a:gd name="adj2" fmla="val -1533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0.5 m</a:t>
            </a:r>
          </a:p>
        </p:txBody>
      </p:sp>
      <p:sp>
        <p:nvSpPr>
          <p:cNvPr id="27" name="Rectangular Callout 26"/>
          <p:cNvSpPr/>
          <p:nvPr/>
        </p:nvSpPr>
        <p:spPr bwMode="auto">
          <a:xfrm>
            <a:off x="2987824" y="1596805"/>
            <a:ext cx="720080" cy="360040"/>
          </a:xfrm>
          <a:prstGeom prst="wedgeRectCallout">
            <a:avLst>
              <a:gd name="adj1" fmla="val -7191"/>
              <a:gd name="adj2" fmla="val 21812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0.3 m</a:t>
            </a:r>
          </a:p>
        </p:txBody>
      </p:sp>
      <p:sp>
        <p:nvSpPr>
          <p:cNvPr id="28" name="Rectangular Callout 27"/>
          <p:cNvSpPr/>
          <p:nvPr/>
        </p:nvSpPr>
        <p:spPr bwMode="auto">
          <a:xfrm>
            <a:off x="3544016" y="3248702"/>
            <a:ext cx="720080" cy="360040"/>
          </a:xfrm>
          <a:prstGeom prst="wedgeRectCallout">
            <a:avLst>
              <a:gd name="adj1" fmla="val -41824"/>
              <a:gd name="adj2" fmla="val -22475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0.2 m</a:t>
            </a:r>
          </a:p>
        </p:txBody>
      </p:sp>
      <p:sp>
        <p:nvSpPr>
          <p:cNvPr id="29" name="Rectangular Callout 28"/>
          <p:cNvSpPr/>
          <p:nvPr/>
        </p:nvSpPr>
        <p:spPr bwMode="auto">
          <a:xfrm>
            <a:off x="3203848" y="3645024"/>
            <a:ext cx="576064" cy="360040"/>
          </a:xfrm>
          <a:prstGeom prst="wedgeRectCallout">
            <a:avLst>
              <a:gd name="adj1" fmla="val -10602"/>
              <a:gd name="adj2" fmla="val -3255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1 m</a:t>
            </a:r>
          </a:p>
        </p:txBody>
      </p:sp>
      <p:sp>
        <p:nvSpPr>
          <p:cNvPr id="32" name="Content Placeholder 2"/>
          <p:cNvSpPr>
            <a:spLocks/>
          </p:cNvSpPr>
          <p:nvPr/>
        </p:nvSpPr>
        <p:spPr bwMode="auto">
          <a:xfrm>
            <a:off x="96043" y="4323754"/>
            <a:ext cx="8951913" cy="248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8975" indent="-23018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The space for magnet layout seems tight, we need realistic advises from magnet group and mechanic group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Skew quads: 0.1 m;  corrector: 0.2 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Skew quads are just beside the FFQ without space.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 smtClean="0">
              <a:latin typeface="Arial" charset="0"/>
              <a:ea typeface="MS PGothic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>
              <a:latin typeface="Arial" charset="0"/>
              <a:ea typeface="MS PGothic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>
              <a:latin typeface="Arial" charset="0"/>
              <a:ea typeface="MS PGothic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  <a:latin typeface="Arial" charset="0"/>
              <a:ea typeface="MS PGothic" pitchFamily="34" charset="-128"/>
              <a:cs typeface="+mn-cs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altLang="en-US" sz="2400" dirty="0">
              <a:latin typeface="Arial" charset="0"/>
              <a:ea typeface="MS PGothic" pitchFamily="34" charset="-128"/>
              <a:sym typeface="Symbol" pitchFamily="18" charset="2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5856923" y="908720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33"/>
          <p:cNvSpPr/>
          <p:nvPr/>
        </p:nvSpPr>
        <p:spPr>
          <a:xfrm>
            <a:off x="5991115" y="918154"/>
            <a:ext cx="2289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Skew Quadrupole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/>
            <a:r>
              <a:rPr lang="en-US" altLang="en-US" sz="3200" b="1" dirty="0" smtClean="0">
                <a:latin typeface="Arial" charset="0"/>
                <a:ea typeface="MS PGothic" pitchFamily="34" charset="-128"/>
              </a:rPr>
              <a:t>Discussion on the layout</a:t>
            </a:r>
            <a:endParaRPr lang="ru-RU" altLang="en-US" sz="3200" b="1" dirty="0">
              <a:latin typeface="Arial" charset="0"/>
              <a:ea typeface="MS PGothic" pitchFamily="34" charset="-128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69"/>
          <a:stretch/>
        </p:blipFill>
        <p:spPr bwMode="auto">
          <a:xfrm>
            <a:off x="395536" y="1196752"/>
            <a:ext cx="7716922" cy="205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2627784" y="2564904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275856" y="2583867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059832" y="2079811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843808" y="2079811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788024" y="2564904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780920" y="2583867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436096" y="2079811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076056" y="2079811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ular Callout 6"/>
          <p:cNvSpPr/>
          <p:nvPr/>
        </p:nvSpPr>
        <p:spPr bwMode="auto">
          <a:xfrm>
            <a:off x="2555776" y="3177882"/>
            <a:ext cx="720080" cy="360040"/>
          </a:xfrm>
          <a:prstGeom prst="wedgeRectCallout">
            <a:avLst>
              <a:gd name="adj1" fmla="val 24293"/>
              <a:gd name="adj2" fmla="val -21216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0.4 m</a:t>
            </a: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2162875" y="1620715"/>
            <a:ext cx="720080" cy="360040"/>
          </a:xfrm>
          <a:prstGeom prst="wedgeRectCallout">
            <a:avLst>
              <a:gd name="adj1" fmla="val 41085"/>
              <a:gd name="adj2" fmla="val 20762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0.3 m</a:t>
            </a: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1687889" y="2996952"/>
            <a:ext cx="720080" cy="360040"/>
          </a:xfrm>
          <a:prstGeom prst="wedgeRectCallout">
            <a:avLst>
              <a:gd name="adj1" fmla="val 77816"/>
              <a:gd name="adj2" fmla="val -1533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0.5 m</a:t>
            </a:r>
          </a:p>
        </p:txBody>
      </p:sp>
      <p:sp>
        <p:nvSpPr>
          <p:cNvPr id="23" name="Rectangular Callout 22"/>
          <p:cNvSpPr/>
          <p:nvPr/>
        </p:nvSpPr>
        <p:spPr bwMode="auto">
          <a:xfrm>
            <a:off x="5292080" y="3176247"/>
            <a:ext cx="720080" cy="360040"/>
          </a:xfrm>
          <a:prstGeom prst="wedgeRectCallout">
            <a:avLst>
              <a:gd name="adj1" fmla="val -21884"/>
              <a:gd name="adj2" fmla="val -20796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0.9 m</a:t>
            </a:r>
          </a:p>
        </p:txBody>
      </p:sp>
      <p:sp>
        <p:nvSpPr>
          <p:cNvPr id="24" name="Rectangular Callout 23"/>
          <p:cNvSpPr/>
          <p:nvPr/>
        </p:nvSpPr>
        <p:spPr bwMode="auto">
          <a:xfrm>
            <a:off x="4427984" y="3176247"/>
            <a:ext cx="720080" cy="360040"/>
          </a:xfrm>
          <a:prstGeom prst="wedgeRectCallout">
            <a:avLst>
              <a:gd name="adj1" fmla="val 32689"/>
              <a:gd name="adj2" fmla="val -20796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0.9 m</a:t>
            </a:r>
          </a:p>
        </p:txBody>
      </p:sp>
      <p:sp>
        <p:nvSpPr>
          <p:cNvPr id="27" name="Rectangular Callout 26"/>
          <p:cNvSpPr/>
          <p:nvPr/>
        </p:nvSpPr>
        <p:spPr bwMode="auto">
          <a:xfrm>
            <a:off x="2987824" y="1596805"/>
            <a:ext cx="720080" cy="360040"/>
          </a:xfrm>
          <a:prstGeom prst="wedgeRectCallout">
            <a:avLst>
              <a:gd name="adj1" fmla="val -7191"/>
              <a:gd name="adj2" fmla="val 21812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0.3 m</a:t>
            </a:r>
          </a:p>
        </p:txBody>
      </p:sp>
      <p:sp>
        <p:nvSpPr>
          <p:cNvPr id="28" name="Rectangular Callout 27"/>
          <p:cNvSpPr/>
          <p:nvPr/>
        </p:nvSpPr>
        <p:spPr bwMode="auto">
          <a:xfrm>
            <a:off x="3544016" y="3248702"/>
            <a:ext cx="720080" cy="360040"/>
          </a:xfrm>
          <a:prstGeom prst="wedgeRectCallout">
            <a:avLst>
              <a:gd name="adj1" fmla="val -41824"/>
              <a:gd name="adj2" fmla="val -22475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0.2 m</a:t>
            </a:r>
          </a:p>
        </p:txBody>
      </p:sp>
      <p:sp>
        <p:nvSpPr>
          <p:cNvPr id="29" name="Rectangular Callout 28"/>
          <p:cNvSpPr/>
          <p:nvPr/>
        </p:nvSpPr>
        <p:spPr bwMode="auto">
          <a:xfrm>
            <a:off x="3203848" y="3645024"/>
            <a:ext cx="576064" cy="360040"/>
          </a:xfrm>
          <a:prstGeom prst="wedgeRectCallout">
            <a:avLst>
              <a:gd name="adj1" fmla="val -10602"/>
              <a:gd name="adj2" fmla="val -3255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1 m</a:t>
            </a:r>
          </a:p>
        </p:txBody>
      </p:sp>
      <p:sp>
        <p:nvSpPr>
          <p:cNvPr id="30" name="Rectangular Callout 29"/>
          <p:cNvSpPr/>
          <p:nvPr/>
        </p:nvSpPr>
        <p:spPr bwMode="auto">
          <a:xfrm>
            <a:off x="6236072" y="3177882"/>
            <a:ext cx="720080" cy="360040"/>
          </a:xfrm>
          <a:prstGeom prst="wedgeRectCallout">
            <a:avLst>
              <a:gd name="adj1" fmla="val -106891"/>
              <a:gd name="adj2" fmla="val -1974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0.5 m</a:t>
            </a:r>
          </a:p>
        </p:txBody>
      </p:sp>
      <p:sp>
        <p:nvSpPr>
          <p:cNvPr id="31" name="Rectangular Callout 30"/>
          <p:cNvSpPr/>
          <p:nvPr/>
        </p:nvSpPr>
        <p:spPr bwMode="auto">
          <a:xfrm>
            <a:off x="4211959" y="1620715"/>
            <a:ext cx="720080" cy="360040"/>
          </a:xfrm>
          <a:prstGeom prst="wedgeRectCallout">
            <a:avLst>
              <a:gd name="adj1" fmla="val -37626"/>
              <a:gd name="adj2" fmla="val 19923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0.5 m</a:t>
            </a:r>
          </a:p>
        </p:txBody>
      </p:sp>
      <p:sp>
        <p:nvSpPr>
          <p:cNvPr id="32" name="Content Placeholder 2"/>
          <p:cNvSpPr>
            <a:spLocks/>
          </p:cNvSpPr>
          <p:nvPr/>
        </p:nvSpPr>
        <p:spPr bwMode="auto">
          <a:xfrm>
            <a:off x="96043" y="4179738"/>
            <a:ext cx="8951913" cy="248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8975" indent="-23018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The space </a:t>
            </a: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downstream of IR in ion collider ring is also used for ion forward detection, </a:t>
            </a:r>
            <a:r>
              <a:rPr lang="en-US" altLang="en-US" sz="24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we need </a:t>
            </a: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discussion </a:t>
            </a:r>
            <a:r>
              <a:rPr lang="en-US" altLang="en-US" sz="24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with nuclear physics group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downKicker02downSkew01: 0.2 m</a:t>
            </a:r>
            <a:endParaRPr lang="en-US" altLang="en-US" sz="24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 smtClean="0">
              <a:latin typeface="Arial" charset="0"/>
              <a:ea typeface="MS PGothic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>
              <a:latin typeface="Arial" charset="0"/>
              <a:ea typeface="MS PGothic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>
              <a:latin typeface="Arial" charset="0"/>
              <a:ea typeface="MS PGothic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  <a:latin typeface="Arial" charset="0"/>
              <a:ea typeface="MS PGothic" pitchFamily="34" charset="-128"/>
              <a:cs typeface="+mn-cs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altLang="en-US" sz="2400" dirty="0">
              <a:latin typeface="Arial" charset="0"/>
              <a:ea typeface="MS PGothic" pitchFamily="34" charset="-128"/>
              <a:sym typeface="Symbol" pitchFamily="18" charset="2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5856923" y="908720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33"/>
          <p:cNvSpPr/>
          <p:nvPr/>
        </p:nvSpPr>
        <p:spPr>
          <a:xfrm>
            <a:off x="5991115" y="918154"/>
            <a:ext cx="2289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Skew Quadrupole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/>
            <a:r>
              <a:rPr lang="en-US" altLang="en-US" sz="3200" b="1" dirty="0">
                <a:latin typeface="Arial" charset="0"/>
                <a:ea typeface="MS PGothic" pitchFamily="34" charset="-128"/>
              </a:rPr>
              <a:t>An </a:t>
            </a:r>
            <a:r>
              <a:rPr lang="en-US" altLang="en-US" sz="3200" b="1" dirty="0" smtClean="0">
                <a:latin typeface="Arial" charset="0"/>
                <a:ea typeface="MS PGothic" pitchFamily="34" charset="-128"/>
              </a:rPr>
              <a:t>Compensation Scheme (Skew quads)</a:t>
            </a:r>
            <a:endParaRPr lang="ru-RU" altLang="en-US" sz="3200" b="1" dirty="0">
              <a:latin typeface="Arial" charset="0"/>
              <a:ea typeface="MS PGothic" pitchFamily="34" charset="-128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69"/>
          <a:stretch/>
        </p:blipFill>
        <p:spPr bwMode="auto">
          <a:xfrm>
            <a:off x="395536" y="1196752"/>
            <a:ext cx="7716922" cy="205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2627784" y="2564904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275856" y="2583867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059832" y="2079811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843808" y="2079811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788024" y="2564904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780920" y="2583867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436096" y="2079811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076056" y="2079811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Content Placeholder 2"/>
          <p:cNvSpPr>
            <a:spLocks/>
          </p:cNvSpPr>
          <p:nvPr/>
        </p:nvSpPr>
        <p:spPr bwMode="auto">
          <a:xfrm>
            <a:off x="1" y="3429000"/>
            <a:ext cx="914400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8975" indent="-23018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20000"/>
              </a:spcBef>
              <a:buSzPct val="150000"/>
            </a:pP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Correctors: 0.2 m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50000"/>
            </a:pPr>
            <a:r>
              <a:rPr lang="en-US" altLang="en-US" sz="24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ipuscorr1-&gt;</a:t>
            </a:r>
            <a:r>
              <a:rPr lang="en-US" altLang="en-US" sz="2400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vkick</a:t>
            </a: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= -0.0007491948842;  -1.2 T;</a:t>
            </a:r>
            <a:endParaRPr lang="en-US" altLang="en-US" sz="24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50000"/>
            </a:pPr>
            <a:r>
              <a:rPr lang="en-US" altLang="en-US" sz="24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ipuscorr2-&gt;</a:t>
            </a:r>
            <a:r>
              <a:rPr lang="en-US" altLang="en-US" sz="2400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vkick</a:t>
            </a: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=  0.00182813549;       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3.0 T</a:t>
            </a: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  <a:endParaRPr lang="en-US" altLang="en-US" sz="24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50000"/>
            </a:pPr>
            <a:r>
              <a:rPr lang="en-US" altLang="en-US" sz="24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ipdscorr1-&gt;</a:t>
            </a:r>
            <a:r>
              <a:rPr lang="en-US" altLang="en-US" sz="2400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vkick</a:t>
            </a: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=  0.0009885706997;   1.6 T;</a:t>
            </a:r>
            <a:endParaRPr lang="en-US" altLang="en-US" sz="24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50000"/>
            </a:pPr>
            <a:r>
              <a:rPr lang="en-US" altLang="en-US" sz="24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ipdscorr2-&gt;</a:t>
            </a:r>
            <a:r>
              <a:rPr lang="en-US" altLang="en-US" sz="2400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vkick</a:t>
            </a: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= -0.0004494537749;  -0.7 T;</a:t>
            </a:r>
            <a:endParaRPr lang="en-US" altLang="en-US" sz="24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charset="0"/>
                <a:ea typeface="MS PGothic" pitchFamily="34" charset="-128"/>
              </a:rPr>
              <a:t>If the field direction of the detector solenoid is reversed, we can reduce the strength of the 4 vertical correctors.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>
              <a:latin typeface="Arial" charset="0"/>
              <a:ea typeface="MS PGothic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>
              <a:latin typeface="Arial" charset="0"/>
              <a:ea typeface="MS PGothic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  <a:latin typeface="Arial" charset="0"/>
              <a:ea typeface="MS PGothic" pitchFamily="34" charset="-128"/>
              <a:cs typeface="+mn-cs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altLang="en-US" sz="2400" dirty="0">
              <a:latin typeface="Arial" charset="0"/>
              <a:ea typeface="MS PGothic" pitchFamily="34" charset="-128"/>
              <a:sym typeface="Symbol" pitchFamily="18" charset="2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5856923" y="908720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33"/>
          <p:cNvSpPr/>
          <p:nvPr/>
        </p:nvSpPr>
        <p:spPr>
          <a:xfrm>
            <a:off x="5991115" y="918154"/>
            <a:ext cx="2289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Skew Quadrupole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/>
            <a:r>
              <a:rPr lang="en-US" altLang="en-US" sz="3200" b="1" dirty="0">
                <a:latin typeface="Arial" charset="0"/>
                <a:ea typeface="MS PGothic" pitchFamily="34" charset="-128"/>
              </a:rPr>
              <a:t>An </a:t>
            </a:r>
            <a:r>
              <a:rPr lang="en-US" altLang="en-US" sz="3200" b="1" dirty="0" smtClean="0">
                <a:latin typeface="Arial" charset="0"/>
                <a:ea typeface="MS PGothic" pitchFamily="34" charset="-128"/>
              </a:rPr>
              <a:t>Compensation Scheme (Skew quads)</a:t>
            </a:r>
            <a:endParaRPr lang="ru-RU" altLang="en-US" sz="3200" b="1" dirty="0">
              <a:latin typeface="Arial" charset="0"/>
              <a:ea typeface="MS PGothic" pitchFamily="34" charset="-128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Content Placeholder 2"/>
          <p:cNvSpPr>
            <a:spLocks/>
          </p:cNvSpPr>
          <p:nvPr/>
        </p:nvSpPr>
        <p:spPr bwMode="auto">
          <a:xfrm>
            <a:off x="1" y="3356992"/>
            <a:ext cx="914400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8975" indent="-23018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20000"/>
              </a:spcBef>
              <a:buSzPct val="150000"/>
            </a:pP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Correctors: 0.2 m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50000"/>
            </a:pPr>
            <a:r>
              <a:rPr lang="en-US" altLang="en-US" sz="24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ipuscorr1-&gt;</a:t>
            </a:r>
            <a:r>
              <a:rPr lang="en-US" altLang="en-US" sz="2400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vkick</a:t>
            </a: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= -0.0007491948842; </a:t>
            </a:r>
            <a:r>
              <a:rPr lang="en-US" altLang="en-US" sz="2400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hkick</a:t>
            </a: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= 2.958152587e-06;</a:t>
            </a:r>
            <a:endParaRPr lang="en-US" altLang="en-US" sz="24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50000"/>
            </a:pPr>
            <a:r>
              <a:rPr lang="en-US" altLang="en-US" sz="24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ipuscorr2-&gt;</a:t>
            </a:r>
            <a:r>
              <a:rPr lang="en-US" altLang="en-US" sz="2400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vkick</a:t>
            </a: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=  0.00182813549;     </a:t>
            </a:r>
            <a:r>
              <a:rPr lang="en-US" altLang="en-US" sz="2400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hkick</a:t>
            </a: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=  -</a:t>
            </a:r>
            <a:r>
              <a:rPr lang="en-US" altLang="en-US" sz="24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5.545443962e-06 ;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50000"/>
            </a:pPr>
            <a:r>
              <a:rPr lang="en-US" altLang="en-US" sz="24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ipdscorr1-&gt;</a:t>
            </a:r>
            <a:r>
              <a:rPr lang="en-US" altLang="en-US" sz="2400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vkick</a:t>
            </a: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=  0.0009885706997; </a:t>
            </a:r>
            <a:r>
              <a:rPr lang="en-US" altLang="en-US" sz="2400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hkick</a:t>
            </a: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=  </a:t>
            </a:r>
            <a:r>
              <a:rPr lang="en-US" altLang="en-US" sz="24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9.391893355e-06 ;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50000"/>
            </a:pPr>
            <a:r>
              <a:rPr lang="en-US" altLang="en-US" sz="24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ipdscorr2-&gt;</a:t>
            </a:r>
            <a:r>
              <a:rPr lang="en-US" altLang="en-US" sz="2400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vkick</a:t>
            </a: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= -0.0004494537749; </a:t>
            </a:r>
            <a:r>
              <a:rPr lang="en-US" altLang="en-US" sz="2400" dirty="0" err="1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hkick</a:t>
            </a: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= -3.571220222e-06;</a:t>
            </a:r>
            <a:endParaRPr lang="en-US" altLang="en-US" sz="24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 smtClean="0">
              <a:latin typeface="Arial" charset="0"/>
              <a:ea typeface="MS PGothic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>
              <a:latin typeface="Arial" charset="0"/>
              <a:ea typeface="MS PGothic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>
              <a:latin typeface="Arial" charset="0"/>
              <a:ea typeface="MS PGothic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  <a:latin typeface="Arial" charset="0"/>
              <a:ea typeface="MS PGothic" pitchFamily="34" charset="-128"/>
              <a:cs typeface="+mn-cs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altLang="en-US" sz="2400" dirty="0">
              <a:latin typeface="Arial" charset="0"/>
              <a:ea typeface="MS PGothic" pitchFamily="34" charset="-128"/>
              <a:sym typeface="Symbol" pitchFamily="18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71" y="5445224"/>
            <a:ext cx="911993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Strengths of </a:t>
            </a:r>
            <a:r>
              <a:rPr lang="en-US" altLang="en-US" sz="24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h</a:t>
            </a: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orizontal correctors are 2 order lower, so we do not need to worry about that.   </a:t>
            </a:r>
            <a:endParaRPr lang="en-US" altLang="en-US" sz="24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69"/>
          <a:stretch/>
        </p:blipFill>
        <p:spPr bwMode="auto">
          <a:xfrm>
            <a:off x="395536" y="1196752"/>
            <a:ext cx="7716922" cy="205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Connector 35"/>
          <p:cNvCxnSpPr/>
          <p:nvPr/>
        </p:nvCxnSpPr>
        <p:spPr bwMode="auto">
          <a:xfrm>
            <a:off x="2627784" y="2564904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3275856" y="2583867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3059832" y="2079811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2843808" y="2079811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788024" y="2564904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5780920" y="2583867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5436096" y="2079811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5076056" y="2079811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5856923" y="908720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tangle 44"/>
          <p:cNvSpPr/>
          <p:nvPr/>
        </p:nvSpPr>
        <p:spPr>
          <a:xfrm>
            <a:off x="5991115" y="918154"/>
            <a:ext cx="2289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Skew Quadrupole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556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/>
            <a:r>
              <a:rPr lang="en-US" altLang="en-US" sz="3200" b="1" dirty="0">
                <a:latin typeface="Arial" charset="0"/>
                <a:ea typeface="MS PGothic" pitchFamily="34" charset="-128"/>
              </a:rPr>
              <a:t>An </a:t>
            </a:r>
            <a:r>
              <a:rPr lang="en-US" altLang="en-US" sz="3200" b="1" dirty="0" smtClean="0">
                <a:latin typeface="Arial" charset="0"/>
                <a:ea typeface="MS PGothic" pitchFamily="34" charset="-128"/>
              </a:rPr>
              <a:t>Compensation Scheme (Skew quads)</a:t>
            </a:r>
            <a:endParaRPr lang="ru-RU" altLang="en-US" sz="3200" b="1" dirty="0">
              <a:latin typeface="Arial" charset="0"/>
              <a:ea typeface="MS PGothic" pitchFamily="34" charset="-128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69"/>
          <a:stretch/>
        </p:blipFill>
        <p:spPr bwMode="auto">
          <a:xfrm>
            <a:off x="395536" y="1052736"/>
            <a:ext cx="7716922" cy="205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2627784" y="2420888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275856" y="2439851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059832" y="1935795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843808" y="1935795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788024" y="2420888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780920" y="2439851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436096" y="1935795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076056" y="1935795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Content Placeholder 2"/>
          <p:cNvSpPr>
            <a:spLocks/>
          </p:cNvSpPr>
          <p:nvPr/>
        </p:nvSpPr>
        <p:spPr bwMode="auto">
          <a:xfrm>
            <a:off x="1" y="3284984"/>
            <a:ext cx="914400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8975" indent="-23018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20000"/>
              </a:spcBef>
              <a:buSzPct val="150000"/>
            </a:pP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Skew quads: 0.1 m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50000"/>
            </a:pPr>
            <a:r>
              <a:rPr lang="en-US" sz="2400" dirty="0"/>
              <a:t>qffus01s-&gt;k1s =     </a:t>
            </a:r>
            <a:r>
              <a:rPr lang="en-US" sz="2400" dirty="0" smtClean="0"/>
              <a:t>0.03902141928 </a:t>
            </a:r>
            <a:r>
              <a:rPr lang="en-US" sz="2400" dirty="0"/>
              <a:t>;</a:t>
            </a:r>
            <a:br>
              <a:rPr lang="en-US" sz="2400" dirty="0"/>
            </a:br>
            <a:r>
              <a:rPr lang="en-US" sz="2400" dirty="0"/>
              <a:t>qffus02s-&gt;k1s =    </a:t>
            </a:r>
            <a:r>
              <a:rPr lang="en-US" sz="2400" dirty="0" smtClean="0"/>
              <a:t>-</a:t>
            </a:r>
            <a:r>
              <a:rPr lang="en-US" sz="2400" dirty="0"/>
              <a:t>0.01476904268 </a:t>
            </a:r>
            <a:r>
              <a:rPr lang="en-US" sz="2400" dirty="0" smtClean="0"/>
              <a:t>;  qffus22s-</a:t>
            </a:r>
            <a:r>
              <a:rPr lang="en-US" sz="2400" dirty="0"/>
              <a:t>&gt;k1s =    </a:t>
            </a:r>
            <a:r>
              <a:rPr lang="en-US" sz="2400" dirty="0" smtClean="0"/>
              <a:t>-</a:t>
            </a:r>
            <a:r>
              <a:rPr lang="en-US" sz="2400" dirty="0"/>
              <a:t>0.02026700407 ;</a:t>
            </a:r>
            <a:br>
              <a:rPr lang="en-US" sz="2400" dirty="0"/>
            </a:br>
            <a:r>
              <a:rPr lang="en-US" sz="2400" dirty="0"/>
              <a:t>qffus03s-&gt;k1s =     </a:t>
            </a:r>
            <a:r>
              <a:rPr lang="en-US" sz="2400" dirty="0" smtClean="0"/>
              <a:t>0.01908813591 ;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SzPct val="150000"/>
            </a:pPr>
            <a:r>
              <a:rPr lang="en-US" sz="2400" dirty="0" smtClean="0"/>
              <a:t>qffds01s-</a:t>
            </a:r>
            <a:r>
              <a:rPr lang="en-US" sz="2400" dirty="0"/>
              <a:t>&gt;k1s =    </a:t>
            </a:r>
            <a:r>
              <a:rPr lang="en-US" sz="2400" dirty="0" smtClean="0"/>
              <a:t>-</a:t>
            </a:r>
            <a:r>
              <a:rPr lang="en-US" sz="2400" dirty="0"/>
              <a:t>0.04199200154 ;</a:t>
            </a:r>
            <a:br>
              <a:rPr lang="en-US" sz="2400" dirty="0"/>
            </a:br>
            <a:r>
              <a:rPr lang="en-US" sz="2400" dirty="0"/>
              <a:t>qffds02s-&gt;k1s =      </a:t>
            </a:r>
            <a:r>
              <a:rPr lang="en-US" sz="2400" dirty="0" smtClean="0"/>
              <a:t>0.0220116615 ;    qffds22s-</a:t>
            </a:r>
            <a:r>
              <a:rPr lang="en-US" sz="2400" dirty="0"/>
              <a:t>&gt;k1s =     </a:t>
            </a:r>
            <a:r>
              <a:rPr lang="en-US" sz="2400" dirty="0" smtClean="0"/>
              <a:t>0.01262536581 </a:t>
            </a:r>
            <a:r>
              <a:rPr lang="en-US" sz="2400" dirty="0"/>
              <a:t>;</a:t>
            </a:r>
            <a:br>
              <a:rPr lang="en-US" sz="2400" dirty="0"/>
            </a:br>
            <a:r>
              <a:rPr lang="en-US" sz="2400" dirty="0"/>
              <a:t>qffds03s-&gt;k1s =    </a:t>
            </a:r>
            <a:r>
              <a:rPr lang="en-US" sz="2400" dirty="0" smtClean="0"/>
              <a:t>-</a:t>
            </a:r>
            <a:r>
              <a:rPr lang="en-US" sz="2400" dirty="0"/>
              <a:t>0.00742312655 ;</a:t>
            </a:r>
            <a:endParaRPr lang="en-US" altLang="en-US" sz="2400" dirty="0" smtClean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Strengths of those skew quads are reasonable.</a:t>
            </a:r>
            <a:endParaRPr lang="en-US" altLang="en-US" sz="24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 smtClean="0">
              <a:latin typeface="Arial" charset="0"/>
              <a:ea typeface="MS PGothic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>
              <a:latin typeface="Arial" charset="0"/>
              <a:ea typeface="MS PGothic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>
              <a:latin typeface="Arial" charset="0"/>
              <a:ea typeface="MS PGothic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  <a:latin typeface="Arial" charset="0"/>
              <a:ea typeface="MS PGothic" pitchFamily="34" charset="-128"/>
              <a:cs typeface="+mn-cs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altLang="en-US" sz="2400" dirty="0">
              <a:latin typeface="Arial" charset="0"/>
              <a:ea typeface="MS PGothic" pitchFamily="34" charset="-128"/>
              <a:sym typeface="Symbol" pitchFamily="18" charset="2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5856923" y="787208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33"/>
          <p:cNvSpPr/>
          <p:nvPr/>
        </p:nvSpPr>
        <p:spPr>
          <a:xfrm>
            <a:off x="5991115" y="796642"/>
            <a:ext cx="2289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Skew Quadrupole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/>
            <a:r>
              <a:rPr lang="en-US" altLang="en-US" sz="3200" b="1" dirty="0">
                <a:latin typeface="Arial" charset="0"/>
                <a:ea typeface="MS PGothic" pitchFamily="34" charset="-128"/>
              </a:rPr>
              <a:t>An </a:t>
            </a:r>
            <a:r>
              <a:rPr lang="en-US" altLang="en-US" sz="3200" b="1" dirty="0" smtClean="0">
                <a:latin typeface="Arial" charset="0"/>
                <a:ea typeface="MS PGothic" pitchFamily="34" charset="-128"/>
              </a:rPr>
              <a:t>Compensation Scheme (Skew quads)</a:t>
            </a:r>
            <a:endParaRPr lang="ru-RU" altLang="en-US" sz="3200" b="1" dirty="0">
              <a:latin typeface="Arial" charset="0"/>
              <a:ea typeface="MS PGothic" pitchFamily="34" charset="-128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69"/>
          <a:stretch/>
        </p:blipFill>
        <p:spPr bwMode="auto">
          <a:xfrm>
            <a:off x="395536" y="1052736"/>
            <a:ext cx="7716922" cy="205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2627784" y="2420888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275856" y="2439851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059832" y="1935795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843808" y="1935795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788024" y="2420888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780920" y="2439851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436096" y="1935795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076056" y="1935795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Content Placeholder 2"/>
          <p:cNvSpPr>
            <a:spLocks/>
          </p:cNvSpPr>
          <p:nvPr/>
        </p:nvSpPr>
        <p:spPr bwMode="auto">
          <a:xfrm>
            <a:off x="107504" y="5733256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8975" indent="-23018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Strength changes of those IR triplets are acceptable.</a:t>
            </a:r>
            <a:endParaRPr lang="en-US" altLang="en-US" sz="24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 smtClean="0">
              <a:latin typeface="Arial" charset="0"/>
              <a:ea typeface="MS PGothic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>
              <a:latin typeface="Arial" charset="0"/>
              <a:ea typeface="MS PGothic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>
              <a:latin typeface="Arial" charset="0"/>
              <a:ea typeface="MS PGothic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50000"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  <a:latin typeface="Arial" charset="0"/>
              <a:ea typeface="MS PGothic" pitchFamily="34" charset="-128"/>
              <a:cs typeface="+mn-cs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altLang="en-US" sz="2400" dirty="0">
              <a:latin typeface="Arial" charset="0"/>
              <a:ea typeface="MS PGothic" pitchFamily="34" charset="-128"/>
              <a:sym typeface="Symbol" pitchFamily="18" charset="2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5856923" y="787208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33"/>
          <p:cNvSpPr/>
          <p:nvPr/>
        </p:nvSpPr>
        <p:spPr>
          <a:xfrm>
            <a:off x="5991115" y="796642"/>
            <a:ext cx="2289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Skew Quadrupole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907704" y="3136155"/>
          <a:ext cx="4320478" cy="2346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4921"/>
                <a:gridCol w="1095352"/>
                <a:gridCol w="1095352"/>
                <a:gridCol w="774853"/>
              </a:tblGrid>
              <a:tr h="33527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qffus01-&gt;k1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-0.42112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-0.43308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qffus02-&gt;k1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0.446485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0.44312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qffus03-&gt;k1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-0.34684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-0.33007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qffds01-&gt;k1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-0.26374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-0.25979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qffds02-&gt;k1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0.152085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0.154926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5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qffds03-&gt;k1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-0.10586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-0.11682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7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4274" name="Content Placeholder 1"/>
              <p:cNvSpPr>
                <a:spLocks noGrp="1"/>
              </p:cNvSpPr>
              <p:nvPr>
                <p:ph idx="4294967295"/>
              </p:nvPr>
            </p:nvSpPr>
            <p:spPr>
              <a:xfrm>
                <a:off x="152400" y="798513"/>
                <a:ext cx="8839200" cy="5626100"/>
              </a:xfrm>
            </p:spPr>
            <p:txBody>
              <a:bodyPr/>
              <a:lstStyle/>
              <a:p>
                <a:pPr>
                  <a:spcBef>
                    <a:spcPct val="0"/>
                  </a:spcBef>
                  <a:buFontTx/>
                  <a:buBlip>
                    <a:blip r:embed="rId2"/>
                  </a:buBlip>
                </a:pPr>
                <a:r>
                  <a:rPr lang="en-US" altLang="en-US" sz="2400" dirty="0" smtClean="0"/>
                  <a:t>Implement the smaller baseline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en-US" sz="2400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2"/>
                  </a:buBlip>
                </a:pPr>
                <a:r>
                  <a:rPr lang="en-US" altLang="en-US" sz="2400" dirty="0" smtClean="0"/>
                  <a:t>Reevaluate IR quad multipole requirements using reduced quad apertures</a:t>
                </a:r>
                <a:endParaRPr lang="en-US" altLang="en-US" sz="2400" dirty="0" smtClean="0"/>
              </a:p>
              <a:p>
                <a:pPr>
                  <a:spcBef>
                    <a:spcPct val="0"/>
                  </a:spcBef>
                  <a:buFontTx/>
                  <a:buBlip>
                    <a:blip r:embed="rId2"/>
                  </a:buBlip>
                </a:pPr>
                <a:r>
                  <a:rPr lang="en-US" altLang="en-US" sz="2400" dirty="0" smtClean="0"/>
                  <a:t>Consider locations of multipole corrector spools</a:t>
                </a:r>
              </a:p>
              <a:p>
                <a:pPr>
                  <a:spcBef>
                    <a:spcPct val="0"/>
                  </a:spcBef>
                  <a:buFontTx/>
                  <a:buBlip>
                    <a:blip r:embed="rId2"/>
                  </a:buBlip>
                </a:pPr>
                <a:r>
                  <a:rPr lang="en-US" altLang="en-US" sz="2400" dirty="0" smtClean="0"/>
                  <a:t>Simulate local compensation of systematic multipoles</a:t>
                </a:r>
              </a:p>
              <a:p>
                <a:pPr>
                  <a:spcBef>
                    <a:spcPct val="0"/>
                  </a:spcBef>
                  <a:buFontTx/>
                  <a:buBlip>
                    <a:blip r:embed="rId2"/>
                  </a:buBlip>
                </a:pPr>
                <a:r>
                  <a:rPr lang="en-US" altLang="en-US" sz="2400" dirty="0" smtClean="0"/>
                  <a:t>Estimate random multipoles</a:t>
                </a:r>
              </a:p>
              <a:p>
                <a:pPr>
                  <a:spcBef>
                    <a:spcPct val="0"/>
                  </a:spcBef>
                  <a:buFontTx/>
                  <a:buBlip>
                    <a:blip r:embed="rId2"/>
                  </a:buBlip>
                </a:pPr>
                <a:r>
                  <a:rPr lang="en-US" altLang="en-US" sz="2400" dirty="0" smtClean="0"/>
                  <a:t>Consider space for skew quads and correctors for detector solenoid compensation</a:t>
                </a:r>
                <a:endParaRPr lang="en-US" altLang="en-US" sz="2400" dirty="0" smtClean="0"/>
              </a:p>
              <a:p>
                <a:pPr marL="685800" lvl="1" indent="-228600">
                  <a:spcBef>
                    <a:spcPct val="0"/>
                  </a:spcBef>
                  <a:buFont typeface="Arial" panose="020B0604020202020204" pitchFamily="34" charset="0"/>
                  <a:buChar char="̶"/>
                </a:pPr>
                <a:endParaRPr lang="en-US" altLang="en-US" sz="1400" dirty="0" smtClean="0"/>
              </a:p>
            </p:txBody>
          </p:sp>
        </mc:Choice>
        <mc:Fallback>
          <p:sp>
            <p:nvSpPr>
              <p:cNvPr id="5427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52400" y="798513"/>
                <a:ext cx="8839200" cy="5626100"/>
              </a:xfrm>
              <a:blipFill rotWithShape="0">
                <a:blip r:embed="rId3"/>
                <a:stretch>
                  <a:fillRect t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275" name="Title 2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8661400" cy="714375"/>
          </a:xfrm>
        </p:spPr>
        <p:txBody>
          <a:bodyPr/>
          <a:lstStyle/>
          <a:p>
            <a:r>
              <a:rPr lang="en-US" altLang="en-US" dirty="0" smtClean="0"/>
              <a:t>Next Steps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16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3" name="Title 1"/>
          <p:cNvSpPr txBox="1">
            <a:spLocks/>
          </p:cNvSpPr>
          <p:nvPr/>
        </p:nvSpPr>
        <p:spPr bwMode="auto">
          <a:xfrm>
            <a:off x="-9525" y="34925"/>
            <a:ext cx="91440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Detector Region Layout</a:t>
            </a:r>
            <a:endParaRPr lang="en-US" altLang="en-US" sz="3600" b="1">
              <a:solidFill>
                <a:schemeClr val="tx2"/>
              </a:solidFill>
            </a:endParaRPr>
          </a:p>
        </p:txBody>
      </p:sp>
      <p:grpSp>
        <p:nvGrpSpPr>
          <p:cNvPr id="10299" name="Group 3"/>
          <p:cNvGrpSpPr>
            <a:grpSpLocks/>
          </p:cNvGrpSpPr>
          <p:nvPr/>
        </p:nvGrpSpPr>
        <p:grpSpPr bwMode="auto">
          <a:xfrm>
            <a:off x="381000" y="4606925"/>
            <a:ext cx="8483600" cy="1182688"/>
            <a:chOff x="381000" y="990600"/>
            <a:chExt cx="8484015" cy="1182140"/>
          </a:xfrm>
        </p:grpSpPr>
        <p:pic>
          <p:nvPicPr>
            <p:cNvPr id="10300" name="Picture 2" descr="C:\Users\zhao\Downloads\meic_det1_full_fla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066800"/>
              <a:ext cx="831272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3"/>
            <p:cNvSpPr txBox="1">
              <a:spLocks noChangeArrowheads="1"/>
            </p:cNvSpPr>
            <p:nvPr/>
          </p:nvSpPr>
          <p:spPr bwMode="auto">
            <a:xfrm>
              <a:off x="5562853" y="1752247"/>
              <a:ext cx="2362316" cy="304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 lIns="66670" tIns="41100" rIns="66670" bIns="33345"/>
            <a:lstStyle>
              <a:lvl1pPr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hangingPunct="1"/>
              <a:r>
                <a:rPr lang="en-US" altLang="en-US" sz="12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Forward hadron spectrometer</a:t>
              </a:r>
            </a:p>
          </p:txBody>
        </p:sp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914426" y="1599918"/>
              <a:ext cx="1828889" cy="456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 lIns="66670" tIns="41100" rIns="66670" bIns="33345"/>
            <a:lstStyle>
              <a:lvl1pPr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hangingPunct="1"/>
              <a:r>
                <a:rPr lang="en-US" altLang="en-US" sz="12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low-Q</a:t>
              </a:r>
              <a:r>
                <a:rPr lang="en-US" altLang="en-US" sz="1200" baseline="330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altLang="en-US" sz="12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electron </a:t>
              </a:r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detection</a:t>
              </a:r>
            </a:p>
            <a:p>
              <a:pPr algn="ctr" hangingPunct="1"/>
              <a:r>
                <a:rPr lang="en-US" altLang="en-US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en-US" altLang="en-US" sz="12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Compton polarimeter</a:t>
              </a:r>
            </a:p>
          </p:txBody>
        </p:sp>
        <p:sp>
          <p:nvSpPr>
            <p:cNvPr id="10303" name="Line 12"/>
            <p:cNvSpPr>
              <a:spLocks noChangeShapeType="1"/>
            </p:cNvSpPr>
            <p:nvPr/>
          </p:nvSpPr>
          <p:spPr bwMode="auto">
            <a:xfrm flipH="1">
              <a:off x="8077200" y="1371600"/>
              <a:ext cx="541440" cy="144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97" tIns="41100" rIns="82197" bIns="41100"/>
            <a:lstStyle/>
            <a:p>
              <a:endParaRPr lang="en-US"/>
            </a:p>
          </p:txBody>
        </p:sp>
        <p:sp>
          <p:nvSpPr>
            <p:cNvPr id="10304" name="Rectangle 13"/>
            <p:cNvSpPr>
              <a:spLocks noChangeArrowheads="1"/>
            </p:cNvSpPr>
            <p:nvPr/>
          </p:nvSpPr>
          <p:spPr bwMode="auto">
            <a:xfrm>
              <a:off x="609611" y="990600"/>
              <a:ext cx="263538" cy="277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902" tIns="40457" rIns="80902" bIns="40457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hangingPunct="1"/>
              <a:r>
                <a:rPr lang="de-DE" altLang="en-US" sz="13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0305" name="Line 14"/>
            <p:cNvSpPr>
              <a:spLocks noChangeShapeType="1"/>
            </p:cNvSpPr>
            <p:nvPr/>
          </p:nvSpPr>
          <p:spPr bwMode="auto">
            <a:xfrm>
              <a:off x="838200" y="1191964"/>
              <a:ext cx="609600" cy="2723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97" tIns="41100" rIns="82197" bIns="41100"/>
            <a:lstStyle/>
            <a:p>
              <a:endParaRPr lang="en-US"/>
            </a:p>
          </p:txBody>
        </p:sp>
        <p:sp>
          <p:nvSpPr>
            <p:cNvPr id="10306" name="Text Box 18"/>
            <p:cNvSpPr txBox="1">
              <a:spLocks noChangeArrowheads="1"/>
            </p:cNvSpPr>
            <p:nvPr/>
          </p:nvSpPr>
          <p:spPr bwMode="auto">
            <a:xfrm>
              <a:off x="5410200" y="1027660"/>
              <a:ext cx="2286000" cy="343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670" tIns="41100" rIns="66670" bIns="33345"/>
            <a:lstStyle>
              <a:lvl1pPr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hangingPunct="1"/>
              <a:r>
                <a:rPr lang="en-US" altLang="en-US" sz="15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(top view in GEANT4)</a:t>
              </a:r>
            </a:p>
          </p:txBody>
        </p:sp>
        <p:sp>
          <p:nvSpPr>
            <p:cNvPr id="10307" name="Rectangle 11"/>
            <p:cNvSpPr>
              <a:spLocks noChangeArrowheads="1"/>
            </p:cNvSpPr>
            <p:nvPr/>
          </p:nvSpPr>
          <p:spPr bwMode="auto">
            <a:xfrm>
              <a:off x="8611002" y="1142929"/>
              <a:ext cx="254013" cy="277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0902" tIns="40457" rIns="80902" bIns="40457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hangingPunct="1"/>
              <a:r>
                <a:rPr lang="de-DE" altLang="en-US" sz="1300" b="1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10308" name="Text Box 18"/>
            <p:cNvSpPr txBox="1">
              <a:spLocks noChangeArrowheads="1"/>
            </p:cNvSpPr>
            <p:nvPr/>
          </p:nvSpPr>
          <p:spPr bwMode="auto">
            <a:xfrm>
              <a:off x="8077200" y="1828800"/>
              <a:ext cx="762000" cy="343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6670" tIns="41100" rIns="66670" bIns="33345"/>
            <a:lstStyle>
              <a:lvl1pPr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hangingPunct="1"/>
              <a:r>
                <a:rPr lang="en-US" altLang="en-US"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ZDC</a:t>
              </a:r>
            </a:p>
          </p:txBody>
        </p:sp>
      </p:grpSp>
      <p:pic>
        <p:nvPicPr>
          <p:cNvPr id="10309" name="Picture 69" descr="two_ip_str_flipp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t="29970" r="47971" b="29970"/>
          <a:stretch>
            <a:fillRect/>
          </a:stretch>
        </p:blipFill>
        <p:spPr bwMode="auto">
          <a:xfrm>
            <a:off x="541338" y="1624013"/>
            <a:ext cx="77819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0" name="Line 70"/>
          <p:cNvSpPr>
            <a:spLocks noChangeShapeType="1"/>
          </p:cNvSpPr>
          <p:nvPr/>
        </p:nvSpPr>
        <p:spPr bwMode="auto">
          <a:xfrm flipV="1">
            <a:off x="3951288" y="2090738"/>
            <a:ext cx="0" cy="519112"/>
          </a:xfrm>
          <a:prstGeom prst="line">
            <a:avLst/>
          </a:prstGeom>
          <a:noFill/>
          <a:ln w="12573" cap="sq">
            <a:solidFill>
              <a:srgbClr val="000000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1" name="Line 71"/>
          <p:cNvSpPr>
            <a:spLocks noChangeShapeType="1"/>
          </p:cNvSpPr>
          <p:nvPr/>
        </p:nvSpPr>
        <p:spPr bwMode="auto">
          <a:xfrm rot="10800000" flipH="1">
            <a:off x="6602413" y="1889125"/>
            <a:ext cx="0" cy="914400"/>
          </a:xfrm>
          <a:prstGeom prst="line">
            <a:avLst/>
          </a:prstGeom>
          <a:noFill/>
          <a:ln w="12573">
            <a:solidFill>
              <a:srgbClr val="0000FF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2" name="Text Box 72"/>
          <p:cNvSpPr txBox="1">
            <a:spLocks noChangeArrowheads="1"/>
          </p:cNvSpPr>
          <p:nvPr/>
        </p:nvSpPr>
        <p:spPr bwMode="auto">
          <a:xfrm>
            <a:off x="3783013" y="1754188"/>
            <a:ext cx="3238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239" tIns="37045" rIns="71239" bIns="37045">
            <a:spAutoFit/>
          </a:bodyPr>
          <a:lstStyle>
            <a:lvl1pPr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587375" indent="-225425"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904875" indent="-180975"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266825" indent="-180975"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1628775" indent="-180975"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085975" indent="-180975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543175" indent="-180975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000375" indent="-180975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457575" indent="-180975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IP</a:t>
            </a:r>
          </a:p>
        </p:txBody>
      </p:sp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7358063" y="2416175"/>
            <a:ext cx="482600" cy="1588"/>
          </a:xfrm>
          <a:prstGeom prst="line">
            <a:avLst/>
          </a:prstGeom>
          <a:noFill/>
          <a:ln w="19050" cap="sq">
            <a:solidFill>
              <a:srgbClr val="FF0000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4" name="Text Box 74"/>
          <p:cNvSpPr txBox="1">
            <a:spLocks noChangeArrowheads="1"/>
          </p:cNvSpPr>
          <p:nvPr/>
        </p:nvSpPr>
        <p:spPr bwMode="auto">
          <a:xfrm>
            <a:off x="7523163" y="2082800"/>
            <a:ext cx="279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239" tIns="37045" rIns="71239" bIns="37045">
            <a:spAutoFit/>
          </a:bodyPr>
          <a:lstStyle>
            <a:lvl1pPr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587375" indent="-225425"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904875" indent="-180975"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266825" indent="-180975"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1628775" indent="-180975"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085975" indent="-180975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543175" indent="-180975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000375" indent="-180975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457575" indent="-180975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SzPct val="100000"/>
            </a:pP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altLang="en-US" sz="1600" baseline="30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0315" name="Line 75"/>
          <p:cNvSpPr>
            <a:spLocks noChangeShapeType="1"/>
          </p:cNvSpPr>
          <p:nvPr/>
        </p:nvSpPr>
        <p:spPr bwMode="auto">
          <a:xfrm flipH="1">
            <a:off x="7358063" y="3025775"/>
            <a:ext cx="484187" cy="1588"/>
          </a:xfrm>
          <a:prstGeom prst="line">
            <a:avLst/>
          </a:prstGeom>
          <a:noFill/>
          <a:ln w="19050" cap="sq">
            <a:solidFill>
              <a:srgbClr val="0000FF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6" name="Text Box 76"/>
          <p:cNvSpPr txBox="1">
            <a:spLocks noChangeArrowheads="1"/>
          </p:cNvSpPr>
          <p:nvPr/>
        </p:nvSpPr>
        <p:spPr bwMode="auto">
          <a:xfrm>
            <a:off x="7343775" y="3071813"/>
            <a:ext cx="479425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239" tIns="37045" rIns="71239" bIns="37045">
            <a:spAutoFit/>
          </a:bodyPr>
          <a:lstStyle>
            <a:lvl1pPr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587375" indent="-225425"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904875" indent="-180975"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266825" indent="-180975"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1628775" indent="-180975"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085975" indent="-180975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543175" indent="-180975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000375" indent="-180975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457575" indent="-180975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ions</a:t>
            </a:r>
          </a:p>
        </p:txBody>
      </p:sp>
      <p:sp>
        <p:nvSpPr>
          <p:cNvPr id="10317" name="Line 77"/>
          <p:cNvSpPr>
            <a:spLocks noChangeShapeType="1"/>
          </p:cNvSpPr>
          <p:nvPr/>
        </p:nvSpPr>
        <p:spPr bwMode="auto">
          <a:xfrm rot="10800000" flipH="1">
            <a:off x="3592513" y="2292350"/>
            <a:ext cx="0" cy="246063"/>
          </a:xfrm>
          <a:prstGeom prst="line">
            <a:avLst/>
          </a:prstGeom>
          <a:noFill/>
          <a:ln w="12573">
            <a:solidFill>
              <a:srgbClr val="0000FF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8" name="Line 78"/>
          <p:cNvSpPr>
            <a:spLocks noChangeShapeType="1"/>
          </p:cNvSpPr>
          <p:nvPr/>
        </p:nvSpPr>
        <p:spPr bwMode="auto">
          <a:xfrm>
            <a:off x="3595688" y="2286000"/>
            <a:ext cx="2997200" cy="0"/>
          </a:xfrm>
          <a:prstGeom prst="line">
            <a:avLst/>
          </a:prstGeom>
          <a:noFill/>
          <a:ln w="12573">
            <a:solidFill>
              <a:srgbClr val="0000FF"/>
            </a:solidFill>
            <a:prstDash val="dash"/>
            <a:miter lim="800000"/>
            <a:headEnd type="non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9" name="Text Box 79"/>
          <p:cNvSpPr txBox="1">
            <a:spLocks noChangeArrowheads="1"/>
          </p:cNvSpPr>
          <p:nvPr/>
        </p:nvSpPr>
        <p:spPr bwMode="auto">
          <a:xfrm>
            <a:off x="5684838" y="1589088"/>
            <a:ext cx="18176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1239" tIns="37045" rIns="71239" bIns="37045">
            <a:spAutoFit/>
          </a:bodyPr>
          <a:lstStyle>
            <a:lvl1pPr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587375" indent="-225425"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904875" indent="-180975"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266825" indent="-180975"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1628775" indent="-180975"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085975" indent="-180975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543175" indent="-180975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000375" indent="-180975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457575" indent="-180975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ion crab cavities</a:t>
            </a:r>
          </a:p>
        </p:txBody>
      </p:sp>
      <p:sp>
        <p:nvSpPr>
          <p:cNvPr id="10320" name="Line 80"/>
          <p:cNvSpPr>
            <a:spLocks noChangeShapeType="1"/>
          </p:cNvSpPr>
          <p:nvPr/>
        </p:nvSpPr>
        <p:spPr bwMode="auto">
          <a:xfrm flipH="1" flipV="1">
            <a:off x="2263775" y="1543050"/>
            <a:ext cx="0" cy="993775"/>
          </a:xfrm>
          <a:prstGeom prst="line">
            <a:avLst/>
          </a:prstGeom>
          <a:noFill/>
          <a:ln w="12573">
            <a:solidFill>
              <a:srgbClr val="FF0000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1" name="Line 81"/>
          <p:cNvSpPr>
            <a:spLocks noChangeShapeType="1"/>
          </p:cNvSpPr>
          <p:nvPr/>
        </p:nvSpPr>
        <p:spPr bwMode="auto">
          <a:xfrm flipH="1" flipV="1">
            <a:off x="4391025" y="1552575"/>
            <a:ext cx="0" cy="1042988"/>
          </a:xfrm>
          <a:prstGeom prst="line">
            <a:avLst/>
          </a:prstGeom>
          <a:noFill/>
          <a:ln w="12573">
            <a:solidFill>
              <a:srgbClr val="FF0000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Line 82"/>
          <p:cNvSpPr>
            <a:spLocks noChangeShapeType="1"/>
          </p:cNvSpPr>
          <p:nvPr/>
        </p:nvSpPr>
        <p:spPr bwMode="auto">
          <a:xfrm>
            <a:off x="1749425" y="1543050"/>
            <a:ext cx="2641600" cy="0"/>
          </a:xfrm>
          <a:prstGeom prst="line">
            <a:avLst/>
          </a:prstGeom>
          <a:noFill/>
          <a:ln w="12573">
            <a:solidFill>
              <a:srgbClr val="FF0000"/>
            </a:solidFill>
            <a:prstDash val="dash"/>
            <a:miter lim="800000"/>
            <a:headEnd type="non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3" name="Text Box 83"/>
          <p:cNvSpPr txBox="1">
            <a:spLocks noChangeArrowheads="1"/>
          </p:cNvSpPr>
          <p:nvPr/>
        </p:nvSpPr>
        <p:spPr bwMode="auto">
          <a:xfrm>
            <a:off x="371475" y="1355725"/>
            <a:ext cx="13557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1239" tIns="37045" rIns="71239" bIns="37045">
            <a:spAutoFit/>
          </a:bodyPr>
          <a:lstStyle>
            <a:lvl1pPr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587375" indent="-225425"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904875" indent="-180975"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266825" indent="-180975"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1628775" indent="-180975" defTabSz="355600"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085975" indent="-180975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543175" indent="-180975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000375" indent="-180975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457575" indent="-180975" defTabSz="355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6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crab cavities</a:t>
            </a:r>
          </a:p>
        </p:txBody>
      </p:sp>
      <p:sp>
        <p:nvSpPr>
          <p:cNvPr id="10324" name="AutoShape 14"/>
          <p:cNvSpPr>
            <a:spLocks/>
          </p:cNvSpPr>
          <p:nvPr/>
        </p:nvSpPr>
        <p:spPr bwMode="auto">
          <a:xfrm rot="16200000">
            <a:off x="4816475" y="2522538"/>
            <a:ext cx="106363" cy="865187"/>
          </a:xfrm>
          <a:prstGeom prst="leftBrace">
            <a:avLst>
              <a:gd name="adj1" fmla="val 75845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defTabSz="457200"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" panose="02020603050405020304" pitchFamily="18" charset="0"/>
            </a:endParaRPr>
          </a:p>
        </p:txBody>
      </p:sp>
      <p:sp>
        <p:nvSpPr>
          <p:cNvPr id="10325" name="Text Box 15"/>
          <p:cNvSpPr txBox="1">
            <a:spLocks noChangeArrowheads="1"/>
          </p:cNvSpPr>
          <p:nvPr/>
        </p:nvSpPr>
        <p:spPr bwMode="auto">
          <a:xfrm>
            <a:off x="3952875" y="3038475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/>
              <a:t>forward ion detection</a:t>
            </a:r>
          </a:p>
        </p:txBody>
      </p:sp>
      <p:sp>
        <p:nvSpPr>
          <p:cNvPr id="10326" name="AutoShape 16"/>
          <p:cNvSpPr>
            <a:spLocks/>
          </p:cNvSpPr>
          <p:nvPr/>
        </p:nvSpPr>
        <p:spPr bwMode="auto">
          <a:xfrm rot="16200000">
            <a:off x="3421063" y="2605087"/>
            <a:ext cx="103188" cy="525463"/>
          </a:xfrm>
          <a:prstGeom prst="leftBrace">
            <a:avLst>
              <a:gd name="adj1" fmla="val 69500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defTabSz="457200"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" panose="02020603050405020304" pitchFamily="18" charset="0"/>
            </a:endParaRPr>
          </a:p>
        </p:txBody>
      </p:sp>
      <p:sp>
        <p:nvSpPr>
          <p:cNvPr id="10327" name="Text Box 17"/>
          <p:cNvSpPr txBox="1">
            <a:spLocks noChangeArrowheads="1"/>
          </p:cNvSpPr>
          <p:nvPr/>
        </p:nvSpPr>
        <p:spPr bwMode="auto">
          <a:xfrm>
            <a:off x="2584450" y="3187700"/>
            <a:ext cx="1768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/>
              <a:t>forward e</a:t>
            </a:r>
            <a:r>
              <a:rPr lang="en-US" altLang="en-US" sz="1200" baseline="30000"/>
              <a:t>-</a:t>
            </a:r>
            <a:r>
              <a:rPr lang="en-US" altLang="en-US" sz="1200"/>
              <a:t> detection</a:t>
            </a:r>
          </a:p>
        </p:txBody>
      </p:sp>
      <p:sp>
        <p:nvSpPr>
          <p:cNvPr id="10328" name="AutoShape 16"/>
          <p:cNvSpPr>
            <a:spLocks/>
          </p:cNvSpPr>
          <p:nvPr/>
        </p:nvSpPr>
        <p:spPr bwMode="auto">
          <a:xfrm rot="16200000">
            <a:off x="2863057" y="2651919"/>
            <a:ext cx="103187" cy="358775"/>
          </a:xfrm>
          <a:prstGeom prst="leftBrace">
            <a:avLst>
              <a:gd name="adj1" fmla="val 47454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defTabSz="457200"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" panose="02020603050405020304" pitchFamily="18" charset="0"/>
            </a:endParaRPr>
          </a:p>
        </p:txBody>
      </p:sp>
      <p:sp>
        <p:nvSpPr>
          <p:cNvPr id="10329" name="Text Box 17"/>
          <p:cNvSpPr txBox="1">
            <a:spLocks noChangeArrowheads="1"/>
          </p:cNvSpPr>
          <p:nvPr/>
        </p:nvSpPr>
        <p:spPr bwMode="auto">
          <a:xfrm>
            <a:off x="909638" y="2995613"/>
            <a:ext cx="120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/>
              <a:t>Compton polarimetry </a:t>
            </a:r>
          </a:p>
        </p:txBody>
      </p:sp>
      <p:sp>
        <p:nvSpPr>
          <p:cNvPr id="10331" name="Line 91"/>
          <p:cNvSpPr>
            <a:spLocks noChangeShapeType="1"/>
          </p:cNvSpPr>
          <p:nvPr/>
        </p:nvSpPr>
        <p:spPr bwMode="auto">
          <a:xfrm>
            <a:off x="2913063" y="2943225"/>
            <a:ext cx="0" cy="217488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2" name="Line 92"/>
          <p:cNvSpPr>
            <a:spLocks noChangeShapeType="1"/>
          </p:cNvSpPr>
          <p:nvPr/>
        </p:nvSpPr>
        <p:spPr bwMode="auto">
          <a:xfrm>
            <a:off x="2098675" y="3170238"/>
            <a:ext cx="812800" cy="0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non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3" name="Line 93"/>
          <p:cNvSpPr>
            <a:spLocks noChangeShapeType="1"/>
          </p:cNvSpPr>
          <p:nvPr/>
        </p:nvSpPr>
        <p:spPr bwMode="auto">
          <a:xfrm flipH="1">
            <a:off x="3473450" y="2981325"/>
            <a:ext cx="0" cy="207963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4" name="AutoShape 14"/>
          <p:cNvSpPr>
            <a:spLocks/>
          </p:cNvSpPr>
          <p:nvPr/>
        </p:nvSpPr>
        <p:spPr bwMode="auto">
          <a:xfrm rot="16200000">
            <a:off x="5842795" y="2440781"/>
            <a:ext cx="119062" cy="1190625"/>
          </a:xfrm>
          <a:prstGeom prst="leftBrace">
            <a:avLst>
              <a:gd name="adj1" fmla="val 93241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defTabSz="457200"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" panose="02020603050405020304" pitchFamily="18" charset="0"/>
            </a:endParaRPr>
          </a:p>
        </p:txBody>
      </p:sp>
      <p:sp>
        <p:nvSpPr>
          <p:cNvPr id="10335" name="Text Box 15"/>
          <p:cNvSpPr txBox="1">
            <a:spLocks noChangeArrowheads="1"/>
          </p:cNvSpPr>
          <p:nvPr/>
        </p:nvSpPr>
        <p:spPr bwMode="auto">
          <a:xfrm>
            <a:off x="4984750" y="3335338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/>
              <a:t>dispersion suppressor/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/>
              <a:t>geometric match</a:t>
            </a:r>
          </a:p>
        </p:txBody>
      </p:sp>
      <p:sp>
        <p:nvSpPr>
          <p:cNvPr id="10336" name="Line 96"/>
          <p:cNvSpPr>
            <a:spLocks noChangeShapeType="1"/>
          </p:cNvSpPr>
          <p:nvPr/>
        </p:nvSpPr>
        <p:spPr bwMode="auto">
          <a:xfrm flipH="1">
            <a:off x="5900738" y="3132138"/>
            <a:ext cx="0" cy="227012"/>
          </a:xfrm>
          <a:prstGeom prst="line">
            <a:avLst/>
          </a:prstGeom>
          <a:noFill/>
          <a:ln w="12573">
            <a:solidFill>
              <a:schemeClr val="tx1"/>
            </a:solidFill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7" name="Line 97"/>
          <p:cNvSpPr>
            <a:spLocks noChangeShapeType="1"/>
          </p:cNvSpPr>
          <p:nvPr/>
        </p:nvSpPr>
        <p:spPr bwMode="auto">
          <a:xfrm>
            <a:off x="4157663" y="2787650"/>
            <a:ext cx="241300" cy="760413"/>
          </a:xfrm>
          <a:prstGeom prst="line">
            <a:avLst/>
          </a:prstGeom>
          <a:noFill/>
          <a:ln w="12573">
            <a:solidFill>
              <a:schemeClr val="tx1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8" name="Line 98"/>
          <p:cNvSpPr>
            <a:spLocks noChangeShapeType="1"/>
          </p:cNvSpPr>
          <p:nvPr/>
        </p:nvSpPr>
        <p:spPr bwMode="auto">
          <a:xfrm flipH="1">
            <a:off x="4400550" y="2892425"/>
            <a:ext cx="214313" cy="655638"/>
          </a:xfrm>
          <a:prstGeom prst="line">
            <a:avLst/>
          </a:prstGeom>
          <a:noFill/>
          <a:ln w="12573">
            <a:solidFill>
              <a:schemeClr val="tx1"/>
            </a:solidFill>
            <a:prstDash val="dash"/>
            <a:miter lim="800000"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9" name="Text Box 15"/>
          <p:cNvSpPr txBox="1">
            <a:spLocks noChangeArrowheads="1"/>
          </p:cNvSpPr>
          <p:nvPr/>
        </p:nvSpPr>
        <p:spPr bwMode="auto">
          <a:xfrm>
            <a:off x="3478213" y="3535363"/>
            <a:ext cx="182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/>
              <a:t>spectrometers</a:t>
            </a:r>
          </a:p>
        </p:txBody>
      </p:sp>
      <p:sp>
        <p:nvSpPr>
          <p:cNvPr id="10340" name="Rectangle 100"/>
          <p:cNvSpPr>
            <a:spLocks noChangeArrowheads="1"/>
          </p:cNvSpPr>
          <p:nvPr/>
        </p:nvSpPr>
        <p:spPr bwMode="auto">
          <a:xfrm>
            <a:off x="2630488" y="1744663"/>
            <a:ext cx="2668587" cy="21177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1" name="AutoShape 16"/>
          <p:cNvSpPr>
            <a:spLocks/>
          </p:cNvSpPr>
          <p:nvPr/>
        </p:nvSpPr>
        <p:spPr bwMode="auto">
          <a:xfrm rot="5400000">
            <a:off x="4326732" y="134144"/>
            <a:ext cx="401637" cy="8232775"/>
          </a:xfrm>
          <a:prstGeom prst="leftBrace">
            <a:avLst>
              <a:gd name="adj1" fmla="val 279760"/>
              <a:gd name="adj2" fmla="val 55532"/>
            </a:avLst>
          </a:prstGeom>
          <a:noFill/>
          <a:ln w="158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defTabSz="457200"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700088"/>
          </a:xfrm>
        </p:spPr>
        <p:txBody>
          <a:bodyPr/>
          <a:lstStyle/>
          <a:p>
            <a:r>
              <a:rPr lang="en-US" altLang="en-US" smtClean="0"/>
              <a:t>Interaction Region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8" b="3275"/>
          <a:stretch>
            <a:fillRect/>
          </a:stretch>
        </p:blipFill>
        <p:spPr bwMode="auto">
          <a:xfrm>
            <a:off x="1098550" y="979488"/>
            <a:ext cx="75882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1"/>
          <p:cNvSpPr txBox="1">
            <a:spLocks/>
          </p:cNvSpPr>
          <p:nvPr/>
        </p:nvSpPr>
        <p:spPr bwMode="auto">
          <a:xfrm>
            <a:off x="20638" y="838200"/>
            <a:ext cx="70469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just">
              <a:buFontTx/>
              <a:buBlip>
                <a:blip r:embed="rId4"/>
              </a:buBlip>
            </a:pPr>
            <a:r>
              <a:rPr lang="en-US" altLang="en-US" sz="1800">
                <a:solidFill>
                  <a:srgbClr val="FF3300"/>
                </a:solidFill>
              </a:rPr>
              <a:t>Ion</a:t>
            </a:r>
            <a:r>
              <a:rPr lang="en-US" altLang="en-US" sz="1800"/>
              <a:t> IR magnets</a:t>
            </a:r>
          </a:p>
          <a:p>
            <a:pPr lvl="1"/>
            <a:r>
              <a:rPr lang="en-US" altLang="en-US" sz="1400"/>
              <a:t>Quadrupoles: QFFB3_US, QFFB2_US, QFFB1_US, QFFB1, QFFB2, QFFB3</a:t>
            </a:r>
          </a:p>
          <a:p>
            <a:pPr lvl="1" algn="just"/>
            <a:r>
              <a:rPr lang="en-US" altLang="en-US" sz="1400"/>
              <a:t>Spectrometer dipoles: SB1, SB2</a:t>
            </a: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flipV="1">
            <a:off x="5659438" y="3205163"/>
            <a:ext cx="706437" cy="4778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 rot="-2048086">
            <a:off x="5835650" y="3443288"/>
            <a:ext cx="60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5716588" y="2419350"/>
            <a:ext cx="0" cy="5064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516563" y="1985963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1984375" y="4672013"/>
            <a:ext cx="0" cy="5064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1498600" y="4406900"/>
            <a:ext cx="971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QFFB3_US</a:t>
            </a:r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3238500" y="3973513"/>
            <a:ext cx="0" cy="5064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752725" y="3708400"/>
            <a:ext cx="971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QFFB2_US</a:t>
            </a: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4191000" y="3303588"/>
            <a:ext cx="0" cy="5064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3705225" y="3038475"/>
            <a:ext cx="971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QFFB1_US</a:t>
            </a:r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 flipV="1">
            <a:off x="6842125" y="2497138"/>
            <a:ext cx="0" cy="2825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6596063" y="2828925"/>
            <a:ext cx="4714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SB1</a:t>
            </a:r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 flipV="1">
            <a:off x="7229475" y="2165350"/>
            <a:ext cx="0" cy="2825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6883400" y="2459038"/>
            <a:ext cx="676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QFFB1</a:t>
            </a:r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 flipV="1">
            <a:off x="7575550" y="1949450"/>
            <a:ext cx="0" cy="2825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7229475" y="2243138"/>
            <a:ext cx="676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QFFB2</a:t>
            </a:r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 flipV="1">
            <a:off x="7839075" y="1746250"/>
            <a:ext cx="0" cy="9445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7493000" y="2690813"/>
            <a:ext cx="676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QFFB3</a:t>
            </a:r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 flipV="1">
            <a:off x="8415338" y="1516063"/>
            <a:ext cx="0" cy="2825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8169275" y="1847850"/>
            <a:ext cx="471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SB1</a:t>
            </a:r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3989388"/>
            <a:ext cx="2941637" cy="21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1"/>
          <p:cNvSpPr>
            <a:spLocks noGrp="1"/>
          </p:cNvSpPr>
          <p:nvPr>
            <p:ph idx="4294967295"/>
          </p:nvPr>
        </p:nvSpPr>
        <p:spPr>
          <a:xfrm>
            <a:off x="152400" y="798513"/>
            <a:ext cx="8839200" cy="5626100"/>
          </a:xfrm>
        </p:spPr>
        <p:txBody>
          <a:bodyPr/>
          <a:lstStyle/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mtClean="0"/>
              <a:t>Assuming 100 GeV/c</a:t>
            </a: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mtClean="0"/>
              <a:t>Parameters are determined primarily by detection requirements rather than beam dynamics</a:t>
            </a: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mtClean="0"/>
              <a:t>Bottom-up study of multipole requirements in progress</a:t>
            </a: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mtClean="0"/>
              <a:t>Note: parameters are still being fine-tune but no major changes</a:t>
            </a:r>
          </a:p>
          <a:p>
            <a:pPr marL="685800" lvl="1" indent="-228600">
              <a:spcBef>
                <a:spcPct val="0"/>
              </a:spcBef>
              <a:buFont typeface="Arial" panose="020B0604020202020204" pitchFamily="34" charset="0"/>
              <a:buChar char="̶"/>
            </a:pPr>
            <a:endParaRPr lang="en-US" altLang="en-US" sz="1400" smtClean="0"/>
          </a:p>
        </p:txBody>
      </p:sp>
      <p:sp>
        <p:nvSpPr>
          <p:cNvPr id="54275" name="Title 2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8661400" cy="714375"/>
          </a:xfrm>
        </p:spPr>
        <p:txBody>
          <a:bodyPr/>
          <a:lstStyle/>
          <a:p>
            <a:r>
              <a:rPr lang="en-US" altLang="en-US" smtClean="0"/>
              <a:t>IR </a:t>
            </a:r>
            <a:r>
              <a:rPr lang="en-US" altLang="en-US" smtClean="0">
                <a:solidFill>
                  <a:srgbClr val="FF3300"/>
                </a:solidFill>
              </a:rPr>
              <a:t>Ion</a:t>
            </a:r>
            <a:r>
              <a:rPr lang="en-US" altLang="en-US" smtClean="0"/>
              <a:t> Magnet Parameters</a:t>
            </a:r>
          </a:p>
        </p:txBody>
      </p:sp>
      <p:graphicFrame>
        <p:nvGraphicFramePr>
          <p:cNvPr id="54432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59075"/>
              </p:ext>
            </p:extLst>
          </p:nvPr>
        </p:nvGraphicFramePr>
        <p:xfrm>
          <a:off x="95250" y="2638425"/>
          <a:ext cx="8953500" cy="2926080"/>
        </p:xfrm>
        <a:graphic>
          <a:graphicData uri="http://schemas.openxmlformats.org/drawingml/2006/table">
            <a:tbl>
              <a:tblPr/>
              <a:tblGrid>
                <a:gridCol w="993775"/>
                <a:gridCol w="1019994"/>
                <a:gridCol w="802456"/>
                <a:gridCol w="1063625"/>
                <a:gridCol w="1073150"/>
                <a:gridCol w="1082675"/>
                <a:gridCol w="1025525"/>
                <a:gridCol w="989013"/>
                <a:gridCol w="903287"/>
              </a:tblGrid>
              <a:tr h="3190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Length 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Good-field radius [cm]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Inner radius [cm]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Outer radius [cm]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Min. beam separation [cm]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Strength [T or T/m]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Pole-tip field [T]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QFFB3_US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Quad [T/m]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-116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-4.6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QFFB2_US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Quad [T/m]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26.5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QFFB1_US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Quad [T/m]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18.0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-141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-4.2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SB1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Dipole [T]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25.0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QFFB1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Quad [T/m]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17.1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35.9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QFFB2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Quad [T/m]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11.8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24.7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48.2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QFFB3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Quad [T/m]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26.7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67.2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SB2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Dipole [T]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700088"/>
          </a:xfrm>
        </p:spPr>
        <p:txBody>
          <a:bodyPr/>
          <a:lstStyle/>
          <a:p>
            <a:r>
              <a:rPr lang="en-US" altLang="en-US" smtClean="0"/>
              <a:t>Interaction Region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8" b="3275"/>
          <a:stretch>
            <a:fillRect/>
          </a:stretch>
        </p:blipFill>
        <p:spPr bwMode="auto">
          <a:xfrm>
            <a:off x="1098550" y="979488"/>
            <a:ext cx="75882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ontent Placeholder 1"/>
          <p:cNvSpPr txBox="1">
            <a:spLocks/>
          </p:cNvSpPr>
          <p:nvPr/>
        </p:nvSpPr>
        <p:spPr bwMode="auto">
          <a:xfrm>
            <a:off x="20638" y="838200"/>
            <a:ext cx="70469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just">
              <a:buFontTx/>
              <a:buBlip>
                <a:blip r:embed="rId4"/>
              </a:buBlip>
            </a:pPr>
            <a:r>
              <a:rPr lang="en-US" altLang="en-US" sz="1800">
                <a:solidFill>
                  <a:srgbClr val="FF3300"/>
                </a:solidFill>
              </a:rPr>
              <a:t>Electron</a:t>
            </a:r>
            <a:r>
              <a:rPr lang="en-US" altLang="en-US" sz="1800"/>
              <a:t> IR magnets</a:t>
            </a:r>
          </a:p>
          <a:p>
            <a:pPr lvl="1"/>
            <a:r>
              <a:rPr lang="en-US" altLang="en-US" sz="1400"/>
              <a:t>Quadrupoles: QFFB4e, QFFB3e, QFFB2e, QFFB1e, </a:t>
            </a:r>
            <a:br>
              <a:rPr lang="en-US" altLang="en-US" sz="1400"/>
            </a:br>
            <a:r>
              <a:rPr lang="en-US" altLang="en-US" sz="1400"/>
              <a:t>QFFB1e_US, QFFB2e_US, QFFB3e_US</a:t>
            </a: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V="1">
            <a:off x="5548313" y="2924175"/>
            <a:ext cx="706437" cy="4778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 rot="-2048086">
            <a:off x="5480050" y="3152775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5716588" y="2419350"/>
            <a:ext cx="0" cy="5064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516563" y="1985963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4316413" y="4214813"/>
            <a:ext cx="0" cy="5064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3929063" y="4733925"/>
            <a:ext cx="760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QFFB4e</a:t>
            </a:r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4711700" y="3114675"/>
            <a:ext cx="0" cy="5064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332288" y="2849563"/>
            <a:ext cx="760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QFFB3e</a:t>
            </a:r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5208588" y="2790825"/>
            <a:ext cx="0" cy="5064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4827588" y="2525713"/>
            <a:ext cx="760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QFFB1e</a:t>
            </a:r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 flipV="1">
            <a:off x="6315075" y="1885950"/>
            <a:ext cx="0" cy="6191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753100" y="1638300"/>
            <a:ext cx="1055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QFFB1e_US</a:t>
            </a:r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 flipV="1">
            <a:off x="6511925" y="2528888"/>
            <a:ext cx="0" cy="10017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5978525" y="3522663"/>
            <a:ext cx="1055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QFFB2e_US</a:t>
            </a:r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 flipV="1">
            <a:off x="6688138" y="2384425"/>
            <a:ext cx="0" cy="2825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6584950" y="2716213"/>
            <a:ext cx="1055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QFFB3e_US</a:t>
            </a:r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3989388"/>
            <a:ext cx="2941637" cy="21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55322" name="Line 26"/>
          <p:cNvSpPr>
            <a:spLocks noChangeShapeType="1"/>
          </p:cNvSpPr>
          <p:nvPr/>
        </p:nvSpPr>
        <p:spPr bwMode="auto">
          <a:xfrm>
            <a:off x="5084763" y="3609975"/>
            <a:ext cx="0" cy="5064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4697413" y="4129088"/>
            <a:ext cx="7604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t>QFFB2e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1"/>
          <p:cNvSpPr>
            <a:spLocks noGrp="1"/>
          </p:cNvSpPr>
          <p:nvPr>
            <p:ph idx="4294967295"/>
          </p:nvPr>
        </p:nvSpPr>
        <p:spPr>
          <a:xfrm>
            <a:off x="152400" y="798513"/>
            <a:ext cx="8839200" cy="5626100"/>
          </a:xfrm>
        </p:spPr>
        <p:txBody>
          <a:bodyPr/>
          <a:lstStyle/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mtClean="0"/>
              <a:t>Assuming 10 GeV</a:t>
            </a: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mtClean="0"/>
              <a:t>Parameters are determined primarily by beam size and available space</a:t>
            </a: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mtClean="0"/>
              <a:t>Multipole tolerance study has not been done yet</a:t>
            </a: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mtClean="0"/>
              <a:t>One has to consider effect of the solenoid fringe field</a:t>
            </a: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mtClean="0"/>
              <a:t>Note: parameters are still being fine-tune but no major changes</a:t>
            </a:r>
          </a:p>
          <a:p>
            <a:pPr marL="685800" lvl="1" indent="-228600">
              <a:spcBef>
                <a:spcPct val="0"/>
              </a:spcBef>
              <a:buFont typeface="Arial" panose="020B0604020202020204" pitchFamily="34" charset="0"/>
              <a:buChar char="̶"/>
            </a:pPr>
            <a:endParaRPr lang="en-US" altLang="en-US" sz="1400" smtClean="0"/>
          </a:p>
        </p:txBody>
      </p:sp>
      <p:sp>
        <p:nvSpPr>
          <p:cNvPr id="56323" name="Title 2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8661400" cy="714375"/>
          </a:xfrm>
        </p:spPr>
        <p:txBody>
          <a:bodyPr/>
          <a:lstStyle/>
          <a:p>
            <a:r>
              <a:rPr lang="en-US" altLang="en-US" smtClean="0"/>
              <a:t>IR </a:t>
            </a:r>
            <a:r>
              <a:rPr lang="en-US" altLang="en-US" smtClean="0">
                <a:solidFill>
                  <a:srgbClr val="FF3300"/>
                </a:solidFill>
              </a:rPr>
              <a:t>Electron</a:t>
            </a:r>
            <a:r>
              <a:rPr lang="en-US" altLang="en-US" smtClean="0"/>
              <a:t> Magnet Parameters</a:t>
            </a:r>
          </a:p>
        </p:txBody>
      </p:sp>
      <p:graphicFrame>
        <p:nvGraphicFramePr>
          <p:cNvPr id="56455" name="Group 135"/>
          <p:cNvGraphicFramePr>
            <a:graphicFrameLocks noGrp="1"/>
          </p:cNvGraphicFramePr>
          <p:nvPr/>
        </p:nvGraphicFramePr>
        <p:xfrm>
          <a:off x="95250" y="2654300"/>
          <a:ext cx="8953500" cy="2651760"/>
        </p:xfrm>
        <a:graphic>
          <a:graphicData uri="http://schemas.openxmlformats.org/drawingml/2006/table">
            <a:tbl>
              <a:tblPr/>
              <a:tblGrid>
                <a:gridCol w="1173163"/>
                <a:gridCol w="747712"/>
                <a:gridCol w="895350"/>
                <a:gridCol w="1063625"/>
                <a:gridCol w="1073150"/>
                <a:gridCol w="1082675"/>
                <a:gridCol w="1025525"/>
                <a:gridCol w="989013"/>
                <a:gridCol w="903287"/>
              </a:tblGrid>
              <a:tr h="3190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Length 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Good-field radius [cm]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Inner radius [cm]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Outer radius [cm]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Min. beam separation [cm]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Strength [T/m]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Pole-tip field [T]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QFFB4e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Quad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-3.1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-0.16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QFFB3e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Quad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0.58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47.9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2.39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QFFB2e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Quad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-57.7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-1.73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QFFB1e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Quad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24.4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QFFB1e_US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Quad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-43.9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-1.32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QFFB2e_US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Quad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45.5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2.28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QFFB3e_US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Quad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-16.4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2pPr>
                      <a:lvl3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3pPr>
                      <a:lvl4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4pPr>
                      <a:lvl5pPr defTabSz="4572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-0.82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923"/>
          </a:xfrm>
        </p:spPr>
        <p:txBody>
          <a:bodyPr/>
          <a:lstStyle/>
          <a:p>
            <a:r>
              <a:rPr lang="en-US" altLang="zh-CN" sz="3200" dirty="0" smtClean="0"/>
              <a:t>Error Issue</a:t>
            </a:r>
            <a:endParaRPr lang="en-US" altLang="zh-CN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4495800" y="6492875"/>
            <a:ext cx="685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内容占位符 1"/>
          <p:cNvSpPr txBox="1">
            <a:spLocks/>
          </p:cNvSpPr>
          <p:nvPr/>
        </p:nvSpPr>
        <p:spPr bwMode="auto">
          <a:xfrm>
            <a:off x="-396552" y="404664"/>
            <a:ext cx="964907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altLang="zh-CN" sz="2800" kern="0" dirty="0" smtClean="0"/>
          </a:p>
          <a:p>
            <a:pPr lvl="1"/>
            <a:r>
              <a:rPr lang="en-US" altLang="zh-CN" sz="2800" dirty="0"/>
              <a:t>Assume conservative </a:t>
            </a:r>
            <a:r>
              <a:rPr lang="en-US" altLang="zh-CN" sz="2800" dirty="0" smtClean="0"/>
              <a:t>errors, σ of </a:t>
            </a:r>
            <a:r>
              <a:rPr lang="en-US" altLang="zh-CN" sz="2800" dirty="0"/>
              <a:t>Gaussian distribution</a:t>
            </a:r>
            <a:endParaRPr lang="zh-CN" altLang="en-US" sz="2800" kern="0" dirty="0"/>
          </a:p>
          <a:p>
            <a:pPr lvl="1"/>
            <a:endParaRPr lang="en-US" altLang="zh-CN" sz="2800" dirty="0" smtClean="0"/>
          </a:p>
        </p:txBody>
      </p:sp>
      <p:graphicFrame>
        <p:nvGraphicFramePr>
          <p:cNvPr id="8" name="内容占位符 6"/>
          <p:cNvGraphicFramePr>
            <a:graphicFrameLocks/>
          </p:cNvGraphicFramePr>
          <p:nvPr>
            <p:extLst/>
          </p:nvPr>
        </p:nvGraphicFramePr>
        <p:xfrm>
          <a:off x="35496" y="1605357"/>
          <a:ext cx="9082992" cy="3191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5021"/>
                <a:gridCol w="1083808"/>
                <a:gridCol w="2010908"/>
                <a:gridCol w="1672771"/>
                <a:gridCol w="1150484"/>
              </a:tblGrid>
              <a:tr h="49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 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Dipole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Quadrupole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Sextupole</a:t>
                      </a:r>
                      <a:endParaRPr lang="zh-CN" sz="24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BPM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noise)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</a:tr>
              <a:tr h="4920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displacement(mm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0.3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0.3, FFQ0.03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0.3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0.05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</a:tr>
              <a:tr h="4920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y </a:t>
                      </a: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displacement(mm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0.3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0.3</a:t>
                      </a: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, FFQ0.03</a:t>
                      </a:r>
                      <a:endParaRPr lang="zh-CN" altLang="zh-CN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0.3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0.05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</a:tr>
              <a:tr h="4920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x-y </a:t>
                      </a: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rotation(</a:t>
                      </a:r>
                      <a:r>
                        <a:rPr lang="en-US" sz="2400" kern="1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mrad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0.3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0.3</a:t>
                      </a: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, FFQ0.05</a:t>
                      </a:r>
                      <a:endParaRPr lang="zh-CN" altLang="zh-CN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0.3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-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</a:tr>
              <a:tr h="4920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s </a:t>
                      </a: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displacement(mm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0.3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0.3</a:t>
                      </a: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, FFQ0.03</a:t>
                      </a:r>
                      <a:endParaRPr lang="zh-CN" altLang="zh-CN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0.3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-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</a:tr>
              <a:tr h="4920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Strength </a:t>
                      </a: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error(%)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0.1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0.2</a:t>
                      </a: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, FFQ0.03</a:t>
                      </a:r>
                      <a:endParaRPr lang="zh-CN" altLang="zh-CN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0.2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-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 marL="66448" marR="66448" marT="0" marB="0"/>
                </a:tc>
              </a:tr>
            </a:tbl>
          </a:graphicData>
        </a:graphic>
      </p:graphicFrame>
      <p:sp>
        <p:nvSpPr>
          <p:cNvPr id="6" name="内容占位符 1"/>
          <p:cNvSpPr txBox="1">
            <a:spLocks/>
          </p:cNvSpPr>
          <p:nvPr/>
        </p:nvSpPr>
        <p:spPr bwMode="auto">
          <a:xfrm>
            <a:off x="48827" y="5066894"/>
            <a:ext cx="914400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2400" kern="0" dirty="0" smtClean="0"/>
              <a:t>Corrections: Orbit Correction, Twiss @ IP, Tune correction, Beta-beat correction, Chromaticity correction, </a:t>
            </a:r>
            <a:r>
              <a:rPr lang="en-US" altLang="zh-CN" sz="2400" dirty="0" smtClean="0">
                <a:ea typeface="宋体" charset="-122"/>
              </a:rPr>
              <a:t>Decoupling.</a:t>
            </a:r>
            <a:endParaRPr lang="zh-CN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5840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9127936" cy="711325"/>
          </a:xfrm>
        </p:spPr>
        <p:txBody>
          <a:bodyPr/>
          <a:lstStyle/>
          <a:p>
            <a:r>
              <a:rPr lang="en-US" altLang="zh-CN" sz="3200" dirty="0" smtClean="0"/>
              <a:t>Closed Orbit Distortion after Correction</a:t>
            </a:r>
            <a:endParaRPr lang="zh-CN" altLang="en-US" sz="32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732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9" name="表格 32"/>
          <p:cNvGraphicFramePr>
            <a:graphicFrameLocks noGrp="1"/>
          </p:cNvGraphicFramePr>
          <p:nvPr>
            <p:extLst/>
          </p:nvPr>
        </p:nvGraphicFramePr>
        <p:xfrm>
          <a:off x="107504" y="4797152"/>
          <a:ext cx="895864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430"/>
                <a:gridCol w="2746947"/>
                <a:gridCol w="1498918"/>
                <a:gridCol w="1780350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ex/</a:t>
                      </a:r>
                      <a:r>
                        <a:rPr lang="en-US" altLang="zh-CN" sz="20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ey</a:t>
                      </a: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(nor. mm-</a:t>
                      </a:r>
                      <a:r>
                        <a:rPr lang="en-US" altLang="zh-CN" sz="20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mrad</a:t>
                      </a: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  <a:sym typeface="Symbol"/>
                        </a:rPr>
                        <a:t>x/y @ IP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  <a:sym typeface="Symbol"/>
                        </a:rPr>
                        <a:t>x/y @ FFQ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Case 1, strong</a:t>
                      </a:r>
                      <a:r>
                        <a:rPr lang="en-US" altLang="zh-CN" sz="2000" b="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 cooling</a:t>
                      </a:r>
                      <a:endParaRPr lang="zh-CN" altLang="en-US" sz="20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0.35/0.07</a:t>
                      </a:r>
                      <a:endParaRPr lang="zh-CN" altLang="en-US" sz="20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&lt; 1</a:t>
                      </a:r>
                      <a:r>
                        <a:rPr lang="en-US" altLang="zh-CN" sz="2000" b="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altLang="zh-CN" sz="2000" b="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σ</a:t>
                      </a:r>
                      <a:endParaRPr lang="zh-CN" altLang="en-US" sz="20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&lt; 0.01 </a:t>
                      </a:r>
                      <a:r>
                        <a:rPr lang="el-GR" altLang="zh-CN" sz="2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σ</a:t>
                      </a:r>
                      <a:endParaRPr lang="zh-CN" altLang="en-US" sz="20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Case 2, large emittance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1.2/1.2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&lt; 0.6</a:t>
                      </a:r>
                      <a:r>
                        <a:rPr lang="en-US" altLang="zh-CN" sz="2000" b="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altLang="zh-CN" sz="2000" b="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σ</a:t>
                      </a:r>
                      <a:endParaRPr lang="zh-CN" altLang="en-US" sz="20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&lt; 0.006 </a:t>
                      </a:r>
                      <a:r>
                        <a:rPr lang="el-GR" altLang="zh-CN" sz="2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σ</a:t>
                      </a:r>
                      <a:endParaRPr lang="zh-CN" altLang="en-US" sz="20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Conference meeting\NA-PAC\Orbit Correction\xto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" y="836712"/>
            <a:ext cx="2411760" cy="18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Conference meeting\NA-PAC\Orbit Correction\yto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836257"/>
            <a:ext cx="2411761" cy="186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Conference meeting\NA-PAC\Orbit Correction\yI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31" y="2852936"/>
            <a:ext cx="2411171" cy="185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Conference meeting\NA-PAC\Orbit Correction\xI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" y="2821478"/>
            <a:ext cx="2411759" cy="18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Conference meeting\NA-PAC\Orbit Correction\xU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256"/>
            <a:ext cx="2411760" cy="186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Conference meeting\NA-PAC\Orbit Correction\yU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21478"/>
            <a:ext cx="2411760" cy="18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Conference meeting\NA-PAC\Orbit Correction\xI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30" y="836939"/>
            <a:ext cx="2411169" cy="18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Conference meeting\NA-PAC\Orbit Correction\yI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462" y="2833370"/>
            <a:ext cx="2436537" cy="187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51520" y="6021288"/>
            <a:ext cx="7848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Symbol"/>
              </a:rPr>
              <a:t></a:t>
            </a:r>
            <a:r>
              <a:rPr lang="en-US" altLang="zh-CN" sz="24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Symbol"/>
              </a:rPr>
              <a:t>x/y @ </a:t>
            </a:r>
            <a:r>
              <a:rPr lang="en-US" altLang="zh-CN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Symbol"/>
              </a:rPr>
              <a:t>IP didn’t include local orbit correction </a:t>
            </a:r>
            <a:endParaRPr lang="zh-CN" altLang="en-US" sz="24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51520" y="2492896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  <a:sym typeface="Symbol"/>
              </a:rPr>
              <a:t>Start from IP, 10 seeds</a:t>
            </a:r>
            <a:endParaRPr lang="zh-CN" altLang="en-US" sz="24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7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4495800" y="6492875"/>
            <a:ext cx="685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92696"/>
          </a:xfrm>
        </p:spPr>
        <p:txBody>
          <a:bodyPr/>
          <a:lstStyle/>
          <a:p>
            <a:r>
              <a:rPr lang="en-US" altLang="zh-CN" sz="3200" dirty="0" smtClean="0"/>
              <a:t>Dynamic Aperture after Correction</a:t>
            </a:r>
            <a:endParaRPr lang="zh-CN" altLang="en-US" sz="3200" dirty="0"/>
          </a:p>
        </p:txBody>
      </p:sp>
      <p:sp>
        <p:nvSpPr>
          <p:cNvPr id="19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4495800" y="6492875"/>
            <a:ext cx="685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33" name="表格 32"/>
          <p:cNvGraphicFramePr>
            <a:graphicFrameLocks noGrp="1"/>
          </p:cNvGraphicFramePr>
          <p:nvPr>
            <p:extLst/>
          </p:nvPr>
        </p:nvGraphicFramePr>
        <p:xfrm>
          <a:off x="62384" y="5085184"/>
          <a:ext cx="895223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430"/>
                <a:gridCol w="2746947"/>
                <a:gridCol w="1422972"/>
                <a:gridCol w="1849882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100 GeV proton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ex/</a:t>
                      </a:r>
                      <a:r>
                        <a:rPr lang="en-US" altLang="zh-CN" sz="20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ey</a:t>
                      </a: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(nor. mm-</a:t>
                      </a:r>
                      <a:r>
                        <a:rPr lang="en-US" altLang="zh-CN" sz="20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mrad</a:t>
                      </a: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DA origin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DA with error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Case 1, strong</a:t>
                      </a:r>
                      <a:r>
                        <a:rPr lang="en-US" altLang="zh-CN" sz="2000" b="0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 cooling</a:t>
                      </a:r>
                      <a:endParaRPr lang="zh-CN" altLang="en-US" sz="20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0.35/0.07</a:t>
                      </a:r>
                      <a:endParaRPr lang="zh-CN" altLang="en-US" sz="20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~ 90 </a:t>
                      </a:r>
                      <a:r>
                        <a:rPr lang="el-GR" altLang="zh-CN" sz="2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σ</a:t>
                      </a:r>
                      <a:endParaRPr lang="zh-CN" altLang="en-US" sz="20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~ 60 </a:t>
                      </a:r>
                      <a:r>
                        <a:rPr lang="el-GR" altLang="zh-CN" sz="2000" b="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σ</a:t>
                      </a:r>
                      <a:endParaRPr lang="zh-CN" altLang="en-US" sz="2000" b="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Case 2, large emittance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1.2/1.2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~ 48 </a:t>
                      </a:r>
                      <a:r>
                        <a:rPr lang="el-GR" altLang="zh-CN" sz="2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σ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~ 32 </a:t>
                      </a:r>
                      <a:r>
                        <a:rPr lang="el-GR" altLang="zh-CN" sz="2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2"/>
                          <a:cs typeface="Arial" panose="020B0604020202020204" pitchFamily="34" charset="0"/>
                        </a:rPr>
                        <a:t>σ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 Unicode MS" panose="020B0604020202020204" pitchFamily="34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Conference meeting\NA-PAC\barelatt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8" y="1276120"/>
            <a:ext cx="4881890" cy="376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组合 28"/>
          <p:cNvGrpSpPr/>
          <p:nvPr/>
        </p:nvGrpSpPr>
        <p:grpSpPr>
          <a:xfrm>
            <a:off x="1331639" y="2996952"/>
            <a:ext cx="2556994" cy="2304256"/>
            <a:chOff x="2915815" y="2852936"/>
            <a:chExt cx="3312368" cy="3312368"/>
          </a:xfrm>
        </p:grpSpPr>
        <p:sp>
          <p:nvSpPr>
            <p:cNvPr id="37" name="弧形 29"/>
            <p:cNvSpPr/>
            <p:nvPr/>
          </p:nvSpPr>
          <p:spPr bwMode="auto">
            <a:xfrm>
              <a:off x="2987824" y="2852936"/>
              <a:ext cx="3168352" cy="3312368"/>
            </a:xfrm>
            <a:prstGeom prst="arc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8" name="弧形 30"/>
            <p:cNvSpPr/>
            <p:nvPr/>
          </p:nvSpPr>
          <p:spPr bwMode="auto">
            <a:xfrm rot="16200000">
              <a:off x="2915816" y="2852937"/>
              <a:ext cx="3312366" cy="3312368"/>
            </a:xfrm>
            <a:prstGeom prst="arc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2195735" y="3717032"/>
            <a:ext cx="792088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90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σ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40" name="Straight Arrow Connector 39"/>
          <p:cNvCxnSpPr>
            <a:stCxn id="39" idx="3"/>
          </p:cNvCxnSpPr>
          <p:nvPr/>
        </p:nvCxnSpPr>
        <p:spPr bwMode="auto">
          <a:xfrm>
            <a:off x="2987823" y="3897052"/>
            <a:ext cx="720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H="1">
            <a:off x="1475655" y="3897052"/>
            <a:ext cx="720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2591779" y="3144648"/>
            <a:ext cx="0" cy="5723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7" name="Picture 3" descr="C:\Conference meeting\NA-PAC\errorD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0"/>
          <a:stretch/>
        </p:blipFill>
        <p:spPr bwMode="auto">
          <a:xfrm>
            <a:off x="4449046" y="1272440"/>
            <a:ext cx="462772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矩形 20"/>
          <p:cNvSpPr/>
          <p:nvPr/>
        </p:nvSpPr>
        <p:spPr bwMode="auto">
          <a:xfrm>
            <a:off x="5292080" y="1052736"/>
            <a:ext cx="3168352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error &amp; correction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矩形 21"/>
          <p:cNvSpPr/>
          <p:nvPr/>
        </p:nvSpPr>
        <p:spPr bwMode="auto">
          <a:xfrm>
            <a:off x="5167313" y="1556792"/>
            <a:ext cx="1276895" cy="40422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seeds</a:t>
            </a:r>
          </a:p>
        </p:txBody>
      </p:sp>
      <p:grpSp>
        <p:nvGrpSpPr>
          <p:cNvPr id="63" name="组合 22"/>
          <p:cNvGrpSpPr/>
          <p:nvPr/>
        </p:nvGrpSpPr>
        <p:grpSpPr>
          <a:xfrm>
            <a:off x="6017570" y="3356992"/>
            <a:ext cx="1722782" cy="1584176"/>
            <a:chOff x="2915817" y="2852936"/>
            <a:chExt cx="3312369" cy="3312369"/>
          </a:xfrm>
        </p:grpSpPr>
        <p:sp>
          <p:nvSpPr>
            <p:cNvPr id="64" name="弧形 23"/>
            <p:cNvSpPr/>
            <p:nvPr/>
          </p:nvSpPr>
          <p:spPr bwMode="auto">
            <a:xfrm>
              <a:off x="2987824" y="2852936"/>
              <a:ext cx="3168352" cy="3312368"/>
            </a:xfrm>
            <a:prstGeom prst="arc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5" name="弧形 24"/>
            <p:cNvSpPr/>
            <p:nvPr/>
          </p:nvSpPr>
          <p:spPr bwMode="auto">
            <a:xfrm rot="16200000">
              <a:off x="2915818" y="2852937"/>
              <a:ext cx="3312367" cy="3312369"/>
            </a:xfrm>
            <a:prstGeom prst="arc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66" name="Rectangle 65"/>
          <p:cNvSpPr/>
          <p:nvPr/>
        </p:nvSpPr>
        <p:spPr bwMode="auto">
          <a:xfrm>
            <a:off x="6516216" y="3789040"/>
            <a:ext cx="792088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60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σ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67" name="Straight Arrow Connector 66"/>
          <p:cNvCxnSpPr>
            <a:stCxn id="66" idx="3"/>
          </p:cNvCxnSpPr>
          <p:nvPr/>
        </p:nvCxnSpPr>
        <p:spPr bwMode="auto">
          <a:xfrm>
            <a:off x="7308304" y="3969060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 flipH="1">
            <a:off x="6055021" y="3969060"/>
            <a:ext cx="46119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endCxn id="65" idx="2"/>
          </p:cNvCxnSpPr>
          <p:nvPr/>
        </p:nvCxnSpPr>
        <p:spPr bwMode="auto">
          <a:xfrm flipH="1" flipV="1">
            <a:off x="6878961" y="3356993"/>
            <a:ext cx="16649" cy="4320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矩形 20"/>
          <p:cNvSpPr/>
          <p:nvPr/>
        </p:nvSpPr>
        <p:spPr bwMode="auto">
          <a:xfrm>
            <a:off x="971600" y="1052736"/>
            <a:ext cx="3168352" cy="3960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error &amp; correction 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19982</TotalTime>
  <Words>1308</Words>
  <Application>Microsoft Office PowerPoint</Application>
  <PresentationFormat>On-screen Show (4:3)</PresentationFormat>
  <Paragraphs>523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Times</vt:lpstr>
      <vt:lpstr>MS PGothic</vt:lpstr>
      <vt:lpstr>Arial</vt:lpstr>
      <vt:lpstr>Times New Roman</vt:lpstr>
      <vt:lpstr>Wingdings</vt:lpstr>
      <vt:lpstr>JLab_PowerPoint1</vt:lpstr>
      <vt:lpstr>IR Magnet Requirements</vt:lpstr>
      <vt:lpstr>PowerPoint Presentation</vt:lpstr>
      <vt:lpstr>Interaction Region</vt:lpstr>
      <vt:lpstr>IR Ion Magnet Parameters</vt:lpstr>
      <vt:lpstr>Interaction Region</vt:lpstr>
      <vt:lpstr>IR Electron Magnet Parameters</vt:lpstr>
      <vt:lpstr>Error Issue</vt:lpstr>
      <vt:lpstr>Closed Orbit Distortion after Correction</vt:lpstr>
      <vt:lpstr>Dynamic Aperture after Correction</vt:lpstr>
      <vt:lpstr>Magnet Quality (FFQ: Bottom-up approach)</vt:lpstr>
      <vt:lpstr>Magnet Quality (FFQ: Top-down estimation)</vt:lpstr>
      <vt:lpstr>JLEIC Baseline Parameters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>Jefferson 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 Design</dc:title>
  <dc:creator>V.S. Morozov</dc:creator>
  <cp:lastModifiedBy>Vasiliy</cp:lastModifiedBy>
  <cp:revision>673</cp:revision>
  <cp:lastPrinted>2013-12-10T19:55:22Z</cp:lastPrinted>
  <dcterms:created xsi:type="dcterms:W3CDTF">2012-08-02T23:35:31Z</dcterms:created>
  <dcterms:modified xsi:type="dcterms:W3CDTF">2017-03-14T12:51:29Z</dcterms:modified>
</cp:coreProperties>
</file>