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347" r:id="rId3"/>
    <p:sldId id="39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5" autoAdjust="0"/>
    <p:restoredTop sz="99196" autoAdjust="0"/>
  </p:normalViewPr>
  <p:slideViewPr>
    <p:cSldViewPr snapToGrid="0" snapToObjects="1" showGuides="1">
      <p:cViewPr>
        <p:scale>
          <a:sx n="120" d="100"/>
          <a:sy n="120" d="100"/>
        </p:scale>
        <p:origin x="-13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236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236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7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December 2014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December 2014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6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6D22-B056-0543-AE59-E1BE8EA4FA0E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B0D3-13B3-224C-90FF-00552FF6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57200" y="1651552"/>
            <a:ext cx="8480356" cy="4155652"/>
            <a:chOff x="0" y="-446415"/>
            <a:chExt cx="6503794" cy="3187075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5974715" cy="2740660"/>
              <a:chOff x="0" y="0"/>
              <a:chExt cx="5974715" cy="274066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799" y="0"/>
                <a:ext cx="2923456" cy="2683510"/>
                <a:chOff x="37549" y="0"/>
                <a:chExt cx="2923456" cy="2683510"/>
              </a:xfrm>
            </p:grpSpPr>
            <p:grpSp>
              <p:nvGrpSpPr>
                <p:cNvPr id="19" name="Group 18"/>
                <p:cNvGrpSpPr>
                  <a:grpSpLocks noChangeAspect="1"/>
                </p:cNvGrpSpPr>
                <p:nvPr/>
              </p:nvGrpSpPr>
              <p:grpSpPr>
                <a:xfrm>
                  <a:off x="37549" y="0"/>
                  <a:ext cx="2923456" cy="2503208"/>
                  <a:chOff x="39490" y="-29170"/>
                  <a:chExt cx="3074550" cy="2637750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39490" y="-29170"/>
                    <a:ext cx="2827521" cy="26329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857500" y="31750"/>
                    <a:ext cx="256540" cy="25768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3815" y="2511425"/>
                  <a:ext cx="2699385" cy="172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Text Box 107"/>
              <p:cNvSpPr txBox="1"/>
              <p:nvPr/>
            </p:nvSpPr>
            <p:spPr>
              <a:xfrm>
                <a:off x="0" y="2740660"/>
                <a:ext cx="5974715" cy="0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27432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6811" y="1655445"/>
              <a:ext cx="1919605" cy="995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60289" y="-446415"/>
              <a:ext cx="2643505" cy="18281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-37844" y="31220"/>
            <a:ext cx="91440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</a:rPr>
              <a:t>Plan for completion of Task 2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6"/>
          <a:stretch/>
        </p:blipFill>
        <p:spPr>
          <a:xfrm>
            <a:off x="232834" y="639090"/>
            <a:ext cx="8911166" cy="5728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Final caps in place – preload and QC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259" r="36342"/>
          <a:stretch/>
        </p:blipFill>
        <p:spPr>
          <a:xfrm>
            <a:off x="7080251" y="2977721"/>
            <a:ext cx="1895220" cy="388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3833" y="5223248"/>
            <a:ext cx="384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flat plates to top/bottom surfaces, clamp sides and top/bottom, </a:t>
            </a:r>
            <a:r>
              <a:rPr lang="en-US" dirty="0" err="1" smtClean="0"/>
              <a:t>dilatometry</a:t>
            </a:r>
            <a:r>
              <a:rPr lang="en-US" dirty="0" smtClean="0"/>
              <a:t> of x/y cable positions through open slots in G-11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8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88"/>
            <a:ext cx="8229600" cy="630774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Major activities to date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529175"/>
            <a:ext cx="8942917" cy="589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rgbClr val="0000FF"/>
                </a:solidFill>
              </a:rPr>
              <a:t>Structural elements for winding</a:t>
            </a:r>
          </a:p>
          <a:p>
            <a:r>
              <a:rPr lang="en-US" sz="1700" dirty="0" smtClean="0"/>
              <a:t>Develop detailed fabrication print sets for all G-11 components.					</a:t>
            </a:r>
            <a:r>
              <a:rPr lang="en-US" sz="1700" dirty="0" smtClean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>
              <a:solidFill>
                <a:srgbClr val="00FF00"/>
              </a:solidFill>
            </a:endParaRPr>
          </a:p>
          <a:p>
            <a:r>
              <a:rPr lang="en-US" sz="1700" dirty="0" smtClean="0"/>
              <a:t>Contract fabrication of one body segment, QC fabricated part to qualify vendor.	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/>
          </a:p>
          <a:p>
            <a:r>
              <a:rPr lang="en-US" sz="1700" dirty="0" smtClean="0"/>
              <a:t>Contract for fabrication of all G-11 components, in 3 priority groups:</a:t>
            </a:r>
          </a:p>
          <a:p>
            <a:pPr lvl="1"/>
            <a:r>
              <a:rPr lang="en-US" sz="1600" dirty="0" smtClean="0"/>
              <a:t>Structural elements to be impregnated with beam tube and wind layer 1			</a:t>
            </a:r>
            <a:r>
              <a:rPr lang="en-US" sz="16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600" dirty="0" smtClean="0"/>
          </a:p>
          <a:p>
            <a:pPr lvl="1"/>
            <a:r>
              <a:rPr lang="en-US" sz="1600" dirty="0" smtClean="0"/>
              <a:t>Structural elements needed to complete layer 2								</a:t>
            </a:r>
            <a:r>
              <a:rPr lang="en-US" sz="1600" dirty="0" smtClean="0">
                <a:solidFill>
                  <a:srgbClr val="FFCC66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600" dirty="0" smtClean="0">
              <a:solidFill>
                <a:srgbClr val="FFCC66"/>
              </a:solidFill>
            </a:endParaRPr>
          </a:p>
          <a:p>
            <a:pPr lvl="1"/>
            <a:r>
              <a:rPr lang="en-US" sz="1600" dirty="0" smtClean="0"/>
              <a:t>Structural elements needed to complete layer 3								</a:t>
            </a:r>
            <a:r>
              <a:rPr lang="en-US" sz="1600" dirty="0">
                <a:solidFill>
                  <a:srgbClr val="FFCC66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600" dirty="0" smtClean="0"/>
          </a:p>
          <a:p>
            <a:r>
              <a:rPr lang="en-US" sz="1700" dirty="0" smtClean="0"/>
              <a:t>Fabricate SS beam tube and flanking SS structural bars.						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/>
          </a:p>
          <a:p>
            <a:r>
              <a:rPr lang="en-US" sz="1700" dirty="0" smtClean="0"/>
              <a:t>Assemble priority 1 parts on beam tube and vacuum impregnate structural beam.	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>
                <a:solidFill>
                  <a:srgbClr val="0000FF"/>
                </a:solidFill>
              </a:rPr>
              <a:t>Motorized bending tools</a:t>
            </a:r>
          </a:p>
          <a:p>
            <a:r>
              <a:rPr lang="en-US" sz="1700" dirty="0" smtClean="0"/>
              <a:t>Develop piece-part prints for bending tools:</a:t>
            </a:r>
          </a:p>
          <a:p>
            <a:pPr lvl="1"/>
            <a:r>
              <a:rPr lang="en-US" sz="1600" dirty="0" smtClean="0"/>
              <a:t>Main bender for 180° U-bends											</a:t>
            </a:r>
            <a:r>
              <a:rPr lang="en-US" sz="16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600" dirty="0" smtClean="0"/>
          </a:p>
          <a:p>
            <a:pPr lvl="1"/>
            <a:r>
              <a:rPr lang="en-US" sz="1600" dirty="0" smtClean="0"/>
              <a:t>Compound bender for 90° flare bends with steps for transitions					</a:t>
            </a:r>
            <a:r>
              <a:rPr lang="en-US" sz="16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600" dirty="0" smtClean="0"/>
          </a:p>
          <a:p>
            <a:pPr lvl="1"/>
            <a:r>
              <a:rPr lang="en-US" sz="1600" dirty="0" smtClean="0"/>
              <a:t>Special benders for dog-bone ends and for close bends						</a:t>
            </a:r>
            <a:r>
              <a:rPr lang="en-US" sz="1600" dirty="0">
                <a:solidFill>
                  <a:srgbClr val="FFCC66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600" dirty="0" smtClean="0"/>
          </a:p>
          <a:p>
            <a:r>
              <a:rPr lang="en-US" sz="1700" dirty="0" smtClean="0"/>
              <a:t>Fabricate main bender and compound bender, integrate with motor/gearbox </a:t>
            </a:r>
            <a:r>
              <a:rPr lang="en-US" sz="1700" dirty="0" err="1" smtClean="0"/>
              <a:t>assys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/>
          </a:p>
          <a:p>
            <a:r>
              <a:rPr lang="en-US" sz="1700" dirty="0" smtClean="0"/>
              <a:t>Develop control programs for the required bends.							</a:t>
            </a:r>
            <a:r>
              <a:rPr lang="en-US" sz="1600" dirty="0">
                <a:solidFill>
                  <a:srgbClr val="FFCC66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err="1" smtClean="0">
                <a:solidFill>
                  <a:srgbClr val="0000FF"/>
                </a:solidFill>
              </a:rPr>
              <a:t>CuNi</a:t>
            </a:r>
            <a:r>
              <a:rPr lang="en-US" sz="1700" dirty="0" smtClean="0">
                <a:solidFill>
                  <a:srgbClr val="0000FF"/>
                </a:solidFill>
              </a:rPr>
              <a:t> tube for dummy cable, draw to final cable diameter							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en-US" sz="1700" dirty="0">
                <a:solidFill>
                  <a:srgbClr val="0000FF"/>
                </a:solidFill>
              </a:rPr>
              <a:t>Form sample cables, form 180° U-bends, extract strands, test </a:t>
            </a:r>
            <a:r>
              <a:rPr lang="en-US" sz="1700" dirty="0" err="1">
                <a:solidFill>
                  <a:srgbClr val="0000FF"/>
                </a:solidFill>
              </a:rPr>
              <a:t>I</a:t>
            </a:r>
            <a:r>
              <a:rPr lang="en-US" sz="1700" baseline="-25000" dirty="0" err="1">
                <a:solidFill>
                  <a:srgbClr val="0000FF"/>
                </a:solidFill>
              </a:rPr>
              <a:t>c</a:t>
            </a:r>
            <a:r>
              <a:rPr lang="en-US" sz="1700" dirty="0" smtClean="0">
                <a:solidFill>
                  <a:srgbClr val="0000FF"/>
                </a:solidFill>
              </a:rPr>
              <a:t>.					</a:t>
            </a:r>
            <a:r>
              <a:rPr lang="en-US" sz="170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1700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en-US" sz="1700" dirty="0">
                <a:solidFill>
                  <a:srgbClr val="0000FF"/>
                </a:solidFill>
              </a:rPr>
              <a:t>Develop 3D FEA model of the dipole, evaluate support for ends</a:t>
            </a:r>
            <a:r>
              <a:rPr lang="en-US" sz="1700" dirty="0" smtClean="0">
                <a:solidFill>
                  <a:srgbClr val="0000FF"/>
                </a:solidFill>
              </a:rPr>
              <a:t>.					</a:t>
            </a:r>
            <a:r>
              <a:rPr lang="en-US" dirty="0">
                <a:solidFill>
                  <a:srgbClr val="FFCC66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Remaining tasks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767"/>
            <a:ext cx="8229600" cy="5958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 Motorized Benders for all winding steps</a:t>
            </a:r>
          </a:p>
          <a:p>
            <a:r>
              <a:rPr lang="en-US" dirty="0" smtClean="0"/>
              <a:t>Complete special Motorized Benders for dog-bone ends, close ends.</a:t>
            </a:r>
          </a:p>
          <a:p>
            <a:r>
              <a:rPr lang="en-US" dirty="0" smtClean="0"/>
              <a:t>Attach end structures for layer 1.</a:t>
            </a:r>
          </a:p>
          <a:p>
            <a:r>
              <a:rPr lang="en-US" dirty="0" smtClean="0"/>
              <a:t>Wind layer 1.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QC body and end locations of all turns.</a:t>
            </a:r>
          </a:p>
          <a:p>
            <a:r>
              <a:rPr lang="en-US" dirty="0"/>
              <a:t>Drill holes for layer </a:t>
            </a:r>
            <a:r>
              <a:rPr lang="en-US" dirty="0" smtClean="0"/>
              <a:t>clips for layers 2,3.</a:t>
            </a:r>
          </a:p>
          <a:p>
            <a:r>
              <a:rPr lang="en-US" dirty="0" smtClean="0"/>
              <a:t>Attach end structures and body caps for layer 2.</a:t>
            </a:r>
          </a:p>
          <a:p>
            <a:r>
              <a:rPr lang="en-US" dirty="0" smtClean="0"/>
              <a:t>Wind layer 2.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QC body and end locations of all turns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Attach </a:t>
            </a:r>
            <a:r>
              <a:rPr lang="en-US" dirty="0"/>
              <a:t>end </a:t>
            </a:r>
            <a:r>
              <a:rPr lang="en-US" dirty="0" smtClean="0"/>
              <a:t>structures, body caps, clips </a:t>
            </a:r>
            <a:r>
              <a:rPr lang="en-US" dirty="0"/>
              <a:t>for layer </a:t>
            </a:r>
            <a:r>
              <a:rPr lang="en-US" dirty="0" smtClean="0"/>
              <a:t>3.</a:t>
            </a:r>
            <a:endParaRPr lang="en-US" dirty="0"/>
          </a:p>
          <a:p>
            <a:r>
              <a:rPr lang="en-US" dirty="0"/>
              <a:t>Wind layer </a:t>
            </a:r>
            <a:r>
              <a:rPr lang="en-US" dirty="0" smtClean="0"/>
              <a:t>3.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QC body and end locations of all turns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nstall cover caps and clips.  Mockup winding is now complete.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Compress winding package and clamp between plates.  </a:t>
            </a:r>
            <a:r>
              <a:rPr lang="en-US" dirty="0" smtClean="0">
                <a:solidFill>
                  <a:srgbClr val="0000FF"/>
                </a:solidFill>
              </a:rPr>
              <a:t>Final QC of turns.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Complete FEA model including stress/strain in end region.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Prepare report of Task 2 effort.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We plan to complete Task 2 effort by 12/31/2015.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We will have exhausted all contract $ by that date.</a:t>
            </a:r>
            <a:endParaRPr lang="en-US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875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Impregnated assembly ready for layer 1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Layer 1 complete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46" t="9178" r="9143"/>
          <a:stretch/>
        </p:blipFill>
        <p:spPr>
          <a:xfrm>
            <a:off x="349249" y="846667"/>
            <a:ext cx="8456296" cy="5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659"/>
          </a:xfrm>
        </p:spPr>
        <p:txBody>
          <a:bodyPr/>
          <a:lstStyle/>
          <a:p>
            <a:r>
              <a:rPr lang="en-US" sz="3400" dirty="0" smtClean="0">
                <a:solidFill>
                  <a:srgbClr val="800000"/>
                </a:solidFill>
              </a:rPr>
              <a:t>Caps/forms in place – ready to wind layer 2</a:t>
            </a:r>
            <a:endParaRPr lang="en-US" sz="34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Layer 2 complete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81"/>
          <a:stretch/>
        </p:blipFill>
        <p:spPr>
          <a:xfrm>
            <a:off x="92887" y="501650"/>
            <a:ext cx="8837329" cy="56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659"/>
          </a:xfrm>
        </p:spPr>
        <p:txBody>
          <a:bodyPr/>
          <a:lstStyle/>
          <a:p>
            <a:r>
              <a:rPr lang="en-US" sz="3400" dirty="0" smtClean="0">
                <a:solidFill>
                  <a:srgbClr val="800000"/>
                </a:solidFill>
              </a:rPr>
              <a:t>Caps/forms in place – ready to wind layer 3</a:t>
            </a:r>
            <a:endParaRPr lang="en-US" sz="34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37" r="7176"/>
          <a:stretch/>
        </p:blipFill>
        <p:spPr>
          <a:xfrm>
            <a:off x="550334" y="879814"/>
            <a:ext cx="8453974" cy="59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659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Layer 3 complete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29" r="5000"/>
          <a:stretch/>
        </p:blipFill>
        <p:spPr>
          <a:xfrm>
            <a:off x="161387" y="751409"/>
            <a:ext cx="8715908" cy="56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1649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248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JLabPowerpointMain</vt:lpstr>
      <vt:lpstr>Custom Design</vt:lpstr>
      <vt:lpstr>PowerPoint Presentation</vt:lpstr>
      <vt:lpstr>Major activities to date</vt:lpstr>
      <vt:lpstr>Remaining tasks</vt:lpstr>
      <vt:lpstr>Impregnated assembly ready for layer 1</vt:lpstr>
      <vt:lpstr>Layer 1 complete</vt:lpstr>
      <vt:lpstr>Caps/forms in place – ready to wind layer 2</vt:lpstr>
      <vt:lpstr>Layer 2 complete</vt:lpstr>
      <vt:lpstr>Caps/forms in place – ready to wind layer 3</vt:lpstr>
      <vt:lpstr>Layer 3 complete</vt:lpstr>
      <vt:lpstr>Final caps in place – preload and QC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 Timothy Michalski</cp:lastModifiedBy>
  <cp:revision>230</cp:revision>
  <cp:lastPrinted>2014-11-03T16:53:34Z</cp:lastPrinted>
  <dcterms:created xsi:type="dcterms:W3CDTF">2014-12-15T00:08:05Z</dcterms:created>
  <dcterms:modified xsi:type="dcterms:W3CDTF">2015-12-04T20:42:46Z</dcterms:modified>
</cp:coreProperties>
</file>