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avi" ContentType="video/avi"/>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7" r:id="rId2"/>
    <p:sldId id="301" r:id="rId3"/>
    <p:sldId id="302" r:id="rId4"/>
    <p:sldId id="303" r:id="rId5"/>
    <p:sldId id="308" r:id="rId6"/>
    <p:sldId id="304" r:id="rId7"/>
    <p:sldId id="305" r:id="rId8"/>
    <p:sldId id="306" r:id="rId9"/>
    <p:sldId id="309"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38" autoAdjust="0"/>
    <p:restoredTop sz="94660"/>
  </p:normalViewPr>
  <p:slideViewPr>
    <p:cSldViewPr snapToGrid="0">
      <p:cViewPr varScale="1">
        <p:scale>
          <a:sx n="126" d="100"/>
          <a:sy n="126" d="100"/>
        </p:scale>
        <p:origin x="-90"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3AF4A-7160-498F-93CD-CCDF6E21D9AD}" type="datetimeFigureOut">
              <a:rPr lang="en-US" smtClean="0"/>
              <a:t>12/4/2015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DF645-AC66-4AEB-BAA8-FC93173C582C}" type="slidenum">
              <a:rPr lang="en-US" smtClean="0"/>
              <a:t>‹#›</a:t>
            </a:fld>
            <a:endParaRPr lang="en-US" dirty="0"/>
          </a:p>
        </p:txBody>
      </p:sp>
    </p:spTree>
    <p:extLst>
      <p:ext uri="{BB962C8B-B14F-4D97-AF65-F5344CB8AC3E}">
        <p14:creationId xmlns:p14="http://schemas.microsoft.com/office/powerpoint/2010/main" val="175066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DF645-AC66-4AEB-BAA8-FC93173C582C}" type="slidenum">
              <a:rPr lang="en-US" smtClean="0"/>
              <a:t>1</a:t>
            </a:fld>
            <a:endParaRPr lang="en-US" dirty="0"/>
          </a:p>
        </p:txBody>
      </p:sp>
    </p:spTree>
    <p:extLst>
      <p:ext uri="{BB962C8B-B14F-4D97-AF65-F5344CB8AC3E}">
        <p14:creationId xmlns:p14="http://schemas.microsoft.com/office/powerpoint/2010/main" val="92625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EBEAA1-AFD1-4152-A305-5F22732EC0CB}" type="datetime1">
              <a:rPr lang="en-US" smtClean="0"/>
              <a:t>12/4/2015</a:t>
            </a:fld>
            <a:endParaRPr lang="en-US" dirty="0"/>
          </a:p>
        </p:txBody>
      </p:sp>
      <p:sp>
        <p:nvSpPr>
          <p:cNvPr id="5" name="Footer Placeholder 4"/>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
        <p:nvSpPr>
          <p:cNvPr id="6" name="Slide Number Placeholder 5"/>
          <p:cNvSpPr>
            <a:spLocks noGrp="1"/>
          </p:cNvSpPr>
          <p:nvPr>
            <p:ph type="sldNum" sz="quarter" idx="12"/>
          </p:nvPr>
        </p:nvSpPr>
        <p:spPr/>
        <p:txBody>
          <a:bodyPr/>
          <a:lstStyle/>
          <a:p>
            <a:fld id="{74A3FF61-760D-40F4-96D5-3D23BEC0331C}" type="slidenum">
              <a:rPr lang="en-US" smtClean="0"/>
              <a:t>‹#›</a:t>
            </a:fld>
            <a:endParaRPr lang="en-US" dirty="0"/>
          </a:p>
        </p:txBody>
      </p:sp>
    </p:spTree>
    <p:extLst>
      <p:ext uri="{BB962C8B-B14F-4D97-AF65-F5344CB8AC3E}">
        <p14:creationId xmlns:p14="http://schemas.microsoft.com/office/powerpoint/2010/main" val="466940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078D4-6C22-46D9-B12E-2D038A4668D9}" type="datetime1">
              <a:rPr lang="en-US" smtClean="0"/>
              <a:t>12/4/2015</a:t>
            </a:fld>
            <a:endParaRPr lang="en-US" dirty="0"/>
          </a:p>
        </p:txBody>
      </p:sp>
      <p:sp>
        <p:nvSpPr>
          <p:cNvPr id="5" name="Footer Placeholder 4"/>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
        <p:nvSpPr>
          <p:cNvPr id="6" name="Slide Number Placeholder 5"/>
          <p:cNvSpPr>
            <a:spLocks noGrp="1"/>
          </p:cNvSpPr>
          <p:nvPr>
            <p:ph type="sldNum" sz="quarter" idx="12"/>
          </p:nvPr>
        </p:nvSpPr>
        <p:spPr/>
        <p:txBody>
          <a:bodyPr/>
          <a:lstStyle/>
          <a:p>
            <a:fld id="{74A3FF61-760D-40F4-96D5-3D23BEC0331C}" type="slidenum">
              <a:rPr lang="en-US" smtClean="0"/>
              <a:t>‹#›</a:t>
            </a:fld>
            <a:endParaRPr lang="en-US" dirty="0"/>
          </a:p>
        </p:txBody>
      </p:sp>
    </p:spTree>
    <p:extLst>
      <p:ext uri="{BB962C8B-B14F-4D97-AF65-F5344CB8AC3E}">
        <p14:creationId xmlns:p14="http://schemas.microsoft.com/office/powerpoint/2010/main" val="317683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9F15C-BE31-4109-9C42-B48E3ADBA0C5}" type="datetime1">
              <a:rPr lang="en-US" smtClean="0"/>
              <a:t>12/4/2015</a:t>
            </a:fld>
            <a:endParaRPr lang="en-US" dirty="0"/>
          </a:p>
        </p:txBody>
      </p:sp>
      <p:sp>
        <p:nvSpPr>
          <p:cNvPr id="5" name="Footer Placeholder 4"/>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
        <p:nvSpPr>
          <p:cNvPr id="6" name="Slide Number Placeholder 5"/>
          <p:cNvSpPr>
            <a:spLocks noGrp="1"/>
          </p:cNvSpPr>
          <p:nvPr>
            <p:ph type="sldNum" sz="quarter" idx="12"/>
          </p:nvPr>
        </p:nvSpPr>
        <p:spPr/>
        <p:txBody>
          <a:bodyPr/>
          <a:lstStyle/>
          <a:p>
            <a:fld id="{74A3FF61-760D-40F4-96D5-3D23BEC0331C}" type="slidenum">
              <a:rPr lang="en-US" smtClean="0"/>
              <a:t>‹#›</a:t>
            </a:fld>
            <a:endParaRPr lang="en-US" dirty="0"/>
          </a:p>
        </p:txBody>
      </p:sp>
    </p:spTree>
    <p:extLst>
      <p:ext uri="{BB962C8B-B14F-4D97-AF65-F5344CB8AC3E}">
        <p14:creationId xmlns:p14="http://schemas.microsoft.com/office/powerpoint/2010/main" val="124692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8DCC9-0738-40D0-8E29-B8E5C304AC04}" type="datetime1">
              <a:rPr lang="en-US" smtClean="0"/>
              <a:t>12/4/2015</a:t>
            </a:fld>
            <a:endParaRPr lang="en-US" dirty="0"/>
          </a:p>
        </p:txBody>
      </p:sp>
      <p:sp>
        <p:nvSpPr>
          <p:cNvPr id="5" name="Footer Placeholder 4"/>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
        <p:nvSpPr>
          <p:cNvPr id="6" name="Slide Number Placeholder 5"/>
          <p:cNvSpPr>
            <a:spLocks noGrp="1"/>
          </p:cNvSpPr>
          <p:nvPr>
            <p:ph type="sldNum" sz="quarter" idx="12"/>
          </p:nvPr>
        </p:nvSpPr>
        <p:spPr/>
        <p:txBody>
          <a:bodyPr/>
          <a:lstStyle/>
          <a:p>
            <a:fld id="{74A3FF61-760D-40F4-96D5-3D23BEC0331C}" type="slidenum">
              <a:rPr lang="en-US" smtClean="0"/>
              <a:t>‹#›</a:t>
            </a:fld>
            <a:endParaRPr lang="en-US" dirty="0"/>
          </a:p>
        </p:txBody>
      </p:sp>
    </p:spTree>
    <p:extLst>
      <p:ext uri="{BB962C8B-B14F-4D97-AF65-F5344CB8AC3E}">
        <p14:creationId xmlns:p14="http://schemas.microsoft.com/office/powerpoint/2010/main" val="33445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34BCDA-2D64-438B-AF4E-0CD5B58BBCB2}" type="datetime1">
              <a:rPr lang="en-US" smtClean="0"/>
              <a:t>12/4/2015</a:t>
            </a:fld>
            <a:endParaRPr lang="en-US" dirty="0"/>
          </a:p>
        </p:txBody>
      </p:sp>
      <p:sp>
        <p:nvSpPr>
          <p:cNvPr id="5" name="Footer Placeholder 4"/>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
        <p:nvSpPr>
          <p:cNvPr id="6" name="Slide Number Placeholder 5"/>
          <p:cNvSpPr>
            <a:spLocks noGrp="1"/>
          </p:cNvSpPr>
          <p:nvPr>
            <p:ph type="sldNum" sz="quarter" idx="12"/>
          </p:nvPr>
        </p:nvSpPr>
        <p:spPr/>
        <p:txBody>
          <a:bodyPr/>
          <a:lstStyle/>
          <a:p>
            <a:fld id="{74A3FF61-760D-40F4-96D5-3D23BEC0331C}" type="slidenum">
              <a:rPr lang="en-US" smtClean="0"/>
              <a:t>‹#›</a:t>
            </a:fld>
            <a:endParaRPr lang="en-US" dirty="0"/>
          </a:p>
        </p:txBody>
      </p:sp>
    </p:spTree>
    <p:extLst>
      <p:ext uri="{BB962C8B-B14F-4D97-AF65-F5344CB8AC3E}">
        <p14:creationId xmlns:p14="http://schemas.microsoft.com/office/powerpoint/2010/main" val="377346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B99D89-BD53-4301-8E6B-B8A1E05AD252}" type="datetime1">
              <a:rPr lang="en-US" smtClean="0"/>
              <a:t>12/4/2015</a:t>
            </a:fld>
            <a:endParaRPr lang="en-US" dirty="0"/>
          </a:p>
        </p:txBody>
      </p:sp>
      <p:sp>
        <p:nvSpPr>
          <p:cNvPr id="6" name="Footer Placeholder 5"/>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
        <p:nvSpPr>
          <p:cNvPr id="7" name="Slide Number Placeholder 6"/>
          <p:cNvSpPr>
            <a:spLocks noGrp="1"/>
          </p:cNvSpPr>
          <p:nvPr>
            <p:ph type="sldNum" sz="quarter" idx="12"/>
          </p:nvPr>
        </p:nvSpPr>
        <p:spPr/>
        <p:txBody>
          <a:bodyPr/>
          <a:lstStyle/>
          <a:p>
            <a:fld id="{74A3FF61-760D-40F4-96D5-3D23BEC0331C}" type="slidenum">
              <a:rPr lang="en-US" smtClean="0"/>
              <a:t>‹#›</a:t>
            </a:fld>
            <a:endParaRPr lang="en-US" dirty="0"/>
          </a:p>
        </p:txBody>
      </p:sp>
    </p:spTree>
    <p:extLst>
      <p:ext uri="{BB962C8B-B14F-4D97-AF65-F5344CB8AC3E}">
        <p14:creationId xmlns:p14="http://schemas.microsoft.com/office/powerpoint/2010/main" val="374156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163D87-9AC6-40B3-BBD7-E37658EDB718}" type="datetime1">
              <a:rPr lang="en-US" smtClean="0"/>
              <a:t>12/4/2015</a:t>
            </a:fld>
            <a:endParaRPr lang="en-US" dirty="0"/>
          </a:p>
        </p:txBody>
      </p:sp>
      <p:sp>
        <p:nvSpPr>
          <p:cNvPr id="8" name="Footer Placeholder 7"/>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
        <p:nvSpPr>
          <p:cNvPr id="9" name="Slide Number Placeholder 8"/>
          <p:cNvSpPr>
            <a:spLocks noGrp="1"/>
          </p:cNvSpPr>
          <p:nvPr>
            <p:ph type="sldNum" sz="quarter" idx="12"/>
          </p:nvPr>
        </p:nvSpPr>
        <p:spPr/>
        <p:txBody>
          <a:bodyPr/>
          <a:lstStyle/>
          <a:p>
            <a:fld id="{74A3FF61-760D-40F4-96D5-3D23BEC0331C}" type="slidenum">
              <a:rPr lang="en-US" smtClean="0"/>
              <a:t>‹#›</a:t>
            </a:fld>
            <a:endParaRPr lang="en-US" dirty="0"/>
          </a:p>
        </p:txBody>
      </p:sp>
    </p:spTree>
    <p:extLst>
      <p:ext uri="{BB962C8B-B14F-4D97-AF65-F5344CB8AC3E}">
        <p14:creationId xmlns:p14="http://schemas.microsoft.com/office/powerpoint/2010/main" val="158516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A9B994-1B46-46EC-9996-A3C18D10E432}" type="datetime1">
              <a:rPr lang="en-US" smtClean="0"/>
              <a:t>12/4/2015</a:t>
            </a:fld>
            <a:endParaRPr lang="en-US" dirty="0"/>
          </a:p>
        </p:txBody>
      </p:sp>
      <p:sp>
        <p:nvSpPr>
          <p:cNvPr id="4" name="Footer Placeholder 3"/>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
        <p:nvSpPr>
          <p:cNvPr id="5" name="Slide Number Placeholder 4"/>
          <p:cNvSpPr>
            <a:spLocks noGrp="1"/>
          </p:cNvSpPr>
          <p:nvPr>
            <p:ph type="sldNum" sz="quarter" idx="12"/>
          </p:nvPr>
        </p:nvSpPr>
        <p:spPr/>
        <p:txBody>
          <a:bodyPr/>
          <a:lstStyle/>
          <a:p>
            <a:fld id="{74A3FF61-760D-40F4-96D5-3D23BEC0331C}" type="slidenum">
              <a:rPr lang="en-US" smtClean="0"/>
              <a:t>‹#›</a:t>
            </a:fld>
            <a:endParaRPr lang="en-US" dirty="0"/>
          </a:p>
        </p:txBody>
      </p:sp>
    </p:spTree>
    <p:extLst>
      <p:ext uri="{BB962C8B-B14F-4D97-AF65-F5344CB8AC3E}">
        <p14:creationId xmlns:p14="http://schemas.microsoft.com/office/powerpoint/2010/main" val="16140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963E0-EE16-4582-B98F-0157E9BEA11C}" type="datetime1">
              <a:rPr lang="en-US" smtClean="0"/>
              <a:t>12/4/2015</a:t>
            </a:fld>
            <a:endParaRPr lang="en-US" dirty="0"/>
          </a:p>
        </p:txBody>
      </p:sp>
      <p:sp>
        <p:nvSpPr>
          <p:cNvPr id="3" name="Footer Placeholder 2"/>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
        <p:nvSpPr>
          <p:cNvPr id="4" name="Slide Number Placeholder 3"/>
          <p:cNvSpPr>
            <a:spLocks noGrp="1"/>
          </p:cNvSpPr>
          <p:nvPr>
            <p:ph type="sldNum" sz="quarter" idx="12"/>
          </p:nvPr>
        </p:nvSpPr>
        <p:spPr/>
        <p:txBody>
          <a:bodyPr/>
          <a:lstStyle/>
          <a:p>
            <a:fld id="{74A3FF61-760D-40F4-96D5-3D23BEC0331C}" type="slidenum">
              <a:rPr lang="en-US" smtClean="0"/>
              <a:t>‹#›</a:t>
            </a:fld>
            <a:endParaRPr lang="en-US" dirty="0"/>
          </a:p>
        </p:txBody>
      </p:sp>
    </p:spTree>
    <p:extLst>
      <p:ext uri="{BB962C8B-B14F-4D97-AF65-F5344CB8AC3E}">
        <p14:creationId xmlns:p14="http://schemas.microsoft.com/office/powerpoint/2010/main" val="350806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B2FD1-6BA9-480E-ACA1-6685A473F9F8}" type="datetime1">
              <a:rPr lang="en-US" smtClean="0"/>
              <a:t>12/4/2015</a:t>
            </a:fld>
            <a:endParaRPr lang="en-US" dirty="0"/>
          </a:p>
        </p:txBody>
      </p:sp>
      <p:sp>
        <p:nvSpPr>
          <p:cNvPr id="6" name="Footer Placeholder 5"/>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
        <p:nvSpPr>
          <p:cNvPr id="7" name="Slide Number Placeholder 6"/>
          <p:cNvSpPr>
            <a:spLocks noGrp="1"/>
          </p:cNvSpPr>
          <p:nvPr>
            <p:ph type="sldNum" sz="quarter" idx="12"/>
          </p:nvPr>
        </p:nvSpPr>
        <p:spPr/>
        <p:txBody>
          <a:bodyPr/>
          <a:lstStyle/>
          <a:p>
            <a:fld id="{74A3FF61-760D-40F4-96D5-3D23BEC0331C}" type="slidenum">
              <a:rPr lang="en-US" smtClean="0"/>
              <a:t>‹#›</a:t>
            </a:fld>
            <a:endParaRPr lang="en-US" dirty="0"/>
          </a:p>
        </p:txBody>
      </p:sp>
    </p:spTree>
    <p:extLst>
      <p:ext uri="{BB962C8B-B14F-4D97-AF65-F5344CB8AC3E}">
        <p14:creationId xmlns:p14="http://schemas.microsoft.com/office/powerpoint/2010/main" val="262373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5F76F-2C26-4C79-86C2-8A08C662D1FA}" type="datetime1">
              <a:rPr lang="en-US" smtClean="0"/>
              <a:t>12/4/2015</a:t>
            </a:fld>
            <a:endParaRPr lang="en-US" dirty="0"/>
          </a:p>
        </p:txBody>
      </p:sp>
      <p:sp>
        <p:nvSpPr>
          <p:cNvPr id="6" name="Footer Placeholder 5"/>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
        <p:nvSpPr>
          <p:cNvPr id="7" name="Slide Number Placeholder 6"/>
          <p:cNvSpPr>
            <a:spLocks noGrp="1"/>
          </p:cNvSpPr>
          <p:nvPr>
            <p:ph type="sldNum" sz="quarter" idx="12"/>
          </p:nvPr>
        </p:nvSpPr>
        <p:spPr/>
        <p:txBody>
          <a:bodyPr/>
          <a:lstStyle/>
          <a:p>
            <a:fld id="{74A3FF61-760D-40F4-96D5-3D23BEC0331C}" type="slidenum">
              <a:rPr lang="en-US" smtClean="0"/>
              <a:t>‹#›</a:t>
            </a:fld>
            <a:endParaRPr lang="en-US" dirty="0"/>
          </a:p>
        </p:txBody>
      </p:sp>
    </p:spTree>
    <p:extLst>
      <p:ext uri="{BB962C8B-B14F-4D97-AF65-F5344CB8AC3E}">
        <p14:creationId xmlns:p14="http://schemas.microsoft.com/office/powerpoint/2010/main" val="337531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8AA03-A5C9-42FD-888F-BC9625065DA2}" type="datetime1">
              <a:rPr lang="en-US" smtClean="0"/>
              <a:t>12/4/2015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December 2,  2015. Accelerator Research Lab. Texas A&amp;M University. College Station, Tx.</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3FF61-760D-40F4-96D5-3D23BEC0331C}" type="slidenum">
              <a:rPr lang="en-US" smtClean="0"/>
              <a:t>‹#›</a:t>
            </a:fld>
            <a:endParaRPr lang="en-US" dirty="0"/>
          </a:p>
        </p:txBody>
      </p:sp>
    </p:spTree>
    <p:extLst>
      <p:ext uri="{BB962C8B-B14F-4D97-AF65-F5344CB8AC3E}">
        <p14:creationId xmlns:p14="http://schemas.microsoft.com/office/powerpoint/2010/main" val="1321607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g"/><Relationship Id="rId7"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3.jpg"/><Relationship Id="rId7" Type="http://schemas.openxmlformats.org/officeDocument/2006/relationships/image" Target="../media/image1.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8319" y="2287040"/>
            <a:ext cx="9278694" cy="1846659"/>
          </a:xfrm>
          <a:prstGeom prst="rect">
            <a:avLst/>
          </a:prstGeom>
          <a:noFill/>
        </p:spPr>
        <p:txBody>
          <a:bodyPr wrap="none" rtlCol="0">
            <a:spAutoFit/>
          </a:bodyPr>
          <a:lstStyle/>
          <a:p>
            <a:pPr algn="ctr"/>
            <a:r>
              <a:rPr lang="en-US" sz="3200" b="1" dirty="0"/>
              <a:t>A NbTi Cable-in-Conduit conductor for the </a:t>
            </a:r>
            <a:endParaRPr lang="en-US" sz="3200" b="1" dirty="0" smtClean="0"/>
          </a:p>
          <a:p>
            <a:pPr algn="ctr"/>
            <a:r>
              <a:rPr lang="en-US" sz="3200" b="1" dirty="0" smtClean="0"/>
              <a:t>Medium-energy </a:t>
            </a:r>
            <a:r>
              <a:rPr lang="en-US" sz="3200" b="1" dirty="0"/>
              <a:t>Electron-Ion Collider (MEIC) </a:t>
            </a:r>
            <a:r>
              <a:rPr lang="en-US" sz="3200" b="1" dirty="0" smtClean="0"/>
              <a:t>magnets</a:t>
            </a:r>
          </a:p>
          <a:p>
            <a:pPr algn="ctr"/>
            <a:endParaRPr lang="en-US" sz="3200" b="1" dirty="0"/>
          </a:p>
          <a:p>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38" t="27748" r="25380" b="26280"/>
          <a:stretch/>
        </p:blipFill>
        <p:spPr>
          <a:xfrm rot="1807460">
            <a:off x="189745" y="4061644"/>
            <a:ext cx="3876584" cy="179937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4504"/>
            <a:ext cx="1634877" cy="1634877"/>
          </a:xfrm>
          <a:prstGeom prst="rect">
            <a:avLst/>
          </a:prstGeom>
        </p:spPr>
      </p:pic>
      <p:sp>
        <p:nvSpPr>
          <p:cNvPr id="8" name="TextBox 7"/>
          <p:cNvSpPr txBox="1"/>
          <p:nvPr/>
        </p:nvSpPr>
        <p:spPr>
          <a:xfrm>
            <a:off x="4593387" y="3982814"/>
            <a:ext cx="2790508" cy="646331"/>
          </a:xfrm>
          <a:prstGeom prst="rect">
            <a:avLst/>
          </a:prstGeom>
          <a:noFill/>
        </p:spPr>
        <p:txBody>
          <a:bodyPr wrap="none" rtlCol="0">
            <a:spAutoFit/>
          </a:bodyPr>
          <a:lstStyle/>
          <a:p>
            <a:r>
              <a:rPr lang="es-MX" sz="3600" dirty="0" smtClean="0"/>
              <a:t>Daniel Chávez</a:t>
            </a:r>
            <a:endParaRPr lang="en-US" sz="3600" dirty="0"/>
          </a:p>
        </p:txBody>
      </p:sp>
      <p:sp>
        <p:nvSpPr>
          <p:cNvPr id="9" name="Rectangle 8"/>
          <p:cNvSpPr/>
          <p:nvPr/>
        </p:nvSpPr>
        <p:spPr>
          <a:xfrm>
            <a:off x="4961266" y="4426964"/>
            <a:ext cx="2269467" cy="369332"/>
          </a:xfrm>
          <a:prstGeom prst="rect">
            <a:avLst/>
          </a:prstGeom>
        </p:spPr>
        <p:txBody>
          <a:bodyPr wrap="none">
            <a:spAutoFit/>
          </a:bodyPr>
          <a:lstStyle/>
          <a:p>
            <a:r>
              <a:rPr lang="en-US" dirty="0" smtClean="0">
                <a:solidFill>
                  <a:srgbClr val="C00000"/>
                </a:solidFill>
              </a:rPr>
              <a:t> </a:t>
            </a:r>
            <a:r>
              <a:rPr lang="en-US" dirty="0">
                <a:solidFill>
                  <a:srgbClr val="C00000"/>
                </a:solidFill>
              </a:rPr>
              <a:t>Texas A&amp;M University</a:t>
            </a:r>
          </a:p>
        </p:txBody>
      </p:sp>
      <p:sp>
        <p:nvSpPr>
          <p:cNvPr id="3" name="Footer Placeholder 2"/>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Tree>
    <p:extLst>
      <p:ext uri="{BB962C8B-B14F-4D97-AF65-F5344CB8AC3E}">
        <p14:creationId xmlns:p14="http://schemas.microsoft.com/office/powerpoint/2010/main" val="4177547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109573"/>
            <a:ext cx="12192000" cy="646331"/>
          </a:xfrm>
          <a:prstGeom prst="rect">
            <a:avLst/>
          </a:prstGeom>
          <a:noFill/>
        </p:spPr>
        <p:txBody>
          <a:bodyPr wrap="square" rtlCol="0">
            <a:spAutoFit/>
          </a:bodyPr>
          <a:lstStyle/>
          <a:p>
            <a:r>
              <a:rPr lang="es-MX" sz="3600" dirty="0" err="1" smtClean="0"/>
              <a:t>Quench</a:t>
            </a:r>
            <a:r>
              <a:rPr lang="es-MX" sz="3600" dirty="0" smtClean="0"/>
              <a:t>: </a:t>
            </a:r>
            <a:r>
              <a:rPr lang="es-MX" sz="3600" dirty="0" err="1" smtClean="0"/>
              <a:t>Simulations</a:t>
            </a:r>
            <a:r>
              <a:rPr lang="es-MX" sz="3600" dirty="0" smtClean="0"/>
              <a:t> and </a:t>
            </a:r>
            <a:r>
              <a:rPr lang="es-MX" sz="3600" dirty="0" err="1" smtClean="0"/>
              <a:t>modeling</a:t>
            </a:r>
            <a:endParaRPr lang="es-MX" sz="3600" dirty="0"/>
          </a:p>
        </p:txBody>
      </p:sp>
      <p:sp>
        <p:nvSpPr>
          <p:cNvPr id="2" name="Triángulo rectángulo 1"/>
          <p:cNvSpPr/>
          <p:nvPr/>
        </p:nvSpPr>
        <p:spPr>
          <a:xfrm rot="10800000">
            <a:off x="11354874" y="0"/>
            <a:ext cx="837126" cy="646331"/>
          </a:xfrm>
          <a:prstGeom prst="rtTriangle">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December 2,  2015. Accelerator Research Lab. Texas A&amp;M University. College Station, Tx.</a:t>
            </a:r>
            <a:endParaRPr lang="en-US" dirty="0"/>
          </a:p>
        </p:txBody>
      </p:sp>
      <p:pic>
        <p:nvPicPr>
          <p:cNvPr id="14" name="JLABmovi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70844" y="458809"/>
            <a:ext cx="8532254" cy="6399191"/>
          </a:xfrm>
          <a:prstGeom prst="rect">
            <a:avLst/>
          </a:prstGeom>
        </p:spPr>
      </p:pic>
    </p:spTree>
    <p:extLst>
      <p:ext uri="{BB962C8B-B14F-4D97-AF65-F5344CB8AC3E}">
        <p14:creationId xmlns:p14="http://schemas.microsoft.com/office/powerpoint/2010/main" val="19112464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vol="80000">
                <p:cTn id="7" fill="hold" display="0">
                  <p:stCondLst>
                    <p:cond delay="indefinite"/>
                  </p:stCondLst>
                </p:cTn>
                <p:tgtEl>
                  <p:spTgt spid="1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s-MX" dirty="0" err="1" smtClean="0"/>
              <a:t>Superferric</a:t>
            </a:r>
            <a:r>
              <a:rPr lang="es-MX" dirty="0" smtClean="0"/>
              <a:t> vs. </a:t>
            </a:r>
            <a:r>
              <a:rPr lang="es-MX" dirty="0" err="1" smtClean="0"/>
              <a:t>Cos</a:t>
            </a:r>
            <a:r>
              <a:rPr lang="es-MX" dirty="0" smtClean="0"/>
              <a:t> </a:t>
            </a:r>
            <a:r>
              <a:rPr lang="az-Cyrl-AZ" dirty="0" smtClean="0"/>
              <a:t>Ө</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378" y="1934145"/>
            <a:ext cx="3143406" cy="3143406"/>
          </a:xfrm>
          <a:prstGeom prst="rect">
            <a:avLst/>
          </a:prstGeom>
        </p:spPr>
      </p:pic>
      <p:sp>
        <p:nvSpPr>
          <p:cNvPr id="8" name="TextBox 7"/>
          <p:cNvSpPr txBox="1"/>
          <p:nvPr/>
        </p:nvSpPr>
        <p:spPr>
          <a:xfrm>
            <a:off x="2647895" y="5090058"/>
            <a:ext cx="1308371" cy="523220"/>
          </a:xfrm>
          <a:prstGeom prst="rect">
            <a:avLst/>
          </a:prstGeom>
          <a:noFill/>
        </p:spPr>
        <p:txBody>
          <a:bodyPr wrap="none" rtlCol="0">
            <a:spAutoFit/>
          </a:bodyPr>
          <a:lstStyle/>
          <a:p>
            <a:r>
              <a:rPr lang="es-MX" sz="2800" i="1" dirty="0" smtClean="0"/>
              <a:t>“</a:t>
            </a:r>
            <a:r>
              <a:rPr lang="es-MX" sz="2800" i="1" dirty="0" err="1" smtClean="0"/>
              <a:t>Cos</a:t>
            </a:r>
            <a:r>
              <a:rPr lang="es-MX" sz="2800" i="1" dirty="0" smtClean="0"/>
              <a:t> </a:t>
            </a:r>
            <a:r>
              <a:rPr lang="az-Cyrl-AZ" sz="2800" i="1" dirty="0" smtClean="0"/>
              <a:t>Ө</a:t>
            </a:r>
            <a:r>
              <a:rPr lang="en-US" sz="2800" i="1" dirty="0" smtClean="0"/>
              <a:t>”</a:t>
            </a:r>
            <a:endParaRPr lang="en-US" sz="2800" i="1" dirty="0"/>
          </a:p>
        </p:txBody>
      </p:sp>
      <p:sp>
        <p:nvSpPr>
          <p:cNvPr id="9" name="TextBox 8"/>
          <p:cNvSpPr txBox="1"/>
          <p:nvPr/>
        </p:nvSpPr>
        <p:spPr>
          <a:xfrm>
            <a:off x="7336111" y="5019892"/>
            <a:ext cx="2064155" cy="523220"/>
          </a:xfrm>
          <a:prstGeom prst="rect">
            <a:avLst/>
          </a:prstGeom>
          <a:noFill/>
        </p:spPr>
        <p:txBody>
          <a:bodyPr wrap="none" rtlCol="0">
            <a:spAutoFit/>
          </a:bodyPr>
          <a:lstStyle/>
          <a:p>
            <a:r>
              <a:rPr lang="es-MX" sz="2800" i="1" dirty="0" smtClean="0"/>
              <a:t>“</a:t>
            </a:r>
            <a:r>
              <a:rPr lang="en-US" sz="2800" i="1" dirty="0" err="1" smtClean="0"/>
              <a:t>Superferric</a:t>
            </a:r>
            <a:r>
              <a:rPr lang="en-US" sz="2800" i="1" dirty="0" smtClean="0"/>
              <a:t>”</a:t>
            </a:r>
            <a:endParaRPr lang="en-US" sz="2800" i="1"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905" y="2701775"/>
            <a:ext cx="1276306" cy="160814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7093" y="568533"/>
            <a:ext cx="2102480" cy="1554729"/>
          </a:xfrm>
          <a:prstGeom prst="rect">
            <a:avLst/>
          </a:prstGeom>
        </p:spPr>
      </p:pic>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l="15083"/>
          <a:stretch/>
        </p:blipFill>
        <p:spPr>
          <a:xfrm>
            <a:off x="6928833" y="2153108"/>
            <a:ext cx="3251961" cy="2705478"/>
          </a:xfrm>
          <a:prstGeom prst="rect">
            <a:avLst/>
          </a:prstGeom>
        </p:spPr>
      </p:pic>
      <p:sp>
        <p:nvSpPr>
          <p:cNvPr id="6" name="Footer Placeholder 5"/>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Tree>
    <p:extLst>
      <p:ext uri="{BB962C8B-B14F-4D97-AF65-F5344CB8AC3E}">
        <p14:creationId xmlns:p14="http://schemas.microsoft.com/office/powerpoint/2010/main" val="4375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s-MX" dirty="0" smtClean="0"/>
              <a:t>Rutherford cable vs. Cable-In-</a:t>
            </a:r>
            <a:r>
              <a:rPr lang="es-MX" dirty="0" err="1" smtClean="0"/>
              <a:t>Conduit</a:t>
            </a:r>
            <a:endParaRPr lang="en-US" dirty="0"/>
          </a:p>
        </p:txBody>
      </p:sp>
      <p:pic>
        <p:nvPicPr>
          <p:cNvPr id="5" name="Picture 4"/>
          <p:cNvPicPr>
            <a:picLocks noChangeAspect="1"/>
          </p:cNvPicPr>
          <p:nvPr/>
        </p:nvPicPr>
        <p:blipFill>
          <a:blip r:embed="rId2"/>
          <a:stretch>
            <a:fillRect/>
          </a:stretch>
        </p:blipFill>
        <p:spPr>
          <a:xfrm>
            <a:off x="0" y="916310"/>
            <a:ext cx="7153275" cy="2952750"/>
          </a:xfrm>
          <a:prstGeom prst="rect">
            <a:avLst/>
          </a:prstGeom>
        </p:spPr>
      </p:pic>
      <p:pic>
        <p:nvPicPr>
          <p:cNvPr id="6" name="Picture 5"/>
          <p:cNvPicPr>
            <a:picLocks noChangeAspect="1"/>
          </p:cNvPicPr>
          <p:nvPr/>
        </p:nvPicPr>
        <p:blipFill rotWithShape="1">
          <a:blip r:embed="rId3"/>
          <a:srcRect t="3325"/>
          <a:stretch/>
        </p:blipFill>
        <p:spPr>
          <a:xfrm>
            <a:off x="0" y="3884771"/>
            <a:ext cx="7067976" cy="298198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4021" y="1311436"/>
            <a:ext cx="3609975" cy="1285875"/>
          </a:xfrm>
          <a:prstGeom prst="rect">
            <a:avLst/>
          </a:prstGeom>
        </p:spPr>
      </p:pic>
      <p:cxnSp>
        <p:nvCxnSpPr>
          <p:cNvPr id="11" name="Straight Arrow Connector 10"/>
          <p:cNvCxnSpPr/>
          <p:nvPr/>
        </p:nvCxnSpPr>
        <p:spPr>
          <a:xfrm>
            <a:off x="6619164" y="1528549"/>
            <a:ext cx="1119117" cy="4258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57800" y="4967785"/>
            <a:ext cx="1895475" cy="2127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3513" t="8889" r="18919" b="2222"/>
          <a:stretch/>
        </p:blipFill>
        <p:spPr>
          <a:xfrm>
            <a:off x="7332868" y="3957955"/>
            <a:ext cx="2590800" cy="2763520"/>
          </a:xfrm>
          <a:prstGeom prst="ellipse">
            <a:avLst/>
          </a:prstGeom>
        </p:spPr>
      </p:pic>
      <p:sp>
        <p:nvSpPr>
          <p:cNvPr id="12" name="TextBox 11"/>
          <p:cNvSpPr txBox="1"/>
          <p:nvPr/>
        </p:nvSpPr>
        <p:spPr>
          <a:xfrm>
            <a:off x="9704899" y="3957955"/>
            <a:ext cx="2048638" cy="369332"/>
          </a:xfrm>
          <a:prstGeom prst="rect">
            <a:avLst/>
          </a:prstGeom>
          <a:noFill/>
        </p:spPr>
        <p:txBody>
          <a:bodyPr wrap="none" rtlCol="0">
            <a:spAutoFit/>
          </a:bodyPr>
          <a:lstStyle/>
          <a:p>
            <a:r>
              <a:rPr lang="en-US" dirty="0" smtClean="0"/>
              <a:t>Mechanical support</a:t>
            </a:r>
          </a:p>
        </p:txBody>
      </p:sp>
      <p:sp>
        <p:nvSpPr>
          <p:cNvPr id="13" name="TextBox 12"/>
          <p:cNvSpPr txBox="1"/>
          <p:nvPr/>
        </p:nvSpPr>
        <p:spPr>
          <a:xfrm>
            <a:off x="10029594" y="4970383"/>
            <a:ext cx="1836785" cy="369332"/>
          </a:xfrm>
          <a:prstGeom prst="rect">
            <a:avLst/>
          </a:prstGeom>
          <a:noFill/>
        </p:spPr>
        <p:txBody>
          <a:bodyPr wrap="none" rtlCol="0">
            <a:spAutoFit/>
          </a:bodyPr>
          <a:lstStyle/>
          <a:p>
            <a:r>
              <a:rPr lang="en-US" dirty="0" smtClean="0"/>
              <a:t>Cryogenic cooling</a:t>
            </a:r>
            <a:endParaRPr lang="en-US" dirty="0"/>
          </a:p>
        </p:txBody>
      </p:sp>
      <p:sp>
        <p:nvSpPr>
          <p:cNvPr id="14" name="TextBox 13"/>
          <p:cNvSpPr txBox="1"/>
          <p:nvPr/>
        </p:nvSpPr>
        <p:spPr>
          <a:xfrm>
            <a:off x="9682332" y="6352143"/>
            <a:ext cx="2010679" cy="369332"/>
          </a:xfrm>
          <a:prstGeom prst="rect">
            <a:avLst/>
          </a:prstGeom>
          <a:noFill/>
        </p:spPr>
        <p:txBody>
          <a:bodyPr wrap="none" rtlCol="0">
            <a:spAutoFit/>
          </a:bodyPr>
          <a:lstStyle/>
          <a:p>
            <a:r>
              <a:rPr lang="en-US" dirty="0" smtClean="0"/>
              <a:t>Quench protection</a:t>
            </a:r>
            <a:endParaRPr lang="en-US" dirty="0"/>
          </a:p>
        </p:txBody>
      </p:sp>
      <p:cxnSp>
        <p:nvCxnSpPr>
          <p:cNvPr id="15" name="Straight Arrow Connector 14"/>
          <p:cNvCxnSpPr>
            <a:stCxn id="12" idx="1"/>
          </p:cNvCxnSpPr>
          <p:nvPr/>
        </p:nvCxnSpPr>
        <p:spPr>
          <a:xfrm flipH="1">
            <a:off x="9314068" y="4142621"/>
            <a:ext cx="390831" cy="18466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2"/>
          </p:cNvCxnSpPr>
          <p:nvPr/>
        </p:nvCxnSpPr>
        <p:spPr>
          <a:xfrm flipH="1">
            <a:off x="9161668" y="4327287"/>
            <a:ext cx="1567550" cy="35708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628268" y="5339715"/>
            <a:ext cx="17526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9161668" y="5988106"/>
            <a:ext cx="543231" cy="73336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Tree>
    <p:extLst>
      <p:ext uri="{BB962C8B-B14F-4D97-AF65-F5344CB8AC3E}">
        <p14:creationId xmlns:p14="http://schemas.microsoft.com/office/powerpoint/2010/main" val="359003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s-MX" dirty="0"/>
              <a:t>CIC </a:t>
            </a:r>
            <a:r>
              <a:rPr lang="es-MX" dirty="0" smtClean="0"/>
              <a:t>R&amp;D status: Mechanical stress</a:t>
            </a:r>
            <a:r>
              <a:rPr lang="es-MX" dirty="0"/>
              <a:t/>
            </a:r>
            <a:br>
              <a:rPr lang="es-MX" dirty="0"/>
            </a:b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61359" y="2576567"/>
            <a:ext cx="5305482" cy="2984334"/>
          </a:xfrm>
          <a:prstGeom prst="rect">
            <a:avLst/>
          </a:prstGeom>
        </p:spPr>
      </p:pic>
      <p:sp>
        <p:nvSpPr>
          <p:cNvPr id="10" name="CuadroTexto 9"/>
          <p:cNvSpPr txBox="1"/>
          <p:nvPr/>
        </p:nvSpPr>
        <p:spPr>
          <a:xfrm>
            <a:off x="537271" y="782933"/>
            <a:ext cx="2508223" cy="646331"/>
          </a:xfrm>
          <a:prstGeom prst="rect">
            <a:avLst/>
          </a:prstGeom>
          <a:noFill/>
        </p:spPr>
        <p:txBody>
          <a:bodyPr wrap="square" rtlCol="0">
            <a:spAutoFit/>
          </a:bodyPr>
          <a:lstStyle/>
          <a:p>
            <a:r>
              <a:rPr lang="es-MX" dirty="0" smtClean="0">
                <a:solidFill>
                  <a:srgbClr val="FF0000"/>
                </a:solidFill>
              </a:rPr>
              <a:t>15- 1.2mm </a:t>
            </a:r>
            <a:r>
              <a:rPr lang="es-MX" dirty="0" err="1" smtClean="0">
                <a:solidFill>
                  <a:srgbClr val="FF0000"/>
                </a:solidFill>
              </a:rPr>
              <a:t>NbTi</a:t>
            </a:r>
            <a:r>
              <a:rPr lang="es-MX" dirty="0" smtClean="0">
                <a:solidFill>
                  <a:srgbClr val="FF0000"/>
                </a:solidFill>
              </a:rPr>
              <a:t> </a:t>
            </a:r>
            <a:r>
              <a:rPr lang="es-MX" dirty="0" err="1" smtClean="0">
                <a:solidFill>
                  <a:srgbClr val="FF0000"/>
                </a:solidFill>
              </a:rPr>
              <a:t>Cabled</a:t>
            </a:r>
            <a:r>
              <a:rPr lang="es-MX" dirty="0" smtClean="0">
                <a:solidFill>
                  <a:srgbClr val="FF0000"/>
                </a:solidFill>
              </a:rPr>
              <a:t> </a:t>
            </a:r>
            <a:r>
              <a:rPr lang="es-MX" dirty="0" err="1" smtClean="0">
                <a:solidFill>
                  <a:srgbClr val="FF0000"/>
                </a:solidFill>
              </a:rPr>
              <a:t>onto</a:t>
            </a:r>
            <a:r>
              <a:rPr lang="es-MX" dirty="0" smtClean="0">
                <a:solidFill>
                  <a:srgbClr val="FF0000"/>
                </a:solidFill>
              </a:rPr>
              <a:t> </a:t>
            </a:r>
            <a:r>
              <a:rPr lang="es-MX" dirty="0" err="1" smtClean="0">
                <a:solidFill>
                  <a:srgbClr val="FF0000"/>
                </a:solidFill>
              </a:rPr>
              <a:t>high</a:t>
            </a:r>
            <a:r>
              <a:rPr lang="es-MX" dirty="0" smtClean="0">
                <a:solidFill>
                  <a:srgbClr val="FF0000"/>
                </a:solidFill>
              </a:rPr>
              <a:t> </a:t>
            </a:r>
            <a:r>
              <a:rPr lang="es-MX" dirty="0" err="1" smtClean="0">
                <a:solidFill>
                  <a:srgbClr val="FF0000"/>
                </a:solidFill>
              </a:rPr>
              <a:t>strength</a:t>
            </a:r>
            <a:r>
              <a:rPr lang="es-MX" dirty="0" smtClean="0">
                <a:solidFill>
                  <a:srgbClr val="FF0000"/>
                </a:solidFill>
              </a:rPr>
              <a:t> </a:t>
            </a:r>
            <a:r>
              <a:rPr lang="es-MX" dirty="0" err="1" smtClean="0">
                <a:solidFill>
                  <a:srgbClr val="FF0000"/>
                </a:solidFill>
              </a:rPr>
              <a:t>tube</a:t>
            </a:r>
            <a:r>
              <a:rPr lang="es-MX" dirty="0" smtClean="0">
                <a:solidFill>
                  <a:srgbClr val="FF0000"/>
                </a:solidFill>
              </a:rPr>
              <a:t>.</a:t>
            </a:r>
            <a:endParaRPr lang="es-MX" dirty="0">
              <a:solidFill>
                <a:srgbClr val="FF0000"/>
              </a:solidFill>
            </a:endParaRPr>
          </a:p>
        </p:txBody>
      </p:sp>
      <p:sp>
        <p:nvSpPr>
          <p:cNvPr id="11" name="CuadroTexto 10"/>
          <p:cNvSpPr txBox="1"/>
          <p:nvPr/>
        </p:nvSpPr>
        <p:spPr>
          <a:xfrm>
            <a:off x="9380517" y="679232"/>
            <a:ext cx="2508223" cy="646331"/>
          </a:xfrm>
          <a:prstGeom prst="rect">
            <a:avLst/>
          </a:prstGeom>
          <a:noFill/>
        </p:spPr>
        <p:txBody>
          <a:bodyPr wrap="square" rtlCol="0">
            <a:spAutoFit/>
          </a:bodyPr>
          <a:lstStyle/>
          <a:p>
            <a:r>
              <a:rPr lang="es-MX" dirty="0" err="1" smtClean="0">
                <a:solidFill>
                  <a:srgbClr val="FF0000"/>
                </a:solidFill>
              </a:rPr>
              <a:t>Drawing</a:t>
            </a:r>
            <a:r>
              <a:rPr lang="es-MX" dirty="0" smtClean="0">
                <a:solidFill>
                  <a:srgbClr val="FF0000"/>
                </a:solidFill>
              </a:rPr>
              <a:t> </a:t>
            </a:r>
            <a:r>
              <a:rPr lang="es-MX" dirty="0" err="1" smtClean="0">
                <a:solidFill>
                  <a:srgbClr val="FF0000"/>
                </a:solidFill>
              </a:rPr>
              <a:t>process</a:t>
            </a:r>
            <a:r>
              <a:rPr lang="es-MX" dirty="0" smtClean="0">
                <a:solidFill>
                  <a:srgbClr val="FF0000"/>
                </a:solidFill>
              </a:rPr>
              <a:t> </a:t>
            </a:r>
            <a:r>
              <a:rPr lang="es-MX" dirty="0" err="1" smtClean="0">
                <a:solidFill>
                  <a:srgbClr val="FF0000"/>
                </a:solidFill>
              </a:rPr>
              <a:t>to</a:t>
            </a:r>
            <a:r>
              <a:rPr lang="es-MX" dirty="0" smtClean="0">
                <a:solidFill>
                  <a:srgbClr val="FF0000"/>
                </a:solidFill>
              </a:rPr>
              <a:t> </a:t>
            </a:r>
            <a:r>
              <a:rPr lang="es-MX" dirty="0" err="1" smtClean="0">
                <a:solidFill>
                  <a:srgbClr val="FF0000"/>
                </a:solidFill>
              </a:rPr>
              <a:t>compress</a:t>
            </a:r>
            <a:r>
              <a:rPr lang="es-MX" dirty="0" smtClean="0">
                <a:solidFill>
                  <a:srgbClr val="FF0000"/>
                </a:solidFill>
              </a:rPr>
              <a:t> and </a:t>
            </a:r>
            <a:r>
              <a:rPr lang="es-MX" dirty="0" err="1" smtClean="0">
                <a:solidFill>
                  <a:srgbClr val="FF0000"/>
                </a:solidFill>
              </a:rPr>
              <a:t>fix</a:t>
            </a:r>
            <a:r>
              <a:rPr lang="es-MX" dirty="0" smtClean="0">
                <a:solidFill>
                  <a:srgbClr val="FF0000"/>
                </a:solidFill>
              </a:rPr>
              <a:t> Sc.</a:t>
            </a:r>
            <a:endParaRPr lang="es-MX" dirty="0">
              <a:solidFill>
                <a:srgbClr val="FF0000"/>
              </a:solidFill>
            </a:endParaRPr>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V="1">
            <a:off x="7812082" y="2510888"/>
            <a:ext cx="5328174" cy="2997098"/>
          </a:xfrm>
          <a:prstGeom prst="rect">
            <a:avLst/>
          </a:prstGeom>
        </p:spPr>
      </p:pic>
      <p:sp>
        <p:nvSpPr>
          <p:cNvPr id="5" name="Footer Placeholder 4"/>
          <p:cNvSpPr>
            <a:spLocks noGrp="1"/>
          </p:cNvSpPr>
          <p:nvPr>
            <p:ph type="ftr" sz="quarter" idx="11"/>
          </p:nvPr>
        </p:nvSpPr>
        <p:spPr/>
        <p:txBody>
          <a:bodyPr/>
          <a:lstStyle/>
          <a:p>
            <a:r>
              <a:rPr lang="en-US" smtClean="0"/>
              <a:t>December 2,  2015. Accelerator Research Lab. Texas A&amp;M University. College Station, Tx.</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4481" y="1415993"/>
            <a:ext cx="4694151" cy="26404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4481" y="4146883"/>
            <a:ext cx="4694151" cy="2640460"/>
          </a:xfrm>
          <a:prstGeom prst="rect">
            <a:avLst/>
          </a:prstGeom>
        </p:spPr>
      </p:pic>
      <p:sp>
        <p:nvSpPr>
          <p:cNvPr id="21" name="CuadroTexto 9"/>
          <p:cNvSpPr txBox="1"/>
          <p:nvPr/>
        </p:nvSpPr>
        <p:spPr>
          <a:xfrm>
            <a:off x="4958894" y="921432"/>
            <a:ext cx="2508223" cy="369332"/>
          </a:xfrm>
          <a:prstGeom prst="rect">
            <a:avLst/>
          </a:prstGeom>
          <a:noFill/>
        </p:spPr>
        <p:txBody>
          <a:bodyPr wrap="square" rtlCol="0">
            <a:spAutoFit/>
          </a:bodyPr>
          <a:lstStyle/>
          <a:p>
            <a:r>
              <a:rPr lang="es-MX" dirty="0" smtClean="0">
                <a:solidFill>
                  <a:srgbClr val="FF0000"/>
                </a:solidFill>
              </a:rPr>
              <a:t>3 </a:t>
            </a:r>
            <a:r>
              <a:rPr lang="es-MX" dirty="0" err="1" smtClean="0">
                <a:solidFill>
                  <a:srgbClr val="FF0000"/>
                </a:solidFill>
              </a:rPr>
              <a:t>inches</a:t>
            </a:r>
            <a:r>
              <a:rPr lang="es-MX" dirty="0" smtClean="0">
                <a:solidFill>
                  <a:srgbClr val="FF0000"/>
                </a:solidFill>
              </a:rPr>
              <a:t> twist pitch</a:t>
            </a:r>
            <a:endParaRPr lang="es-MX" dirty="0">
              <a:solidFill>
                <a:srgbClr val="FF0000"/>
              </a:solidFill>
            </a:endParaRPr>
          </a:p>
        </p:txBody>
      </p:sp>
    </p:spTree>
    <p:extLst>
      <p:ext uri="{BB962C8B-B14F-4D97-AF65-F5344CB8AC3E}">
        <p14:creationId xmlns:p14="http://schemas.microsoft.com/office/powerpoint/2010/main" val="529535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s-MX" dirty="0"/>
              <a:t>CIC </a:t>
            </a:r>
            <a:r>
              <a:rPr lang="es-MX" dirty="0" smtClean="0"/>
              <a:t>R&amp;D status: Mechanical stress</a:t>
            </a:r>
            <a:r>
              <a:rPr lang="es-MX" dirty="0"/>
              <a:t/>
            </a:r>
            <a:br>
              <a:rPr lang="es-MX" dirty="0"/>
            </a:br>
            <a:endParaRPr lang="en-U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447647" y="2723459"/>
            <a:ext cx="5292211" cy="297686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2814" y="13219"/>
            <a:ext cx="1949186" cy="1816424"/>
          </a:xfrm>
          <a:prstGeom prst="rect">
            <a:avLst/>
          </a:prstGeom>
        </p:spPr>
      </p:pic>
      <p:sp>
        <p:nvSpPr>
          <p:cNvPr id="14" name="CuadroTexto 13"/>
          <p:cNvSpPr txBox="1"/>
          <p:nvPr/>
        </p:nvSpPr>
        <p:spPr>
          <a:xfrm>
            <a:off x="1832649" y="1095618"/>
            <a:ext cx="2921240" cy="369332"/>
          </a:xfrm>
          <a:prstGeom prst="rect">
            <a:avLst/>
          </a:prstGeom>
          <a:noFill/>
        </p:spPr>
        <p:txBody>
          <a:bodyPr wrap="square" rtlCol="0">
            <a:spAutoFit/>
          </a:bodyPr>
          <a:lstStyle/>
          <a:p>
            <a:pPr algn="ctr"/>
            <a:r>
              <a:rPr lang="es-MX" dirty="0" smtClean="0">
                <a:solidFill>
                  <a:srgbClr val="FF0000"/>
                </a:solidFill>
              </a:rPr>
              <a:t>Bend 180°, 2” radius</a:t>
            </a:r>
            <a:endParaRPr lang="es-MX" dirty="0">
              <a:solidFill>
                <a:srgbClr val="FF0000"/>
              </a:solidFill>
            </a:endParaRPr>
          </a:p>
        </p:txBody>
      </p:sp>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939" y="2875722"/>
            <a:ext cx="1583635" cy="1182448"/>
          </a:xfrm>
          <a:prstGeom prst="rect">
            <a:avLst/>
          </a:prstGeom>
        </p:spPr>
      </p:pic>
      <p:pic>
        <p:nvPicPr>
          <p:cNvPr id="20" name="Imagen 19"/>
          <p:cNvPicPr>
            <a:picLocks noChangeAspect="1"/>
          </p:cNvPicPr>
          <p:nvPr/>
        </p:nvPicPr>
        <p:blipFill rotWithShape="1">
          <a:blip r:embed="rId5" cstate="print">
            <a:extLst>
              <a:ext uri="{28A0092B-C50C-407E-A947-70E740481C1C}">
                <a14:useLocalDpi xmlns:a14="http://schemas.microsoft.com/office/drawing/2010/main" val="0"/>
              </a:ext>
            </a:extLst>
          </a:blip>
          <a:srcRect l="11873" t="13768" r="13545" b="23990"/>
          <a:stretch/>
        </p:blipFill>
        <p:spPr>
          <a:xfrm>
            <a:off x="10511362" y="4447155"/>
            <a:ext cx="1403361" cy="862155"/>
          </a:xfrm>
          <a:prstGeom prst="rect">
            <a:avLst/>
          </a:prstGeom>
        </p:spPr>
      </p:pic>
      <p:cxnSp>
        <p:nvCxnSpPr>
          <p:cNvPr id="22" name="Conector recto de flecha 21"/>
          <p:cNvCxnSpPr>
            <a:stCxn id="12" idx="2"/>
          </p:cNvCxnSpPr>
          <p:nvPr/>
        </p:nvCxnSpPr>
        <p:spPr>
          <a:xfrm>
            <a:off x="11217407" y="1829643"/>
            <a:ext cx="21121" cy="10460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Imagen 2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954" b="92361" l="7943" r="86068"/>
                    </a14:imgEffect>
                  </a14:imgLayer>
                </a14:imgProps>
              </a:ext>
              <a:ext uri="{28A0092B-C50C-407E-A947-70E740481C1C}">
                <a14:useLocalDpi xmlns:a14="http://schemas.microsoft.com/office/drawing/2010/main" val="0"/>
              </a:ext>
            </a:extLst>
          </a:blip>
          <a:srcRect l="4200" r="9062"/>
          <a:stretch/>
        </p:blipFill>
        <p:spPr>
          <a:xfrm>
            <a:off x="10250745" y="5722612"/>
            <a:ext cx="1954443" cy="1267475"/>
          </a:xfrm>
          <a:prstGeom prst="rect">
            <a:avLst/>
          </a:prstGeom>
        </p:spPr>
      </p:pic>
      <p:cxnSp>
        <p:nvCxnSpPr>
          <p:cNvPr id="26" name="Conector recto de flecha 25"/>
          <p:cNvCxnSpPr>
            <a:stCxn id="20" idx="2"/>
            <a:endCxn id="24" idx="0"/>
          </p:cNvCxnSpPr>
          <p:nvPr/>
        </p:nvCxnSpPr>
        <p:spPr>
          <a:xfrm>
            <a:off x="11213043" y="5309310"/>
            <a:ext cx="14924" cy="4133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
        <p:nvSpPr>
          <p:cNvPr id="17" name="CuadroTexto 13"/>
          <p:cNvSpPr txBox="1"/>
          <p:nvPr/>
        </p:nvSpPr>
        <p:spPr>
          <a:xfrm>
            <a:off x="6713065" y="1089444"/>
            <a:ext cx="3719401" cy="369332"/>
          </a:xfrm>
          <a:prstGeom prst="rect">
            <a:avLst/>
          </a:prstGeom>
          <a:noFill/>
        </p:spPr>
        <p:txBody>
          <a:bodyPr wrap="square" rtlCol="0">
            <a:spAutoFit/>
          </a:bodyPr>
          <a:lstStyle/>
          <a:p>
            <a:pPr algn="ctr"/>
            <a:r>
              <a:rPr lang="es-MX" dirty="0" smtClean="0">
                <a:solidFill>
                  <a:srgbClr val="FF0000"/>
                </a:solidFill>
              </a:rPr>
              <a:t>CIC dissection for extracting strands</a:t>
            </a:r>
            <a:endParaRPr lang="es-MX" dirty="0">
              <a:solidFill>
                <a:srgbClr val="FF0000"/>
              </a:solidFill>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984031" y="2723459"/>
            <a:ext cx="5292212" cy="2976869"/>
          </a:xfrm>
          <a:prstGeom prst="rect">
            <a:avLst/>
          </a:prstGeom>
        </p:spPr>
      </p:pic>
      <p:cxnSp>
        <p:nvCxnSpPr>
          <p:cNvPr id="21" name="Conector recto de flecha 17"/>
          <p:cNvCxnSpPr/>
          <p:nvPr/>
        </p:nvCxnSpPr>
        <p:spPr>
          <a:xfrm flipV="1">
            <a:off x="9051235" y="921431"/>
            <a:ext cx="1191579" cy="10398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987590" y="2723460"/>
            <a:ext cx="5292211" cy="2976869"/>
          </a:xfrm>
          <a:prstGeom prst="rect">
            <a:avLst/>
          </a:prstGeom>
        </p:spPr>
      </p:pic>
    </p:spTree>
    <p:extLst>
      <p:ext uri="{BB962C8B-B14F-4D97-AF65-F5344CB8AC3E}">
        <p14:creationId xmlns:p14="http://schemas.microsoft.com/office/powerpoint/2010/main" val="2325255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s-MX" dirty="0" err="1" smtClean="0"/>
              <a:t>Etching</a:t>
            </a:r>
            <a:r>
              <a:rPr lang="es-MX" dirty="0" smtClean="0"/>
              <a:t> </a:t>
            </a:r>
            <a:r>
              <a:rPr lang="es-MX" dirty="0" err="1" smtClean="0"/>
              <a:t>the</a:t>
            </a:r>
            <a:r>
              <a:rPr lang="es-MX" dirty="0" smtClean="0"/>
              <a:t> </a:t>
            </a:r>
            <a:r>
              <a:rPr lang="es-MX" dirty="0" err="1" smtClean="0"/>
              <a:t>copper</a:t>
            </a:r>
            <a:r>
              <a:rPr lang="es-MX" dirty="0" smtClean="0"/>
              <a:t> in </a:t>
            </a:r>
            <a:r>
              <a:rPr lang="es-MX" dirty="0" err="1" smtClean="0"/>
              <a:t>the</a:t>
            </a:r>
            <a:r>
              <a:rPr lang="es-MX" dirty="0" smtClean="0"/>
              <a:t> Superconductor</a:t>
            </a:r>
            <a:endParaRPr lang="en-US" dirty="0"/>
          </a:p>
        </p:txBody>
      </p:sp>
      <p:sp>
        <p:nvSpPr>
          <p:cNvPr id="4" name="Footer Placeholder 3"/>
          <p:cNvSpPr>
            <a:spLocks noGrp="1"/>
          </p:cNvSpPr>
          <p:nvPr>
            <p:ph type="ftr" sz="quarter" idx="11"/>
          </p:nvPr>
        </p:nvSpPr>
        <p:spPr>
          <a:xfrm>
            <a:off x="4038600" y="6364768"/>
            <a:ext cx="4473688" cy="356707"/>
          </a:xfrm>
        </p:spPr>
        <p:txBody>
          <a:bodyPr/>
          <a:lstStyle/>
          <a:p>
            <a:r>
              <a:rPr lang="en-US" smtClean="0"/>
              <a:t>December 2,  2015. Accelerator Research Lab. Texas A&amp;M University. College Station, Tx.</a:t>
            </a:r>
            <a:endParaRPr lang="en-US" dirty="0"/>
          </a:p>
        </p:txBody>
      </p:sp>
      <p:pic>
        <p:nvPicPr>
          <p:cNvPr id="1026" name="Picture 2" descr="http://static.coleparmer.com/large_images/AGROS125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3685" y="329648"/>
            <a:ext cx="1673225" cy="1364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458" y="4907680"/>
            <a:ext cx="9650107" cy="1754327"/>
          </a:xfrm>
          <a:prstGeom prst="rect">
            <a:avLst/>
          </a:prstGeom>
          <a:noFill/>
        </p:spPr>
        <p:txBody>
          <a:bodyPr wrap="square" rtlCol="0">
            <a:spAutoFit/>
          </a:bodyPr>
          <a:lstStyle/>
          <a:p>
            <a:r>
              <a:rPr lang="en-US" dirty="0" smtClean="0"/>
              <a:t>We etched the Cu matrix from extracted strands and from witness strands to check for </a:t>
            </a:r>
          </a:p>
          <a:p>
            <a:r>
              <a:rPr lang="en-US" dirty="0" smtClean="0"/>
              <a:t>broken NbTi filaments.</a:t>
            </a:r>
          </a:p>
          <a:p>
            <a:r>
              <a:rPr lang="en-US" dirty="0" smtClean="0"/>
              <a:t>Conclusions: &lt;1% of strands are broken, # is comparable in witness strand and extracted strand.</a:t>
            </a:r>
          </a:p>
          <a:p>
            <a:r>
              <a:rPr lang="en-US" dirty="0" smtClean="0"/>
              <a:t>The NbTi strand that we obtained free for these studies has significant internal strain, which limits our ability to test for slight levels of internal damage.  Should repeat once we have strand that will be used for CIC cable.</a:t>
            </a:r>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1812"/>
          <a:stretch/>
        </p:blipFill>
        <p:spPr>
          <a:xfrm rot="5400000">
            <a:off x="8651211" y="2096441"/>
            <a:ext cx="3909080" cy="2812271"/>
          </a:xfr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7080" t="25721" r="29529" b="9176"/>
          <a:stretch/>
        </p:blipFill>
        <p:spPr>
          <a:xfrm>
            <a:off x="36705" y="1366078"/>
            <a:ext cx="4001895" cy="337748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2375" y="1366078"/>
            <a:ext cx="4503312" cy="3377484"/>
          </a:xfrm>
          <a:prstGeom prst="rect">
            <a:avLst/>
          </a:prstGeom>
        </p:spPr>
      </p:pic>
    </p:spTree>
    <p:extLst>
      <p:ext uri="{BB962C8B-B14F-4D97-AF65-F5344CB8AC3E}">
        <p14:creationId xmlns:p14="http://schemas.microsoft.com/office/powerpoint/2010/main" val="2372787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96571"/>
          </a:xfrm>
        </p:spPr>
        <p:txBody>
          <a:bodyPr>
            <a:normAutofit fontScale="90000"/>
          </a:bodyPr>
          <a:lstStyle/>
          <a:p>
            <a:r>
              <a:rPr lang="en-US" dirty="0" smtClean="0">
                <a:solidFill>
                  <a:srgbClr val="800000"/>
                </a:solidFill>
              </a:rPr>
              <a:t>Short-sample measurements of extracted strands </a:t>
            </a:r>
            <a:br>
              <a:rPr lang="en-US" dirty="0" smtClean="0">
                <a:solidFill>
                  <a:srgbClr val="800000"/>
                </a:solidFill>
              </a:rPr>
            </a:br>
            <a:r>
              <a:rPr lang="en-US" dirty="0" smtClean="0">
                <a:solidFill>
                  <a:srgbClr val="800000"/>
                </a:solidFill>
              </a:rPr>
              <a:t>Tests performed at BNL </a:t>
            </a:r>
            <a:r>
              <a:rPr lang="en-US" dirty="0">
                <a:solidFill>
                  <a:srgbClr val="0000FF"/>
                </a:solidFill>
              </a:rPr>
              <a:t>Thanks immensely to Arup </a:t>
            </a:r>
            <a:r>
              <a:rPr lang="en-US" dirty="0" err="1">
                <a:solidFill>
                  <a:srgbClr val="0000FF"/>
                </a:solidFill>
              </a:rPr>
              <a:t>Ghosh</a:t>
            </a:r>
            <a:r>
              <a:rPr lang="en-US" dirty="0">
                <a:solidFill>
                  <a:srgbClr val="0000FF"/>
                </a:solidFill>
              </a:rPr>
              <a:t>!</a:t>
            </a:r>
            <a:br>
              <a:rPr lang="en-US" dirty="0">
                <a:solidFill>
                  <a:srgbClr val="0000FF"/>
                </a:solidFill>
              </a:rPr>
            </a:br>
            <a:endParaRPr lang="en-US" dirty="0">
              <a:solidFill>
                <a:srgbClr val="800000"/>
              </a:solidFill>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172" t="1087" r="1206" b="1938"/>
          <a:stretch/>
        </p:blipFill>
        <p:spPr>
          <a:xfrm>
            <a:off x="0" y="1597708"/>
            <a:ext cx="8345511" cy="5087155"/>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8288" t="11035" r="11430" b="23177"/>
          <a:stretch/>
        </p:blipFill>
        <p:spPr>
          <a:xfrm>
            <a:off x="8849769" y="1275716"/>
            <a:ext cx="1494465" cy="901520"/>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40238">
            <a:off x="9213808" y="2697772"/>
            <a:ext cx="1673738" cy="1249724"/>
          </a:xfrm>
          <a:prstGeom prst="rect">
            <a:avLst/>
          </a:prstGeom>
        </p:spPr>
      </p:pic>
      <p:sp>
        <p:nvSpPr>
          <p:cNvPr id="4" name="Forma libre 3"/>
          <p:cNvSpPr/>
          <p:nvPr/>
        </p:nvSpPr>
        <p:spPr>
          <a:xfrm>
            <a:off x="8322365" y="1539463"/>
            <a:ext cx="583096" cy="636104"/>
          </a:xfrm>
          <a:custGeom>
            <a:avLst/>
            <a:gdLst>
              <a:gd name="connsiteX0" fmla="*/ 0 w 583096"/>
              <a:gd name="connsiteY0" fmla="*/ 636104 h 636104"/>
              <a:gd name="connsiteX1" fmla="*/ 79513 w 583096"/>
              <a:gd name="connsiteY1" fmla="*/ 556591 h 636104"/>
              <a:gd name="connsiteX2" fmla="*/ 357809 w 583096"/>
              <a:gd name="connsiteY2" fmla="*/ 172278 h 636104"/>
              <a:gd name="connsiteX3" fmla="*/ 503583 w 583096"/>
              <a:gd name="connsiteY3" fmla="*/ 53009 h 636104"/>
              <a:gd name="connsiteX4" fmla="*/ 530087 w 583096"/>
              <a:gd name="connsiteY4" fmla="*/ 26504 h 636104"/>
              <a:gd name="connsiteX5" fmla="*/ 583096 w 583096"/>
              <a:gd name="connsiteY5" fmla="*/ 0 h 63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096" h="636104">
                <a:moveTo>
                  <a:pt x="0" y="636104"/>
                </a:moveTo>
                <a:cubicBezTo>
                  <a:pt x="26504" y="609600"/>
                  <a:pt x="56594" y="586251"/>
                  <a:pt x="79513" y="556591"/>
                </a:cubicBezTo>
                <a:cubicBezTo>
                  <a:pt x="145067" y="471757"/>
                  <a:pt x="275426" y="254661"/>
                  <a:pt x="357809" y="172278"/>
                </a:cubicBezTo>
                <a:cubicBezTo>
                  <a:pt x="464543" y="65544"/>
                  <a:pt x="411461" y="99069"/>
                  <a:pt x="503583" y="53009"/>
                </a:cubicBezTo>
                <a:cubicBezTo>
                  <a:pt x="512418" y="44174"/>
                  <a:pt x="519373" y="32932"/>
                  <a:pt x="530087" y="26504"/>
                </a:cubicBezTo>
                <a:cubicBezTo>
                  <a:pt x="606228" y="-19181"/>
                  <a:pt x="546345" y="36751"/>
                  <a:pt x="583096"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orma libre 7"/>
          <p:cNvSpPr/>
          <p:nvPr/>
        </p:nvSpPr>
        <p:spPr>
          <a:xfrm>
            <a:off x="8804476" y="1404354"/>
            <a:ext cx="261146" cy="242125"/>
          </a:xfrm>
          <a:custGeom>
            <a:avLst/>
            <a:gdLst>
              <a:gd name="connsiteX0" fmla="*/ 8220 w 261146"/>
              <a:gd name="connsiteY0" fmla="*/ 40923 h 242125"/>
              <a:gd name="connsiteX1" fmla="*/ 47976 w 261146"/>
              <a:gd name="connsiteY1" fmla="*/ 107184 h 242125"/>
              <a:gd name="connsiteX2" fmla="*/ 100985 w 261146"/>
              <a:gd name="connsiteY2" fmla="*/ 186697 h 242125"/>
              <a:gd name="connsiteX3" fmla="*/ 127489 w 261146"/>
              <a:gd name="connsiteY3" fmla="*/ 199949 h 242125"/>
              <a:gd name="connsiteX4" fmla="*/ 153994 w 261146"/>
              <a:gd name="connsiteY4" fmla="*/ 173445 h 242125"/>
              <a:gd name="connsiteX5" fmla="*/ 167246 w 261146"/>
              <a:gd name="connsiteY5" fmla="*/ 133689 h 242125"/>
              <a:gd name="connsiteX6" fmla="*/ 246759 w 261146"/>
              <a:gd name="connsiteY6" fmla="*/ 67428 h 242125"/>
              <a:gd name="connsiteX7" fmla="*/ 260011 w 261146"/>
              <a:gd name="connsiteY7" fmla="*/ 27671 h 242125"/>
              <a:gd name="connsiteX8" fmla="*/ 220254 w 261146"/>
              <a:gd name="connsiteY8" fmla="*/ 1167 h 242125"/>
              <a:gd name="connsiteX9" fmla="*/ 8220 w 261146"/>
              <a:gd name="connsiteY9" fmla="*/ 40923 h 24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146" h="242125">
                <a:moveTo>
                  <a:pt x="8220" y="40923"/>
                </a:moveTo>
                <a:cubicBezTo>
                  <a:pt x="-20493" y="58592"/>
                  <a:pt x="34147" y="85453"/>
                  <a:pt x="47976" y="107184"/>
                </a:cubicBezTo>
                <a:cubicBezTo>
                  <a:pt x="65078" y="134058"/>
                  <a:pt x="100985" y="186697"/>
                  <a:pt x="100985" y="186697"/>
                </a:cubicBezTo>
                <a:cubicBezTo>
                  <a:pt x="123458" y="276590"/>
                  <a:pt x="104004" y="239090"/>
                  <a:pt x="127489" y="199949"/>
                </a:cubicBezTo>
                <a:cubicBezTo>
                  <a:pt x="133917" y="189235"/>
                  <a:pt x="145159" y="182280"/>
                  <a:pt x="153994" y="173445"/>
                </a:cubicBezTo>
                <a:cubicBezTo>
                  <a:pt x="158411" y="160193"/>
                  <a:pt x="160059" y="145667"/>
                  <a:pt x="167246" y="133689"/>
                </a:cubicBezTo>
                <a:cubicBezTo>
                  <a:pt x="178736" y="114539"/>
                  <a:pt x="237904" y="74069"/>
                  <a:pt x="246759" y="67428"/>
                </a:cubicBezTo>
                <a:cubicBezTo>
                  <a:pt x="251176" y="54176"/>
                  <a:pt x="265199" y="40641"/>
                  <a:pt x="260011" y="27671"/>
                </a:cubicBezTo>
                <a:cubicBezTo>
                  <a:pt x="254096" y="12883"/>
                  <a:pt x="236094" y="2834"/>
                  <a:pt x="220254" y="1167"/>
                </a:cubicBezTo>
                <a:cubicBezTo>
                  <a:pt x="149964" y="-6232"/>
                  <a:pt x="36933" y="23254"/>
                  <a:pt x="8220" y="40923"/>
                </a:cubicBezTo>
                <a:close/>
              </a:path>
            </a:pathLst>
          </a:cu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orma libre 8"/>
          <p:cNvSpPr/>
          <p:nvPr/>
        </p:nvSpPr>
        <p:spPr>
          <a:xfrm>
            <a:off x="8322365" y="3089967"/>
            <a:ext cx="636105" cy="215089"/>
          </a:xfrm>
          <a:custGeom>
            <a:avLst/>
            <a:gdLst>
              <a:gd name="connsiteX0" fmla="*/ 0 w 636105"/>
              <a:gd name="connsiteY0" fmla="*/ 39757 h 215089"/>
              <a:gd name="connsiteX1" fmla="*/ 145774 w 636105"/>
              <a:gd name="connsiteY1" fmla="*/ 0 h 215089"/>
              <a:gd name="connsiteX2" fmla="*/ 198783 w 636105"/>
              <a:gd name="connsiteY2" fmla="*/ 13252 h 215089"/>
              <a:gd name="connsiteX3" fmla="*/ 278296 w 636105"/>
              <a:gd name="connsiteY3" fmla="*/ 39757 h 215089"/>
              <a:gd name="connsiteX4" fmla="*/ 318052 w 636105"/>
              <a:gd name="connsiteY4" fmla="*/ 53009 h 215089"/>
              <a:gd name="connsiteX5" fmla="*/ 344557 w 636105"/>
              <a:gd name="connsiteY5" fmla="*/ 79513 h 215089"/>
              <a:gd name="connsiteX6" fmla="*/ 384313 w 636105"/>
              <a:gd name="connsiteY6" fmla="*/ 106018 h 215089"/>
              <a:gd name="connsiteX7" fmla="*/ 450574 w 636105"/>
              <a:gd name="connsiteY7" fmla="*/ 185531 h 215089"/>
              <a:gd name="connsiteX8" fmla="*/ 490331 w 636105"/>
              <a:gd name="connsiteY8" fmla="*/ 212035 h 215089"/>
              <a:gd name="connsiteX9" fmla="*/ 636105 w 636105"/>
              <a:gd name="connsiteY9" fmla="*/ 212035 h 2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105" h="215089">
                <a:moveTo>
                  <a:pt x="0" y="39757"/>
                </a:moveTo>
                <a:cubicBezTo>
                  <a:pt x="53224" y="18467"/>
                  <a:pt x="85702" y="0"/>
                  <a:pt x="145774" y="0"/>
                </a:cubicBezTo>
                <a:cubicBezTo>
                  <a:pt x="163987" y="0"/>
                  <a:pt x="181338" y="8018"/>
                  <a:pt x="198783" y="13252"/>
                </a:cubicBezTo>
                <a:cubicBezTo>
                  <a:pt x="225543" y="21280"/>
                  <a:pt x="251792" y="30922"/>
                  <a:pt x="278296" y="39757"/>
                </a:cubicBezTo>
                <a:lnTo>
                  <a:pt x="318052" y="53009"/>
                </a:lnTo>
                <a:cubicBezTo>
                  <a:pt x="326887" y="61844"/>
                  <a:pt x="334801" y="71708"/>
                  <a:pt x="344557" y="79513"/>
                </a:cubicBezTo>
                <a:cubicBezTo>
                  <a:pt x="356994" y="89463"/>
                  <a:pt x="373051" y="94756"/>
                  <a:pt x="384313" y="106018"/>
                </a:cubicBezTo>
                <a:cubicBezTo>
                  <a:pt x="488543" y="210248"/>
                  <a:pt x="320330" y="76994"/>
                  <a:pt x="450574" y="185531"/>
                </a:cubicBezTo>
                <a:cubicBezTo>
                  <a:pt x="462810" y="195727"/>
                  <a:pt x="474564" y="209783"/>
                  <a:pt x="490331" y="212035"/>
                </a:cubicBezTo>
                <a:cubicBezTo>
                  <a:pt x="538434" y="218907"/>
                  <a:pt x="587514" y="212035"/>
                  <a:pt x="636105" y="21203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orma libre 9"/>
          <p:cNvSpPr/>
          <p:nvPr/>
        </p:nvSpPr>
        <p:spPr>
          <a:xfrm>
            <a:off x="8917109" y="3156551"/>
            <a:ext cx="240143" cy="259597"/>
          </a:xfrm>
          <a:custGeom>
            <a:avLst/>
            <a:gdLst>
              <a:gd name="connsiteX0" fmla="*/ 1604 w 240143"/>
              <a:gd name="connsiteY0" fmla="*/ 29652 h 259597"/>
              <a:gd name="connsiteX1" fmla="*/ 14856 w 240143"/>
              <a:gd name="connsiteY1" fmla="*/ 254939 h 259597"/>
              <a:gd name="connsiteX2" fmla="*/ 54613 w 240143"/>
              <a:gd name="connsiteY2" fmla="*/ 241687 h 259597"/>
              <a:gd name="connsiteX3" fmla="*/ 81117 w 240143"/>
              <a:gd name="connsiteY3" fmla="*/ 215182 h 259597"/>
              <a:gd name="connsiteX4" fmla="*/ 200387 w 240143"/>
              <a:gd name="connsiteY4" fmla="*/ 162174 h 259597"/>
              <a:gd name="connsiteX5" fmla="*/ 240143 w 240143"/>
              <a:gd name="connsiteY5" fmla="*/ 148922 h 259597"/>
              <a:gd name="connsiteX6" fmla="*/ 187134 w 240143"/>
              <a:gd name="connsiteY6" fmla="*/ 95913 h 259597"/>
              <a:gd name="connsiteX7" fmla="*/ 160630 w 240143"/>
              <a:gd name="connsiteY7" fmla="*/ 69408 h 259597"/>
              <a:gd name="connsiteX8" fmla="*/ 28108 w 240143"/>
              <a:gd name="connsiteY8" fmla="*/ 3148 h 259597"/>
              <a:gd name="connsiteX9" fmla="*/ 1604 w 240143"/>
              <a:gd name="connsiteY9" fmla="*/ 29652 h 2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43" h="259597">
                <a:moveTo>
                  <a:pt x="1604" y="29652"/>
                </a:moveTo>
                <a:cubicBezTo>
                  <a:pt x="-605" y="71617"/>
                  <a:pt x="-3389" y="181960"/>
                  <a:pt x="14856" y="254939"/>
                </a:cubicBezTo>
                <a:cubicBezTo>
                  <a:pt x="18244" y="268491"/>
                  <a:pt x="42635" y="248874"/>
                  <a:pt x="54613" y="241687"/>
                </a:cubicBezTo>
                <a:cubicBezTo>
                  <a:pt x="65327" y="235259"/>
                  <a:pt x="71361" y="222987"/>
                  <a:pt x="81117" y="215182"/>
                </a:cubicBezTo>
                <a:cubicBezTo>
                  <a:pt x="126117" y="179182"/>
                  <a:pt x="137344" y="183188"/>
                  <a:pt x="200387" y="162174"/>
                </a:cubicBezTo>
                <a:lnTo>
                  <a:pt x="240143" y="148922"/>
                </a:lnTo>
                <a:lnTo>
                  <a:pt x="187134" y="95913"/>
                </a:lnTo>
                <a:cubicBezTo>
                  <a:pt x="178299" y="87078"/>
                  <a:pt x="171026" y="76339"/>
                  <a:pt x="160630" y="69408"/>
                </a:cubicBezTo>
                <a:cubicBezTo>
                  <a:pt x="81686" y="16779"/>
                  <a:pt x="103030" y="18132"/>
                  <a:pt x="28108" y="3148"/>
                </a:cubicBezTo>
                <a:cubicBezTo>
                  <a:pt x="23776" y="2282"/>
                  <a:pt x="3813" y="-12313"/>
                  <a:pt x="1604" y="29652"/>
                </a:cubicBezTo>
                <a:close/>
              </a:path>
            </a:pathLst>
          </a:cu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ooter Placeholder 11"/>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Tree>
    <p:extLst>
      <p:ext uri="{BB962C8B-B14F-4D97-AF65-F5344CB8AC3E}">
        <p14:creationId xmlns:p14="http://schemas.microsoft.com/office/powerpoint/2010/main" val="2673365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s-MX" sz="4000" dirty="0" smtClean="0"/>
              <a:t>Quench </a:t>
            </a:r>
            <a:endParaRPr lang="es-MX" sz="4000" dirty="0"/>
          </a:p>
        </p:txBody>
      </p:sp>
      <p:pic>
        <p:nvPicPr>
          <p:cNvPr id="6" name="Picture 5"/>
          <p:cNvPicPr>
            <a:picLocks noChangeAspect="1"/>
          </p:cNvPicPr>
          <p:nvPr/>
        </p:nvPicPr>
        <p:blipFill>
          <a:blip r:embed="rId2"/>
          <a:stretch>
            <a:fillRect/>
          </a:stretch>
        </p:blipFill>
        <p:spPr>
          <a:xfrm>
            <a:off x="6577062" y="1871482"/>
            <a:ext cx="5614938" cy="3095319"/>
          </a:xfrm>
          <a:prstGeom prst="rect">
            <a:avLst/>
          </a:prstGeom>
        </p:spPr>
      </p:pic>
      <p:sp>
        <p:nvSpPr>
          <p:cNvPr id="8" name="TextBox 7"/>
          <p:cNvSpPr txBox="1"/>
          <p:nvPr/>
        </p:nvSpPr>
        <p:spPr>
          <a:xfrm>
            <a:off x="8475343" y="1446119"/>
            <a:ext cx="2266711" cy="461665"/>
          </a:xfrm>
          <a:prstGeom prst="rect">
            <a:avLst/>
          </a:prstGeom>
          <a:noFill/>
        </p:spPr>
        <p:txBody>
          <a:bodyPr wrap="none" rtlCol="0">
            <a:spAutoFit/>
          </a:bodyPr>
          <a:lstStyle/>
          <a:p>
            <a:r>
              <a:rPr lang="es-MX" sz="2400" dirty="0" smtClean="0">
                <a:solidFill>
                  <a:srgbClr val="FF0000"/>
                </a:solidFill>
              </a:rPr>
              <a:t>Quench </a:t>
            </a:r>
            <a:r>
              <a:rPr lang="es-MX" sz="2400" dirty="0" err="1" smtClean="0">
                <a:solidFill>
                  <a:srgbClr val="FF0000"/>
                </a:solidFill>
              </a:rPr>
              <a:t>heaters</a:t>
            </a:r>
            <a:r>
              <a:rPr lang="es-MX" sz="2400" dirty="0" smtClean="0">
                <a:solidFill>
                  <a:srgbClr val="FF0000"/>
                </a:solidFill>
              </a:rPr>
              <a:t>!</a:t>
            </a:r>
            <a:endParaRPr lang="en-US" sz="2400" dirty="0">
              <a:solidFill>
                <a:srgbClr val="FF0000"/>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76" y="1215136"/>
            <a:ext cx="2476500" cy="1847850"/>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58161" y="3800114"/>
            <a:ext cx="2206325" cy="2602742"/>
          </a:xfrm>
          <a:prstGeom prst="rect">
            <a:avLst/>
          </a:prstGeom>
        </p:spPr>
      </p:pic>
      <p:sp>
        <p:nvSpPr>
          <p:cNvPr id="9" name="TextBox 7"/>
          <p:cNvSpPr txBox="1"/>
          <p:nvPr/>
        </p:nvSpPr>
        <p:spPr>
          <a:xfrm>
            <a:off x="974392" y="3202779"/>
            <a:ext cx="2173865" cy="461665"/>
          </a:xfrm>
          <a:prstGeom prst="rect">
            <a:avLst/>
          </a:prstGeom>
          <a:noFill/>
        </p:spPr>
        <p:txBody>
          <a:bodyPr wrap="none" rtlCol="0">
            <a:spAutoFit/>
          </a:bodyPr>
          <a:lstStyle/>
          <a:p>
            <a:r>
              <a:rPr lang="es-MX" sz="2400" dirty="0" err="1" smtClean="0">
                <a:solidFill>
                  <a:srgbClr val="FF0000"/>
                </a:solidFill>
              </a:rPr>
              <a:t>Broken</a:t>
            </a:r>
            <a:r>
              <a:rPr lang="es-MX" sz="2400" dirty="0" smtClean="0">
                <a:solidFill>
                  <a:srgbClr val="FF0000"/>
                </a:solidFill>
              </a:rPr>
              <a:t> </a:t>
            </a:r>
            <a:r>
              <a:rPr lang="es-MX" sz="2400" dirty="0" err="1" smtClean="0">
                <a:solidFill>
                  <a:srgbClr val="FF0000"/>
                </a:solidFill>
              </a:rPr>
              <a:t>filament</a:t>
            </a:r>
            <a:endParaRPr lang="en-US" sz="2400" dirty="0">
              <a:solidFill>
                <a:srgbClr val="FF0000"/>
              </a:solidFill>
            </a:endParaRPr>
          </a:p>
        </p:txBody>
      </p:sp>
      <p:sp>
        <p:nvSpPr>
          <p:cNvPr id="10" name="TextBox 7"/>
          <p:cNvSpPr txBox="1"/>
          <p:nvPr/>
        </p:nvSpPr>
        <p:spPr>
          <a:xfrm>
            <a:off x="974390" y="6218209"/>
            <a:ext cx="2118978" cy="461665"/>
          </a:xfrm>
          <a:prstGeom prst="rect">
            <a:avLst/>
          </a:prstGeom>
          <a:noFill/>
        </p:spPr>
        <p:txBody>
          <a:bodyPr wrap="none" rtlCol="0">
            <a:spAutoFit/>
          </a:bodyPr>
          <a:lstStyle/>
          <a:p>
            <a:r>
              <a:rPr lang="es-MX" sz="2400" dirty="0" err="1" smtClean="0">
                <a:solidFill>
                  <a:srgbClr val="FF0000"/>
                </a:solidFill>
              </a:rPr>
              <a:t>Current</a:t>
            </a:r>
            <a:r>
              <a:rPr lang="es-MX" sz="2400" dirty="0" smtClean="0">
                <a:solidFill>
                  <a:srgbClr val="FF0000"/>
                </a:solidFill>
              </a:rPr>
              <a:t> </a:t>
            </a:r>
            <a:r>
              <a:rPr lang="es-MX" sz="2400" dirty="0" err="1" smtClean="0">
                <a:solidFill>
                  <a:srgbClr val="FF0000"/>
                </a:solidFill>
              </a:rPr>
              <a:t>sharing</a:t>
            </a:r>
            <a:endParaRPr lang="en-US" sz="2400" dirty="0">
              <a:solidFill>
                <a:srgbClr val="FF0000"/>
              </a:solidFill>
            </a:endParaRPr>
          </a:p>
        </p:txBody>
      </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5780" y="2028341"/>
            <a:ext cx="1582634" cy="2781600"/>
          </a:xfrm>
          <a:prstGeom prst="rect">
            <a:avLst/>
          </a:prstGeom>
        </p:spPr>
      </p:pic>
      <p:sp>
        <p:nvSpPr>
          <p:cNvPr id="13" name="Forma libre 12"/>
          <p:cNvSpPr/>
          <p:nvPr/>
        </p:nvSpPr>
        <p:spPr>
          <a:xfrm>
            <a:off x="128789" y="1803042"/>
            <a:ext cx="592428" cy="2897747"/>
          </a:xfrm>
          <a:custGeom>
            <a:avLst/>
            <a:gdLst>
              <a:gd name="connsiteX0" fmla="*/ 592428 w 592428"/>
              <a:gd name="connsiteY0" fmla="*/ 0 h 2897747"/>
              <a:gd name="connsiteX1" fmla="*/ 489397 w 592428"/>
              <a:gd name="connsiteY1" fmla="*/ 90152 h 2897747"/>
              <a:gd name="connsiteX2" fmla="*/ 437881 w 592428"/>
              <a:gd name="connsiteY2" fmla="*/ 180304 h 2897747"/>
              <a:gd name="connsiteX3" fmla="*/ 373487 w 592428"/>
              <a:gd name="connsiteY3" fmla="*/ 270457 h 2897747"/>
              <a:gd name="connsiteX4" fmla="*/ 360608 w 592428"/>
              <a:gd name="connsiteY4" fmla="*/ 309093 h 2897747"/>
              <a:gd name="connsiteX5" fmla="*/ 257577 w 592428"/>
              <a:gd name="connsiteY5" fmla="*/ 489397 h 2897747"/>
              <a:gd name="connsiteX6" fmla="*/ 244698 w 592428"/>
              <a:gd name="connsiteY6" fmla="*/ 528034 h 2897747"/>
              <a:gd name="connsiteX7" fmla="*/ 218941 w 592428"/>
              <a:gd name="connsiteY7" fmla="*/ 566671 h 2897747"/>
              <a:gd name="connsiteX8" fmla="*/ 167425 w 592428"/>
              <a:gd name="connsiteY8" fmla="*/ 721217 h 2897747"/>
              <a:gd name="connsiteX9" fmla="*/ 103031 w 592428"/>
              <a:gd name="connsiteY9" fmla="*/ 862885 h 2897747"/>
              <a:gd name="connsiteX10" fmla="*/ 51515 w 592428"/>
              <a:gd name="connsiteY10" fmla="*/ 1068947 h 2897747"/>
              <a:gd name="connsiteX11" fmla="*/ 12879 w 592428"/>
              <a:gd name="connsiteY11" fmla="*/ 1352282 h 2897747"/>
              <a:gd name="connsiteX12" fmla="*/ 0 w 592428"/>
              <a:gd name="connsiteY12" fmla="*/ 1532586 h 2897747"/>
              <a:gd name="connsiteX13" fmla="*/ 12879 w 592428"/>
              <a:gd name="connsiteY13" fmla="*/ 1803043 h 2897747"/>
              <a:gd name="connsiteX14" fmla="*/ 25757 w 592428"/>
              <a:gd name="connsiteY14" fmla="*/ 1841679 h 2897747"/>
              <a:gd name="connsiteX15" fmla="*/ 38636 w 592428"/>
              <a:gd name="connsiteY15" fmla="*/ 1957589 h 2897747"/>
              <a:gd name="connsiteX16" fmla="*/ 51515 w 592428"/>
              <a:gd name="connsiteY16" fmla="*/ 2021983 h 2897747"/>
              <a:gd name="connsiteX17" fmla="*/ 90152 w 592428"/>
              <a:gd name="connsiteY17" fmla="*/ 2215166 h 2897747"/>
              <a:gd name="connsiteX18" fmla="*/ 167425 w 592428"/>
              <a:gd name="connsiteY18" fmla="*/ 2305319 h 2897747"/>
              <a:gd name="connsiteX19" fmla="*/ 206062 w 592428"/>
              <a:gd name="connsiteY19" fmla="*/ 2408350 h 2897747"/>
              <a:gd name="connsiteX20" fmla="*/ 231819 w 592428"/>
              <a:gd name="connsiteY20" fmla="*/ 2446986 h 2897747"/>
              <a:gd name="connsiteX21" fmla="*/ 309093 w 592428"/>
              <a:gd name="connsiteY21" fmla="*/ 2537138 h 2897747"/>
              <a:gd name="connsiteX22" fmla="*/ 360608 w 592428"/>
              <a:gd name="connsiteY22" fmla="*/ 2627290 h 2897747"/>
              <a:gd name="connsiteX23" fmla="*/ 399245 w 592428"/>
              <a:gd name="connsiteY23" fmla="*/ 2704564 h 2897747"/>
              <a:gd name="connsiteX24" fmla="*/ 476518 w 592428"/>
              <a:gd name="connsiteY24" fmla="*/ 2756079 h 2897747"/>
              <a:gd name="connsiteX25" fmla="*/ 502276 w 592428"/>
              <a:gd name="connsiteY25" fmla="*/ 2833352 h 2897747"/>
              <a:gd name="connsiteX26" fmla="*/ 515155 w 592428"/>
              <a:gd name="connsiteY26" fmla="*/ 2871989 h 2897747"/>
              <a:gd name="connsiteX27" fmla="*/ 528034 w 592428"/>
              <a:gd name="connsiteY27" fmla="*/ 2897747 h 289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2428" h="2897747">
                <a:moveTo>
                  <a:pt x="592428" y="0"/>
                </a:moveTo>
                <a:cubicBezTo>
                  <a:pt x="557641" y="27830"/>
                  <a:pt x="518431" y="55312"/>
                  <a:pt x="489397" y="90152"/>
                </a:cubicBezTo>
                <a:cubicBezTo>
                  <a:pt x="460875" y="124378"/>
                  <a:pt x="460781" y="140229"/>
                  <a:pt x="437881" y="180304"/>
                </a:cubicBezTo>
                <a:cubicBezTo>
                  <a:pt x="422811" y="206677"/>
                  <a:pt x="390079" y="248334"/>
                  <a:pt x="373487" y="270457"/>
                </a:cubicBezTo>
                <a:cubicBezTo>
                  <a:pt x="369194" y="283336"/>
                  <a:pt x="367044" y="297140"/>
                  <a:pt x="360608" y="309093"/>
                </a:cubicBezTo>
                <a:cubicBezTo>
                  <a:pt x="326493" y="372449"/>
                  <a:pt x="285386" y="424509"/>
                  <a:pt x="257577" y="489397"/>
                </a:cubicBezTo>
                <a:cubicBezTo>
                  <a:pt x="252229" y="501875"/>
                  <a:pt x="250769" y="515891"/>
                  <a:pt x="244698" y="528034"/>
                </a:cubicBezTo>
                <a:cubicBezTo>
                  <a:pt x="237776" y="541878"/>
                  <a:pt x="224690" y="552300"/>
                  <a:pt x="218941" y="566671"/>
                </a:cubicBezTo>
                <a:cubicBezTo>
                  <a:pt x="198774" y="617089"/>
                  <a:pt x="191710" y="672648"/>
                  <a:pt x="167425" y="721217"/>
                </a:cubicBezTo>
                <a:cubicBezTo>
                  <a:pt x="133580" y="788907"/>
                  <a:pt x="127336" y="796044"/>
                  <a:pt x="103031" y="862885"/>
                </a:cubicBezTo>
                <a:cubicBezTo>
                  <a:pt x="72405" y="947107"/>
                  <a:pt x="68123" y="969300"/>
                  <a:pt x="51515" y="1068947"/>
                </a:cubicBezTo>
                <a:cubicBezTo>
                  <a:pt x="32724" y="1181689"/>
                  <a:pt x="27378" y="1207287"/>
                  <a:pt x="12879" y="1352282"/>
                </a:cubicBezTo>
                <a:cubicBezTo>
                  <a:pt x="6884" y="1412237"/>
                  <a:pt x="4293" y="1472485"/>
                  <a:pt x="0" y="1532586"/>
                </a:cubicBezTo>
                <a:cubicBezTo>
                  <a:pt x="4293" y="1622738"/>
                  <a:pt x="5384" y="1713100"/>
                  <a:pt x="12879" y="1803043"/>
                </a:cubicBezTo>
                <a:cubicBezTo>
                  <a:pt x="14006" y="1816571"/>
                  <a:pt x="23525" y="1828288"/>
                  <a:pt x="25757" y="1841679"/>
                </a:cubicBezTo>
                <a:cubicBezTo>
                  <a:pt x="32148" y="1880025"/>
                  <a:pt x="33138" y="1919105"/>
                  <a:pt x="38636" y="1957589"/>
                </a:cubicBezTo>
                <a:cubicBezTo>
                  <a:pt x="41732" y="1979259"/>
                  <a:pt x="48419" y="2000313"/>
                  <a:pt x="51515" y="2021983"/>
                </a:cubicBezTo>
                <a:cubicBezTo>
                  <a:pt x="54525" y="2043051"/>
                  <a:pt x="61088" y="2186101"/>
                  <a:pt x="90152" y="2215166"/>
                </a:cubicBezTo>
                <a:cubicBezTo>
                  <a:pt x="119432" y="2244447"/>
                  <a:pt x="146773" y="2268146"/>
                  <a:pt x="167425" y="2305319"/>
                </a:cubicBezTo>
                <a:cubicBezTo>
                  <a:pt x="262317" y="2476123"/>
                  <a:pt x="148236" y="2292696"/>
                  <a:pt x="206062" y="2408350"/>
                </a:cubicBezTo>
                <a:cubicBezTo>
                  <a:pt x="212984" y="2422194"/>
                  <a:pt x="222823" y="2434391"/>
                  <a:pt x="231819" y="2446986"/>
                </a:cubicBezTo>
                <a:cubicBezTo>
                  <a:pt x="273123" y="2504812"/>
                  <a:pt x="262287" y="2490334"/>
                  <a:pt x="309093" y="2537138"/>
                </a:cubicBezTo>
                <a:cubicBezTo>
                  <a:pt x="336332" y="2646094"/>
                  <a:pt x="299225" y="2535215"/>
                  <a:pt x="360608" y="2627290"/>
                </a:cubicBezTo>
                <a:cubicBezTo>
                  <a:pt x="391842" y="2674142"/>
                  <a:pt x="350609" y="2662008"/>
                  <a:pt x="399245" y="2704564"/>
                </a:cubicBezTo>
                <a:cubicBezTo>
                  <a:pt x="422542" y="2724949"/>
                  <a:pt x="476518" y="2756079"/>
                  <a:pt x="476518" y="2756079"/>
                </a:cubicBezTo>
                <a:lnTo>
                  <a:pt x="502276" y="2833352"/>
                </a:lnTo>
                <a:cubicBezTo>
                  <a:pt x="506569" y="2846231"/>
                  <a:pt x="509084" y="2859847"/>
                  <a:pt x="515155" y="2871989"/>
                </a:cubicBezTo>
                <a:lnTo>
                  <a:pt x="528034" y="289774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Forma libre 13"/>
          <p:cNvSpPr/>
          <p:nvPr/>
        </p:nvSpPr>
        <p:spPr>
          <a:xfrm>
            <a:off x="514888" y="4655300"/>
            <a:ext cx="258078" cy="212914"/>
          </a:xfrm>
          <a:custGeom>
            <a:avLst/>
            <a:gdLst>
              <a:gd name="connsiteX0" fmla="*/ 267 w 258078"/>
              <a:gd name="connsiteY0" fmla="*/ 109883 h 212914"/>
              <a:gd name="connsiteX1" fmla="*/ 64661 w 258078"/>
              <a:gd name="connsiteY1" fmla="*/ 135641 h 212914"/>
              <a:gd name="connsiteX2" fmla="*/ 116177 w 258078"/>
              <a:gd name="connsiteY2" fmla="*/ 174277 h 212914"/>
              <a:gd name="connsiteX3" fmla="*/ 193450 w 258078"/>
              <a:gd name="connsiteY3" fmla="*/ 200035 h 212914"/>
              <a:gd name="connsiteX4" fmla="*/ 232087 w 258078"/>
              <a:gd name="connsiteY4" fmla="*/ 212914 h 212914"/>
              <a:gd name="connsiteX5" fmla="*/ 232087 w 258078"/>
              <a:gd name="connsiteY5" fmla="*/ 6852 h 212914"/>
              <a:gd name="connsiteX6" fmla="*/ 167692 w 258078"/>
              <a:gd name="connsiteY6" fmla="*/ 19731 h 212914"/>
              <a:gd name="connsiteX7" fmla="*/ 90419 w 258078"/>
              <a:gd name="connsiteY7" fmla="*/ 71246 h 212914"/>
              <a:gd name="connsiteX8" fmla="*/ 267 w 258078"/>
              <a:gd name="connsiteY8" fmla="*/ 109883 h 21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78" h="212914">
                <a:moveTo>
                  <a:pt x="267" y="109883"/>
                </a:moveTo>
                <a:cubicBezTo>
                  <a:pt x="-4026" y="120615"/>
                  <a:pt x="44452" y="124414"/>
                  <a:pt x="64661" y="135641"/>
                </a:cubicBezTo>
                <a:cubicBezTo>
                  <a:pt x="83425" y="146065"/>
                  <a:pt x="96978" y="164678"/>
                  <a:pt x="116177" y="174277"/>
                </a:cubicBezTo>
                <a:cubicBezTo>
                  <a:pt x="140462" y="186419"/>
                  <a:pt x="167692" y="191449"/>
                  <a:pt x="193450" y="200035"/>
                </a:cubicBezTo>
                <a:lnTo>
                  <a:pt x="232087" y="212914"/>
                </a:lnTo>
                <a:cubicBezTo>
                  <a:pt x="255239" y="143459"/>
                  <a:pt x="276631" y="95940"/>
                  <a:pt x="232087" y="6852"/>
                </a:cubicBezTo>
                <a:cubicBezTo>
                  <a:pt x="222297" y="-12727"/>
                  <a:pt x="189157" y="15438"/>
                  <a:pt x="167692" y="19731"/>
                </a:cubicBezTo>
                <a:cubicBezTo>
                  <a:pt x="141934" y="36903"/>
                  <a:pt x="119787" y="61457"/>
                  <a:pt x="90419" y="71246"/>
                </a:cubicBezTo>
                <a:cubicBezTo>
                  <a:pt x="46023" y="86045"/>
                  <a:pt x="4560" y="99151"/>
                  <a:pt x="267" y="109883"/>
                </a:cubicBezTo>
                <a:close/>
              </a:path>
            </a:pathLst>
          </a:cu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orma libre 14"/>
          <p:cNvSpPr/>
          <p:nvPr/>
        </p:nvSpPr>
        <p:spPr>
          <a:xfrm>
            <a:off x="3348507" y="4919730"/>
            <a:ext cx="1432882" cy="875763"/>
          </a:xfrm>
          <a:custGeom>
            <a:avLst/>
            <a:gdLst>
              <a:gd name="connsiteX0" fmla="*/ 0 w 1432882"/>
              <a:gd name="connsiteY0" fmla="*/ 875763 h 875763"/>
              <a:gd name="connsiteX1" fmla="*/ 734096 w 1432882"/>
              <a:gd name="connsiteY1" fmla="*/ 850005 h 875763"/>
              <a:gd name="connsiteX2" fmla="*/ 888642 w 1432882"/>
              <a:gd name="connsiteY2" fmla="*/ 798490 h 875763"/>
              <a:gd name="connsiteX3" fmla="*/ 1068947 w 1432882"/>
              <a:gd name="connsiteY3" fmla="*/ 695459 h 875763"/>
              <a:gd name="connsiteX4" fmla="*/ 1146220 w 1432882"/>
              <a:gd name="connsiteY4" fmla="*/ 592428 h 875763"/>
              <a:gd name="connsiteX5" fmla="*/ 1197735 w 1432882"/>
              <a:gd name="connsiteY5" fmla="*/ 515155 h 875763"/>
              <a:gd name="connsiteX6" fmla="*/ 1352282 w 1432882"/>
              <a:gd name="connsiteY6" fmla="*/ 399245 h 875763"/>
              <a:gd name="connsiteX7" fmla="*/ 1390918 w 1432882"/>
              <a:gd name="connsiteY7" fmla="*/ 347729 h 875763"/>
              <a:gd name="connsiteX8" fmla="*/ 1403797 w 1432882"/>
              <a:gd name="connsiteY8" fmla="*/ 309093 h 875763"/>
              <a:gd name="connsiteX9" fmla="*/ 1429555 w 1432882"/>
              <a:gd name="connsiteY9" fmla="*/ 270456 h 875763"/>
              <a:gd name="connsiteX10" fmla="*/ 1429555 w 1432882"/>
              <a:gd name="connsiteY10" fmla="*/ 0 h 87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2882" h="875763">
                <a:moveTo>
                  <a:pt x="0" y="875763"/>
                </a:moveTo>
                <a:cubicBezTo>
                  <a:pt x="244699" y="867177"/>
                  <a:pt x="490167" y="871216"/>
                  <a:pt x="734096" y="850005"/>
                </a:cubicBezTo>
                <a:cubicBezTo>
                  <a:pt x="788194" y="845301"/>
                  <a:pt x="840073" y="822775"/>
                  <a:pt x="888642" y="798490"/>
                </a:cubicBezTo>
                <a:cubicBezTo>
                  <a:pt x="1036630" y="724496"/>
                  <a:pt x="979033" y="762893"/>
                  <a:pt x="1068947" y="695459"/>
                </a:cubicBezTo>
                <a:cubicBezTo>
                  <a:pt x="1144390" y="582290"/>
                  <a:pt x="1023874" y="760653"/>
                  <a:pt x="1146220" y="592428"/>
                </a:cubicBezTo>
                <a:cubicBezTo>
                  <a:pt x="1164428" y="567392"/>
                  <a:pt x="1171977" y="532327"/>
                  <a:pt x="1197735" y="515155"/>
                </a:cubicBezTo>
                <a:cubicBezTo>
                  <a:pt x="1243333" y="484756"/>
                  <a:pt x="1330929" y="427717"/>
                  <a:pt x="1352282" y="399245"/>
                </a:cubicBezTo>
                <a:lnTo>
                  <a:pt x="1390918" y="347729"/>
                </a:lnTo>
                <a:cubicBezTo>
                  <a:pt x="1395211" y="334850"/>
                  <a:pt x="1397726" y="321235"/>
                  <a:pt x="1403797" y="309093"/>
                </a:cubicBezTo>
                <a:cubicBezTo>
                  <a:pt x="1410719" y="295249"/>
                  <a:pt x="1428270" y="285881"/>
                  <a:pt x="1429555" y="270456"/>
                </a:cubicBezTo>
                <a:cubicBezTo>
                  <a:pt x="1437042" y="180615"/>
                  <a:pt x="1429555" y="90152"/>
                  <a:pt x="1429555"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orma libre 15"/>
          <p:cNvSpPr/>
          <p:nvPr/>
        </p:nvSpPr>
        <p:spPr>
          <a:xfrm>
            <a:off x="4636239" y="4919730"/>
            <a:ext cx="275262" cy="325432"/>
          </a:xfrm>
          <a:custGeom>
            <a:avLst/>
            <a:gdLst>
              <a:gd name="connsiteX0" fmla="*/ 13034 w 275262"/>
              <a:gd name="connsiteY0" fmla="*/ 321971 h 325432"/>
              <a:gd name="connsiteX1" fmla="*/ 270612 w 275262"/>
              <a:gd name="connsiteY1" fmla="*/ 309093 h 325432"/>
              <a:gd name="connsiteX2" fmla="*/ 257733 w 275262"/>
              <a:gd name="connsiteY2" fmla="*/ 270456 h 325432"/>
              <a:gd name="connsiteX3" fmla="*/ 219096 w 275262"/>
              <a:gd name="connsiteY3" fmla="*/ 231819 h 325432"/>
              <a:gd name="connsiteX4" fmla="*/ 193338 w 275262"/>
              <a:gd name="connsiteY4" fmla="*/ 193183 h 325432"/>
              <a:gd name="connsiteX5" fmla="*/ 141823 w 275262"/>
              <a:gd name="connsiteY5" fmla="*/ 0 h 325432"/>
              <a:gd name="connsiteX6" fmla="*/ 103186 w 275262"/>
              <a:gd name="connsiteY6" fmla="*/ 90152 h 325432"/>
              <a:gd name="connsiteX7" fmla="*/ 64550 w 275262"/>
              <a:gd name="connsiteY7" fmla="*/ 218940 h 325432"/>
              <a:gd name="connsiteX8" fmla="*/ 38792 w 275262"/>
              <a:gd name="connsiteY8" fmla="*/ 270456 h 325432"/>
              <a:gd name="connsiteX9" fmla="*/ 13034 w 275262"/>
              <a:gd name="connsiteY9" fmla="*/ 321971 h 3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262" h="325432">
                <a:moveTo>
                  <a:pt x="13034" y="321971"/>
                </a:moveTo>
                <a:cubicBezTo>
                  <a:pt x="51671" y="328411"/>
                  <a:pt x="186489" y="326803"/>
                  <a:pt x="270612" y="309093"/>
                </a:cubicBezTo>
                <a:cubicBezTo>
                  <a:pt x="283896" y="306296"/>
                  <a:pt x="265263" y="281752"/>
                  <a:pt x="257733" y="270456"/>
                </a:cubicBezTo>
                <a:cubicBezTo>
                  <a:pt x="247630" y="255301"/>
                  <a:pt x="230756" y="245811"/>
                  <a:pt x="219096" y="231819"/>
                </a:cubicBezTo>
                <a:cubicBezTo>
                  <a:pt x="209187" y="219928"/>
                  <a:pt x="201924" y="206062"/>
                  <a:pt x="193338" y="193183"/>
                </a:cubicBezTo>
                <a:cubicBezTo>
                  <a:pt x="165036" y="23368"/>
                  <a:pt x="196551" y="82090"/>
                  <a:pt x="141823" y="0"/>
                </a:cubicBezTo>
                <a:cubicBezTo>
                  <a:pt x="111620" y="90608"/>
                  <a:pt x="150930" y="-21249"/>
                  <a:pt x="103186" y="90152"/>
                </a:cubicBezTo>
                <a:cubicBezTo>
                  <a:pt x="85408" y="131633"/>
                  <a:pt x="82328" y="177459"/>
                  <a:pt x="64550" y="218940"/>
                </a:cubicBezTo>
                <a:cubicBezTo>
                  <a:pt x="56987" y="236587"/>
                  <a:pt x="46355" y="252809"/>
                  <a:pt x="38792" y="270456"/>
                </a:cubicBezTo>
                <a:cubicBezTo>
                  <a:pt x="33444" y="282934"/>
                  <a:pt x="-25603" y="315531"/>
                  <a:pt x="13034" y="321971"/>
                </a:cubicBezTo>
                <a:close/>
              </a:path>
            </a:pathLst>
          </a:cu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ooter Placeholder 6"/>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Tree>
    <p:extLst>
      <p:ext uri="{BB962C8B-B14F-4D97-AF65-F5344CB8AC3E}">
        <p14:creationId xmlns:p14="http://schemas.microsoft.com/office/powerpoint/2010/main" val="3777179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109573"/>
            <a:ext cx="12192000" cy="646331"/>
          </a:xfrm>
          <a:prstGeom prst="rect">
            <a:avLst/>
          </a:prstGeom>
          <a:noFill/>
        </p:spPr>
        <p:txBody>
          <a:bodyPr wrap="square" rtlCol="0">
            <a:spAutoFit/>
          </a:bodyPr>
          <a:lstStyle/>
          <a:p>
            <a:r>
              <a:rPr lang="es-MX" sz="3600" dirty="0" err="1" smtClean="0">
                <a:solidFill>
                  <a:srgbClr val="800000"/>
                </a:solidFill>
              </a:rPr>
              <a:t>Quench</a:t>
            </a:r>
            <a:r>
              <a:rPr lang="es-MX" sz="3600" dirty="0" smtClean="0">
                <a:solidFill>
                  <a:srgbClr val="800000"/>
                </a:solidFill>
              </a:rPr>
              <a:t>: </a:t>
            </a:r>
            <a:r>
              <a:rPr lang="es-MX" sz="3600" dirty="0" err="1" smtClean="0">
                <a:solidFill>
                  <a:srgbClr val="800000"/>
                </a:solidFill>
              </a:rPr>
              <a:t>Simulations</a:t>
            </a:r>
            <a:r>
              <a:rPr lang="es-MX" sz="3600" dirty="0" smtClean="0">
                <a:solidFill>
                  <a:srgbClr val="800000"/>
                </a:solidFill>
              </a:rPr>
              <a:t> and </a:t>
            </a:r>
            <a:r>
              <a:rPr lang="es-MX" sz="3600" dirty="0" err="1" smtClean="0">
                <a:solidFill>
                  <a:srgbClr val="800000"/>
                </a:solidFill>
              </a:rPr>
              <a:t>modeling</a:t>
            </a:r>
            <a:endParaRPr lang="es-MX" sz="3600" dirty="0">
              <a:solidFill>
                <a:srgbClr val="800000"/>
              </a:solidFill>
            </a:endParaRPr>
          </a:p>
        </p:txBody>
      </p:sp>
      <p:sp>
        <p:nvSpPr>
          <p:cNvPr id="2" name="Triángulo rectángulo 1"/>
          <p:cNvSpPr/>
          <p:nvPr/>
        </p:nvSpPr>
        <p:spPr>
          <a:xfrm rot="10800000">
            <a:off x="11354874" y="0"/>
            <a:ext cx="837126" cy="646331"/>
          </a:xfrm>
          <a:prstGeom prst="rtTriangle">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7513" y="4700903"/>
            <a:ext cx="3102108" cy="2326581"/>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7513" y="2478909"/>
            <a:ext cx="2962659" cy="2221994"/>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7513" y="69647"/>
            <a:ext cx="3102108" cy="2326581"/>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705361"/>
            <a:ext cx="3023903" cy="2267928"/>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86" y="485661"/>
            <a:ext cx="2884540" cy="2163405"/>
          </a:xfrm>
          <a:prstGeom prst="rect">
            <a:avLst/>
          </a:prstGeom>
        </p:spPr>
      </p:pic>
      <p:pic>
        <p:nvPicPr>
          <p:cNvPr id="12" name="Imagen 11"/>
          <p:cNvPicPr>
            <a:picLocks noChangeAspect="1"/>
          </p:cNvPicPr>
          <p:nvPr/>
        </p:nvPicPr>
        <p:blipFill rotWithShape="1">
          <a:blip r:embed="rId7">
            <a:extLst>
              <a:ext uri="{28A0092B-C50C-407E-A947-70E740481C1C}">
                <a14:useLocalDpi xmlns:a14="http://schemas.microsoft.com/office/drawing/2010/main" val="0"/>
              </a:ext>
            </a:extLst>
          </a:blip>
          <a:srcRect l="9528" t="27773" r="23689" b="27242"/>
          <a:stretch/>
        </p:blipFill>
        <p:spPr>
          <a:xfrm>
            <a:off x="3676300" y="2161093"/>
            <a:ext cx="5088834" cy="2570922"/>
          </a:xfrm>
          <a:prstGeom prst="rect">
            <a:avLst/>
          </a:prstGeom>
        </p:spPr>
      </p:pic>
      <p:pic>
        <p:nvPicPr>
          <p:cNvPr id="13" name="Imagen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4948459"/>
            <a:ext cx="3025636" cy="2269227"/>
          </a:xfrm>
          <a:prstGeom prst="rect">
            <a:avLst/>
          </a:prstGeom>
        </p:spPr>
      </p:pic>
      <p:sp>
        <p:nvSpPr>
          <p:cNvPr id="3" name="Footer Placeholder 2"/>
          <p:cNvSpPr>
            <a:spLocks noGrp="1"/>
          </p:cNvSpPr>
          <p:nvPr>
            <p:ph type="ftr" sz="quarter" idx="11"/>
          </p:nvPr>
        </p:nvSpPr>
        <p:spPr/>
        <p:txBody>
          <a:bodyPr/>
          <a:lstStyle/>
          <a:p>
            <a:r>
              <a:rPr lang="en-US" smtClean="0"/>
              <a:t>December 2,  2015. Accelerator Research Lab. Texas A&amp;M University. College Station, Tx.</a:t>
            </a:r>
            <a:endParaRPr lang="en-US" dirty="0"/>
          </a:p>
        </p:txBody>
      </p:sp>
    </p:spTree>
    <p:extLst>
      <p:ext uri="{BB962C8B-B14F-4D97-AF65-F5344CB8AC3E}">
        <p14:creationId xmlns:p14="http://schemas.microsoft.com/office/powerpoint/2010/main" val="535533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3026</TotalTime>
  <Words>377</Words>
  <Application>Microsoft Office PowerPoint</Application>
  <PresentationFormat>Custom</PresentationFormat>
  <Paragraphs>41</Paragraphs>
  <Slides>10</Slides>
  <Notes>1</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Superferric vs. Cos Ө</vt:lpstr>
      <vt:lpstr>Rutherford cable vs. Cable-In-Conduit</vt:lpstr>
      <vt:lpstr>CIC R&amp;D status: Mechanical stress </vt:lpstr>
      <vt:lpstr>CIC R&amp;D status: Mechanical stress </vt:lpstr>
      <vt:lpstr>Etching the copper in the Superconductor</vt:lpstr>
      <vt:lpstr>Short-sample measurements of extracted strands  Tests performed at BNL Thanks immensely to Arup Ghosh! </vt:lpstr>
      <vt:lpstr>Quench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Chavez Valenzuela</dc:creator>
  <cp:lastModifiedBy> Timothy Michalski</cp:lastModifiedBy>
  <cp:revision>371</cp:revision>
  <dcterms:created xsi:type="dcterms:W3CDTF">2015-08-09T21:53:02Z</dcterms:created>
  <dcterms:modified xsi:type="dcterms:W3CDTF">2015-12-04T20:39:47Z</dcterms:modified>
</cp:coreProperties>
</file>