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3312-ED68-314F-9C32-07EC61EA671D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0F41-BB54-BD40-B472-E729B731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9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3312-ED68-314F-9C32-07EC61EA671D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0F41-BB54-BD40-B472-E729B731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4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3312-ED68-314F-9C32-07EC61EA671D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0F41-BB54-BD40-B472-E729B731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9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3312-ED68-314F-9C32-07EC61EA671D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0F41-BB54-BD40-B472-E729B731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2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3312-ED68-314F-9C32-07EC61EA671D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0F41-BB54-BD40-B472-E729B731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2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3312-ED68-314F-9C32-07EC61EA671D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0F41-BB54-BD40-B472-E729B731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5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3312-ED68-314F-9C32-07EC61EA671D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0F41-BB54-BD40-B472-E729B731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7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3312-ED68-314F-9C32-07EC61EA671D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0F41-BB54-BD40-B472-E729B731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8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3312-ED68-314F-9C32-07EC61EA671D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0F41-BB54-BD40-B472-E729B731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1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3312-ED68-314F-9C32-07EC61EA671D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0F41-BB54-BD40-B472-E729B731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3312-ED68-314F-9C32-07EC61EA671D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0F41-BB54-BD40-B472-E729B731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6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3312-ED68-314F-9C32-07EC61EA671D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E0F41-BB54-BD40-B472-E729B731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2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package" Target="../embeddings/Microsoft_Excel_Binary_Worksheet1.xlsb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285" y="62140"/>
            <a:ext cx="8545285" cy="17521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Model Dipole Fabrication &amp; Testing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/>
              <a:t>2016 Plan, Schedule, Budget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3190" y="1969111"/>
            <a:ext cx="4660810" cy="4001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539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FY2015 funded NP effort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8940800" cy="2273299"/>
          </a:xfrm>
        </p:spPr>
        <p:txBody>
          <a:bodyPr>
            <a:normAutofit/>
          </a:bodyPr>
          <a:lstStyle/>
          <a:p>
            <a:r>
              <a:rPr lang="en-US" b="1" dirty="0" smtClean="0"/>
              <a:t>Superferric magnet R&amp;D for MEIC arcs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re-conceptual design, cost estimation (JLab)	  180,000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onceptual design report, mockup winding	  </a:t>
            </a:r>
            <a:r>
              <a:rPr lang="en-US" u="sng" dirty="0" smtClean="0"/>
              <a:t>170,352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(JLab + NP) funds received to date				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	$350,352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0353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800000"/>
                </a:solidFill>
              </a:rPr>
              <a:t>Proposed FY2016 funded NP effort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1300" y="4178301"/>
            <a:ext cx="8890000" cy="220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Superferric magnet R&amp;D for MEIC arcs</a:t>
            </a:r>
          </a:p>
          <a:p>
            <a:pPr lvl="1"/>
            <a:r>
              <a:rPr lang="en-US" dirty="0" smtClean="0"/>
              <a:t>Build &amp; test 1.2 m model dipole					 </a:t>
            </a:r>
            <a:r>
              <a:rPr lang="en-US" dirty="0"/>
              <a:t> </a:t>
            </a:r>
            <a:r>
              <a:rPr lang="en-US" dirty="0" smtClean="0"/>
              <a:t>555,934</a:t>
            </a:r>
          </a:p>
          <a:p>
            <a:pPr lvl="1"/>
            <a:r>
              <a:rPr lang="en-US" dirty="0" smtClean="0"/>
              <a:t>R&amp;D for compression-molded elements, CTFF </a:t>
            </a:r>
            <a:r>
              <a:rPr lang="en-US" u="sng" dirty="0"/>
              <a:t> </a:t>
            </a:r>
            <a:r>
              <a:rPr lang="en-US" u="sng" dirty="0" smtClean="0"/>
              <a:t> </a:t>
            </a:r>
            <a:r>
              <a:rPr lang="en-US" sz="1800" u="sng" dirty="0" smtClean="0"/>
              <a:t> </a:t>
            </a:r>
            <a:r>
              <a:rPr lang="en-US" u="sng" dirty="0" smtClean="0"/>
              <a:t>80,475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								     $636,409</a:t>
            </a:r>
          </a:p>
        </p:txBody>
      </p:sp>
    </p:spTree>
    <p:extLst>
      <p:ext uri="{BB962C8B-B14F-4D97-AF65-F5344CB8AC3E}">
        <p14:creationId xmlns:p14="http://schemas.microsoft.com/office/powerpoint/2010/main" val="32372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6929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Proposed FY2016 program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02600" cy="2971799"/>
          </a:xfrm>
        </p:spPr>
        <p:txBody>
          <a:bodyPr>
            <a:normAutofit fontScale="85000" lnSpcReduction="10000"/>
          </a:bodyPr>
          <a:lstStyle/>
          <a:p>
            <a:r>
              <a:rPr lang="en-US" sz="3800" b="1" dirty="0" smtClean="0"/>
              <a:t>Superferric CIC magnets for FF requirements</a:t>
            </a:r>
          </a:p>
          <a:p>
            <a:pPr lvl="1"/>
            <a:r>
              <a:rPr lang="en-US" dirty="0" smtClean="0"/>
              <a:t>Develop CIC conductor with Nb</a:t>
            </a:r>
            <a:r>
              <a:rPr lang="en-US" baseline="-25000" dirty="0" smtClean="0"/>
              <a:t>3</a:t>
            </a:r>
            <a:r>
              <a:rPr lang="en-US" dirty="0" smtClean="0"/>
              <a:t>Sn, MgB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Fabricate, test MgB</a:t>
            </a:r>
            <a:r>
              <a:rPr lang="en-US" baseline="-25000" dirty="0"/>
              <a:t>2</a:t>
            </a:r>
            <a:r>
              <a:rPr lang="en-US" dirty="0" smtClean="0"/>
              <a:t> model winding for QE1.</a:t>
            </a:r>
          </a:p>
          <a:p>
            <a:pPr lvl="1"/>
            <a:r>
              <a:rPr lang="en-US" dirty="0" smtClean="0"/>
              <a:t>Work with Machine-Detector Interface group to tune designs to IP requirements.</a:t>
            </a:r>
          </a:p>
          <a:p>
            <a:pPr lvl="1"/>
            <a:r>
              <a:rPr lang="en-US" dirty="0" smtClean="0"/>
              <a:t>Detailed design of one FF element, ready to build model magnet in Year 2.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0200" y="3975099"/>
            <a:ext cx="6819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800000"/>
                </a:solidFill>
              </a:rPr>
              <a:t>Proposed FY2016 budget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4900" y="578359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$183,688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5118099"/>
            <a:ext cx="81868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 smtClean="0"/>
              <a:t>Superferric CIC magnets for FF requirements</a:t>
            </a:r>
          </a:p>
        </p:txBody>
      </p:sp>
    </p:spTree>
    <p:extLst>
      <p:ext uri="{BB962C8B-B14F-4D97-AF65-F5344CB8AC3E}">
        <p14:creationId xmlns:p14="http://schemas.microsoft.com/office/powerpoint/2010/main" val="33614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Deliverables and Schedule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3138"/>
            <a:ext cx="8686800" cy="58848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Superferric magnet R&amp;D for MEIC arcs</a:t>
            </a:r>
          </a:p>
          <a:p>
            <a:pPr lvl="1"/>
            <a:r>
              <a:rPr lang="en-US" dirty="0" smtClean="0"/>
              <a:t>FY2015:</a:t>
            </a:r>
          </a:p>
          <a:p>
            <a:pPr lvl="2"/>
            <a:r>
              <a:rPr lang="en-US" dirty="0" smtClean="0"/>
              <a:t>Pre-conceptual design, cost estimation	</a:t>
            </a:r>
            <a:r>
              <a:rPr lang="en-US" dirty="0"/>
              <a:t>	</a:t>
            </a:r>
            <a:r>
              <a:rPr lang="en-US" dirty="0" smtClean="0"/>
              <a:t>  1/15/2015</a:t>
            </a:r>
            <a:r>
              <a:rPr lang="en-US" dirty="0" smtClean="0">
                <a:solidFill>
                  <a:srgbClr val="0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>
              <a:solidFill>
                <a:srgbClr val="00FF00"/>
              </a:solidFill>
            </a:endParaRPr>
          </a:p>
          <a:p>
            <a:pPr lvl="2"/>
            <a:r>
              <a:rPr lang="en-US" dirty="0" smtClean="0"/>
              <a:t>Conceptual design report						  8/31/2015</a:t>
            </a:r>
            <a:r>
              <a:rPr lang="en-US" dirty="0">
                <a:solidFill>
                  <a:srgbClr val="0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>
              <a:solidFill>
                <a:srgbClr val="00FF00"/>
              </a:solidFill>
            </a:endParaRPr>
          </a:p>
          <a:p>
            <a:pPr lvl="2"/>
            <a:r>
              <a:rPr lang="en-US" dirty="0" smtClean="0"/>
              <a:t>Mockup winding studies						12/31/2015</a:t>
            </a:r>
          </a:p>
          <a:p>
            <a:pPr lvl="1"/>
            <a:r>
              <a:rPr lang="en-US" dirty="0" smtClean="0"/>
              <a:t>FY2016 (proposed)</a:t>
            </a:r>
          </a:p>
          <a:p>
            <a:pPr lvl="2"/>
            <a:r>
              <a:rPr lang="en-US" dirty="0" smtClean="0"/>
              <a:t>Build 1.2 m model dipole						  9/30/2016</a:t>
            </a:r>
          </a:p>
          <a:p>
            <a:pPr lvl="2"/>
            <a:r>
              <a:rPr lang="en-US" dirty="0" smtClean="0"/>
              <a:t>Test 1.2 m model dipole							12/31/2016</a:t>
            </a:r>
          </a:p>
          <a:p>
            <a:pPr lvl="2"/>
            <a:r>
              <a:rPr lang="en-US" dirty="0" smtClean="0"/>
              <a:t>Compression-molded FRP structural parts		  6/30/2016</a:t>
            </a:r>
          </a:p>
          <a:p>
            <a:pPr lvl="2"/>
            <a:r>
              <a:rPr lang="en-US" dirty="0" smtClean="0"/>
              <a:t>CTFF-formed sheath on CIC conductor			  6/30/2016</a:t>
            </a:r>
          </a:p>
          <a:p>
            <a:r>
              <a:rPr lang="en-US" b="1" dirty="0" smtClean="0"/>
              <a:t>Superferric CIC magnets for FF requirements</a:t>
            </a:r>
          </a:p>
          <a:p>
            <a:pPr lvl="1"/>
            <a:r>
              <a:rPr lang="en-US" dirty="0" smtClean="0"/>
              <a:t>FY2016:</a:t>
            </a:r>
          </a:p>
          <a:p>
            <a:pPr lvl="2"/>
            <a:r>
              <a:rPr lang="en-US" dirty="0" smtClean="0"/>
              <a:t>Develop/test CIC conductor using MgB</a:t>
            </a:r>
            <a:r>
              <a:rPr lang="en-US" baseline="-25000" dirty="0" smtClean="0"/>
              <a:t>2</a:t>
            </a:r>
            <a:r>
              <a:rPr lang="en-US" dirty="0" smtClean="0"/>
              <a:t>		  7/30/2016</a:t>
            </a:r>
          </a:p>
          <a:p>
            <a:pPr lvl="2"/>
            <a:r>
              <a:rPr lang="en-US" dirty="0" smtClean="0"/>
              <a:t>Build/test model model winding for QE1		  9/30/2016</a:t>
            </a:r>
          </a:p>
          <a:p>
            <a:pPr lvl="2"/>
            <a:r>
              <a:rPr lang="en-US" dirty="0" smtClean="0"/>
              <a:t>CDR for Di1, QE1								12/31/2016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Relevance to NP EIC Program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686800" cy="56261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Superferric magnets for MEIC arcs</a:t>
            </a:r>
          </a:p>
          <a:p>
            <a:pPr lvl="1"/>
            <a:r>
              <a:rPr lang="en-US" dirty="0" smtClean="0"/>
              <a:t>The magnet ring for the ion ring is second-most-expensive system for MEIC (after the linac).</a:t>
            </a:r>
          </a:p>
          <a:p>
            <a:pPr lvl="1"/>
            <a:r>
              <a:rPr lang="en-US" dirty="0" smtClean="0"/>
              <a:t>The cost estimates for 3 T superferric magnets are ~half the cost of comparable cos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magnets.</a:t>
            </a:r>
          </a:p>
          <a:p>
            <a:pPr lvl="1"/>
            <a:r>
              <a:rPr lang="en-US" dirty="0" smtClean="0"/>
              <a:t>The actual costs to date in developing the mockup winding are in-line with the cost estimates.</a:t>
            </a:r>
          </a:p>
          <a:p>
            <a:pPr lvl="1"/>
            <a:r>
              <a:rPr lang="en-US" dirty="0" smtClean="0"/>
              <a:t>There is potential for ~20% cost reduction by developing compression-molded structural elements, CTFF forming of the CIC sheath.</a:t>
            </a:r>
          </a:p>
          <a:p>
            <a:pPr>
              <a:spcBef>
                <a:spcPts val="1824"/>
              </a:spcBef>
            </a:pPr>
            <a:r>
              <a:rPr lang="en-US" b="1" dirty="0" smtClean="0"/>
              <a:t>Superferric FF magnets</a:t>
            </a:r>
          </a:p>
          <a:p>
            <a:pPr lvl="1"/>
            <a:r>
              <a:rPr lang="en-US" dirty="0" smtClean="0"/>
              <a:t>The IP magnet requirements for MEIC and </a:t>
            </a:r>
            <a:r>
              <a:rPr lang="en-US" dirty="0" err="1" smtClean="0"/>
              <a:t>eRHIC</a:t>
            </a:r>
            <a:r>
              <a:rPr lang="en-US" dirty="0" smtClean="0"/>
              <a:t> are quite similar.</a:t>
            </a:r>
          </a:p>
          <a:p>
            <a:pPr lvl="1"/>
            <a:r>
              <a:rPr lang="en-US" dirty="0" smtClean="0"/>
              <a:t>The magnets are </a:t>
            </a:r>
            <a:r>
              <a:rPr lang="en-US" i="1" dirty="0" smtClean="0"/>
              <a:t>very challenging</a:t>
            </a:r>
            <a:r>
              <a:rPr lang="en-US" dirty="0" smtClean="0"/>
              <a:t> – huge aperture, fields at other beam, magnets in solenoids fringe field, large heat load</a:t>
            </a:r>
          </a:p>
          <a:p>
            <a:pPr lvl="1"/>
            <a:r>
              <a:rPr lang="en-US" dirty="0" smtClean="0"/>
              <a:t>Texas A&amp;M’s pre-conceptual designs meet all challenges.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04"/>
            <a:ext cx="8229600" cy="69564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Proposed 2016 Contract</a:t>
            </a:r>
            <a:endParaRPr lang="en-US" dirty="0">
              <a:solidFill>
                <a:srgbClr val="8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814401"/>
              </p:ext>
            </p:extLst>
          </p:nvPr>
        </p:nvGraphicFramePr>
        <p:xfrm>
          <a:off x="1863626" y="671396"/>
          <a:ext cx="4886451" cy="618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Microsoft Excel Binary Worksheet" r:id="rId4" imgW="10452100" imgH="13233400" progId="Excel.SheetBinaryMacroEnabled.12">
                  <p:embed/>
                </p:oleObj>
              </mc:Choice>
              <mc:Fallback>
                <p:oleObj name="Microsoft Excel Binary Worksheet" r:id="rId4" imgW="10452100" imgH="13233400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3626" y="671396"/>
                        <a:ext cx="4886451" cy="6186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04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Involvement of our students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Graduate students</a:t>
            </a:r>
          </a:p>
          <a:p>
            <a:pPr lvl="1"/>
            <a:r>
              <a:rPr lang="en-US" dirty="0"/>
              <a:t>Jeff </a:t>
            </a:r>
            <a:r>
              <a:rPr lang="en-US" dirty="0" err="1"/>
              <a:t>Breitschopf</a:t>
            </a:r>
            <a:endParaRPr lang="en-US" dirty="0"/>
          </a:p>
          <a:p>
            <a:pPr lvl="1"/>
            <a:r>
              <a:rPr lang="en-US" dirty="0"/>
              <a:t>Daniel Chavez</a:t>
            </a:r>
          </a:p>
          <a:p>
            <a:pPr lvl="1"/>
            <a:r>
              <a:rPr lang="en-US" dirty="0" smtClean="0"/>
              <a:t>James Gerity		</a:t>
            </a:r>
          </a:p>
          <a:p>
            <a:pPr lvl="1"/>
            <a:r>
              <a:rPr lang="en-US" dirty="0" smtClean="0"/>
              <a:t>Joshua Kellams</a:t>
            </a:r>
          </a:p>
          <a:p>
            <a:r>
              <a:rPr lang="en-US" dirty="0" smtClean="0"/>
              <a:t>Undergraduates</a:t>
            </a:r>
          </a:p>
          <a:p>
            <a:pPr lvl="1"/>
            <a:r>
              <a:rPr lang="en-US" dirty="0"/>
              <a:t>Jacob Evans</a:t>
            </a:r>
          </a:p>
          <a:p>
            <a:pPr lvl="1"/>
            <a:r>
              <a:rPr lang="en-US" dirty="0" smtClean="0"/>
              <a:t>Katie O’Quinn</a:t>
            </a:r>
          </a:p>
          <a:p>
            <a:pPr lvl="1"/>
            <a:r>
              <a:rPr lang="en-US" dirty="0" smtClean="0"/>
              <a:t>Kyle Shores</a:t>
            </a:r>
          </a:p>
        </p:txBody>
      </p:sp>
    </p:spTree>
    <p:extLst>
      <p:ext uri="{BB962C8B-B14F-4D97-AF65-F5344CB8AC3E}">
        <p14:creationId xmlns:p14="http://schemas.microsoft.com/office/powerpoint/2010/main" val="12541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Thoughts about questions in the Review Panel Charge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17" y="1600200"/>
            <a:ext cx="8858584" cy="5257800"/>
          </a:xfrm>
        </p:spPr>
        <p:txBody>
          <a:bodyPr>
            <a:normAutofit/>
          </a:bodyPr>
          <a:lstStyle/>
          <a:p>
            <a:r>
              <a:rPr lang="en-US" sz="2400" b="1" dirty="0"/>
              <a:t>Are the cost and schedule realistic for the mock up winding</a:t>
            </a:r>
            <a:r>
              <a:rPr lang="en-US" sz="2400" b="1" dirty="0" smtClean="0"/>
              <a:t>?</a:t>
            </a:r>
          </a:p>
          <a:p>
            <a:pPr lvl="1"/>
            <a:r>
              <a:rPr lang="en-US" sz="2000" dirty="0" smtClean="0"/>
              <a:t>We quoted JLab $180K for the contract that ends with the mockup winding.</a:t>
            </a:r>
          </a:p>
          <a:p>
            <a:pPr lvl="1"/>
            <a:r>
              <a:rPr lang="en-US" sz="2000" dirty="0" smtClean="0"/>
              <a:t>JLab has committed to fund $170K.</a:t>
            </a:r>
          </a:p>
          <a:p>
            <a:pPr lvl="1"/>
            <a:r>
              <a:rPr lang="en-US" sz="2000" dirty="0" smtClean="0"/>
              <a:t>The work to complete the contract is projected to cost the full $180K.</a:t>
            </a:r>
          </a:p>
          <a:p>
            <a:pPr lvl="0"/>
            <a:r>
              <a:rPr lang="en-US" sz="2400" b="1" dirty="0"/>
              <a:t>Are there issues that must be addressed prior to committing to construction of a cold mass prototype dipole magnet?</a:t>
            </a:r>
            <a:endParaRPr lang="en-US" sz="2400" dirty="0"/>
          </a:p>
          <a:p>
            <a:pPr lvl="1"/>
            <a:r>
              <a:rPr lang="en-US" sz="2000" dirty="0" smtClean="0"/>
              <a:t>We have identified several areas of development that we would undertake as front-end tasks to build a model dipole:</a:t>
            </a:r>
          </a:p>
          <a:p>
            <a:pPr lvl="2"/>
            <a:r>
              <a:rPr lang="en-US" sz="1600" dirty="0" smtClean="0"/>
              <a:t>Detailed mechanical design for end assembly and flux return</a:t>
            </a:r>
          </a:p>
          <a:p>
            <a:pPr lvl="2"/>
            <a:r>
              <a:rPr lang="en-US" sz="1600" dirty="0" smtClean="0"/>
              <a:t>Procurement of superconducting strand, fabrication of CIC cable, drawing sheath on long-length CIC cable</a:t>
            </a:r>
          </a:p>
          <a:p>
            <a:pPr lvl="2"/>
            <a:r>
              <a:rPr lang="en-US" sz="1600" dirty="0" smtClean="0"/>
              <a:t>Repeat of mockup winding (at least half of winding) using actual cable to evaluate parameters for bend tooling, QC conductor placements.</a:t>
            </a:r>
          </a:p>
          <a:p>
            <a:pPr lvl="2"/>
            <a:r>
              <a:rPr lang="en-US" sz="1600" dirty="0" smtClean="0"/>
              <a:t>Integration of quench heaters, voltage taps, thermometry</a:t>
            </a:r>
          </a:p>
          <a:p>
            <a:pPr lvl="1"/>
            <a:r>
              <a:rPr lang="en-US" sz="2000" dirty="0" smtClean="0"/>
              <a:t>We consider that these issues are part of the job to build a model dipole.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5638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4067"/>
            <a:ext cx="8958481" cy="3722106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What are the consequences of delaying the contract for a cold mass prototype dipole magnet by six (6) months?  Are there potential mitigations to the consequences</a:t>
            </a:r>
            <a:r>
              <a:rPr lang="en-US" sz="2400" b="1" dirty="0" smtClean="0"/>
              <a:t>?</a:t>
            </a:r>
          </a:p>
          <a:p>
            <a:pPr lvl="1"/>
            <a:r>
              <a:rPr lang="en-US" sz="2000" dirty="0" smtClean="0"/>
              <a:t>Effective 1/1/2016 TAMU will have no $ from JLab.</a:t>
            </a:r>
          </a:p>
          <a:p>
            <a:pPr lvl="1"/>
            <a:r>
              <a:rPr lang="en-US" sz="2000" dirty="0" smtClean="0"/>
              <a:t>Since we have received no commitments for construction of a model dipole, we are exploring roles in several projects that would utilize our talents.</a:t>
            </a:r>
          </a:p>
          <a:p>
            <a:pPr lvl="1"/>
            <a:r>
              <a:rPr lang="en-US" sz="2000" dirty="0" smtClean="0"/>
              <a:t>If we are contracted to build a model dipole for MEIC, beginning 1/1/2016, that will be our first priority.</a:t>
            </a:r>
          </a:p>
          <a:p>
            <a:pPr lvl="1"/>
            <a:r>
              <a:rPr lang="en-US" sz="2000" dirty="0" smtClean="0"/>
              <a:t>If construction of a model dipole is delayed, and if we succeed in obtaining roles in other projects, those projects will be our first priorities.</a:t>
            </a:r>
          </a:p>
        </p:txBody>
      </p:sp>
    </p:spTree>
    <p:extLst>
      <p:ext uri="{BB962C8B-B14F-4D97-AF65-F5344CB8AC3E}">
        <p14:creationId xmlns:p14="http://schemas.microsoft.com/office/powerpoint/2010/main" val="385643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95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Proposed Plans for FY2016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1" y="859242"/>
            <a:ext cx="8966200" cy="583288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Build &amp; test 1.2 m Model Dipole</a:t>
            </a:r>
          </a:p>
          <a:p>
            <a:pPr lvl="1"/>
            <a:r>
              <a:rPr lang="en-US" dirty="0" smtClean="0"/>
              <a:t>Long-lead procurement for superconducting wire</a:t>
            </a:r>
          </a:p>
          <a:p>
            <a:pPr lvl="1"/>
            <a:r>
              <a:rPr lang="en-US" dirty="0" smtClean="0"/>
              <a:t>Long-lead scheduling of CIC fabrication sequence</a:t>
            </a:r>
          </a:p>
          <a:p>
            <a:pPr lvl="1"/>
            <a:r>
              <a:rPr lang="en-US" dirty="0" smtClean="0"/>
              <a:t>R&amp;D for compression-molded structural elements</a:t>
            </a:r>
          </a:p>
          <a:p>
            <a:pPr lvl="1"/>
            <a:r>
              <a:rPr lang="en-US" dirty="0" smtClean="0"/>
              <a:t>Begin 1/2016…    Complete dipole 9/2016</a:t>
            </a:r>
          </a:p>
          <a:p>
            <a:pPr lvl="1"/>
            <a:r>
              <a:rPr lang="en-US" dirty="0" smtClean="0"/>
              <a:t>Test dipole @ BNL Fall 2016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Objectives: </a:t>
            </a:r>
          </a:p>
          <a:p>
            <a:pPr lvl="2"/>
            <a:r>
              <a:rPr lang="en-US" dirty="0" smtClean="0"/>
              <a:t>Determine performance: training, multipoles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(B)</a:t>
            </a:r>
          </a:p>
          <a:p>
            <a:pPr lvl="2"/>
            <a:r>
              <a:rPr lang="en-US" dirty="0" smtClean="0"/>
              <a:t>Improve cost estimation for production cost of 4 m dipoles</a:t>
            </a:r>
          </a:p>
          <a:p>
            <a:pPr lvl="2"/>
            <a:r>
              <a:rPr lang="en-US" dirty="0" smtClean="0"/>
              <a:t>Evaluate ramp rate dependence for use in Booster</a:t>
            </a:r>
          </a:p>
          <a:p>
            <a:pPr lvl="2"/>
            <a:r>
              <a:rPr lang="en-US" dirty="0" smtClean="0"/>
              <a:t>Evaluate quench protection</a:t>
            </a:r>
          </a:p>
        </p:txBody>
      </p:sp>
    </p:spTree>
    <p:extLst>
      <p:ext uri="{BB962C8B-B14F-4D97-AF65-F5344CB8AC3E}">
        <p14:creationId xmlns:p14="http://schemas.microsoft.com/office/powerpoint/2010/main" val="36524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91550" cy="59265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Model dipole </a:t>
            </a:r>
            <a:r>
              <a:rPr lang="en-US" smtClean="0">
                <a:solidFill>
                  <a:srgbClr val="800000"/>
                </a:solidFill>
              </a:rPr>
              <a:t>fabrication sequence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87" y="650777"/>
            <a:ext cx="2578100" cy="2042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341"/>
          <p:cNvSpPr txBox="1"/>
          <p:nvPr/>
        </p:nvSpPr>
        <p:spPr>
          <a:xfrm>
            <a:off x="59483" y="650777"/>
            <a:ext cx="16002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Times New Roman"/>
                <a:ea typeface="Times New Roman"/>
              </a:rPr>
              <a:t>Body segments assembled </a:t>
            </a:r>
            <a:r>
              <a:rPr lang="en-US" sz="1100" dirty="0">
                <a:effectLst/>
                <a:latin typeface="Times New Roman"/>
                <a:ea typeface="Times New Roman"/>
              </a:rPr>
              <a:t>on beam tube, jig-located, epoxy-impregnated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5138" y="674166"/>
            <a:ext cx="2465070" cy="1837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354"/>
          <p:cNvSpPr txBox="1"/>
          <p:nvPr/>
        </p:nvSpPr>
        <p:spPr>
          <a:xfrm>
            <a:off x="2672298" y="589502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/>
                <a:ea typeface="Times New Roman"/>
              </a:rPr>
              <a:t>SS bars, end frames installed, ready to wind first layer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9284" y="660304"/>
            <a:ext cx="2578100" cy="1969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355"/>
          <p:cNvSpPr txBox="1"/>
          <p:nvPr/>
        </p:nvSpPr>
        <p:spPr>
          <a:xfrm>
            <a:off x="6187229" y="619664"/>
            <a:ext cx="16002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/>
                <a:ea typeface="Times New Roman"/>
              </a:rPr>
              <a:t>First layer wound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550" y="2361802"/>
            <a:ext cx="2527300" cy="1859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Box 356"/>
          <p:cNvSpPr txBox="1"/>
          <p:nvPr/>
        </p:nvSpPr>
        <p:spPr>
          <a:xfrm>
            <a:off x="1410754" y="2104651"/>
            <a:ext cx="16002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/>
                <a:ea typeface="Times New Roman"/>
              </a:rPr>
              <a:t>Second layer wound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2140" y="2657600"/>
            <a:ext cx="2643505" cy="1828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357"/>
          <p:cNvSpPr txBox="1"/>
          <p:nvPr/>
        </p:nvSpPr>
        <p:spPr>
          <a:xfrm>
            <a:off x="4391660" y="2333750"/>
            <a:ext cx="16002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Times New Roman"/>
                <a:ea typeface="Times New Roman"/>
              </a:rPr>
              <a:t>Third layer wound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4925" y="2615794"/>
            <a:ext cx="2524760" cy="2124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 Box 358"/>
          <p:cNvSpPr txBox="1"/>
          <p:nvPr/>
        </p:nvSpPr>
        <p:spPr>
          <a:xfrm>
            <a:off x="5847293" y="2630074"/>
            <a:ext cx="1600200" cy="571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/>
                <a:ea typeface="Times New Roman"/>
              </a:rPr>
              <a:t>Cable frame complete, End covers installed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7442" y="3983038"/>
            <a:ext cx="2913380" cy="2501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092" y="4050348"/>
            <a:ext cx="2790190" cy="246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 Box 359"/>
          <p:cNvSpPr txBox="1"/>
          <p:nvPr/>
        </p:nvSpPr>
        <p:spPr>
          <a:xfrm>
            <a:off x="1585602" y="5988263"/>
            <a:ext cx="17145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/>
                <a:ea typeface="Times New Roman"/>
              </a:rPr>
              <a:t>Ti channels, SS top/bottom skins installed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Text Box 361"/>
          <p:cNvSpPr txBox="1"/>
          <p:nvPr/>
        </p:nvSpPr>
        <p:spPr>
          <a:xfrm>
            <a:off x="6372437" y="5359613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/>
                <a:ea typeface="Times New Roman"/>
              </a:rPr>
              <a:t>Flux return halves installed and closed, SS shells welded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736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142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Winding R&amp;D for cost reduction: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Compression-molded fiber-reinforced polymer parts for the CIC winding structure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1941291"/>
            <a:ext cx="4914900" cy="4173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00" y="2296891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RockWest</a:t>
            </a:r>
            <a:r>
              <a:rPr lang="en-US" sz="2000" dirty="0" smtClean="0"/>
              <a:t> fabricates FRP components by compression-molding.  They have experience with </a:t>
            </a:r>
            <a:r>
              <a:rPr lang="en-US" sz="2000" dirty="0" err="1" smtClean="0"/>
              <a:t>cryo</a:t>
            </a:r>
            <a:r>
              <a:rPr lang="en-US" sz="2000" dirty="0" smtClean="0"/>
              <a:t>-compatible FRP materials, and holding tight dimensional tolerance.</a:t>
            </a:r>
          </a:p>
          <a:p>
            <a:r>
              <a:rPr lang="en-US" sz="2000" dirty="0" smtClean="0"/>
              <a:t>Expensive at the front end to develop molds, perfect fab process for the desired parts.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165030"/>
            <a:ext cx="889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Payoff is per-piece cost thereafter is ~$10,000 for 4 m body structure, vs.     </a:t>
            </a:r>
          </a:p>
          <a:p>
            <a:r>
              <a:rPr lang="en-US" sz="2000" dirty="0" smtClean="0"/>
              <a:t>~$20,000 for 4 m body structure using NC-machined G-11 parts.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95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2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CIC Cable R&amp;D for cost reduction: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CTFF Sheath on Cable-in-Conduit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348104"/>
            <a:ext cx="6108700" cy="32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owner\Pictures\2011-02-26 ctff 4\ctff 4 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9865"/>
            <a:ext cx="3068957" cy="26041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455395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Hyper Tech</a:t>
            </a:r>
            <a:r>
              <a:rPr lang="en-US" sz="2000" b="1" dirty="0" smtClean="0"/>
              <a:t> </a:t>
            </a:r>
            <a:r>
              <a:rPr lang="en-US" sz="2000" dirty="0"/>
              <a:t>d</a:t>
            </a:r>
            <a:r>
              <a:rPr lang="en-US" sz="2000" dirty="0" smtClean="0"/>
              <a:t>eveloped a Continuous </a:t>
            </a:r>
            <a:r>
              <a:rPr lang="en-US" sz="2000" dirty="0"/>
              <a:t>Tube Forming and Filling machine for continuous  multifilament wire encapsulation and laser sealing </a:t>
            </a:r>
            <a:r>
              <a:rPr lang="en-US" sz="2000" dirty="0" smtClean="0"/>
              <a:t>of </a:t>
            </a:r>
            <a:r>
              <a:rPr lang="en-US" sz="2000" dirty="0"/>
              <a:t>multifilament wire or cables.  </a:t>
            </a:r>
            <a:r>
              <a:rPr lang="en-US" sz="2000" dirty="0" smtClean="0"/>
              <a:t>They use the machine to manufacture multi-filament in site MgB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wire and cable.  </a:t>
            </a:r>
          </a:p>
          <a:p>
            <a:r>
              <a:rPr lang="en-US" sz="2000" dirty="0" smtClean="0"/>
              <a:t>We are working with them to adapt the procedure to continuously form the sheath cable onto long lengths of NbTi CIC.</a:t>
            </a:r>
          </a:p>
          <a:p>
            <a:r>
              <a:rPr lang="en-US" sz="2000" dirty="0" smtClean="0"/>
              <a:t>The procedure would reduce cost x2 for CIC cable for MEIC magnets.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Key challenge: </a:t>
            </a:r>
            <a:r>
              <a:rPr lang="en-US" sz="2000" dirty="0" smtClean="0"/>
              <a:t>to demonstrate that the laser-weld is He tight warm and cold.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286500" y="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Related SBIR proposal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000" t="53111" r="26528" b="12000"/>
          <a:stretch/>
        </p:blipFill>
        <p:spPr>
          <a:xfrm>
            <a:off x="69567" y="1054100"/>
            <a:ext cx="9062704" cy="369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75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Superferric Magnets for IP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567" y="4838700"/>
            <a:ext cx="9062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Quadrupoles must operate in the fringe field of the ~3 T detector solenoid.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The FF magnets must operate </a:t>
            </a:r>
            <a:r>
              <a:rPr lang="en-US" sz="2000" dirty="0" smtClean="0"/>
              <a:t>over a large range of beam energies: no PM.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FF </a:t>
            </a:r>
            <a:r>
              <a:rPr lang="en-US" sz="2000" dirty="0" smtClean="0"/>
              <a:t>quads must focus </a:t>
            </a:r>
            <a:r>
              <a:rPr lang="en-US" sz="2000" dirty="0"/>
              <a:t>ions after </a:t>
            </a:r>
            <a:r>
              <a:rPr lang="en-US" sz="2000" dirty="0" smtClean="0"/>
              <a:t>IP collision </a:t>
            </a:r>
            <a:r>
              <a:rPr lang="en-US" sz="2000" dirty="0"/>
              <a:t>must </a:t>
            </a:r>
            <a:r>
              <a:rPr lang="en-US" sz="2000" dirty="0" smtClean="0"/>
              <a:t>match to </a:t>
            </a:r>
            <a:r>
              <a:rPr lang="en-US" sz="2000" dirty="0"/>
              <a:t>the collider lattice, but </a:t>
            </a:r>
            <a:r>
              <a:rPr lang="en-US" sz="2000" dirty="0" smtClean="0"/>
              <a:t>must have large </a:t>
            </a:r>
            <a:r>
              <a:rPr lang="en-US" sz="2000" dirty="0"/>
              <a:t>aperture to pass </a:t>
            </a:r>
            <a:r>
              <a:rPr lang="en-US" sz="2000" dirty="0" smtClean="0"/>
              <a:t>scattered. QF1 </a:t>
            </a:r>
            <a:r>
              <a:rPr lang="en-US" sz="2000" dirty="0"/>
              <a:t>requires 12 T </a:t>
            </a:r>
            <a:r>
              <a:rPr lang="en-US" sz="2000" dirty="0" smtClean="0"/>
              <a:t>in windings.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E, ion quads are close to one another, must not produce field on the other beam.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All FF magnets must operate with high rad damage &amp; heat load from losses.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Related SBIR proposal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343900" cy="12874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  <a:effectLst/>
                <a:latin typeface="Times New Roman"/>
                <a:ea typeface="Cambria"/>
                <a:cs typeface="Times New Roman"/>
              </a:rPr>
              <a:t>Ion beam quad QIF: 90 T/m, 17 cm half-aperture, 40 cm from e-beam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29293" y="1320800"/>
            <a:ext cx="8900987" cy="4843647"/>
            <a:chOff x="0" y="396035"/>
            <a:chExt cx="6220190" cy="3154602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396035"/>
              <a:ext cx="5993130" cy="3154602"/>
              <a:chOff x="0" y="396035"/>
              <a:chExt cx="5993130" cy="315460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10786" y="396035"/>
                <a:ext cx="5882344" cy="3011375"/>
                <a:chOff x="110786" y="827835"/>
                <a:chExt cx="5882344" cy="3011375"/>
              </a:xfrm>
            </p:grpSpPr>
            <p:grpSp>
              <p:nvGrpSpPr>
                <p:cNvPr id="9" name="Group 8"/>
                <p:cNvGrpSpPr>
                  <a:grpSpLocks noChangeAspect="1"/>
                </p:cNvGrpSpPr>
                <p:nvPr/>
              </p:nvGrpSpPr>
              <p:grpSpPr>
                <a:xfrm>
                  <a:off x="110786" y="827835"/>
                  <a:ext cx="3652981" cy="2990307"/>
                  <a:chOff x="126864" y="947973"/>
                  <a:chExt cx="4183089" cy="3424281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126864" y="954953"/>
                    <a:ext cx="4142615" cy="3417301"/>
                    <a:chOff x="126883" y="954953"/>
                    <a:chExt cx="4143229" cy="3417301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126883" y="954953"/>
                      <a:ext cx="4013195" cy="3283021"/>
                      <a:chOff x="356176" y="954984"/>
                      <a:chExt cx="4013943" cy="3283128"/>
                    </a:xfrm>
                  </p:grpSpPr>
                  <p:pic>
                    <p:nvPicPr>
                      <p:cNvPr id="17" name="Picture 16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670" t="29171" r="44516" b="9323"/>
                      <a:stretch/>
                    </p:blipFill>
                    <p:spPr bwMode="auto">
                      <a:xfrm>
                        <a:off x="2364740" y="961131"/>
                        <a:ext cx="1996124" cy="1629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  <p:pic>
                    <p:nvPicPr>
                      <p:cNvPr id="18" name="Picture 1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670" t="15015" r="51220" b="9324"/>
                      <a:stretch/>
                    </p:blipFill>
                    <p:spPr bwMode="auto">
                      <a:xfrm rot="5400000">
                        <a:off x="2538944" y="2406937"/>
                        <a:ext cx="1654217" cy="2008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  <p:pic>
                    <p:nvPicPr>
                      <p:cNvPr id="19" name="Picture 18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670" t="29013" r="44516" b="9324"/>
                      <a:stretch/>
                    </p:blipFill>
                    <p:spPr bwMode="auto">
                      <a:xfrm flipH="1">
                        <a:off x="371838" y="954984"/>
                        <a:ext cx="1995440" cy="1633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  <p:pic>
                    <p:nvPicPr>
                      <p:cNvPr id="20" name="Picture 19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670" t="15091" r="51243" b="9324"/>
                      <a:stretch/>
                    </p:blipFill>
                    <p:spPr bwMode="auto">
                      <a:xfrm rot="16200000" flipH="1">
                        <a:off x="532884" y="2402382"/>
                        <a:ext cx="1654510" cy="200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</p:grpSp>
                <p:pic>
                  <p:nvPicPr>
                    <p:cNvPr id="16" name="Picture 15"/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sharpenSoften amount="5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9230" t="11159" r="5733" b="4033"/>
                    <a:stretch/>
                  </p:blipFill>
                  <p:spPr bwMode="auto">
                    <a:xfrm>
                      <a:off x="3878317" y="965262"/>
                      <a:ext cx="391795" cy="34069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</p:grpSp>
              <p:sp>
                <p:nvSpPr>
                  <p:cNvPr id="14" name="Text Box 12"/>
                  <p:cNvSpPr txBox="1"/>
                  <p:nvPr/>
                </p:nvSpPr>
                <p:spPr>
                  <a:xfrm>
                    <a:off x="4081353" y="947973"/>
                    <a:ext cx="228600" cy="2832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/>
                    </a:ext>
                  </a:extLst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just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>
                        <a:effectLst/>
                        <a:latin typeface="Times New Roman"/>
                        <a:ea typeface="ＭＳ 明朝"/>
                        <a:cs typeface="Times New Roman"/>
                      </a:rPr>
                      <a:t>T</a:t>
                    </a:r>
                    <a:endParaRPr lang="en-US" sz="2400" dirty="0">
                      <a:effectLst/>
                      <a:latin typeface="Times New Roman"/>
                      <a:ea typeface="ＭＳ 明朝"/>
                      <a:cs typeface="Times New Roman"/>
                    </a:endParaRPr>
                  </a:p>
                </p:txBody>
              </p:sp>
            </p:grpSp>
            <p:grpSp>
              <p:nvGrpSpPr>
                <p:cNvPr id="10" name="Group 9"/>
                <p:cNvGrpSpPr>
                  <a:grpSpLocks noChangeAspect="1"/>
                </p:cNvGrpSpPr>
                <p:nvPr/>
              </p:nvGrpSpPr>
              <p:grpSpPr>
                <a:xfrm>
                  <a:off x="3657600" y="1346835"/>
                  <a:ext cx="2335530" cy="2492375"/>
                  <a:chOff x="0" y="0"/>
                  <a:chExt cx="2692743" cy="2873375"/>
                </a:xfrm>
              </p:grpSpPr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883" t="6150" r="32807"/>
                  <a:stretch/>
                </p:blipFill>
                <p:spPr bwMode="auto">
                  <a:xfrm>
                    <a:off x="0" y="0"/>
                    <a:ext cx="2692743" cy="28733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sp>
                <p:nvSpPr>
                  <p:cNvPr id="12" name="Oval 11"/>
                  <p:cNvSpPr>
                    <a:spLocks noChangeAspect="1"/>
                  </p:cNvSpPr>
                  <p:nvPr/>
                </p:nvSpPr>
                <p:spPr>
                  <a:xfrm>
                    <a:off x="2251075" y="2415540"/>
                    <a:ext cx="342900" cy="342900"/>
                  </a:xfrm>
                  <a:prstGeom prst="ellipse">
                    <a:avLst/>
                  </a:pr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" name="Text Box 1"/>
              <p:cNvSpPr txBox="1"/>
              <p:nvPr/>
            </p:nvSpPr>
            <p:spPr>
              <a:xfrm>
                <a:off x="0" y="3374390"/>
                <a:ext cx="5993130" cy="176247"/>
              </a:xfrm>
              <a:prstGeom prst="rect">
                <a:avLst/>
              </a:prstGeom>
              <a:solidFill>
                <a:prstClr val="white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latin typeface="Times New Roman"/>
                    <a:ea typeface="Cambria"/>
                    <a:cs typeface="Times New Roman"/>
                  </a:rPr>
                  <a:t>R</a:t>
                </a:r>
                <a:r>
                  <a:rPr lang="en-US" b="1" dirty="0" smtClean="0">
                    <a:effectLst/>
                    <a:latin typeface="Times New Roman"/>
                    <a:ea typeface="Cambria"/>
                    <a:cs typeface="Times New Roman"/>
                  </a:rPr>
                  <a:t>everse</a:t>
                </a:r>
                <a:r>
                  <a:rPr lang="en-US" b="1" dirty="0">
                    <a:effectLst/>
                    <a:latin typeface="Times New Roman"/>
                    <a:ea typeface="Cambria"/>
                    <a:cs typeface="Times New Roman"/>
                  </a:rPr>
                  <a:t>-current winding kills fringe field at the location of the electron beam.</a:t>
                </a:r>
              </a:p>
            </p:txBody>
          </p:sp>
        </p:grpSp>
        <p:sp>
          <p:nvSpPr>
            <p:cNvPr id="6" name="Text Box 49"/>
            <p:cNvSpPr txBox="1"/>
            <p:nvPr/>
          </p:nvSpPr>
          <p:spPr>
            <a:xfrm>
              <a:off x="5358908" y="2836080"/>
              <a:ext cx="861282" cy="316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FF"/>
                  </a:solidFill>
                  <a:effectLst/>
                  <a:latin typeface="Times New Roman"/>
                  <a:ea typeface="ＭＳ 明朝"/>
                  <a:cs typeface="Times New Roman"/>
                </a:rPr>
                <a:t>electron beam</a:t>
              </a:r>
              <a:endParaRPr lang="en-US" sz="2000" dirty="0">
                <a:effectLst/>
                <a:latin typeface="Times New Roman"/>
                <a:ea typeface="ＭＳ 明朝"/>
                <a:cs typeface="Times New Roman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105400" y="6273800"/>
            <a:ext cx="3479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Nb</a:t>
            </a:r>
            <a:r>
              <a:rPr lang="en-US" sz="2400" baseline="-25000" dirty="0" smtClean="0">
                <a:solidFill>
                  <a:srgbClr val="800000"/>
                </a:solidFill>
              </a:rPr>
              <a:t>3</a:t>
            </a:r>
            <a:r>
              <a:rPr lang="en-US" sz="2400" dirty="0" smtClean="0">
                <a:solidFill>
                  <a:srgbClr val="800000"/>
                </a:solidFill>
              </a:rPr>
              <a:t>Sn windings, 6 K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2700"/>
            <a:ext cx="7319061" cy="12573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800000"/>
                </a:solidFill>
              </a:rPr>
              <a:t>Dipole DI: 2 T, 340 mm aperture, 39 cm from the electron beam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6501" y="1024761"/>
            <a:ext cx="7943394" cy="5477293"/>
            <a:chOff x="0" y="-240533"/>
            <a:chExt cx="5516246" cy="335339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240533"/>
              <a:ext cx="5401946" cy="3353390"/>
              <a:chOff x="0" y="-240533"/>
              <a:chExt cx="5401946" cy="33533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-240533"/>
                <a:ext cx="5401946" cy="3007228"/>
                <a:chOff x="0" y="-240533"/>
                <a:chExt cx="5401946" cy="3007228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31" t="9039" r="29548" b="24810"/>
                <a:stretch/>
              </p:blipFill>
              <p:spPr bwMode="auto">
                <a:xfrm>
                  <a:off x="4445" y="0"/>
                  <a:ext cx="5156835" cy="24625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284" t="9039" r="6189" b="4343"/>
                <a:stretch/>
              </p:blipFill>
              <p:spPr bwMode="auto">
                <a:xfrm>
                  <a:off x="5102013" y="-240533"/>
                  <a:ext cx="299933" cy="2785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31" t="94347" r="28451" b="70"/>
                <a:stretch/>
              </p:blipFill>
              <p:spPr bwMode="auto">
                <a:xfrm>
                  <a:off x="0" y="2548255"/>
                  <a:ext cx="5240655" cy="2070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3" name="Text Box 55"/>
                <p:cNvSpPr txBox="1"/>
                <p:nvPr/>
              </p:nvSpPr>
              <p:spPr>
                <a:xfrm>
                  <a:off x="5016500" y="2538095"/>
                  <a:ext cx="2286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/>
                  </a:ext>
                </a:extLst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>
                      <a:effectLst/>
                      <a:latin typeface="Times New Roman"/>
                      <a:ea typeface="ＭＳ 明朝"/>
                      <a:cs typeface="Times New Roman"/>
                    </a:rPr>
                    <a:t>m</a:t>
                  </a:r>
                  <a:endParaRPr lang="en-US" sz="1200">
                    <a:effectLst/>
                    <a:latin typeface="Times New Roman"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4880610" y="2337280"/>
                  <a:ext cx="228600" cy="228600"/>
                </a:xfrm>
                <a:prstGeom prst="ellipse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" name="Text Box 58"/>
              <p:cNvSpPr txBox="1">
                <a:spLocks noChangeAspect="1"/>
              </p:cNvSpPr>
              <p:nvPr/>
            </p:nvSpPr>
            <p:spPr>
              <a:xfrm>
                <a:off x="0" y="2773680"/>
                <a:ext cx="5401945" cy="339177"/>
              </a:xfrm>
              <a:prstGeom prst="rect">
                <a:avLst/>
              </a:prstGeom>
              <a:solidFill>
                <a:prstClr val="white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b="1" dirty="0" smtClean="0">
                    <a:effectLst/>
                    <a:latin typeface="Times New Roman"/>
                    <a:ea typeface="Cambria"/>
                    <a:cs typeface="Times New Roman"/>
                  </a:rPr>
                  <a:t>Window</a:t>
                </a:r>
                <a:r>
                  <a:rPr lang="en-US" b="1" dirty="0">
                    <a:effectLst/>
                    <a:latin typeface="Times New Roman"/>
                    <a:ea typeface="Cambria"/>
                    <a:cs typeface="Times New Roman"/>
                  </a:rPr>
                  <a:t>-frame C-geometry dipole configured as a </a:t>
                </a:r>
                <a:r>
                  <a:rPr lang="en-US" b="1" dirty="0" err="1">
                    <a:effectLst/>
                    <a:latin typeface="Times New Roman"/>
                    <a:ea typeface="Cambria"/>
                    <a:cs typeface="Times New Roman"/>
                  </a:rPr>
                  <a:t>Lambertson</a:t>
                </a:r>
                <a:r>
                  <a:rPr lang="en-US" b="1" dirty="0">
                    <a:effectLst/>
                    <a:latin typeface="Times New Roman"/>
                    <a:ea typeface="Cambria"/>
                    <a:cs typeface="Times New Roman"/>
                  </a:rPr>
                  <a:t> septum to suppress fringe field at electron beam.</a:t>
                </a:r>
              </a:p>
            </p:txBody>
          </p:sp>
          <p:sp>
            <p:nvSpPr>
              <p:cNvPr id="9" name="Text Box 59"/>
              <p:cNvSpPr txBox="1"/>
              <p:nvPr/>
            </p:nvSpPr>
            <p:spPr>
              <a:xfrm>
                <a:off x="4369997" y="2172248"/>
                <a:ext cx="833403" cy="280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0000FF"/>
                    </a:solidFill>
                    <a:effectLst/>
                    <a:latin typeface="Times New Roman"/>
                    <a:ea typeface="ＭＳ 明朝"/>
                    <a:cs typeface="Times New Roman"/>
                  </a:rPr>
                  <a:t>electron beam</a:t>
                </a:r>
                <a:endParaRPr lang="en-US" sz="2000" dirty="0">
                  <a:effectLst/>
                  <a:latin typeface="Times New Roman"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6" name="Text Box 130"/>
            <p:cNvSpPr txBox="1"/>
            <p:nvPr/>
          </p:nvSpPr>
          <p:spPr>
            <a:xfrm>
              <a:off x="5287646" y="-228600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/>
                  <a:ea typeface="ＭＳ 明朝"/>
                  <a:cs typeface="Times New Roman"/>
                </a:rPr>
                <a:t>T</a:t>
              </a:r>
              <a:endParaRPr lang="en-US" sz="2400" dirty="0">
                <a:effectLst/>
                <a:latin typeface="Times New Roman"/>
                <a:ea typeface="ＭＳ 明朝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05400" y="6273800"/>
            <a:ext cx="3479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MgB</a:t>
            </a:r>
            <a:r>
              <a:rPr lang="en-US" sz="2400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dirty="0" smtClean="0">
                <a:solidFill>
                  <a:srgbClr val="800000"/>
                </a:solidFill>
              </a:rPr>
              <a:t> windings, 20 K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879187" y="1200901"/>
            <a:ext cx="7264814" cy="5591672"/>
            <a:chOff x="-50005" y="0"/>
            <a:chExt cx="5366656" cy="4130675"/>
          </a:xfrm>
        </p:grpSpPr>
        <p:grpSp>
          <p:nvGrpSpPr>
            <p:cNvPr id="21" name="Group 20"/>
            <p:cNvGrpSpPr/>
            <p:nvPr/>
          </p:nvGrpSpPr>
          <p:grpSpPr>
            <a:xfrm>
              <a:off x="-50005" y="25400"/>
              <a:ext cx="4620290" cy="4105275"/>
              <a:chOff x="-62070" y="0"/>
              <a:chExt cx="4620290" cy="410527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09245" y="0"/>
                <a:ext cx="3937596" cy="3938415"/>
                <a:chOff x="0" y="0"/>
                <a:chExt cx="3937596" cy="3938415"/>
              </a:xfrm>
            </p:grpSpPr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0" y="0"/>
                  <a:ext cx="3937596" cy="393841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al 35"/>
                <p:cNvSpPr>
                  <a:spLocks noChangeAspect="1"/>
                </p:cNvSpPr>
                <p:nvPr/>
              </p:nvSpPr>
              <p:spPr>
                <a:xfrm>
                  <a:off x="92710" y="88900"/>
                  <a:ext cx="3755861" cy="375664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-62070" y="21589"/>
                <a:ext cx="4620290" cy="4083686"/>
                <a:chOff x="-62070" y="-1"/>
                <a:chExt cx="4620290" cy="4083686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56" t="6828" r="19955" b="6505"/>
                <a:stretch/>
              </p:blipFill>
              <p:spPr bwMode="auto">
                <a:xfrm flipH="1">
                  <a:off x="0" y="5715"/>
                  <a:ext cx="2280920" cy="1948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grpSp>
              <p:nvGrpSpPr>
                <p:cNvPr id="30" name="Group 29"/>
                <p:cNvGrpSpPr/>
                <p:nvPr/>
              </p:nvGrpSpPr>
              <p:grpSpPr>
                <a:xfrm>
                  <a:off x="-62070" y="-1"/>
                  <a:ext cx="4620290" cy="2940538"/>
                  <a:chOff x="-3515934" y="-12457"/>
                  <a:chExt cx="6975257" cy="4437668"/>
                </a:xfrm>
              </p:grpSpPr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056" t="6828" r="19955"/>
                  <a:stretch/>
                </p:blipFill>
                <p:spPr bwMode="auto">
                  <a:xfrm>
                    <a:off x="15081" y="0"/>
                    <a:ext cx="3444242" cy="31629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5771" t="13112" r="7866" b="4967"/>
                  <a:stretch/>
                </p:blipFill>
                <p:spPr bwMode="auto">
                  <a:xfrm>
                    <a:off x="-3515934" y="-12457"/>
                    <a:ext cx="602233" cy="44376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56" t="6828" r="23782" b="6273"/>
                <a:stretch/>
              </p:blipFill>
              <p:spPr bwMode="auto">
                <a:xfrm rot="5400000">
                  <a:off x="2181543" y="2041842"/>
                  <a:ext cx="2131060" cy="1952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59" t="8878" r="19954" b="4981"/>
                <a:stretch/>
              </p:blipFill>
              <p:spPr bwMode="auto">
                <a:xfrm flipH="1" flipV="1">
                  <a:off x="0" y="1908175"/>
                  <a:ext cx="2280285" cy="1936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  <p:grpSp>
          <p:nvGrpSpPr>
            <p:cNvPr id="22" name="Group 21"/>
            <p:cNvGrpSpPr/>
            <p:nvPr/>
          </p:nvGrpSpPr>
          <p:grpSpPr>
            <a:xfrm>
              <a:off x="228600" y="0"/>
              <a:ext cx="5088051" cy="2104644"/>
              <a:chOff x="228600" y="0"/>
              <a:chExt cx="5088051" cy="210464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378325" y="1876072"/>
                <a:ext cx="228524" cy="22857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Text Box 133"/>
              <p:cNvSpPr txBox="1"/>
              <p:nvPr/>
            </p:nvSpPr>
            <p:spPr>
              <a:xfrm>
                <a:off x="228600" y="0"/>
                <a:ext cx="228600" cy="2285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>
                    <a:effectLst/>
                    <a:latin typeface="Times New Roman"/>
                    <a:ea typeface="ＭＳ 明朝"/>
                    <a:cs typeface="Times New Roman"/>
                  </a:rPr>
                  <a:t>T</a:t>
                </a:r>
                <a:endParaRPr lang="en-US" sz="1200">
                  <a:effectLst/>
                  <a:latin typeface="Times New Roman"/>
                  <a:ea typeface="ＭＳ 明朝"/>
                  <a:cs typeface="Times New Roman"/>
                </a:endParaRPr>
              </a:p>
            </p:txBody>
          </p:sp>
          <p:sp>
            <p:nvSpPr>
              <p:cNvPr id="25" name="Text Box 140"/>
              <p:cNvSpPr txBox="1"/>
              <p:nvPr/>
            </p:nvSpPr>
            <p:spPr>
              <a:xfrm>
                <a:off x="4269105" y="1656415"/>
                <a:ext cx="1047546" cy="342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FF0000"/>
                    </a:solidFill>
                    <a:effectLst/>
                    <a:latin typeface="Times New Roman"/>
                    <a:ea typeface="ＭＳ 明朝"/>
                    <a:cs typeface="Times New Roman"/>
                  </a:rPr>
                  <a:t>ion beam beam</a:t>
                </a:r>
                <a:endParaRPr lang="en-US" sz="2400" dirty="0">
                  <a:effectLst/>
                  <a:latin typeface="Times New Roman"/>
                  <a:ea typeface="ＭＳ 明朝"/>
                  <a:cs typeface="Times New Roman"/>
                </a:endParaRPr>
              </a:p>
            </p:txBody>
          </p:sp>
        </p:grpSp>
      </p:grpSp>
      <p:sp>
        <p:nvSpPr>
          <p:cNvPr id="37" name="Text Box 142"/>
          <p:cNvSpPr txBox="1">
            <a:spLocks noGrp="1"/>
          </p:cNvSpPr>
          <p:nvPr>
            <p:ph type="title"/>
          </p:nvPr>
        </p:nvSpPr>
        <p:spPr>
          <a:xfrm>
            <a:off x="469901" y="0"/>
            <a:ext cx="8064500" cy="1231106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Quadrupole </a:t>
            </a:r>
            <a:r>
              <a:rPr lang="en-US" sz="4000" b="1" dirty="0">
                <a:solidFill>
                  <a:srgbClr val="800000"/>
                </a:solidFill>
              </a:rPr>
              <a:t>QE1d: 25 T/m gradient, 60 mm bore, 9 cm from the ion beam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6210141"/>
            <a:ext cx="3479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MgB</a:t>
            </a:r>
            <a:r>
              <a:rPr lang="en-US" sz="2400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dirty="0" smtClean="0">
                <a:solidFill>
                  <a:srgbClr val="800000"/>
                </a:solidFill>
              </a:rPr>
              <a:t> windings, 20 K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9" name="Text Box 130"/>
          <p:cNvSpPr txBox="1"/>
          <p:nvPr/>
        </p:nvSpPr>
        <p:spPr>
          <a:xfrm>
            <a:off x="2256333" y="1323625"/>
            <a:ext cx="329184" cy="37338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/>
                <a:ea typeface="ＭＳ 明朝"/>
                <a:cs typeface="Times New Roman"/>
              </a:rPr>
              <a:t>T</a:t>
            </a:r>
            <a:endParaRPr lang="en-US" sz="2400" dirty="0">
              <a:effectLst/>
              <a:latin typeface="Times New Roman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91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1064</Words>
  <Application>Microsoft Office PowerPoint</Application>
  <PresentationFormat>On-screen Show (4:3)</PresentationFormat>
  <Paragraphs>130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Excel Binary Worksheet</vt:lpstr>
      <vt:lpstr>Model Dipole Fabrication &amp; Testing 2016 Plan, Schedule, Budget</vt:lpstr>
      <vt:lpstr>Proposed Plans for FY2016</vt:lpstr>
      <vt:lpstr>Model dipole fabrication sequence</vt:lpstr>
      <vt:lpstr>Winding R&amp;D for cost reduction: Compression-molded fiber-reinforced polymer parts for the CIC winding structure</vt:lpstr>
      <vt:lpstr>CIC Cable R&amp;D for cost reduction: CTFF Sheath on Cable-in-Conduit</vt:lpstr>
      <vt:lpstr>Superferric Magnets for IP</vt:lpstr>
      <vt:lpstr>Ion beam quad QIF: 90 T/m, 17 cm half-aperture, 40 cm from e-beam</vt:lpstr>
      <vt:lpstr>Dipole DI: 2 T, 340 mm aperture, 39 cm from the electron beam</vt:lpstr>
      <vt:lpstr>Quadrupole QE1d: 25 T/m gradient, 60 mm bore, 9 cm from the ion beam</vt:lpstr>
      <vt:lpstr>FY2015 funded NP effort</vt:lpstr>
      <vt:lpstr>Proposed FY2016 program</vt:lpstr>
      <vt:lpstr>Deliverables and Schedule</vt:lpstr>
      <vt:lpstr>Relevance to NP EIC Program</vt:lpstr>
      <vt:lpstr>Proposed 2016 Contract</vt:lpstr>
      <vt:lpstr>Involvement of our students</vt:lpstr>
      <vt:lpstr>Thoughts about questions in the Review Panel Charge</vt:lpstr>
      <vt:lpstr>PowerPoint Presentation</vt:lpstr>
    </vt:vector>
  </TitlesOfParts>
  <Company>Texas A&amp;M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Dipole Fabrication &amp; Testing 2016 Plan, Schedule, Budget</dc:title>
  <dc:creator>Peter McIntyre</dc:creator>
  <cp:lastModifiedBy> Timothy Michalski</cp:lastModifiedBy>
  <cp:revision>10</cp:revision>
  <dcterms:created xsi:type="dcterms:W3CDTF">2015-11-30T17:41:18Z</dcterms:created>
  <dcterms:modified xsi:type="dcterms:W3CDTF">2015-12-04T20:43:11Z</dcterms:modified>
</cp:coreProperties>
</file>