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438" r:id="rId2"/>
    <p:sldId id="440" r:id="rId3"/>
    <p:sldId id="453" r:id="rId4"/>
    <p:sldId id="441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5" r:id="rId16"/>
    <p:sldId id="45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7" autoAdjust="0"/>
    <p:restoredTop sz="65873" autoAdjust="0"/>
  </p:normalViewPr>
  <p:slideViewPr>
    <p:cSldViewPr snapToGrid="0" snapToObjects="1">
      <p:cViewPr varScale="1">
        <p:scale>
          <a:sx n="126" d="100"/>
          <a:sy n="126" d="100"/>
        </p:scale>
        <p:origin x="13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16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839043-086E-9348-8B91-ADFC874F0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44D3D-7ADB-9F4C-8AB6-C96C709C5F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88C6-F3E9-E740-B4F3-680543F9DAD4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0A7DD-353D-8546-8F3D-5513676D5E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3F7C8-30E7-554B-A770-F459F2AD9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B6684-0FB0-8E4A-B8A8-235CEE18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2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585DF8F-D51B-4EF5-AB44-402A1FAB48FB}" type="datetime2">
              <a:rPr lang="en-US" smtClean="0"/>
              <a:t>Wednesday, August 28, 2019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88C60B4-0500-4D88-8C9D-5A05C361D953}" type="datetime2">
              <a:rPr lang="en-US" smtClean="0"/>
              <a:t>Wednesday, August 28, 2019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A2CA5B0-9273-46A2-BBDE-2AEA4289717A}" type="datetime2">
              <a:rPr lang="en-US" smtClean="0"/>
              <a:t>Wednesday, August 28, 2019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52FBE-E101-7C49-8E4F-EA7312F56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4" y="4234543"/>
            <a:ext cx="3063003" cy="2626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6502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9D400A2-190C-42AB-9A33-2911F6059AF5}" type="datetime2">
              <a:rPr lang="en-US" smtClean="0"/>
              <a:t>Wednesday, August 28, 2019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75B9A4-D450-4077-8CC5-BE17A26D6D96}" type="datetime2">
              <a:rPr lang="en-US" smtClean="0"/>
              <a:t>Wednesday, August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CFNS Inaugural Symposium, A. Seryi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61" r:id="rId11"/>
    <p:sldLayoutId id="2147483662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D8D79F-CAAE-A44B-8210-D885D38F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74" y="110167"/>
            <a:ext cx="12053625" cy="868053"/>
          </a:xfrm>
        </p:spPr>
        <p:txBody>
          <a:bodyPr/>
          <a:lstStyle/>
          <a:p>
            <a:r>
              <a:rPr lang="en-GB" dirty="0"/>
              <a:t>Interaction Region Magnets for Future </a:t>
            </a:r>
            <a:r>
              <a:rPr lang="en-GB" dirty="0" smtClean="0"/>
              <a:t>Electron-Ion </a:t>
            </a:r>
            <a:r>
              <a:rPr lang="en-US" dirty="0" smtClean="0"/>
              <a:t>Collider 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Jefferson Lab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5A7AC-5407-E34C-AAB6-3AD3C7C87B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714375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ABCA696-E09A-CB4E-AF32-0324A13EE023}"/>
              </a:ext>
            </a:extLst>
          </p:cNvPr>
          <p:cNvSpPr txBox="1">
            <a:spLocks/>
          </p:cNvSpPr>
          <p:nvPr/>
        </p:nvSpPr>
        <p:spPr>
          <a:xfrm>
            <a:off x="382737" y="4785864"/>
            <a:ext cx="4200150" cy="1117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 dirty="0" smtClean="0">
                <a:solidFill>
                  <a:schemeClr val="tx1"/>
                </a:solidFill>
              </a:rPr>
              <a:t>Tim Michalski</a:t>
            </a:r>
            <a:r>
              <a:rPr lang="en-US" sz="1600" b="1" dirty="0" smtClean="0">
                <a:solidFill>
                  <a:schemeClr val="tx1"/>
                </a:solidFill>
              </a:rPr>
              <a:t>, Engineering Division</a:t>
            </a:r>
          </a:p>
          <a:p>
            <a:r>
              <a:rPr lang="en-US" sz="1600" dirty="0" err="1"/>
              <a:t>Renuka</a:t>
            </a:r>
            <a:r>
              <a:rPr lang="en-US" sz="1600" dirty="0"/>
              <a:t> Rajput-</a:t>
            </a:r>
            <a:r>
              <a:rPr lang="en-US" sz="1600" dirty="0" err="1"/>
              <a:t>Ghoshal</a:t>
            </a:r>
            <a:r>
              <a:rPr lang="en-US" sz="1600" dirty="0"/>
              <a:t>, Chuck Hutton, </a:t>
            </a:r>
            <a:r>
              <a:rPr lang="en-US" sz="1600" dirty="0" err="1"/>
              <a:t>Fanglei</a:t>
            </a:r>
            <a:r>
              <a:rPr lang="en-US" sz="1600" dirty="0"/>
              <a:t> </a:t>
            </a:r>
            <a:r>
              <a:rPr lang="en-US" sz="1600" dirty="0" smtClean="0"/>
              <a:t>Lin, </a:t>
            </a:r>
            <a:r>
              <a:rPr lang="en-US" sz="1600" dirty="0" err="1"/>
              <a:t>Vasiliy</a:t>
            </a:r>
            <a:r>
              <a:rPr lang="en-US" sz="1600" dirty="0"/>
              <a:t> </a:t>
            </a:r>
            <a:r>
              <a:rPr lang="en-US" sz="1600" dirty="0" err="1"/>
              <a:t>Morozov</a:t>
            </a:r>
            <a:r>
              <a:rPr lang="en-US" sz="1600" dirty="0"/>
              <a:t> and Mark Wiseman</a:t>
            </a:r>
          </a:p>
          <a:p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2" name="Picture Placeholder 8" descr="EscatteringImage-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290" y="1394460"/>
            <a:ext cx="7125135" cy="450881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6604B7B2-95E7-D347-806A-B85CE015A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9228" y="6306140"/>
            <a:ext cx="5465126" cy="56681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srgbClr val="0432FF"/>
                </a:solidFill>
              </a:rPr>
              <a:t>North American Particle Accelerator </a:t>
            </a:r>
            <a:r>
              <a:rPr lang="en-US" sz="1600" b="1" dirty="0" smtClean="0">
                <a:solidFill>
                  <a:srgbClr val="0432FF"/>
                </a:solidFill>
              </a:rPr>
              <a:t>Conference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rgbClr val="0432FF"/>
                </a:solidFill>
              </a:rPr>
              <a:t>1-6 </a:t>
            </a:r>
            <a:r>
              <a:rPr lang="en-US" sz="1600" b="1" dirty="0">
                <a:solidFill>
                  <a:srgbClr val="0432FF"/>
                </a:solidFill>
              </a:rPr>
              <a:t>September 2019, Lansing, Michigan</a:t>
            </a:r>
          </a:p>
        </p:txBody>
      </p:sp>
      <p:pic>
        <p:nvPicPr>
          <p:cNvPr id="8" name="Picture 2" descr="PAC 2019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0421" y="6245220"/>
            <a:ext cx="204314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4076288" cy="5381694"/>
          </a:xfrm>
        </p:spPr>
        <p:txBody>
          <a:bodyPr/>
          <a:lstStyle/>
          <a:p>
            <a:r>
              <a:rPr lang="en-US" dirty="0"/>
              <a:t>The kicker </a:t>
            </a:r>
            <a:r>
              <a:rPr lang="en-US" dirty="0" smtClean="0"/>
              <a:t>magnets, </a:t>
            </a:r>
            <a:r>
              <a:rPr lang="en-US" dirty="0"/>
              <a:t>iCUS1 and </a:t>
            </a:r>
            <a:r>
              <a:rPr lang="en-US" dirty="0" smtClean="0"/>
              <a:t>iCUS2, </a:t>
            </a:r>
            <a:r>
              <a:rPr lang="en-US" dirty="0"/>
              <a:t>have slightly different field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Their field directions are reversed</a:t>
            </a:r>
          </a:p>
          <a:p>
            <a:r>
              <a:rPr lang="en-US" dirty="0" smtClean="0"/>
              <a:t>The designs are close enough that a single design is utilized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8" y="1062475"/>
            <a:ext cx="7809532" cy="44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Magnet-Magnet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966055"/>
            <a:ext cx="11462597" cy="538169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There are more than </a:t>
            </a:r>
            <a:r>
              <a:rPr lang="en-US" dirty="0" smtClean="0"/>
              <a:t>24 </a:t>
            </a:r>
            <a:r>
              <a:rPr lang="en-US" dirty="0"/>
              <a:t>different magnets in the </a:t>
            </a:r>
            <a:r>
              <a:rPr lang="en-US" dirty="0" smtClean="0"/>
              <a:t>IR, including nested skew quads, detector solenoid, and detector dipoles</a:t>
            </a:r>
          </a:p>
          <a:p>
            <a:r>
              <a:rPr lang="en-US" dirty="0" smtClean="0"/>
              <a:t>Due to their proximity to the IP and small crossing angle,  </a:t>
            </a:r>
            <a:r>
              <a:rPr lang="en-US" dirty="0"/>
              <a:t>these magnets are very close to each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The most critical interactions have been studied: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0" r="16328"/>
          <a:stretch/>
        </p:blipFill>
        <p:spPr>
          <a:xfrm>
            <a:off x="276778" y="2881443"/>
            <a:ext cx="11779448" cy="32695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96890" y="2908736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eQUS1 with ion beam line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2319" y="3059668"/>
            <a:ext cx="35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iQDS1a, iQDS1b, eQUS3 and </a:t>
            </a:r>
            <a:r>
              <a:rPr lang="en-US" dirty="0" err="1">
                <a:solidFill>
                  <a:srgbClr val="0070C0"/>
                </a:solidFill>
              </a:rPr>
              <a:t>eASUS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596502" y="3268648"/>
            <a:ext cx="826569" cy="12475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673680" y="3429000"/>
            <a:ext cx="1643300" cy="10872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Magnet-Magnet Interaction </a:t>
            </a:r>
            <a:r>
              <a:rPr lang="en-US" dirty="0" smtClean="0"/>
              <a:t>(eQUS1 </a:t>
            </a:r>
            <a:r>
              <a:rPr lang="en-US" dirty="0"/>
              <a:t>with ion beam </a:t>
            </a:r>
            <a:r>
              <a:rPr lang="en-US" dirty="0" smtClean="0"/>
              <a:t>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4245017" cy="5381694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9" y="935309"/>
            <a:ext cx="5488444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11662" y="3915487"/>
            <a:ext cx="58614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Coils, </a:t>
            </a:r>
            <a:r>
              <a:rPr lang="en-US" sz="1600" dirty="0"/>
              <a:t>Shield around the Ion Beam and Vacuum Vessel around the </a:t>
            </a:r>
            <a:r>
              <a:rPr lang="en-US" sz="1600" dirty="0" smtClean="0"/>
              <a:t>eQUS1 </a:t>
            </a:r>
            <a:r>
              <a:rPr lang="en-US" sz="1600" dirty="0"/>
              <a:t>coils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06562" y="4467734"/>
            <a:ext cx="2878225" cy="2301902"/>
            <a:chOff x="4451391" y="2191978"/>
            <a:chExt cx="4151589" cy="33202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43691" b="24832"/>
            <a:stretch/>
          </p:blipFill>
          <p:spPr>
            <a:xfrm>
              <a:off x="4451391" y="2191978"/>
              <a:ext cx="4151589" cy="33202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084216" y="3202284"/>
              <a:ext cx="1246618" cy="44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eQUS1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597" y="2342974"/>
              <a:ext cx="1246618" cy="44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Electrons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89561" y="4901101"/>
              <a:ext cx="1246618" cy="44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Ions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456005" y="4649364"/>
              <a:ext cx="2088614" cy="1737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5464849" y="2823996"/>
              <a:ext cx="2079862" cy="913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724755" y="3391328"/>
              <a:ext cx="988115" cy="9215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506981" y="3087171"/>
              <a:ext cx="1577235" cy="443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~4.7 cm gap</a:t>
              </a:r>
              <a:endParaRPr lang="en-US" sz="1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83" y="1451248"/>
            <a:ext cx="5886649" cy="36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Magnet-Magnet Interaction </a:t>
            </a:r>
            <a:r>
              <a:rPr lang="en-US" dirty="0" smtClean="0"/>
              <a:t>(</a:t>
            </a:r>
            <a:r>
              <a:rPr lang="en-US" dirty="0"/>
              <a:t>iQDS1a, </a:t>
            </a:r>
            <a:r>
              <a:rPr lang="en-US" dirty="0" smtClean="0"/>
              <a:t>iQDS1b, eQUS3 </a:t>
            </a:r>
            <a:r>
              <a:rPr lang="en-US" dirty="0"/>
              <a:t>and </a:t>
            </a:r>
            <a:r>
              <a:rPr lang="en-US" dirty="0" err="1"/>
              <a:t>eASUS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475" y="2283686"/>
            <a:ext cx="4245017" cy="5381694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 descr="W:\renuka\Design based on January 19th 2019 Lattice file\Conductor and Step files for Lattice file dated February 11th 2019\eQUS3_eASUS_iQDS1a_iQDSA1b_conductor layou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02" y="3156668"/>
            <a:ext cx="5371688" cy="316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94" y="830471"/>
            <a:ext cx="10059272" cy="249957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2" y="2922767"/>
            <a:ext cx="5345818" cy="36962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978617" y="3069592"/>
            <a:ext cx="34773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Effect </a:t>
            </a:r>
            <a:r>
              <a:rPr lang="en-US" sz="1200" dirty="0" smtClean="0"/>
              <a:t>of </a:t>
            </a:r>
            <a:r>
              <a:rPr lang="en-US" sz="1200" dirty="0" smtClean="0"/>
              <a:t>Field on the Electron line from Ion Magnets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96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391488" cy="5381694"/>
          </a:xfrm>
          <a:noFill/>
        </p:spPr>
        <p:txBody>
          <a:bodyPr>
            <a:normAutofit/>
          </a:bodyPr>
          <a:lstStyle/>
          <a:p>
            <a:r>
              <a:rPr lang="en-US" sz="2400" dirty="0" smtClean="0"/>
              <a:t>Preliminary </a:t>
            </a:r>
            <a:r>
              <a:rPr lang="en-US" sz="2400" dirty="0"/>
              <a:t>designs for all the IR magnets </a:t>
            </a:r>
            <a:r>
              <a:rPr lang="en-US" sz="2400" dirty="0" smtClean="0"/>
              <a:t>are </a:t>
            </a:r>
            <a:r>
              <a:rPr lang="en-US" sz="2400" dirty="0"/>
              <a:t>complete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peak fields </a:t>
            </a:r>
            <a:r>
              <a:rPr lang="en-US" sz="2400" dirty="0"/>
              <a:t>in the coils </a:t>
            </a:r>
            <a:r>
              <a:rPr lang="en-US" sz="2400" dirty="0" smtClean="0"/>
              <a:t>are </a:t>
            </a:r>
            <a:r>
              <a:rPr lang="en-US" sz="2400" dirty="0"/>
              <a:t>less than 7 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Acceptable shielding solutions exist for magnet-magnet and magnet-adjacent beamline interactions.    </a:t>
            </a:r>
            <a:endParaRPr lang="en-US" sz="2400" dirty="0"/>
          </a:p>
          <a:p>
            <a:r>
              <a:rPr lang="en-US" sz="2400" dirty="0" smtClean="0"/>
              <a:t>Preliminary optimizations </a:t>
            </a:r>
            <a:r>
              <a:rPr lang="en-US" sz="2400" dirty="0"/>
              <a:t>for the coil peak field </a:t>
            </a:r>
            <a:r>
              <a:rPr lang="en-US" sz="2400" dirty="0" smtClean="0"/>
              <a:t>have been completed.  Additional optimizations are required for detailed coil design, coil peak field, and multipoles. </a:t>
            </a:r>
            <a:endParaRPr lang="en-US" sz="2400" dirty="0"/>
          </a:p>
          <a:p>
            <a:r>
              <a:rPr lang="en-US" sz="2400" dirty="0"/>
              <a:t>The interaction between the detector magnets (main detector solenoid, and two detector dipoles) and the transport magnets remain to be studied. </a:t>
            </a:r>
          </a:p>
          <a:p>
            <a:r>
              <a:rPr lang="en-US" sz="2400" dirty="0"/>
              <a:t>The conceptual cryostat design for all IR magnets is in progress.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NAPAC 2019 Reference Presentations and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MOOHC2 - Electron-Ion Accelerator Designs</a:t>
            </a:r>
          </a:p>
          <a:p>
            <a:r>
              <a:rPr lang="en-US" dirty="0"/>
              <a:t>TUZBA2 - EIC Machine Detector Interface</a:t>
            </a:r>
          </a:p>
          <a:p>
            <a:r>
              <a:rPr lang="en-US" dirty="0"/>
              <a:t>MOPLO13 - Field Quality Analysis of Interaction Region Quadrupoles for JLEIC</a:t>
            </a:r>
          </a:p>
          <a:p>
            <a:r>
              <a:rPr lang="en-US" dirty="0" smtClean="0"/>
              <a:t>TUPLO15 </a:t>
            </a:r>
            <a:r>
              <a:rPr lang="en-US" dirty="0"/>
              <a:t>- Multipole Effects on Dynamic Aperture in JLEIC Ion Collider </a:t>
            </a:r>
            <a:r>
              <a:rPr lang="en-US" dirty="0" smtClean="0"/>
              <a:t>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rgbClr val="0070C0"/>
                </a:solidFill>
              </a:rPr>
              <a:t>Thank you for your attention.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rgbClr val="0070C0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32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66055"/>
            <a:ext cx="10980420" cy="538169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dirty="0" smtClean="0"/>
              <a:t>JLEIC Overview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Interaction Region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Magnet specifications for IR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Electron quadrupole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Ion quadrupole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Skew quadrupole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Solenoid magnet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Kicker magnet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Magnet-magnet interaction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Summary 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3469-1AFE-474A-B3B8-0BB651AE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80667"/>
            <a:ext cx="11285837" cy="447362"/>
          </a:xfrm>
        </p:spPr>
        <p:txBody>
          <a:bodyPr>
            <a:noAutofit/>
          </a:bodyPr>
          <a:lstStyle/>
          <a:p>
            <a:r>
              <a:rPr lang="en-US" dirty="0" smtClean="0"/>
              <a:t>JLEIC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18354-3240-2943-8323-16AA3CA8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71658" y="6544331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75271" y="727463"/>
            <a:ext cx="4639481" cy="3377285"/>
          </a:xfrm>
        </p:spPr>
        <p:txBody>
          <a:bodyPr>
            <a:noAutofit/>
          </a:bodyPr>
          <a:lstStyle/>
          <a:p>
            <a:pPr marL="169863" indent="-169863">
              <a:lnSpc>
                <a:spcPct val="100000"/>
              </a:lnSpc>
            </a:pPr>
            <a:r>
              <a:rPr lang="en-US" altLang="en-US" sz="1600" b="1" dirty="0" smtClean="0">
                <a:solidFill>
                  <a:srgbClr val="0432FF"/>
                </a:solidFill>
              </a:rPr>
              <a:t>Electron complex</a:t>
            </a:r>
            <a:endParaRPr lang="en-US" altLang="en-US" sz="1600" b="1" dirty="0">
              <a:solidFill>
                <a:srgbClr val="0432FF"/>
              </a:solidFill>
            </a:endParaRPr>
          </a:p>
          <a:p>
            <a:pPr marL="509588" lvl="1" indent="-276225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CEBAF as a full energy injector</a:t>
            </a:r>
            <a:endParaRPr lang="en-US" sz="1600" dirty="0">
              <a:solidFill>
                <a:schemeClr val="tx1"/>
              </a:solidFill>
            </a:endParaRPr>
          </a:p>
          <a:p>
            <a:pPr marL="509588" lvl="1" indent="-276225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Electron collider ring: 3-12 GeV/c</a:t>
            </a:r>
          </a:p>
          <a:p>
            <a:pPr marL="169863" indent="-169863">
              <a:lnSpc>
                <a:spcPct val="100000"/>
              </a:lnSpc>
              <a:spcBef>
                <a:spcPts val="600"/>
              </a:spcBef>
            </a:pPr>
            <a:r>
              <a:rPr lang="en-US" altLang="en-US" sz="1600" b="1" dirty="0" smtClean="0">
                <a:solidFill>
                  <a:srgbClr val="0432FF"/>
                </a:solidFill>
              </a:rPr>
              <a:t>Ion complex</a:t>
            </a:r>
            <a:endParaRPr lang="en-US" altLang="en-US" sz="1600" b="1" dirty="0">
              <a:solidFill>
                <a:srgbClr val="0432FF"/>
              </a:solidFill>
            </a:endParaRPr>
          </a:p>
          <a:p>
            <a:pPr marL="509588" lvl="1" indent="-276225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Ion source</a:t>
            </a:r>
            <a:r>
              <a:rPr lang="en-US" altLang="en-US" sz="1600" dirty="0" smtClean="0"/>
              <a:t>, </a:t>
            </a:r>
            <a:r>
              <a:rPr lang="en-US" altLang="en-US" sz="1600" dirty="0" smtClean="0">
                <a:solidFill>
                  <a:schemeClr val="tx1"/>
                </a:solidFill>
              </a:rPr>
              <a:t>SRF linac: 150 MeV for protons</a:t>
            </a:r>
          </a:p>
          <a:p>
            <a:pPr marL="509588" lvl="1" indent="-276225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Low Energy Booster: 8.9 GeV/c</a:t>
            </a:r>
          </a:p>
          <a:p>
            <a:pPr marL="509588" lvl="1" indent="-276225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/>
              <a:t>High Energy Booster: 13 GeV/c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marL="509588" lvl="1" indent="-276225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 smtClean="0">
                <a:solidFill>
                  <a:schemeClr val="tx1"/>
                </a:solidFill>
              </a:rPr>
              <a:t>Ion collider ring: 200 GeV/c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169863" indent="-169863">
              <a:lnSpc>
                <a:spcPct val="100000"/>
              </a:lnSpc>
              <a:spcBef>
                <a:spcPts val="600"/>
              </a:spcBef>
            </a:pPr>
            <a:r>
              <a:rPr lang="en-US" altLang="en-US" sz="1600" b="1" dirty="0" smtClean="0">
                <a:solidFill>
                  <a:srgbClr val="0432FF"/>
                </a:solidFill>
              </a:rPr>
              <a:t>Up to two detectors</a:t>
            </a:r>
            <a:r>
              <a:rPr lang="en-US" altLang="en-US" sz="1600" dirty="0" smtClean="0">
                <a:solidFill>
                  <a:schemeClr val="tx1"/>
                </a:solidFill>
              </a:rPr>
              <a:t> at minimum background locations</a:t>
            </a:r>
          </a:p>
          <a:p>
            <a:pPr marL="169863" indent="-169863">
              <a:lnSpc>
                <a:spcPct val="100000"/>
              </a:lnSpc>
              <a:spcBef>
                <a:spcPts val="600"/>
              </a:spcBef>
            </a:pPr>
            <a:r>
              <a:rPr lang="en-US" altLang="en-US" sz="1600" b="1" dirty="0" smtClean="0">
                <a:solidFill>
                  <a:srgbClr val="0432FF"/>
                </a:solidFill>
              </a:rPr>
              <a:t>20-100 GeV CM, Upgradable to 140 GeV CM</a:t>
            </a:r>
            <a:endParaRPr lang="en-US" altLang="en-US" sz="1600" b="1" dirty="0">
              <a:solidFill>
                <a:srgbClr val="0432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0990" y="2453831"/>
            <a:ext cx="7271658" cy="4238160"/>
            <a:chOff x="4298150" y="943748"/>
            <a:chExt cx="7260656" cy="45484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03E215-CA22-F540-B018-051ABC6F7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55" t="20333" r="9118" b="24306"/>
            <a:stretch/>
          </p:blipFill>
          <p:spPr>
            <a:xfrm>
              <a:off x="4356570" y="1018829"/>
              <a:ext cx="6995729" cy="44733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9406E7-F3B9-364A-9927-D6D876D69D4D}"/>
                </a:ext>
              </a:extLst>
            </p:cNvPr>
            <p:cNvSpPr txBox="1"/>
            <p:nvPr/>
          </p:nvSpPr>
          <p:spPr>
            <a:xfrm>
              <a:off x="6411543" y="3241779"/>
              <a:ext cx="593604" cy="327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100m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65666B-86C6-8F4C-B4E4-A9A925DE72FD}"/>
                </a:ext>
              </a:extLst>
            </p:cNvPr>
            <p:cNvSpPr txBox="1"/>
            <p:nvPr/>
          </p:nvSpPr>
          <p:spPr>
            <a:xfrm>
              <a:off x="6708345" y="4682551"/>
              <a:ext cx="1389833" cy="319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GeV CEBAF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9E9D36-1D09-6346-B8FF-6AE7F7B9EB03}"/>
                </a:ext>
              </a:extLst>
            </p:cNvPr>
            <p:cNvSpPr txBox="1"/>
            <p:nvPr/>
          </p:nvSpPr>
          <p:spPr>
            <a:xfrm>
              <a:off x="4298150" y="3922674"/>
              <a:ext cx="958238" cy="562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 source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1B3B2D-B18E-0F4C-8653-E1984168D55C}"/>
                </a:ext>
              </a:extLst>
            </p:cNvPr>
            <p:cNvSpPr txBox="1"/>
            <p:nvPr/>
          </p:nvSpPr>
          <p:spPr>
            <a:xfrm rot="424855">
              <a:off x="5599856" y="2282390"/>
              <a:ext cx="1215371" cy="543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Ion </a:t>
              </a:r>
              <a:r>
                <a:rPr lang="en-US" sz="1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linac</a:t>
              </a:r>
              <a:r>
                <a:rPr lang="en-US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(150 MeV)</a:t>
              </a:r>
              <a:endPara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864E3D-2A3E-DF47-9552-AAD6A21567B2}"/>
                </a:ext>
              </a:extLst>
            </p:cNvPr>
            <p:cNvSpPr txBox="1"/>
            <p:nvPr/>
          </p:nvSpPr>
          <p:spPr>
            <a:xfrm>
              <a:off x="6708345" y="3149591"/>
              <a:ext cx="1636233" cy="76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E</a:t>
              </a:r>
              <a:r>
                <a:rPr lang="en-US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nergy Booster</a:t>
              </a:r>
              <a:endPara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(8.9 GeV/c)</a:t>
              </a:r>
              <a:endPara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E07A1C-843C-FB43-9CD3-F6BB85BC0DD8}"/>
                </a:ext>
              </a:extLst>
            </p:cNvPr>
            <p:cNvSpPr txBox="1"/>
            <p:nvPr/>
          </p:nvSpPr>
          <p:spPr>
            <a:xfrm>
              <a:off x="4652485" y="1027865"/>
              <a:ext cx="1226627" cy="766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</a:t>
              </a:r>
              <a:r>
                <a:rPr lang="en-US" sz="1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nergy </a:t>
              </a:r>
              <a:br>
                <a:rPr lang="en-US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Booster</a:t>
              </a:r>
            </a:p>
            <a:p>
              <a:pPr algn="ctr"/>
              <a:r>
                <a:rPr lang="en-US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 </a:t>
              </a:r>
              <a:r>
                <a:rPr lang="en-US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GeV/c)</a:t>
              </a:r>
              <a:endPara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2CBFD6-0325-6F46-979E-4CE2445C7D99}"/>
                </a:ext>
              </a:extLst>
            </p:cNvPr>
            <p:cNvSpPr txBox="1"/>
            <p:nvPr/>
          </p:nvSpPr>
          <p:spPr>
            <a:xfrm>
              <a:off x="9543197" y="1604739"/>
              <a:ext cx="1674028" cy="543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Ion collider 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ring (200 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GeV/c)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5357E8-B57A-7648-98DF-FBBAEF170832}"/>
                </a:ext>
              </a:extLst>
            </p:cNvPr>
            <p:cNvSpPr txBox="1"/>
            <p:nvPr/>
          </p:nvSpPr>
          <p:spPr>
            <a:xfrm>
              <a:off x="8012434" y="3693685"/>
              <a:ext cx="1879448" cy="543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 collider ring</a:t>
              </a:r>
            </a:p>
            <a:p>
              <a:pPr algn="ctr"/>
              <a:r>
                <a:rPr lang="en-US" sz="1400" b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(3-12 GeV/c)</a:t>
              </a:r>
              <a:endParaRPr lang="en-US" sz="1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1440546C-3EF8-5D4A-82A7-C778A8FA8875}"/>
                </a:ext>
              </a:extLst>
            </p:cNvPr>
            <p:cNvSpPr/>
            <p:nvPr/>
          </p:nvSpPr>
          <p:spPr>
            <a:xfrm>
              <a:off x="5756075" y="943748"/>
              <a:ext cx="1733384" cy="935007"/>
            </a:xfrm>
            <a:prstGeom prst="arc">
              <a:avLst>
                <a:gd name="adj1" fmla="val 10245463"/>
                <a:gd name="adj2" fmla="val 13632957"/>
              </a:avLst>
            </a:prstGeom>
            <a:noFill/>
            <a:ln w="1905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A8440B41-B9EC-8D40-A535-53F0A7970D01}"/>
                </a:ext>
              </a:extLst>
            </p:cNvPr>
            <p:cNvSpPr/>
            <p:nvPr/>
          </p:nvSpPr>
          <p:spPr>
            <a:xfrm rot="1790293">
              <a:off x="8205661" y="3029099"/>
              <a:ext cx="1733384" cy="707886"/>
            </a:xfrm>
            <a:prstGeom prst="arc">
              <a:avLst>
                <a:gd name="adj1" fmla="val 4787365"/>
                <a:gd name="adj2" fmla="val 9445564"/>
              </a:avLst>
            </a:prstGeom>
            <a:noFill/>
            <a:ln w="19050">
              <a:solidFill>
                <a:srgbClr val="0432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0B826F0-0D92-7A47-8FAF-36F0D8FDD84C}"/>
                </a:ext>
              </a:extLst>
            </p:cNvPr>
            <p:cNvSpPr/>
            <p:nvPr/>
          </p:nvSpPr>
          <p:spPr>
            <a:xfrm rot="488393">
              <a:off x="8200856" y="2144101"/>
              <a:ext cx="3357950" cy="984553"/>
            </a:xfrm>
            <a:prstGeom prst="arc">
              <a:avLst>
                <a:gd name="adj1" fmla="val 15370856"/>
                <a:gd name="adj2" fmla="val 20652007"/>
              </a:avLst>
            </a:prstGeom>
            <a:noFill/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FF4C1F-C9B8-0942-8CC3-BE4397CB5623}"/>
                </a:ext>
              </a:extLst>
            </p:cNvPr>
            <p:cNvSpPr txBox="1"/>
            <p:nvPr/>
          </p:nvSpPr>
          <p:spPr>
            <a:xfrm>
              <a:off x="6896384" y="1448206"/>
              <a:ext cx="1045121" cy="543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9D41E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Interaction</a:t>
              </a:r>
            </a:p>
            <a:p>
              <a:pPr algn="ctr"/>
              <a:r>
                <a:rPr lang="en-US" sz="1400" b="1" dirty="0">
                  <a:solidFill>
                    <a:srgbClr val="9D41E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19DB8F-A801-A74D-BAB6-5AB8E519BA51}"/>
                </a:ext>
              </a:extLst>
            </p:cNvPr>
            <p:cNvSpPr txBox="1"/>
            <p:nvPr/>
          </p:nvSpPr>
          <p:spPr>
            <a:xfrm>
              <a:off x="8737368" y="2542157"/>
              <a:ext cx="1045121" cy="543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9D41E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Interaction</a:t>
              </a:r>
            </a:p>
            <a:p>
              <a:pPr algn="ctr"/>
              <a:r>
                <a:rPr lang="en-US" sz="1400" b="1" dirty="0">
                  <a:solidFill>
                    <a:srgbClr val="9D41E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point</a:t>
              </a: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6578D6E1-2FCB-1A4C-A814-6137DD8A7DE8}"/>
                </a:ext>
              </a:extLst>
            </p:cNvPr>
            <p:cNvSpPr/>
            <p:nvPr/>
          </p:nvSpPr>
          <p:spPr>
            <a:xfrm>
              <a:off x="6411543" y="2285532"/>
              <a:ext cx="1133455" cy="935007"/>
            </a:xfrm>
            <a:prstGeom prst="arc">
              <a:avLst>
                <a:gd name="adj1" fmla="val 1459995"/>
                <a:gd name="adj2" fmla="val 5887615"/>
              </a:avLst>
            </a:prstGeom>
            <a:noFill/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98" y="3654623"/>
            <a:ext cx="4792297" cy="3281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208" y="695997"/>
            <a:ext cx="6249352" cy="1611315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3" name="Straight Connector 32"/>
          <p:cNvCxnSpPr/>
          <p:nvPr/>
        </p:nvCxnSpPr>
        <p:spPr>
          <a:xfrm flipH="1" flipV="1">
            <a:off x="1234676" y="1867952"/>
            <a:ext cx="1754460" cy="1703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406083" y="1961144"/>
            <a:ext cx="3551177" cy="16381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4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391488" cy="538169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electron and ion rings intersect at the interaction point (IP) and the region around IP is called interaction region (IR). </a:t>
            </a:r>
            <a:endParaRPr lang="en-US" dirty="0" smtClean="0"/>
          </a:p>
          <a:p>
            <a:r>
              <a:rPr lang="en-US" dirty="0" smtClean="0"/>
              <a:t>Crossing angle is 50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IR contains </a:t>
            </a:r>
            <a:r>
              <a:rPr lang="en-US" dirty="0"/>
              <a:t>a full acceptance detector built around a detector solenoid.</a:t>
            </a:r>
          </a:p>
          <a:p>
            <a:r>
              <a:rPr lang="en-US" dirty="0">
                <a:latin typeface="Arial" panose="020B0604020202020204" pitchFamily="34" charset="0"/>
              </a:rPr>
              <a:t>Forward Side ion magnets have apertures which support ±10 </a:t>
            </a:r>
            <a:r>
              <a:rPr lang="en-US" dirty="0" err="1">
                <a:latin typeface="Arial" panose="020B0604020202020204" pitchFamily="34" charset="0"/>
              </a:rPr>
              <a:t>mrad</a:t>
            </a:r>
            <a:r>
              <a:rPr lang="en-US">
                <a:latin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</a:rPr>
              <a:t>angular </a:t>
            </a:r>
            <a:r>
              <a:rPr lang="en-US" smtClean="0">
                <a:latin typeface="Arial" panose="020B0604020202020204" pitchFamily="34" charset="0"/>
              </a:rPr>
              <a:t>acceptance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" y="6210310"/>
            <a:ext cx="838962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This </a:t>
            </a:r>
            <a:r>
              <a:rPr lang="en-US" sz="1600" dirty="0" smtClean="0"/>
              <a:t>presentation </a:t>
            </a:r>
            <a:r>
              <a:rPr lang="en-US" sz="1600" dirty="0"/>
              <a:t>does not </a:t>
            </a:r>
            <a:r>
              <a:rPr lang="en-US" sz="1600" dirty="0" smtClean="0"/>
              <a:t>cover the detector solenoid or the detector </a:t>
            </a:r>
            <a:r>
              <a:rPr lang="en-US" sz="1600" dirty="0"/>
              <a:t>dipoles.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0" y="2899144"/>
            <a:ext cx="11873940" cy="33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Magnet Specifications and Design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idx="1"/>
          </p:nvPr>
        </p:nvSpPr>
        <p:spPr>
          <a:xfrm>
            <a:off x="221061" y="966054"/>
            <a:ext cx="2628819" cy="534330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/>
              <a:t>All </a:t>
            </a:r>
            <a:r>
              <a:rPr lang="en-US" sz="2000" dirty="0" smtClean="0"/>
              <a:t>final focus quadrupole  </a:t>
            </a:r>
            <a:r>
              <a:rPr lang="en-US" sz="2000" dirty="0"/>
              <a:t>magnets </a:t>
            </a:r>
            <a:r>
              <a:rPr lang="en-US" sz="2000" dirty="0" smtClean="0"/>
              <a:t>use </a:t>
            </a:r>
            <a:r>
              <a:rPr lang="en-US" sz="2000" dirty="0" smtClean="0"/>
              <a:t>NbTi conductor</a:t>
            </a:r>
            <a:endParaRPr lang="en-US" sz="2000" dirty="0"/>
          </a:p>
          <a:p>
            <a:r>
              <a:rPr lang="en-US" sz="2000" dirty="0"/>
              <a:t>Operating </a:t>
            </a:r>
            <a:r>
              <a:rPr lang="en-US" sz="2000" dirty="0" smtClean="0"/>
              <a:t>temperature between </a:t>
            </a:r>
            <a:r>
              <a:rPr lang="en-US" sz="2000" dirty="0"/>
              <a:t>4.5 K and 4.7 K</a:t>
            </a:r>
          </a:p>
          <a:p>
            <a:r>
              <a:rPr lang="en-US" sz="2000" dirty="0"/>
              <a:t>All IR magnets are designed </a:t>
            </a:r>
            <a:r>
              <a:rPr lang="en-US" sz="2000" dirty="0" smtClean="0"/>
              <a:t>as </a:t>
            </a:r>
            <a:r>
              <a:rPr lang="en-US" sz="2000" dirty="0"/>
              <a:t>cold </a:t>
            </a:r>
            <a:r>
              <a:rPr lang="en-US" sz="2000" dirty="0" smtClean="0"/>
              <a:t>bore, to </a:t>
            </a:r>
            <a:r>
              <a:rPr lang="en-US" sz="2000" dirty="0"/>
              <a:t>lower the peak field in the </a:t>
            </a:r>
            <a:r>
              <a:rPr lang="en-US" sz="2000" dirty="0" smtClean="0"/>
              <a:t>coils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80" y="980542"/>
            <a:ext cx="9334524" cy="53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Quadrupoles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4522058" cy="550128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electron beam </a:t>
            </a:r>
            <a:r>
              <a:rPr lang="en-US" dirty="0" smtClean="0"/>
              <a:t>line has </a:t>
            </a:r>
            <a:r>
              <a:rPr lang="en-US" dirty="0"/>
              <a:t>6 main </a:t>
            </a:r>
            <a:r>
              <a:rPr lang="en-US" dirty="0" smtClean="0"/>
              <a:t>quadrupoles</a:t>
            </a:r>
          </a:p>
          <a:p>
            <a:r>
              <a:rPr lang="en-US" dirty="0" smtClean="0"/>
              <a:t>Field gradient varies but all the magnets are </a:t>
            </a:r>
            <a:r>
              <a:rPr lang="en-US" dirty="0"/>
              <a:t>designed</a:t>
            </a:r>
            <a:r>
              <a:rPr lang="en-US" dirty="0" smtClean="0"/>
              <a:t> for 45 T/m gradient</a:t>
            </a:r>
          </a:p>
          <a:p>
            <a:r>
              <a:rPr lang="en-US" dirty="0" smtClean="0"/>
              <a:t> </a:t>
            </a:r>
            <a:r>
              <a:rPr lang="en-US" dirty="0"/>
              <a:t>A common coil design is used for these 6 </a:t>
            </a:r>
            <a:r>
              <a:rPr lang="en-US" dirty="0" smtClean="0"/>
              <a:t>quadrupoles</a:t>
            </a:r>
          </a:p>
          <a:p>
            <a:r>
              <a:rPr lang="en-US" dirty="0" smtClean="0"/>
              <a:t>The </a:t>
            </a:r>
            <a:r>
              <a:rPr lang="en-US" dirty="0"/>
              <a:t>peak field in the coil is </a:t>
            </a:r>
            <a:r>
              <a:rPr lang="en-US" dirty="0" smtClean="0"/>
              <a:t>3.6 T</a:t>
            </a:r>
          </a:p>
          <a:p>
            <a:r>
              <a:rPr lang="en-US" dirty="0" smtClean="0"/>
              <a:t>The coils will be keystone Rutherford cable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Further optimization: multipole effects, </a:t>
            </a:r>
            <a:r>
              <a:rPr lang="en-US" dirty="0" smtClean="0"/>
              <a:t>field in the coil, conductor selection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191" y="1098630"/>
            <a:ext cx="6973812" cy="46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Quadrupole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48276" y="5217251"/>
            <a:ext cx="685430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coil design is optimized to the first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order.  Further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optimization,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likely to reduce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peak field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coils.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1892" y="966055"/>
            <a:ext cx="4617308" cy="58919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The ion beam line has 6 main quadrupoles; 3 upstream, 3 downstream</a:t>
            </a:r>
          </a:p>
          <a:p>
            <a:r>
              <a:rPr lang="en-US" sz="1900" dirty="0" smtClean="0"/>
              <a:t>The upstream quadrupoles are less demanding due to their smaller apertures</a:t>
            </a:r>
          </a:p>
          <a:p>
            <a:r>
              <a:rPr lang="en-US" sz="1900" dirty="0" smtClean="0"/>
              <a:t>The </a:t>
            </a:r>
            <a:r>
              <a:rPr lang="en-US" sz="1900" dirty="0"/>
              <a:t>downstream quadrupoles have larger bores and are the most challenging</a:t>
            </a:r>
          </a:p>
          <a:p>
            <a:pPr marL="403225" lvl="1" algn="just">
              <a:lnSpc>
                <a:spcPct val="100000"/>
              </a:lnSpc>
            </a:pPr>
            <a:r>
              <a:rPr lang="en-US" sz="1700" dirty="0"/>
              <a:t>iQDS1a has a gradient of 37.23 T/m and beam aperture radius of 9.2 cm </a:t>
            </a:r>
          </a:p>
          <a:p>
            <a:pPr marL="403225" lvl="1" algn="just">
              <a:lnSpc>
                <a:spcPct val="100000"/>
              </a:lnSpc>
            </a:pPr>
            <a:r>
              <a:rPr lang="en-US" sz="1700" dirty="0"/>
              <a:t>iQDS1b has a gradient of 37.23 T/m and beam aperture radius of 12.3 cm </a:t>
            </a:r>
          </a:p>
          <a:p>
            <a:pPr marL="403225" lvl="1"/>
            <a:r>
              <a:rPr lang="en-US" sz="1700" dirty="0"/>
              <a:t>iQDS2 has a gradient of 25.96 T/m and the largest beam aperture radius at 17.7 cm</a:t>
            </a:r>
          </a:p>
          <a:p>
            <a:r>
              <a:rPr lang="en-US" sz="1900" dirty="0"/>
              <a:t>The peak field in the ion quadrupole coils is 6.4-7.0 T</a:t>
            </a:r>
          </a:p>
          <a:p>
            <a:r>
              <a:rPr lang="en-US" sz="1900" dirty="0"/>
              <a:t>The coils will be keystone Rutherford cable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76" y="966055"/>
            <a:ext cx="7137424" cy="40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 Quadrupole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4602068" cy="538169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900" dirty="0"/>
              <a:t>Electron beam line skew quadrupoles are nested around the main quadrupole</a:t>
            </a:r>
          </a:p>
          <a:p>
            <a:r>
              <a:rPr lang="en-US" sz="1900" dirty="0"/>
              <a:t>The first ion upstream and downstream skew quadrupoles are also nested coils</a:t>
            </a:r>
          </a:p>
          <a:p>
            <a:r>
              <a:rPr lang="en-US" sz="1900" dirty="0"/>
              <a:t>The other ion beam line skew quadrupoles will be independent </a:t>
            </a:r>
            <a:r>
              <a:rPr lang="en-US" sz="1900" dirty="0" smtClean="0"/>
              <a:t>due to the </a:t>
            </a:r>
            <a:r>
              <a:rPr lang="en-US" sz="1900" smtClean="0"/>
              <a:t>required gradient</a:t>
            </a:r>
            <a:endParaRPr lang="en-US" sz="1900" dirty="0" smtClean="0"/>
          </a:p>
          <a:p>
            <a:r>
              <a:rPr lang="en-US" sz="1900" dirty="0" smtClean="0"/>
              <a:t>The coil field in all the skew quadrupoles is relatively low to moderate for NbTi</a:t>
            </a:r>
          </a:p>
          <a:p>
            <a:r>
              <a:rPr lang="en-US" sz="1900" dirty="0" smtClean="0"/>
              <a:t>The </a:t>
            </a:r>
            <a:r>
              <a:rPr lang="en-US" sz="1900" dirty="0"/>
              <a:t>peak field in the coil for an independent skew quadrupole (iQDS1S) is 3.9 T</a:t>
            </a:r>
          </a:p>
          <a:p>
            <a:r>
              <a:rPr lang="en-US" sz="1900" dirty="0"/>
              <a:t>Skew quadrupole conductor will be standard MRI rectangular or round </a:t>
            </a:r>
            <a:r>
              <a:rPr lang="en-US" sz="1900" dirty="0" smtClean="0"/>
              <a:t>conductor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Field in iQUS1a skew quad with all the coi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3039"/>
            <a:ext cx="6139483" cy="29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QDS1S_Design 11th March 2019 coil fiel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8401"/>
            <a:ext cx="6139483" cy="28393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377940" y="3107276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Nested Skew Quadrupole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3940" y="6008929"/>
            <a:ext cx="336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Skew Quadrupole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5" y="966055"/>
            <a:ext cx="4262845" cy="538169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There are four solenoid magnets in the </a:t>
            </a:r>
            <a:r>
              <a:rPr lang="en-US" dirty="0" smtClean="0"/>
              <a:t>IR to counteract the effects of the detector solenoid </a:t>
            </a:r>
          </a:p>
          <a:p>
            <a:r>
              <a:rPr lang="en-US" dirty="0" smtClean="0"/>
              <a:t>The </a:t>
            </a:r>
            <a:r>
              <a:rPr lang="en-US" dirty="0"/>
              <a:t>downstream ion beam solenoid has a larger bore (</a:t>
            </a:r>
            <a:r>
              <a:rPr lang="en-US" dirty="0" smtClean="0"/>
              <a:t>19.8 cm radius), coil </a:t>
            </a:r>
            <a:r>
              <a:rPr lang="en-US" dirty="0"/>
              <a:t>inner radius </a:t>
            </a:r>
            <a:r>
              <a:rPr lang="en-US" dirty="0" smtClean="0"/>
              <a:t>(22.5 cm) </a:t>
            </a:r>
            <a:r>
              <a:rPr lang="en-US" dirty="0"/>
              <a:t>and it is a 4 T solenoid. 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small bore solenoids have a central field of </a:t>
            </a:r>
            <a:r>
              <a:rPr lang="en-US" dirty="0" smtClean="0"/>
              <a:t>2T and 4T the </a:t>
            </a:r>
            <a:r>
              <a:rPr lang="en-US" dirty="0"/>
              <a:t>coil inner radius is </a:t>
            </a:r>
            <a:r>
              <a:rPr lang="en-US" dirty="0" smtClean="0"/>
              <a:t>6.0 cm</a:t>
            </a:r>
          </a:p>
          <a:p>
            <a:r>
              <a:rPr lang="en-US" dirty="0" smtClean="0"/>
              <a:t>The </a:t>
            </a:r>
            <a:r>
              <a:rPr lang="en-US" dirty="0"/>
              <a:t>solenoid magnets will </a:t>
            </a:r>
            <a:r>
              <a:rPr lang="en-US" dirty="0" smtClean="0"/>
              <a:t>use </a:t>
            </a:r>
            <a:r>
              <a:rPr lang="en-US" dirty="0"/>
              <a:t>standard MRI NbTi </a:t>
            </a:r>
            <a:r>
              <a:rPr lang="en-US" dirty="0" smtClean="0"/>
              <a:t>rectangular conductor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42" y="1409701"/>
            <a:ext cx="738490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13997</TotalTime>
  <Words>912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.PingFangSC-Regular</vt:lpstr>
      <vt:lpstr>Arial</vt:lpstr>
      <vt:lpstr>Calibri</vt:lpstr>
      <vt:lpstr>PingFangSC-Regular</vt:lpstr>
      <vt:lpstr>Theme1</vt:lpstr>
      <vt:lpstr>Interaction Region Magnets for Future Electron-Ion Collider  at Jefferson Lab</vt:lpstr>
      <vt:lpstr>Content</vt:lpstr>
      <vt:lpstr>JLEIC Overview</vt:lpstr>
      <vt:lpstr>Interaction Region</vt:lpstr>
      <vt:lpstr>IR Magnet Specifications and Design Parameters</vt:lpstr>
      <vt:lpstr>Electron Quadrupoles</vt:lpstr>
      <vt:lpstr>Ion Quadrupole</vt:lpstr>
      <vt:lpstr>Skew Quadrupole</vt:lpstr>
      <vt:lpstr>Solenoid Magnet</vt:lpstr>
      <vt:lpstr>Kicker Magnet</vt:lpstr>
      <vt:lpstr>Magnet-Magnet Interaction</vt:lpstr>
      <vt:lpstr>Magnet-Magnet Interaction (eQUS1 with ion beam line)</vt:lpstr>
      <vt:lpstr>Magnet-Magnet Interaction (iQDS1a, iQDS1b, eQUS3 and eASUS )</vt:lpstr>
      <vt:lpstr>Summary</vt:lpstr>
      <vt:lpstr>NAPAC 2019 Reference Presentations and Posters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JLEIC Advances &amp; Opportunities</dc:title>
  <dc:subject/>
  <dc:creator>Andrei Seryi</dc:creator>
  <cp:keywords/>
  <dc:description/>
  <cp:lastModifiedBy>Tim Michalski</cp:lastModifiedBy>
  <cp:revision>333</cp:revision>
  <dcterms:created xsi:type="dcterms:W3CDTF">2018-09-06T13:32:58Z</dcterms:created>
  <dcterms:modified xsi:type="dcterms:W3CDTF">2019-08-28T19:03:21Z</dcterms:modified>
  <cp:category/>
</cp:coreProperties>
</file>