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1089600" cy="40233600"/>
  <p:notesSz cx="92329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2">
          <p15:clr>
            <a:srgbClr val="A4A3A4"/>
          </p15:clr>
        </p15:guide>
        <p15:guide id="2" pos="9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FE0"/>
    <a:srgbClr val="3366FF"/>
    <a:srgbClr val="FFFFCC"/>
    <a:srgbClr val="F5D697"/>
    <a:srgbClr val="EEF9F4"/>
    <a:srgbClr val="85FFF4"/>
    <a:srgbClr val="CCEEDF"/>
    <a:srgbClr val="F2C87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50000" autoAdjust="0"/>
  </p:normalViewPr>
  <p:slideViewPr>
    <p:cSldViewPr snapToGrid="0" snapToObjects="1">
      <p:cViewPr>
        <p:scale>
          <a:sx n="20" d="100"/>
          <a:sy n="20" d="100"/>
        </p:scale>
        <p:origin x="896" y="-1540"/>
      </p:cViewPr>
      <p:guideLst>
        <p:guide orient="horz" pos="12672"/>
        <p:guide pos="97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1138" cy="3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655" tIns="53828" rIns="107655" bIns="53828" numCol="1" anchor="t" anchorCtr="0" compatLnSpc="1">
            <a:prstTxWarp prst="textNoShape">
              <a:avLst/>
            </a:prstTxWarp>
          </a:bodyPr>
          <a:lstStyle>
            <a:lvl1pPr defTabSz="1077663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764" y="0"/>
            <a:ext cx="4001138" cy="3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655" tIns="53828" rIns="107655" bIns="53828" numCol="1" anchor="t" anchorCtr="0" compatLnSpc="1">
            <a:prstTxWarp prst="textNoShape">
              <a:avLst/>
            </a:prstTxWarp>
          </a:bodyPr>
          <a:lstStyle>
            <a:lvl1pPr algn="r" defTabSz="1077663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50543"/>
            <a:ext cx="4001138" cy="3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655" tIns="53828" rIns="107655" bIns="53828" numCol="1" anchor="b" anchorCtr="0" compatLnSpc="1">
            <a:prstTxWarp prst="textNoShape">
              <a:avLst/>
            </a:prstTxWarp>
          </a:bodyPr>
          <a:lstStyle>
            <a:lvl1pPr defTabSz="1077663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764" y="6550543"/>
            <a:ext cx="4001138" cy="3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655" tIns="53828" rIns="107655" bIns="53828" numCol="1" anchor="b" anchorCtr="0" compatLnSpc="1">
            <a:prstTxWarp prst="textNoShape">
              <a:avLst/>
            </a:prstTxWarp>
          </a:bodyPr>
          <a:lstStyle>
            <a:lvl1pPr algn="r" defTabSz="1077663">
              <a:defRPr sz="1300"/>
            </a:lvl1pPr>
          </a:lstStyle>
          <a:p>
            <a:pPr>
              <a:defRPr/>
            </a:pPr>
            <a:fld id="{0FC4507F-8B23-471A-9F68-C1E478A39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1138" cy="3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763" y="0"/>
            <a:ext cx="3998116" cy="3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3150" y="520700"/>
            <a:ext cx="20066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32" y="3295456"/>
            <a:ext cx="7385640" cy="31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6548"/>
            <a:ext cx="4001138" cy="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763" y="6586548"/>
            <a:ext cx="3998116" cy="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C4D2C-4E9E-401F-8850-6A9B3AAA1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9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12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A1AA9-7F33-40BF-A346-8E00384167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518" y="12498333"/>
            <a:ext cx="26426567" cy="8624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034" y="22798969"/>
            <a:ext cx="21763535" cy="1028147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CC30-637E-40D7-B63D-5C8875D38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5DA9-B251-42C8-89DA-3223783CE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51151" y="3575516"/>
            <a:ext cx="6605769" cy="321881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2682" y="3575516"/>
            <a:ext cx="19706725" cy="321881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3B48-3D13-4EC2-94F3-898BBFFBF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965B-9D0D-43B5-A7A4-B074FCD61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066" y="25854875"/>
            <a:ext cx="26425403" cy="7990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066" y="17053442"/>
            <a:ext cx="26425403" cy="880143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BC8E-F85A-4F15-861A-C70E23B10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2681" y="11625217"/>
            <a:ext cx="13155665" cy="241384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00091" y="11625217"/>
            <a:ext cx="13156829" cy="241384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2F98-F19A-479B-9F42-A8DE9DAE4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57" y="1612071"/>
            <a:ext cx="27981687" cy="6703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3957" y="9005870"/>
            <a:ext cx="13737671" cy="375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3957" y="12760267"/>
            <a:ext cx="13737671" cy="231801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316" y="9005870"/>
            <a:ext cx="13742327" cy="375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316" y="12760267"/>
            <a:ext cx="13742327" cy="231801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41EB-7AA8-49D1-9B10-CFD3CF616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017E-281E-4D95-9202-4FA4DCEE1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E7DE-0AE7-49EB-B1D6-E89A45BC4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57" y="1601423"/>
            <a:ext cx="10229339" cy="68188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615" y="1601422"/>
            <a:ext cx="17381029" cy="343390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3957" y="8420244"/>
            <a:ext cx="10229339" cy="275201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FBEE-9EF6-4F74-8D0A-283716B53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04" y="28163308"/>
            <a:ext cx="18654458" cy="33242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04" y="3594682"/>
            <a:ext cx="18654458" cy="241405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04" y="31487536"/>
            <a:ext cx="18654458" cy="47233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127F-9309-413F-AC29-187D79D8D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2038" y="3575050"/>
            <a:ext cx="26425525" cy="67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817" tIns="35909" rIns="71817" bIns="359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2038" y="11625263"/>
            <a:ext cx="26425525" cy="241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2038" y="36658550"/>
            <a:ext cx="64770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21963" y="36658550"/>
            <a:ext cx="98456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80563" y="36658550"/>
            <a:ext cx="64770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17" tIns="35909" rIns="71817" bIns="359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50ED05-D7F8-4677-B815-3790BF078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2pPr>
      <a:lvl3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3pPr>
      <a:lvl4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4pPr>
      <a:lvl5pPr algn="ctr" defTabSz="7207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5pPr>
      <a:lvl6pPr marL="4572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6pPr>
      <a:lvl7pPr marL="9144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7pPr>
      <a:lvl8pPr marL="13716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8pPr>
      <a:lvl9pPr marL="1828800" algn="ctr" defTabSz="7207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imes New Roman" pitchFamily="18" charset="0"/>
        </a:defRPr>
      </a:lvl9pPr>
    </p:titleStyle>
    <p:bodyStyle>
      <a:lvl1pPr marL="269875" indent="-269875" algn="l" defTabSz="72072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23838" algn="l" defTabSz="72072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98525" indent="-177800" algn="l" defTabSz="72072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258888" indent="-184150" algn="l" defTabSz="72072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20838" indent="-185738" algn="l" defTabSz="7207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780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352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924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449638" indent="-185738" algn="l" defTabSz="7207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emf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1.wmf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5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3.wmf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emf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9F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3863"/>
          <p:cNvSpPr>
            <a:spLocks noChangeArrowheads="1"/>
          </p:cNvSpPr>
          <p:nvPr/>
        </p:nvSpPr>
        <p:spPr bwMode="auto">
          <a:xfrm>
            <a:off x="20153445" y="11925033"/>
            <a:ext cx="10789920" cy="6309360"/>
          </a:xfrm>
          <a:prstGeom prst="roundRect">
            <a:avLst>
              <a:gd name="adj" fmla="val 5954"/>
            </a:avLst>
          </a:prstGeom>
          <a:solidFill>
            <a:srgbClr val="FFFFCC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91440" rIns="91440" bIns="9144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en-US" altLang="en-US" sz="4800" b="1" dirty="0">
                <a:latin typeface="Arial" charset="0"/>
                <a:cs typeface="Arial" charset="0"/>
              </a:rPr>
              <a:t>Experiment Parameters</a:t>
            </a:r>
            <a:endParaRPr lang="en-US" altLang="en-US" sz="4800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400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400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3000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b="1" dirty="0">
              <a:latin typeface="Arial" charset="0"/>
              <a:cs typeface="Arial" charset="0"/>
            </a:endParaRPr>
          </a:p>
        </p:txBody>
      </p:sp>
      <p:pic>
        <p:nvPicPr>
          <p:cNvPr id="3" name="Picture 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416" y="-34807"/>
            <a:ext cx="2852240" cy="741243"/>
          </a:xfrm>
          <a:prstGeom prst="rect">
            <a:avLst/>
          </a:prstGeom>
          <a:noFill/>
          <a:ln w="19050" cap="flat" cmpd="sng">
            <a:noFill/>
            <a:miter lim="800000"/>
            <a:headEnd/>
            <a:tailEnd/>
          </a:ln>
          <a:effectLst/>
        </p:spPr>
      </p:pic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7620" y="-28246"/>
            <a:ext cx="31089600" cy="336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77672" tIns="188837" rIns="377672" bIns="188837">
            <a:spAutoFit/>
          </a:bodyPr>
          <a:lstStyle/>
          <a:p>
            <a:pPr algn="ctr"/>
            <a:r>
              <a:rPr lang="en-US" sz="5800" b="1" cap="all" dirty="0">
                <a:latin typeface="Arial" panose="020B0604020202020204" pitchFamily="34" charset="0"/>
                <a:cs typeface="Arial" panose="020B0604020202020204" pitchFamily="34" charset="0"/>
              </a:rPr>
              <a:t>First Experimental Demonstration of Cooling of Ions </a:t>
            </a:r>
          </a:p>
          <a:p>
            <a:pPr algn="ctr"/>
            <a:r>
              <a:rPr lang="en-US" sz="5800" b="1" cap="all" dirty="0">
                <a:latin typeface="Arial" panose="020B0604020202020204" pitchFamily="34" charset="0"/>
                <a:cs typeface="Arial" panose="020B0604020202020204" pitchFamily="34" charset="0"/>
              </a:rPr>
              <a:t>by a bunched Electron Beam*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Y. Zhang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S. Benson, A. Hutton, K. Jordan, T. Powers, R.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Rimmer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Spata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39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H. Wang, S. Wang, H. Zhang, Jefferson Lab, USA</a:t>
            </a:r>
          </a:p>
          <a:p>
            <a:pPr algn="ctr"/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L. Mao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J. Li, X. Ma, M. Tang, J. Yang, X. Yang, H. Zhao, H.W. Zhao, Institute of Modern Physics (IMP), China</a:t>
            </a:r>
          </a:p>
        </p:txBody>
      </p:sp>
      <p:sp>
        <p:nvSpPr>
          <p:cNvPr id="1198" name="Text Box 201"/>
          <p:cNvSpPr txBox="1">
            <a:spLocks noChangeArrowheads="1"/>
          </p:cNvSpPr>
          <p:nvPr/>
        </p:nvSpPr>
        <p:spPr bwMode="auto">
          <a:xfrm>
            <a:off x="379602" y="3276839"/>
            <a:ext cx="30358080" cy="2926080"/>
          </a:xfrm>
          <a:prstGeom prst="roundRect">
            <a:avLst/>
          </a:prstGeom>
          <a:solidFill>
            <a:srgbClr val="CCEED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square" lIns="91440" tIns="0" rIns="91440" bIns="91440">
            <a:spAutoFit/>
          </a:bodyPr>
          <a:lstStyle/>
          <a:p>
            <a:pPr algn="just" defTabSz="787400">
              <a:spcBef>
                <a:spcPct val="50000"/>
              </a:spcBef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Abstract: 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ion beams is essential to future electron-ion colliders reaching high luminosities. Cooling very high energy hadrons demands the use of a RF/SRF linac. It is then critical to demonstrate bunched</a:t>
            </a:r>
            <a:r>
              <a:rPr lang="en-US" dirty="0"/>
              <a:t>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beam electron cooling experimentally and to benchmark simulations against this experimental data. Such studies were carried out by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-IMP collaboration, using a DC cooler at IMP. The thermionic gun of the DC cooler was modified to produce a pulsed beam with pulse length of 0.07-3.5 µs at a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383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kHz repetition frequency. The experiments clearly demonstrated cooling of a RF focused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25+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bunches. We present the main experiments results.</a:t>
            </a:r>
          </a:p>
        </p:txBody>
      </p:sp>
      <p:pic>
        <p:nvPicPr>
          <p:cNvPr id="1054" name="Picture 2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82"/>
          <a:stretch>
            <a:fillRect/>
          </a:stretch>
        </p:blipFill>
        <p:spPr bwMode="auto">
          <a:xfrm>
            <a:off x="-154534" y="588862"/>
            <a:ext cx="1280160" cy="114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85145"/>
              </p:ext>
            </p:extLst>
          </p:nvPr>
        </p:nvGraphicFramePr>
        <p:xfrm>
          <a:off x="6569075" y="10607183"/>
          <a:ext cx="6127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Equation" r:id="rId6" imgW="914400" imgH="164160" progId="">
                  <p:embed/>
                </p:oleObj>
              </mc:Choice>
              <mc:Fallback>
                <p:oleObj name="Equation" r:id="rId6" imgW="914400" imgH="164160" progId="">
                  <p:embed/>
                  <p:pic>
                    <p:nvPicPr>
                      <p:cNvPr id="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0607183"/>
                        <a:ext cx="6127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878448" y="553732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/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0" y="0"/>
            <a:ext cx="3108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63" name="Picture 1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835" y="720889"/>
            <a:ext cx="1048788" cy="7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9" descr="cas-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9869" y="-48028"/>
            <a:ext cx="1203456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4" descr="IMPSIG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2512" y="-22327"/>
            <a:ext cx="1077278" cy="118872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3863"/>
          <p:cNvSpPr>
            <a:spLocks noChangeArrowheads="1"/>
          </p:cNvSpPr>
          <p:nvPr/>
        </p:nvSpPr>
        <p:spPr bwMode="auto">
          <a:xfrm>
            <a:off x="293822" y="6363651"/>
            <a:ext cx="19659600" cy="5303520"/>
          </a:xfrm>
          <a:prstGeom prst="roundRect">
            <a:avLst>
              <a:gd name="adj" fmla="val 5954"/>
            </a:avLst>
          </a:prstGeom>
          <a:solidFill>
            <a:srgbClr val="FFFFCC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91440" rIns="91440" bIns="9144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JLEIC, a high-energy high-luminosity polarized electron-ion collider based on Jefferson Lab CEBAF SRF linac, is designed for the future QCD frontier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JLEIC relies on electron cooling to reach very high luminosities up to &gt;10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by achieving a substantially reduction of 6D ion beam emittance.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JLEIC adopts a multi-stage cooling scheme: 4.3 MeV DC cooling in the high energy booster for emittance reduction; high energy (up to ~85 MeV) cooling for maintaining low emittance during beam store/collision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High energy cooling by a bunched electron beam is in a parameter regime which was never done before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It is critical for JLEIC to carry out a proof-of-principle experiment to demonstrate its effectiveness. </a:t>
            </a:r>
          </a:p>
        </p:txBody>
      </p:sp>
      <p:sp>
        <p:nvSpPr>
          <p:cNvPr id="119" name="AutoShape 3862"/>
          <p:cNvSpPr>
            <a:spLocks noChangeArrowheads="1"/>
          </p:cNvSpPr>
          <p:nvPr/>
        </p:nvSpPr>
        <p:spPr bwMode="auto">
          <a:xfrm>
            <a:off x="206055" y="34521402"/>
            <a:ext cx="16459200" cy="5486400"/>
          </a:xfrm>
          <a:prstGeom prst="roundRect">
            <a:avLst>
              <a:gd name="adj" fmla="val 2995"/>
            </a:avLst>
          </a:prstGeom>
          <a:solidFill>
            <a:srgbClr val="FFFFCC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marL="404813" indent="-404813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rial" charset="0"/>
                <a:cs typeface="Arial" charset="0"/>
              </a:rPr>
              <a:t>The world first experiment for bunched electron beam cooling was carried out at IMP by a </a:t>
            </a:r>
            <a:r>
              <a:rPr lang="en-US" altLang="en-US" sz="3200" dirty="0" err="1">
                <a:latin typeface="Arial" charset="0"/>
                <a:cs typeface="Arial" charset="0"/>
              </a:rPr>
              <a:t>JLab</a:t>
            </a:r>
            <a:r>
              <a:rPr lang="en-US" altLang="en-US" sz="3200" dirty="0">
                <a:latin typeface="Arial" charset="0"/>
                <a:cs typeface="Arial" charset="0"/>
              </a:rPr>
              <a:t>-IMP collaboration (May, 2016, April, 2017, Sept. and Nov., 2018) </a:t>
            </a:r>
          </a:p>
          <a:p>
            <a:pPr marL="404813" indent="-404813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rial" charset="0"/>
                <a:cs typeface="Arial" charset="0"/>
              </a:rPr>
              <a:t>The experiments demonstrated that both coasting and bunched ion beams can be cooled by pulsed electron beam in transverse and longitudinal phase space;</a:t>
            </a:r>
          </a:p>
          <a:p>
            <a:pPr marL="404813" indent="-404813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rial" charset="0"/>
                <a:cs typeface="Arial" charset="0"/>
              </a:rPr>
              <a:t>The electron pulse and ions must be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synchronized to prevent ion beam loss;</a:t>
            </a:r>
            <a:endParaRPr lang="en-US" altLang="en-US" sz="3200" dirty="0">
              <a:latin typeface="Arial" charset="0"/>
              <a:cs typeface="Arial" charset="0"/>
            </a:endParaRPr>
          </a:p>
          <a:p>
            <a:pPr marL="404813" indent="-404813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rial" charset="0"/>
                <a:cs typeface="Arial" charset="0"/>
              </a:rPr>
              <a:t>Grouping effect is observed while a coasting ion beam is cooled by a bunched electron beam. </a:t>
            </a:r>
          </a:p>
          <a:p>
            <a:pPr marL="404813" indent="-404813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rial" charset="0"/>
                <a:cs typeface="Arial" charset="0"/>
              </a:rPr>
              <a:t>Benchmarking with simulations is in progress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124" y="11842647"/>
            <a:ext cx="19659600" cy="5986662"/>
            <a:chOff x="259859" y="12480114"/>
            <a:chExt cx="19659600" cy="6052613"/>
          </a:xfrm>
          <a:solidFill>
            <a:srgbClr val="FFFFCC"/>
          </a:solidFill>
        </p:grpSpPr>
        <p:sp>
          <p:nvSpPr>
            <p:cNvPr id="106" name="AutoShape 3863"/>
            <p:cNvSpPr>
              <a:spLocks noChangeArrowheads="1"/>
            </p:cNvSpPr>
            <p:nvPr/>
          </p:nvSpPr>
          <p:spPr bwMode="auto">
            <a:xfrm>
              <a:off x="259859" y="12480114"/>
              <a:ext cx="19659600" cy="6038959"/>
            </a:xfrm>
            <a:prstGeom prst="roundRect">
              <a:avLst>
                <a:gd name="adj" fmla="val 5954"/>
              </a:avLst>
            </a:prstGeom>
            <a:grp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91440" rIns="91440" bIns="9144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1800"/>
                </a:spcAft>
              </a:pPr>
              <a:r>
                <a:rPr lang="en-US" altLang="en-US" sz="4800" b="1" dirty="0">
                  <a:latin typeface="Arial" charset="0"/>
                  <a:cs typeface="Arial" charset="0"/>
                </a:rPr>
                <a:t>Making of a Bunched Electron Beam</a:t>
              </a:r>
              <a:endParaRPr lang="en-US" altLang="en-US" sz="4800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sz="2400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sz="2400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sz="3000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altLang="en-US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002295" y="13002993"/>
              <a:ext cx="18641907" cy="5529734"/>
              <a:chOff x="-263723" y="2007081"/>
              <a:chExt cx="11906944" cy="4566211"/>
            </a:xfrm>
            <a:grpFill/>
          </p:grpSpPr>
          <p:pic>
            <p:nvPicPr>
              <p:cNvPr id="153" name="图片 6">
                <a:extLst>
                  <a:ext uri="{FF2B5EF4-FFF2-40B4-BE49-F238E27FC236}">
                    <a16:creationId xmlns:a16="http://schemas.microsoft.com/office/drawing/2014/main" id="{51CE1925-57E2-45AF-89E5-C3906054C2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81630" y="2007081"/>
                <a:ext cx="3223406" cy="4009093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>
                <a:softEdge rad="635000"/>
              </a:effectLst>
            </p:spPr>
          </p:pic>
          <p:grpSp>
            <p:nvGrpSpPr>
              <p:cNvPr id="154" name="Group 153"/>
              <p:cNvGrpSpPr/>
              <p:nvPr/>
            </p:nvGrpSpPr>
            <p:grpSpPr>
              <a:xfrm>
                <a:off x="-263723" y="2372954"/>
                <a:ext cx="11906944" cy="4200338"/>
                <a:chOff x="-263723" y="2372954"/>
                <a:chExt cx="11906944" cy="4200338"/>
              </a:xfrm>
              <a:grpFill/>
            </p:grpSpPr>
            <p:pic>
              <p:nvPicPr>
                <p:cNvPr id="155" name="图片 7">
                  <a:extLst>
                    <a:ext uri="{FF2B5EF4-FFF2-40B4-BE49-F238E27FC236}">
                      <a16:creationId xmlns:a16="http://schemas.microsoft.com/office/drawing/2014/main" id="{FE959094-4B8D-46E1-8A12-06794424D0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33990" y="2932618"/>
                  <a:ext cx="3270861" cy="2158018"/>
                </a:xfrm>
                <a:prstGeom prst="rect">
                  <a:avLst/>
                </a:prstGeom>
                <a:grpFill/>
              </p:spPr>
            </p:pic>
            <p:cxnSp>
              <p:nvCxnSpPr>
                <p:cNvPr id="156" name="直接连接符 8">
                  <a:extLst>
                    <a:ext uri="{FF2B5EF4-FFF2-40B4-BE49-F238E27FC236}">
                      <a16:creationId xmlns:a16="http://schemas.microsoft.com/office/drawing/2014/main" id="{0BEE09DE-2A6B-4A19-9708-66F8DED66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6813" y="3450889"/>
                  <a:ext cx="33724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9">
                  <a:extLst>
                    <a:ext uri="{FF2B5EF4-FFF2-40B4-BE49-F238E27FC236}">
                      <a16:creationId xmlns:a16="http://schemas.microsoft.com/office/drawing/2014/main" id="{B4D06B35-5540-4EEC-AC1E-92C38F2EEE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79377" y="3617413"/>
                  <a:ext cx="54803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0">
                  <a:extLst>
                    <a:ext uri="{FF2B5EF4-FFF2-40B4-BE49-F238E27FC236}">
                      <a16:creationId xmlns:a16="http://schemas.microsoft.com/office/drawing/2014/main" id="{17F4D347-5301-42BB-BA87-F7BA956537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71942" y="4274741"/>
                  <a:ext cx="768157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1">
                  <a:extLst>
                    <a:ext uri="{FF2B5EF4-FFF2-40B4-BE49-F238E27FC236}">
                      <a16:creationId xmlns:a16="http://schemas.microsoft.com/office/drawing/2014/main" id="{3114FD94-109F-457E-8309-77451D897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6813" y="4704679"/>
                  <a:ext cx="97200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2">
                  <a:extLst>
                    <a:ext uri="{FF2B5EF4-FFF2-40B4-BE49-F238E27FC236}">
                      <a16:creationId xmlns:a16="http://schemas.microsoft.com/office/drawing/2014/main" id="{62899268-8C73-4F99-9142-3C44AC2B90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720714" y="3150372"/>
                  <a:ext cx="596254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3">
                  <a:extLst>
                    <a:ext uri="{FF2B5EF4-FFF2-40B4-BE49-F238E27FC236}">
                      <a16:creationId xmlns:a16="http://schemas.microsoft.com/office/drawing/2014/main" id="{591C35D4-BD87-44BC-80E9-E1B24061D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936354" y="3310521"/>
                  <a:ext cx="596254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4">
                  <a:extLst>
                    <a:ext uri="{FF2B5EF4-FFF2-40B4-BE49-F238E27FC236}">
                      <a16:creationId xmlns:a16="http://schemas.microsoft.com/office/drawing/2014/main" id="{87DA3F11-E0C5-44BD-9DDA-BC698E7AE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6254" y="2852245"/>
                  <a:ext cx="1939182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5">
                  <a:extLst>
                    <a:ext uri="{FF2B5EF4-FFF2-40B4-BE49-F238E27FC236}">
                      <a16:creationId xmlns:a16="http://schemas.microsoft.com/office/drawing/2014/main" id="{240DDC5C-959E-43C5-B153-C5D33FB39F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40882" y="3012394"/>
                  <a:ext cx="1475465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">
                  <a:extLst>
                    <a:ext uri="{FF2B5EF4-FFF2-40B4-BE49-F238E27FC236}">
                      <a16:creationId xmlns:a16="http://schemas.microsoft.com/office/drawing/2014/main" id="{1B1B4EDE-E43D-4457-BA4D-9CE9B04EB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78953" y="3434741"/>
                  <a:ext cx="844693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7">
                  <a:extLst>
                    <a:ext uri="{FF2B5EF4-FFF2-40B4-BE49-F238E27FC236}">
                      <a16:creationId xmlns:a16="http://schemas.microsoft.com/office/drawing/2014/main" id="{34394BDF-5581-431C-8E8D-39B9CEAAC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830602" y="2976464"/>
                  <a:ext cx="24843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8">
                  <a:extLst>
                    <a:ext uri="{FF2B5EF4-FFF2-40B4-BE49-F238E27FC236}">
                      <a16:creationId xmlns:a16="http://schemas.microsoft.com/office/drawing/2014/main" id="{80B32542-F528-4BF2-9A49-17CCEE65D7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967820" y="4033893"/>
                  <a:ext cx="1341571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21">
                  <a:extLst>
                    <a:ext uri="{FF2B5EF4-FFF2-40B4-BE49-F238E27FC236}">
                      <a16:creationId xmlns:a16="http://schemas.microsoft.com/office/drawing/2014/main" id="{FE5ED9F5-07D5-4C01-92FE-46B9898209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886097" y="3743012"/>
                  <a:ext cx="1093132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22">
                  <a:extLst>
                    <a:ext uri="{FF2B5EF4-FFF2-40B4-BE49-F238E27FC236}">
                      <a16:creationId xmlns:a16="http://schemas.microsoft.com/office/drawing/2014/main" id="{A1C60FCB-EA57-4BA4-B182-B1FFC340B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19343" y="3196446"/>
                  <a:ext cx="6744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23">
                  <a:extLst>
                    <a:ext uri="{FF2B5EF4-FFF2-40B4-BE49-F238E27FC236}">
                      <a16:creationId xmlns:a16="http://schemas.microsoft.com/office/drawing/2014/main" id="{8D0BBE8B-7B58-42D8-88F9-D68C622AD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38605" y="3363107"/>
                  <a:ext cx="168625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24">
                  <a:extLst>
                    <a:ext uri="{FF2B5EF4-FFF2-40B4-BE49-F238E27FC236}">
                      <a16:creationId xmlns:a16="http://schemas.microsoft.com/office/drawing/2014/main" id="{7AA4DAC9-3686-4308-ABDA-99181A7759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019309" y="3260833"/>
                  <a:ext cx="149063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25">
                  <a:extLst>
                    <a:ext uri="{FF2B5EF4-FFF2-40B4-BE49-F238E27FC236}">
                      <a16:creationId xmlns:a16="http://schemas.microsoft.com/office/drawing/2014/main" id="{4EA01670-79D7-4F5D-9E9C-CBD7357E45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732083" y="3446266"/>
                  <a:ext cx="149063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2" name="图片 26">
                  <a:extLst>
                    <a:ext uri="{FF2B5EF4-FFF2-40B4-BE49-F238E27FC236}">
                      <a16:creationId xmlns:a16="http://schemas.microsoft.com/office/drawing/2014/main" id="{66C17A66-B189-4CAD-BB86-E81B5BB267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4410" t="12774" b="-6095"/>
                <a:stretch/>
              </p:blipFill>
              <p:spPr>
                <a:xfrm>
                  <a:off x="-263723" y="2372954"/>
                  <a:ext cx="4303366" cy="3987365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cxnSp>
              <p:nvCxnSpPr>
                <p:cNvPr id="173" name="直接箭头连接符 27">
                  <a:extLst>
                    <a:ext uri="{FF2B5EF4-FFF2-40B4-BE49-F238E27FC236}">
                      <a16:creationId xmlns:a16="http://schemas.microsoft.com/office/drawing/2014/main" id="{97F3B779-1480-4495-8078-47E38DE90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83278" y="3448499"/>
                  <a:ext cx="1170112" cy="826242"/>
                </a:xfrm>
                <a:prstGeom prst="straightConnector1">
                  <a:avLst/>
                </a:prstGeom>
                <a:grpFill/>
                <a:ln w="28575">
                  <a:solidFill>
                    <a:srgbClr val="0000C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文本框 45">
                  <a:extLst>
                    <a:ext uri="{FF2B5EF4-FFF2-40B4-BE49-F238E27FC236}">
                      <a16:creationId xmlns:a16="http://schemas.microsoft.com/office/drawing/2014/main" id="{4788AE0D-20BE-49B1-9835-043818B0FB66}"/>
                    </a:ext>
                  </a:extLst>
                </p:cNvPr>
                <p:cNvSpPr txBox="1"/>
                <p:nvPr/>
              </p:nvSpPr>
              <p:spPr>
                <a:xfrm>
                  <a:off x="-193236" y="5896746"/>
                  <a:ext cx="4232878" cy="46357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Grid voltage from a pulse generator</a:t>
                  </a:r>
                  <a:endParaRPr lang="zh-CN" altLang="en-US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文本框 47">
                  <a:extLst>
                    <a:ext uri="{FF2B5EF4-FFF2-40B4-BE49-F238E27FC236}">
                      <a16:creationId xmlns:a16="http://schemas.microsoft.com/office/drawing/2014/main" id="{F1A86A4A-0038-4015-8606-D906291F47CF}"/>
                    </a:ext>
                  </a:extLst>
                </p:cNvPr>
                <p:cNvSpPr txBox="1"/>
                <p:nvPr/>
              </p:nvSpPr>
              <p:spPr>
                <a:xfrm>
                  <a:off x="6794287" y="5683773"/>
                  <a:ext cx="4848934" cy="88951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Grid electrode is used to control the field at the cathode to switch on/off beam</a:t>
                  </a:r>
                  <a:endParaRPr lang="zh-CN" altLang="en-US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aphicFrame>
        <p:nvGraphicFramePr>
          <p:cNvPr id="178" name="表格 6">
            <a:extLst>
              <a:ext uri="{FF2B5EF4-FFF2-40B4-BE49-F238E27FC236}">
                <a16:creationId xmlns:a16="http://schemas.microsoft.com/office/drawing/2014/main" id="{E7996D6B-2747-49B0-8AAD-D5608A26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72686"/>
              </p:ext>
            </p:extLst>
          </p:nvPr>
        </p:nvGraphicFramePr>
        <p:xfrm>
          <a:off x="20616524" y="12818027"/>
          <a:ext cx="9941448" cy="527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4265">
                  <a:extLst>
                    <a:ext uri="{9D8B030D-6E8A-4147-A177-3AD203B41FA5}">
                      <a16:colId xmlns:a16="http://schemas.microsoft.com/office/drawing/2014/main" val="1744782832"/>
                    </a:ext>
                  </a:extLst>
                </a:gridCol>
                <a:gridCol w="5352541">
                  <a:extLst>
                    <a:ext uri="{9D8B030D-6E8A-4147-A177-3AD203B41FA5}">
                      <a16:colId xmlns:a16="http://schemas.microsoft.com/office/drawing/2014/main" val="2496582357"/>
                    </a:ext>
                  </a:extLst>
                </a:gridCol>
                <a:gridCol w="1254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049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</a:t>
                      </a:r>
                      <a:r>
                        <a:rPr lang="en-US" altLang="zh-CN" sz="2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25+</a:t>
                      </a:r>
                      <a:endParaRPr lang="zh-CN" altLang="en-US" sz="2600" baseline="300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aseline="300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828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4.98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MeV/u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499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 frequency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191.4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kHz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091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Harmonic number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1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voltage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308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Stored ions</a:t>
                      </a:r>
                      <a:endParaRPr lang="zh-CN" altLang="en-US" sz="26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~10</a:t>
                      </a:r>
                      <a:r>
                        <a:rPr lang="en-US" altLang="zh-CN" sz="2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2600" baseline="300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aseline="300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243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energy</a:t>
                      </a:r>
                      <a:endParaRPr lang="zh-CN" altLang="en-US" sz="2600" kern="12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2734.5</a:t>
                      </a:r>
                      <a:endParaRPr lang="zh-CN" altLang="en-US" sz="2600" kern="12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zh-CN" altLang="en-US" sz="2600" kern="12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88489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current (DC)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~30 </a:t>
                      </a:r>
                      <a:r>
                        <a:rPr lang="en-US" altLang="zh-CN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less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274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RMS bunch width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</a:t>
                      </a:r>
                      <a:r>
                        <a:rPr lang="en-US" altLang="zh-CN" sz="2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</a:t>
                      </a:r>
                      <a:r>
                        <a:rPr lang="en-US" altLang="zh-CN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2047051"/>
                  </a:ext>
                </a:extLst>
              </a:tr>
              <a:tr h="495923">
                <a:tc>
                  <a:txBody>
                    <a:bodyPr/>
                    <a:lstStyle/>
                    <a:p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 width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</a:t>
                      </a:r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altLang="zh-CN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 </a:t>
                      </a:r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bunched ion beam)</a:t>
                      </a:r>
                    </a:p>
                    <a:p>
                      <a:pPr algn="ctr"/>
                      <a:r>
                        <a:rPr lang="en-US" altLang="zh-CN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</a:t>
                      </a:r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altLang="zh-CN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altLang="zh-CN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CN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coasting ion beam)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µs</a:t>
                      </a:r>
                      <a:endParaRPr lang="zh-CN" altLang="en-US" sz="2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574225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0150266" y="6332660"/>
            <a:ext cx="10789920" cy="5486400"/>
            <a:chOff x="20150266" y="6396455"/>
            <a:chExt cx="10789920" cy="5394960"/>
          </a:xfrm>
          <a:solidFill>
            <a:srgbClr val="F5D697"/>
          </a:solidFill>
        </p:grpSpPr>
        <p:sp>
          <p:nvSpPr>
            <p:cNvPr id="84" name="AutoShape 3863"/>
            <p:cNvSpPr>
              <a:spLocks noChangeArrowheads="1"/>
            </p:cNvSpPr>
            <p:nvPr/>
          </p:nvSpPr>
          <p:spPr bwMode="auto">
            <a:xfrm>
              <a:off x="20150266" y="6396455"/>
              <a:ext cx="10789920" cy="5394960"/>
            </a:xfrm>
            <a:prstGeom prst="roundRect">
              <a:avLst>
                <a:gd name="adj" fmla="val 5954"/>
              </a:avLst>
            </a:prstGeom>
            <a:solidFill>
              <a:srgbClr val="FFFFCC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91440" rIns="91440" bIns="91440"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latin typeface="Arial" charset="0"/>
                  <a:cs typeface="Arial" charset="0"/>
                </a:rPr>
                <a:t>CSRm</a:t>
              </a:r>
              <a:r>
                <a:rPr lang="en-US" altLang="en-US" sz="4800" b="1" dirty="0">
                  <a:latin typeface="Arial" charset="0"/>
                  <a:cs typeface="Arial" charset="0"/>
                </a:rPr>
                <a:t> Cooler at IMP</a:t>
              </a:r>
            </a:p>
          </p:txBody>
        </p:sp>
        <p:pic>
          <p:nvPicPr>
            <p:cNvPr id="176" name="图片 3">
              <a:extLst>
                <a:ext uri="{FF2B5EF4-FFF2-40B4-BE49-F238E27FC236}">
                  <a16:creationId xmlns:a16="http://schemas.microsoft.com/office/drawing/2014/main" id="{71A3EEAB-3DB6-48C2-91E2-77B415C5B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698" y="7541537"/>
              <a:ext cx="6309360" cy="4112233"/>
            </a:xfrm>
            <a:prstGeom prst="rect">
              <a:avLst/>
            </a:prstGeom>
            <a:grpFill/>
          </p:spPr>
        </p:pic>
        <p:pic>
          <p:nvPicPr>
            <p:cNvPr id="177" name="图片 5">
              <a:extLst>
                <a:ext uri="{FF2B5EF4-FFF2-40B4-BE49-F238E27FC236}">
                  <a16:creationId xmlns:a16="http://schemas.microsoft.com/office/drawing/2014/main" id="{17B37D5E-DE54-40EF-AC70-14ACA2970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90144" y="7218691"/>
              <a:ext cx="4480560" cy="2698994"/>
            </a:xfrm>
            <a:prstGeom prst="rect">
              <a:avLst/>
            </a:prstGeom>
            <a:grpFill/>
            <a:effectLst/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9564" y="10043627"/>
              <a:ext cx="2864751" cy="173736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TextBox 4"/>
            <p:cNvSpPr txBox="1">
              <a:spLocks noChangeArrowheads="1"/>
            </p:cNvSpPr>
            <p:nvPr/>
          </p:nvSpPr>
          <p:spPr bwMode="auto">
            <a:xfrm>
              <a:off x="20318014" y="7199660"/>
              <a:ext cx="1553669" cy="5847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latin typeface="Arial" charset="0"/>
                  <a:cs typeface="Arial" charset="0"/>
                </a:rPr>
                <a:t>HIREL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2292" y="18020560"/>
            <a:ext cx="16459200" cy="4389120"/>
            <a:chOff x="248492" y="18750660"/>
            <a:chExt cx="16459200" cy="4389120"/>
          </a:xfrm>
        </p:grpSpPr>
        <p:sp>
          <p:nvSpPr>
            <p:cNvPr id="52" name="AutoShape 3863"/>
            <p:cNvSpPr>
              <a:spLocks noChangeArrowheads="1"/>
            </p:cNvSpPr>
            <p:nvPr/>
          </p:nvSpPr>
          <p:spPr bwMode="auto">
            <a:xfrm>
              <a:off x="248492" y="18750660"/>
              <a:ext cx="16459200" cy="4389120"/>
            </a:xfrm>
            <a:prstGeom prst="roundRect">
              <a:avLst>
                <a:gd name="adj" fmla="val 5954"/>
              </a:avLst>
            </a:prstGeom>
            <a:solidFill>
              <a:srgbClr val="FFFFCC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82880" tIns="91440" rIns="91440" bIns="9144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US" altLang="en-US" sz="4800" b="1" dirty="0">
                  <a:latin typeface="Arial" charset="0"/>
                  <a:cs typeface="Arial" charset="0"/>
                </a:rPr>
                <a:t>Experimental Setup and Measurement Cycle</a:t>
              </a:r>
              <a:endParaRPr lang="en-US" altLang="en-US" sz="4800" dirty="0">
                <a:latin typeface="Arial" charset="0"/>
                <a:cs typeface="Arial" charset="0"/>
              </a:endParaRPr>
            </a:p>
            <a:p>
              <a:pPr marL="457200" indent="-457200" algn="just">
                <a:spcBef>
                  <a:spcPts val="600"/>
                </a:spcBef>
                <a:buFont typeface="+mj-lt"/>
                <a:buAutoNum type="arabicPeriod"/>
                <a:tabLst>
                  <a:tab pos="2914650" algn="l"/>
                </a:tabLst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accumulation with DC cooling, ~10s</a:t>
              </a:r>
            </a:p>
            <a:p>
              <a:pPr marL="457200" indent="-457200" algn="just">
                <a:spcBef>
                  <a:spcPts val="600"/>
                </a:spcBef>
                <a:buFont typeface="+mj-lt"/>
                <a:buAutoNum type="arabicPeriod"/>
                <a:tabLst>
                  <a:tab pos="2914650" algn="l"/>
                </a:tabLst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 DC cooling ~2s to conditioning beam quality</a:t>
              </a:r>
            </a:p>
            <a:p>
              <a:pPr marL="457200" indent="-457200" algn="just">
                <a:spcBef>
                  <a:spcPts val="600"/>
                </a:spcBef>
                <a:buFont typeface="+mj-lt"/>
                <a:buAutoNum type="arabicPeriod"/>
                <a:tabLst>
                  <a:tab pos="2914650" algn="l"/>
                </a:tabLst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 DC e-beam off, ion beam reheating, 4s</a:t>
              </a:r>
            </a:p>
            <a:p>
              <a:pPr marL="396875" indent="-396875" algn="just">
                <a:spcBef>
                  <a:spcPts val="600"/>
                </a:spcBef>
                <a:buFont typeface="+mj-lt"/>
                <a:buAutoNum type="arabicPeriod" startAt="4"/>
                <a:tabLst>
                  <a:tab pos="2914650" algn="l"/>
                </a:tabLst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 ion RF on, ion beam is bunched, 0.5 s </a:t>
              </a:r>
            </a:p>
            <a:p>
              <a:pPr marL="396875" indent="-396875" algn="just">
                <a:spcBef>
                  <a:spcPts val="600"/>
                </a:spcBef>
                <a:buFont typeface="+mj-lt"/>
                <a:buAutoNum type="arabicPeriod" startAt="4"/>
                <a:tabLst>
                  <a:tab pos="2914650" algn="l"/>
                </a:tabLst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 pulsed </a:t>
              </a:r>
              <a:r>
                <a:rPr lang="en-US" altLang="zh-CN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e-beam </a:t>
              </a: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on, bunched cooling 9.5 s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0" name="Picture 306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228" b="3538"/>
            <a:stretch/>
          </p:blipFill>
          <p:spPr bwMode="auto">
            <a:xfrm>
              <a:off x="9729085" y="19630344"/>
              <a:ext cx="6916534" cy="329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87195" y="22539857"/>
            <a:ext cx="16534949" cy="11795760"/>
            <a:chOff x="216730" y="23154011"/>
            <a:chExt cx="16534949" cy="11795760"/>
          </a:xfrm>
        </p:grpSpPr>
        <p:sp>
          <p:nvSpPr>
            <p:cNvPr id="65" name="AutoShape 3863"/>
            <p:cNvSpPr>
              <a:spLocks noChangeArrowheads="1"/>
            </p:cNvSpPr>
            <p:nvPr/>
          </p:nvSpPr>
          <p:spPr bwMode="auto">
            <a:xfrm>
              <a:off x="216730" y="23154011"/>
              <a:ext cx="16459200" cy="11795760"/>
            </a:xfrm>
            <a:prstGeom prst="roundRect">
              <a:avLst>
                <a:gd name="adj" fmla="val 5954"/>
              </a:avLst>
            </a:prstGeom>
            <a:solidFill>
              <a:srgbClr val="FFFFCC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91440" rIns="91440" bIns="9144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US" altLang="en-US" sz="4800" b="1" dirty="0">
                  <a:latin typeface="Arial" charset="0"/>
                  <a:cs typeface="Arial" charset="0"/>
                </a:rPr>
                <a:t>Longitudinal Cooling </a:t>
              </a: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en-US" sz="3200" dirty="0">
                  <a:latin typeface="Arial" charset="0"/>
                  <a:cs typeface="Arial" charset="0"/>
                </a:rPr>
                <a:t>Ion bunches can be cooled by a pulsed electron beam, even if the electron pulse width is shorter than the initial ion beam bunch length</a:t>
              </a: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  <a:p>
              <a:pPr marL="457200" indent="-45720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en-US" sz="3200" dirty="0">
                <a:latin typeface="Arial" charset="0"/>
                <a:cs typeface="Arial" charset="0"/>
              </a:endParaRPr>
            </a:p>
          </p:txBody>
        </p: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5FBF026A-2D91-4522-95E7-92BF8D711A98}"/>
                </a:ext>
              </a:extLst>
            </p:cNvPr>
            <p:cNvPicPr/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08" t="8561" r="1492" b="3350"/>
            <a:stretch/>
          </p:blipFill>
          <p:spPr>
            <a:xfrm>
              <a:off x="515081" y="25425782"/>
              <a:ext cx="7612288" cy="4463158"/>
            </a:xfrm>
            <a:prstGeom prst="rect">
              <a:avLst/>
            </a:prstGeom>
          </p:spPr>
        </p:pic>
        <p:pic>
          <p:nvPicPr>
            <p:cNvPr id="68" name="图片 5">
              <a:extLst>
                <a:ext uri="{FF2B5EF4-FFF2-40B4-BE49-F238E27FC236}">
                  <a16:creationId xmlns:a16="http://schemas.microsoft.com/office/drawing/2014/main" id="{83A84BCF-E1C9-4D96-A617-3DF83C43B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99" t="7452" r="8509" b="2796"/>
            <a:stretch/>
          </p:blipFill>
          <p:spPr>
            <a:xfrm>
              <a:off x="8431741" y="25386652"/>
              <a:ext cx="8049436" cy="55930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矩形 6">
                  <a:extLst>
                    <a:ext uri="{FF2B5EF4-FFF2-40B4-BE49-F238E27FC236}">
                      <a16:creationId xmlns:a16="http://schemas.microsoft.com/office/drawing/2014/main" id="{DD1F5C11-12C2-467B-B9A2-C30649CE3574}"/>
                    </a:ext>
                  </a:extLst>
                </p:cNvPr>
                <p:cNvSpPr/>
                <p:nvPr/>
              </p:nvSpPr>
              <p:spPr>
                <a:xfrm>
                  <a:off x="8161239" y="32030958"/>
                  <a:ext cx="8590440" cy="99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zh-CN" altLang="en-US" sz="26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2600" i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2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>
                          <m:fPr>
                            <m:ctrlPr>
                              <a:rPr lang="zh-CN" alt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6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2600" i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func>
                          <m:funcPr>
                            <m:ctrlPr>
                              <a:rPr lang="zh-CN" alt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600" i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sz="2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sz="2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zh-CN" altLang="en-US" sz="26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en-US" sz="2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sz="26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sz="2600" i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zh-CN" altLang="en-US" sz="2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sz="2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zh-CN" altLang="en-US" sz="2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zh-CN" altLang="en-US" sz="2600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2600" i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2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>
                          <m:fPr>
                            <m:ctrlPr>
                              <a:rPr lang="zh-CN" alt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6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2600" i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func>
                          <m:funcPr>
                            <m:ctrlPr>
                              <a:rPr lang="zh-CN" alt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sz="2600" i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sz="2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sz="2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zh-CN" altLang="en-US" sz="26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en-US" sz="2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sz="26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sz="2600" i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zh-CN" altLang="en-US" sz="2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sz="2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sz="2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zh-CN" altLang="en-US" sz="2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zh-CN" altLang="en-US" sz="26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zh-CN" altLang="en-US" sz="2600" i="0"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zh-CN" altLang="en-US" sz="2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矩形 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D1F5C11-12C2-467B-B9A2-C30649CE3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1239" y="32030958"/>
                  <a:ext cx="8590440" cy="99944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8357191" y="31036571"/>
              <a:ext cx="80374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The measured longitudinal density profile can be fitted by Bi-Gaussian distribution</a:t>
              </a:r>
            </a:p>
          </p:txBody>
        </p:sp>
        <p:pic>
          <p:nvPicPr>
            <p:cNvPr id="71" name="图片 7" descr="E:\Bunched e-cooling\2018_experiment\Mao results\Graph4.png">
              <a:extLst>
                <a:ext uri="{FF2B5EF4-FFF2-40B4-BE49-F238E27FC236}">
                  <a16:creationId xmlns:a16="http://schemas.microsoft.com/office/drawing/2014/main" id="{C90146C6-7903-46AA-B422-D594EB2DD5DD}"/>
                </a:ext>
              </a:extLst>
            </p:cNvPr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13" t="7172" r="11207" b="4539"/>
            <a:stretch/>
          </p:blipFill>
          <p:spPr bwMode="auto">
            <a:xfrm>
              <a:off x="527173" y="30079201"/>
              <a:ext cx="7524491" cy="4694802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矩形 9">
                  <a:extLst>
                    <a:ext uri="{FF2B5EF4-FFF2-40B4-BE49-F238E27FC236}">
                      <a16:creationId xmlns:a16="http://schemas.microsoft.com/office/drawing/2014/main" id="{3A3DD926-C300-401B-8E1B-5103F447CF76}"/>
                    </a:ext>
                  </a:extLst>
                </p:cNvPr>
                <p:cNvSpPr/>
                <p:nvPr/>
              </p:nvSpPr>
              <p:spPr>
                <a:xfrm>
                  <a:off x="8973680" y="33876173"/>
                  <a:ext cx="4976752" cy="10322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𝑐𝑜𝑜𝑙𝑖𝑛𝑔</m:t>
                            </m:r>
                          </m:sub>
                        </m:sSub>
                        <m:r>
                          <a:rPr lang="zh-CN" alt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𝑐𝑜𝑜𝑙𝑖𝑛𝑔</m:t>
                                </m:r>
                              </m:sub>
                            </m:sSub>
                          </m:den>
                        </m:f>
                        <m:r>
                          <a:rPr lang="zh-CN" alt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>
            <p:sp>
              <p:nvSpPr>
                <p:cNvPr id="72" name="矩形 9">
                  <a:extLst>
                    <a:ext uri="{FF2B5EF4-FFF2-40B4-BE49-F238E27FC236}">
                      <a16:creationId xmlns:a16="http://schemas.microsoft.com/office/drawing/2014/main" id="{3A3DD926-C300-401B-8E1B-5103F447CF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680" y="33876173"/>
                  <a:ext cx="4976752" cy="10322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/>
            <p:cNvSpPr/>
            <p:nvPr/>
          </p:nvSpPr>
          <p:spPr>
            <a:xfrm>
              <a:off x="8314906" y="33483667"/>
              <a:ext cx="369866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Cooling rate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861085" y="18352824"/>
            <a:ext cx="14058393" cy="6569891"/>
            <a:chOff x="16861086" y="18776060"/>
            <a:chExt cx="13990320" cy="6492240"/>
          </a:xfrm>
        </p:grpSpPr>
        <p:sp>
          <p:nvSpPr>
            <p:cNvPr id="66" name="AutoShape 3863"/>
            <p:cNvSpPr>
              <a:spLocks noChangeArrowheads="1"/>
            </p:cNvSpPr>
            <p:nvPr/>
          </p:nvSpPr>
          <p:spPr bwMode="auto">
            <a:xfrm>
              <a:off x="16861086" y="18776060"/>
              <a:ext cx="13990320" cy="6492240"/>
            </a:xfrm>
            <a:prstGeom prst="roundRect">
              <a:avLst>
                <a:gd name="adj" fmla="val 5954"/>
              </a:avLst>
            </a:prstGeom>
            <a:solidFill>
              <a:srgbClr val="FFFFCC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91440" rIns="91440" bIns="9144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US" altLang="en-US" sz="4800" b="1" dirty="0">
                  <a:latin typeface="Arial" charset="0"/>
                  <a:cs typeface="Arial" charset="0"/>
                </a:rPr>
                <a:t>Transverse Cooling</a:t>
              </a:r>
              <a:endParaRPr lang="en-US" altLang="en-US" sz="4800" dirty="0">
                <a:latin typeface="Arial" charset="0"/>
                <a:cs typeface="Arial" charset="0"/>
              </a:endParaRPr>
            </a:p>
          </p:txBody>
        </p:sp>
        <p:pic>
          <p:nvPicPr>
            <p:cNvPr id="77" name="图片 2">
              <a:extLst>
                <a:ext uri="{FF2B5EF4-FFF2-40B4-BE49-F238E27FC236}">
                  <a16:creationId xmlns:a16="http://schemas.microsoft.com/office/drawing/2014/main" id="{B4970BD5-2948-4FB0-8FFE-423528210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58" t="16055" r="6574" b="22586"/>
            <a:stretch/>
          </p:blipFill>
          <p:spPr>
            <a:xfrm>
              <a:off x="17080180" y="19966714"/>
              <a:ext cx="6766560" cy="5103086"/>
            </a:xfrm>
            <a:prstGeom prst="rect">
              <a:avLst/>
            </a:prstGeom>
          </p:spPr>
        </p:pic>
        <p:pic>
          <p:nvPicPr>
            <p:cNvPr id="78" name="图片 5">
              <a:extLst>
                <a:ext uri="{FF2B5EF4-FFF2-40B4-BE49-F238E27FC236}">
                  <a16:creationId xmlns:a16="http://schemas.microsoft.com/office/drawing/2014/main" id="{91FB2A24-9868-45C6-8D6E-FA594DEB1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05" t="17147" r="5764" b="23718"/>
            <a:stretch/>
          </p:blipFill>
          <p:spPr>
            <a:xfrm>
              <a:off x="23995947" y="19911059"/>
              <a:ext cx="6713432" cy="515874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153776" y="18889496"/>
              <a:ext cx="24073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2914650" algn="l"/>
                </a:tabLst>
              </a:pPr>
              <a:r>
                <a:rPr lang="en-US" altLang="zh-CN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Observed by IPM detector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868506" y="19730879"/>
              <a:ext cx="2834640" cy="907941"/>
            </a:xfrm>
            <a:prstGeom prst="rect">
              <a:avLst/>
            </a:prstGeom>
            <a:solidFill>
              <a:srgbClr val="85FFE0"/>
            </a:solidFill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tabLst>
                  <a:tab pos="2914650" algn="l"/>
                </a:tabLs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Current:13.4 mA</a:t>
              </a:r>
            </a:p>
            <a:p>
              <a:pPr algn="just">
                <a:spcBef>
                  <a:spcPts val="600"/>
                </a:spcBef>
                <a:tabLst>
                  <a:tab pos="2914650" algn="l"/>
                </a:tabLs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Pulse width: 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 µs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909303" y="19709866"/>
              <a:ext cx="2761681" cy="897210"/>
            </a:xfrm>
            <a:prstGeom prst="rect">
              <a:avLst/>
            </a:prstGeom>
            <a:solidFill>
              <a:srgbClr val="85FFE0"/>
            </a:solidFill>
          </p:spPr>
          <p:txBody>
            <a:bodyPr wrap="none">
              <a:spAutoFit/>
            </a:bodyPr>
            <a:lstStyle/>
            <a:p>
              <a:pPr algn="just">
                <a:spcBef>
                  <a:spcPts val="600"/>
                </a:spcBef>
                <a:tabLst>
                  <a:tab pos="2914650" algn="l"/>
                </a:tabLs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Current: 29.6 mA</a:t>
              </a:r>
            </a:p>
            <a:p>
              <a:pPr algn="just">
                <a:spcBef>
                  <a:spcPts val="600"/>
                </a:spcBef>
                <a:tabLst>
                  <a:tab pos="2914650" algn="l"/>
                </a:tabLs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Pulse width: 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 µs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utoShape 3863"/>
          <p:cNvSpPr>
            <a:spLocks noChangeArrowheads="1"/>
          </p:cNvSpPr>
          <p:nvPr/>
        </p:nvSpPr>
        <p:spPr bwMode="auto">
          <a:xfrm>
            <a:off x="16707692" y="37826037"/>
            <a:ext cx="14264640" cy="2152726"/>
          </a:xfrm>
          <a:prstGeom prst="roundRect">
            <a:avLst>
              <a:gd name="adj" fmla="val 5954"/>
            </a:avLst>
          </a:prstGeom>
          <a:solidFill>
            <a:srgbClr val="FFFFCC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91440" rIns="91440" bIns="9144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2575" indent="-282575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*  Authored by Jefferson Science Associates, LLC under U.S. DOE Contract No. DE-AC05-06OR23177; and by Institute of Modern Physics, Chinese Academy of Science under a special grant from Chinese National Science Foundation </a:t>
            </a:r>
          </a:p>
          <a:p>
            <a:r>
              <a:rPr lang="en-US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maolijun@impcas.as.cn, yzhang@jlab.org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600"/>
              </a:spcAft>
            </a:pPr>
            <a:endParaRPr lang="en-US" altLang="en-US" sz="3100" dirty="0">
              <a:latin typeface="Arial" charset="0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889484" y="25022486"/>
            <a:ext cx="13990320" cy="12618720"/>
            <a:chOff x="16851384" y="25022486"/>
            <a:chExt cx="13990320" cy="12618720"/>
          </a:xfrm>
        </p:grpSpPr>
        <p:sp>
          <p:nvSpPr>
            <p:cNvPr id="82" name="AutoShape 3863"/>
            <p:cNvSpPr>
              <a:spLocks noChangeArrowheads="1"/>
            </p:cNvSpPr>
            <p:nvPr/>
          </p:nvSpPr>
          <p:spPr bwMode="auto">
            <a:xfrm>
              <a:off x="16851384" y="25022486"/>
              <a:ext cx="13990320" cy="12618720"/>
            </a:xfrm>
            <a:prstGeom prst="roundRect">
              <a:avLst>
                <a:gd name="adj" fmla="val 5954"/>
              </a:avLst>
            </a:prstGeom>
            <a:solidFill>
              <a:srgbClr val="FFFFCC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91440" rIns="91440" bIns="9144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US" altLang="en-US" sz="4800" b="1" dirty="0">
                  <a:latin typeface="Arial" charset="0"/>
                  <a:cs typeface="Arial" charset="0"/>
                </a:rPr>
                <a:t>“Grouping Effect” in Bunched Cooling of a Coasting Ion Beam</a:t>
              </a:r>
              <a:endParaRPr lang="en-US" altLang="en-US" sz="4800" dirty="0">
                <a:latin typeface="Arial" charset="0"/>
                <a:cs typeface="Arial" charset="0"/>
              </a:endParaRPr>
            </a:p>
          </p:txBody>
        </p:sp>
        <p:pic>
          <p:nvPicPr>
            <p:cNvPr id="87" name="图片 5">
              <a:extLst>
                <a:ext uri="{FF2B5EF4-FFF2-40B4-BE49-F238E27FC236}">
                  <a16:creationId xmlns:a16="http://schemas.microsoft.com/office/drawing/2014/main" id="{74AD22B0-4DB1-4CAE-9B36-0ADDC6503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830" b="2820"/>
            <a:stretch/>
          </p:blipFill>
          <p:spPr>
            <a:xfrm>
              <a:off x="22790596" y="31077099"/>
              <a:ext cx="7771048" cy="6199854"/>
            </a:xfrm>
            <a:prstGeom prst="rect">
              <a:avLst/>
            </a:prstGeom>
          </p:spPr>
        </p:pic>
        <p:pic>
          <p:nvPicPr>
            <p:cNvPr id="1349" name="Picture 325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549341" y="26851859"/>
              <a:ext cx="10594797" cy="416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文本框 11">
              <a:extLst>
                <a:ext uri="{FF2B5EF4-FFF2-40B4-BE49-F238E27FC236}">
                  <a16:creationId xmlns:a16="http://schemas.microsoft.com/office/drawing/2014/main" id="{420CF148-2B7F-427A-826B-1CDAAB5600EE}"/>
                </a:ext>
              </a:extLst>
            </p:cNvPr>
            <p:cNvSpPr txBox="1"/>
            <p:nvPr/>
          </p:nvSpPr>
          <p:spPr>
            <a:xfrm>
              <a:off x="17001750" y="31059013"/>
              <a:ext cx="5832850" cy="213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9400" indent="-2794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coasting ions can be captured in the e-pulse.</a:t>
              </a:r>
            </a:p>
            <a:p>
              <a:pPr marL="279400" indent="-2794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ion pulse length </a:t>
              </a:r>
              <a:r>
                <a: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en-US" altLang="zh-CN" sz="3200" b="1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equal to</a:t>
              </a:r>
              <a:r>
                <a:rPr lang="en-US" altLang="zh-CN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electron pulse length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图片 5">
              <a:extLst>
                <a:ext uri="{FF2B5EF4-FFF2-40B4-BE49-F238E27FC236}">
                  <a16:creationId xmlns:a16="http://schemas.microsoft.com/office/drawing/2014/main" id="{C5E97374-D67F-44B3-93B4-F5E082AE0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93" t="3761" r="7428" b="6973"/>
            <a:stretch/>
          </p:blipFill>
          <p:spPr>
            <a:xfrm>
              <a:off x="17079984" y="33311805"/>
              <a:ext cx="5468636" cy="4171043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18451286" y="34854014"/>
              <a:ext cx="3424827" cy="1833789"/>
              <a:chOff x="912284" y="598001"/>
              <a:chExt cx="3424827" cy="1833789"/>
            </a:xfrm>
          </p:grpSpPr>
          <p:pic>
            <p:nvPicPr>
              <p:cNvPr id="107" name="图片 6">
                <a:extLst>
                  <a:ext uri="{FF2B5EF4-FFF2-40B4-BE49-F238E27FC236}">
                    <a16:creationId xmlns:a16="http://schemas.microsoft.com/office/drawing/2014/main" id="{1B13E8E8-DD1A-471C-B385-AA7DA0407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63791" y="1649795"/>
                <a:ext cx="3073320" cy="781995"/>
              </a:xfrm>
              <a:prstGeom prst="rect">
                <a:avLst/>
              </a:prstGeom>
            </p:spPr>
          </p:pic>
          <p:sp>
            <p:nvSpPr>
              <p:cNvPr id="108" name="椭圆 8">
                <a:extLst>
                  <a:ext uri="{FF2B5EF4-FFF2-40B4-BE49-F238E27FC236}">
                    <a16:creationId xmlns:a16="http://schemas.microsoft.com/office/drawing/2014/main" id="{5608DA61-F23F-4C9E-A991-0CF029456682}"/>
                  </a:ext>
                </a:extLst>
              </p:cNvPr>
              <p:cNvSpPr/>
              <p:nvPr/>
            </p:nvSpPr>
            <p:spPr>
              <a:xfrm>
                <a:off x="3315205" y="1604157"/>
                <a:ext cx="1021906" cy="827633"/>
              </a:xfrm>
              <a:prstGeom prst="ellipse">
                <a:avLst/>
              </a:prstGeom>
              <a:noFill/>
              <a:ln w="571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10" name="直接箭头连接符 10">
                <a:extLst>
                  <a:ext uri="{FF2B5EF4-FFF2-40B4-BE49-F238E27FC236}">
                    <a16:creationId xmlns:a16="http://schemas.microsoft.com/office/drawing/2014/main" id="{7C7EDA0A-05DF-415C-BE74-C56B4EADC5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2284" y="598001"/>
                <a:ext cx="2391595" cy="11103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箭头连接符 11">
                <a:extLst>
                  <a:ext uri="{FF2B5EF4-FFF2-40B4-BE49-F238E27FC236}">
                    <a16:creationId xmlns:a16="http://schemas.microsoft.com/office/drawing/2014/main" id="{9E595FD9-CE0B-4294-A269-CF97FA9583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2424" y="630659"/>
                <a:ext cx="71783" cy="9734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4"/>
          <p:cNvSpPr txBox="1">
            <a:spLocks noChangeArrowheads="1"/>
          </p:cNvSpPr>
          <p:nvPr/>
        </p:nvSpPr>
        <p:spPr bwMode="auto">
          <a:xfrm>
            <a:off x="25576900" y="37002651"/>
            <a:ext cx="2419089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charset="0"/>
                <a:cs typeface="Arial" charset="0"/>
              </a:rPr>
              <a:t>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 37 x 32 8 Poster-2">
  <a:themeElements>
    <a:clrScheme name="46 37 x 32 8 Poster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6 37 x 32 8 Poster-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6 37 x 32 8 Poster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 37 x 32 8 Poster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 37 x 32 8 Poster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 37 x 32 8 Poster-2</Template>
  <TotalTime>11831</TotalTime>
  <Words>884</Words>
  <Application>Microsoft Office PowerPoint</Application>
  <PresentationFormat>Custom</PresentationFormat>
  <Paragraphs>107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46 37 x 32 8 Poster-2</vt:lpstr>
      <vt:lpstr>Equation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Haipeng Wang</dc:creator>
  <cp:lastModifiedBy>Yuhong Zhang</cp:lastModifiedBy>
  <cp:revision>520</cp:revision>
  <cp:lastPrinted>2019-08-22T13:14:48Z</cp:lastPrinted>
  <dcterms:created xsi:type="dcterms:W3CDTF">2005-08-03T13:44:18Z</dcterms:created>
  <dcterms:modified xsi:type="dcterms:W3CDTF">2019-08-23T20:03:45Z</dcterms:modified>
</cp:coreProperties>
</file>