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FF"/>
    <a:srgbClr val="FF0000"/>
    <a:srgbClr val="000099"/>
    <a:srgbClr val="003399"/>
    <a:srgbClr val="CC0066"/>
    <a:srgbClr val="FF5050"/>
    <a:srgbClr val="80808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871" autoAdjust="0"/>
  </p:normalViewPr>
  <p:slideViewPr>
    <p:cSldViewPr>
      <p:cViewPr>
        <p:scale>
          <a:sx n="30" d="100"/>
          <a:sy n="30" d="100"/>
        </p:scale>
        <p:origin x="-590" y="-163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jlabgrp\group\casa\yzhang\JLEIC\design\ideas\no%20cooling\JLEIC_no_cooling_plo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jlabgrp\group\casa\yzhang\JLEIC\design\ideas\no%20cooling\JLEIC_no_cooling_plo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newuser\Desktop\work\JLEIC\JLEIC%202019\JLEIC_preCDR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265574149625738"/>
          <c:y val="4.5496823119052537E-2"/>
          <c:w val="0.82174350860323686"/>
          <c:h val="0.72492432615677171"/>
        </c:manualLayout>
      </c:layout>
      <c:scatterChart>
        <c:scatterStyle val="smoothMarker"/>
        <c:varyColors val="0"/>
        <c:ser>
          <c:idx val="0"/>
          <c:order val="0"/>
          <c:tx>
            <c:v>Present Baseline design</c:v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xVal>
            <c:numRef>
              <c:f>'[JLEIC_no_cooling_plot.xlsx]2'!$A$1:$A$2</c:f>
              <c:numCache>
                <c:formatCode>General</c:formatCode>
                <c:ptCount val="2"/>
                <c:pt idx="0">
                  <c:v>0</c:v>
                </c:pt>
                <c:pt idx="1">
                  <c:v>240</c:v>
                </c:pt>
              </c:numCache>
            </c:numRef>
          </c:xVal>
          <c:yVal>
            <c:numRef>
              <c:f>'[JLEIC_no_cooling_plot.xlsx]2'!$C$1:$C$2</c:f>
              <c:numCache>
                <c:formatCode>General</c:formatCode>
                <c:ptCount val="2"/>
                <c:pt idx="0">
                  <c:v>3.03</c:v>
                </c:pt>
                <c:pt idx="1">
                  <c:v>3.03</c:v>
                </c:pt>
              </c:numCache>
            </c:numRef>
          </c:yVal>
          <c:smooth val="1"/>
        </c:ser>
        <c:ser>
          <c:idx val="2"/>
          <c:order val="1"/>
          <c:tx>
            <c:v>Initial emittance: 1 and 0.5 um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'[JLEIC_no_cooling_plot.xlsx]2'!$E$1:$E$9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'[JLEIC_no_cooling_plot.xlsx]2'!$F$1:$F$9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3.07</c:v>
                </c:pt>
                <c:pt idx="2">
                  <c:v>2.27</c:v>
                </c:pt>
                <c:pt idx="3">
                  <c:v>1.87</c:v>
                </c:pt>
                <c:pt idx="4">
                  <c:v>1.63</c:v>
                </c:pt>
                <c:pt idx="5">
                  <c:v>1.47</c:v>
                </c:pt>
                <c:pt idx="6">
                  <c:v>1.34</c:v>
                </c:pt>
                <c:pt idx="7">
                  <c:v>1.24</c:v>
                </c:pt>
                <c:pt idx="8">
                  <c:v>1.1599999999999999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546240"/>
        <c:axId val="297742720"/>
      </c:scatterChart>
      <c:valAx>
        <c:axId val="229546240"/>
        <c:scaling>
          <c:orientation val="minMax"/>
          <c:max val="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97742720"/>
        <c:crosses val="autoZero"/>
        <c:crossBetween val="midCat"/>
        <c:majorUnit val="0.5"/>
      </c:valAx>
      <c:valAx>
        <c:axId val="297742720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546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5872711722141152"/>
          <c:y val="9.1337324272822068E-2"/>
          <c:w val="0.50202700177694426"/>
          <c:h val="0.212177227579362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59913456763851"/>
          <c:y val="3.6535697674231461E-2"/>
          <c:w val="0.8579956163915573"/>
          <c:h val="0.74262267378887348"/>
        </c:manualLayout>
      </c:layout>
      <c:scatterChart>
        <c:scatterStyle val="lineMarker"/>
        <c:varyColors val="0"/>
        <c:ser>
          <c:idx val="0"/>
          <c:order val="0"/>
          <c:tx>
            <c:v>Proton 100 GeV</c:v>
          </c:tx>
          <c:spPr>
            <a:ln w="57150"/>
          </c:spPr>
          <c:marker>
            <c:spPr>
              <a:ln w="57150"/>
            </c:spPr>
          </c:marker>
          <c:xVal>
            <c:numRef>
              <c:f>[JLEIC_preCDR.xls]plot!$A$13:$A$22</c:f>
              <c:numCache>
                <c:formatCode>General</c:formatCode>
                <c:ptCount val="10"/>
                <c:pt idx="0">
                  <c:v>21.9</c:v>
                </c:pt>
                <c:pt idx="1">
                  <c:v>31.6</c:v>
                </c:pt>
                <c:pt idx="2">
                  <c:v>40</c:v>
                </c:pt>
                <c:pt idx="3">
                  <c:v>44.7</c:v>
                </c:pt>
                <c:pt idx="4">
                  <c:v>49</c:v>
                </c:pt>
                <c:pt idx="5">
                  <c:v>52.9</c:v>
                </c:pt>
                <c:pt idx="6">
                  <c:v>54.8</c:v>
                </c:pt>
                <c:pt idx="7">
                  <c:v>56.6</c:v>
                </c:pt>
                <c:pt idx="8">
                  <c:v>63.3</c:v>
                </c:pt>
                <c:pt idx="9">
                  <c:v>69.3</c:v>
                </c:pt>
              </c:numCache>
            </c:numRef>
          </c:xVal>
          <c:yVal>
            <c:numRef>
              <c:f>[JLEIC_preCDR.xls]plot!$B$13:$B$22</c:f>
              <c:numCache>
                <c:formatCode>General</c:formatCode>
                <c:ptCount val="10"/>
                <c:pt idx="0">
                  <c:v>2.2799999999999998</c:v>
                </c:pt>
                <c:pt idx="1">
                  <c:v>4.88</c:v>
                </c:pt>
                <c:pt idx="2">
                  <c:v>11.4</c:v>
                </c:pt>
                <c:pt idx="3">
                  <c:v>10.54</c:v>
                </c:pt>
                <c:pt idx="4">
                  <c:v>8.24</c:v>
                </c:pt>
                <c:pt idx="5">
                  <c:v>5.51</c:v>
                </c:pt>
                <c:pt idx="6">
                  <c:v>3.69</c:v>
                </c:pt>
                <c:pt idx="7">
                  <c:v>2.4900000000000002</c:v>
                </c:pt>
                <c:pt idx="8">
                  <c:v>0.65</c:v>
                </c:pt>
                <c:pt idx="9">
                  <c:v>0.22</c:v>
                </c:pt>
              </c:numCache>
            </c:numRef>
          </c:yVal>
          <c:smooth val="0"/>
        </c:ser>
        <c:ser>
          <c:idx val="1"/>
          <c:order val="1"/>
          <c:tx>
            <c:v>Proton 150 GeV</c:v>
          </c:tx>
          <c:spPr>
            <a:ln w="57150"/>
          </c:spPr>
          <c:marker>
            <c:spPr>
              <a:ln w="57150"/>
            </c:spPr>
          </c:marker>
          <c:xVal>
            <c:numRef>
              <c:f>[JLEIC_preCDR.xls]plot!$D$13:$D$22</c:f>
              <c:numCache>
                <c:formatCode>General</c:formatCode>
                <c:ptCount val="10"/>
                <c:pt idx="0">
                  <c:v>49</c:v>
                </c:pt>
                <c:pt idx="1">
                  <c:v>54.8</c:v>
                </c:pt>
                <c:pt idx="2">
                  <c:v>60</c:v>
                </c:pt>
                <c:pt idx="3">
                  <c:v>64.8</c:v>
                </c:pt>
                <c:pt idx="4">
                  <c:v>69.3</c:v>
                </c:pt>
                <c:pt idx="5">
                  <c:v>77.5</c:v>
                </c:pt>
                <c:pt idx="6">
                  <c:v>84.9</c:v>
                </c:pt>
              </c:numCache>
            </c:numRef>
          </c:xVal>
          <c:yVal>
            <c:numRef>
              <c:f>[JLEIC_preCDR.xls]plot!$E$13:$E$22</c:f>
              <c:numCache>
                <c:formatCode>General</c:formatCode>
                <c:ptCount val="10"/>
                <c:pt idx="0">
                  <c:v>3.07</c:v>
                </c:pt>
                <c:pt idx="1">
                  <c:v>3</c:v>
                </c:pt>
                <c:pt idx="2">
                  <c:v>2.35</c:v>
                </c:pt>
                <c:pt idx="3">
                  <c:v>2.1</c:v>
                </c:pt>
                <c:pt idx="4">
                  <c:v>1.2</c:v>
                </c:pt>
                <c:pt idx="5">
                  <c:v>0.31</c:v>
                </c:pt>
                <c:pt idx="6">
                  <c:v>0.11</c:v>
                </c:pt>
              </c:numCache>
            </c:numRef>
          </c:yVal>
          <c:smooth val="0"/>
        </c:ser>
        <c:ser>
          <c:idx val="2"/>
          <c:order val="2"/>
          <c:tx>
            <c:v>Proton 200 GeV, no cooling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[JLEIC_preCDR.xls]plot!$G$13:$G$21</c:f>
              <c:numCache>
                <c:formatCode>General</c:formatCode>
                <c:ptCount val="9"/>
                <c:pt idx="0">
                  <c:v>56.6</c:v>
                </c:pt>
                <c:pt idx="1">
                  <c:v>63.3</c:v>
                </c:pt>
                <c:pt idx="2">
                  <c:v>69.3</c:v>
                </c:pt>
                <c:pt idx="3">
                  <c:v>74.8</c:v>
                </c:pt>
                <c:pt idx="4">
                  <c:v>80</c:v>
                </c:pt>
                <c:pt idx="5">
                  <c:v>89.4</c:v>
                </c:pt>
                <c:pt idx="6">
                  <c:v>98</c:v>
                </c:pt>
              </c:numCache>
            </c:numRef>
          </c:xVal>
          <c:yVal>
            <c:numRef>
              <c:f>[JLEIC_preCDR.xls]plot!$H$13:$H$21</c:f>
              <c:numCache>
                <c:formatCode>General</c:formatCode>
                <c:ptCount val="9"/>
                <c:pt idx="0">
                  <c:v>6.17</c:v>
                </c:pt>
                <c:pt idx="1">
                  <c:v>8.2100000000000009</c:v>
                </c:pt>
                <c:pt idx="2">
                  <c:v>8.6</c:v>
                </c:pt>
                <c:pt idx="3">
                  <c:v>8.09</c:v>
                </c:pt>
                <c:pt idx="4">
                  <c:v>4.8</c:v>
                </c:pt>
                <c:pt idx="5">
                  <c:v>1.87</c:v>
                </c:pt>
                <c:pt idx="6">
                  <c:v>0.74299999999999999</c:v>
                </c:pt>
              </c:numCache>
            </c:numRef>
          </c:yVal>
          <c:smooth val="0"/>
        </c:ser>
        <c:ser>
          <c:idx val="3"/>
          <c:order val="3"/>
          <c:tx>
            <c:v>Proton 300 GeV, no cooling</c:v>
          </c:tx>
          <c:spPr>
            <a:ln w="57150"/>
          </c:spPr>
          <c:marker>
            <c:spPr>
              <a:ln w="57150"/>
            </c:spPr>
          </c:marker>
          <c:xVal>
            <c:numRef>
              <c:f>[JLEIC_preCDR.xls]plot!$J$13:$J$21</c:f>
              <c:numCache>
                <c:formatCode>General</c:formatCode>
                <c:ptCount val="9"/>
                <c:pt idx="0">
                  <c:v>69.3</c:v>
                </c:pt>
                <c:pt idx="1">
                  <c:v>77.5</c:v>
                </c:pt>
                <c:pt idx="2">
                  <c:v>84.9</c:v>
                </c:pt>
                <c:pt idx="3">
                  <c:v>98</c:v>
                </c:pt>
                <c:pt idx="4">
                  <c:v>110</c:v>
                </c:pt>
                <c:pt idx="5">
                  <c:v>120</c:v>
                </c:pt>
              </c:numCache>
            </c:numRef>
          </c:xVal>
          <c:yVal>
            <c:numRef>
              <c:f>[JLEIC_preCDR.xls]plot!$K$13:$K$21</c:f>
              <c:numCache>
                <c:formatCode>General</c:formatCode>
                <c:ptCount val="9"/>
                <c:pt idx="0">
                  <c:v>3.48</c:v>
                </c:pt>
                <c:pt idx="1">
                  <c:v>7.35</c:v>
                </c:pt>
                <c:pt idx="2">
                  <c:v>9.0500000000000007</c:v>
                </c:pt>
                <c:pt idx="3">
                  <c:v>5.4</c:v>
                </c:pt>
                <c:pt idx="4">
                  <c:v>1.8</c:v>
                </c:pt>
                <c:pt idx="5">
                  <c:v>0.79200000000000004</c:v>
                </c:pt>
              </c:numCache>
            </c:numRef>
          </c:yVal>
          <c:smooth val="0"/>
        </c:ser>
        <c:ser>
          <c:idx val="4"/>
          <c:order val="4"/>
          <c:tx>
            <c:v>proton 400 GeV, no cooling</c:v>
          </c:tx>
          <c:spPr>
            <a:ln w="57150">
              <a:solidFill>
                <a:srgbClr val="00B0F0"/>
              </a:solidFill>
            </a:ln>
          </c:spPr>
          <c:marker>
            <c:spPr>
              <a:ln w="57150">
                <a:solidFill>
                  <a:srgbClr val="00B0F0"/>
                </a:solidFill>
              </a:ln>
            </c:spPr>
          </c:marker>
          <c:xVal>
            <c:numRef>
              <c:f>[JLEIC_preCDR.xls]plot!$M$13:$M$21</c:f>
              <c:numCache>
                <c:formatCode>General</c:formatCode>
                <c:ptCount val="9"/>
                <c:pt idx="0">
                  <c:v>80</c:v>
                </c:pt>
                <c:pt idx="1">
                  <c:v>89.4</c:v>
                </c:pt>
                <c:pt idx="2">
                  <c:v>106</c:v>
                </c:pt>
                <c:pt idx="3">
                  <c:v>113</c:v>
                </c:pt>
                <c:pt idx="4">
                  <c:v>126</c:v>
                </c:pt>
                <c:pt idx="5">
                  <c:v>139</c:v>
                </c:pt>
              </c:numCache>
            </c:numRef>
          </c:xVal>
          <c:yVal>
            <c:numRef>
              <c:f>[JLEIC_preCDR.xls]plot!$N$13:$N$21</c:f>
              <c:numCache>
                <c:formatCode>General</c:formatCode>
                <c:ptCount val="9"/>
                <c:pt idx="0">
                  <c:v>8</c:v>
                </c:pt>
                <c:pt idx="1">
                  <c:v>9.34</c:v>
                </c:pt>
                <c:pt idx="2">
                  <c:v>10.26</c:v>
                </c:pt>
                <c:pt idx="3">
                  <c:v>6.36</c:v>
                </c:pt>
                <c:pt idx="4">
                  <c:v>2.42</c:v>
                </c:pt>
                <c:pt idx="5">
                  <c:v>0.92100000000000004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415872"/>
        <c:axId val="302417792"/>
      </c:scatterChart>
      <c:valAx>
        <c:axId val="302415872"/>
        <c:scaling>
          <c:orientation val="minMax"/>
          <c:max val="14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302417792"/>
        <c:crossesAt val="0.1"/>
        <c:crossBetween val="midCat"/>
      </c:valAx>
      <c:valAx>
        <c:axId val="302417792"/>
        <c:scaling>
          <c:logBase val="10"/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302415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81382872544652"/>
          <c:y val="0.45958480259695528"/>
          <c:w val="0.26483023200153338"/>
          <c:h val="0.3364553877648899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01502023529155"/>
          <c:y val="2.8252405949256341E-2"/>
          <c:w val="0.81754203486606436"/>
          <c:h val="0.7036490305619455"/>
        </c:manualLayout>
      </c:layout>
      <c:scatterChart>
        <c:scatterStyle val="lineMarker"/>
        <c:varyColors val="0"/>
        <c:ser>
          <c:idx val="0"/>
          <c:order val="0"/>
          <c:tx>
            <c:v>Beam spot matched</c:v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xVal>
            <c:numRef>
              <c:f>'plot 2'!$A$27:$A$31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2'!$B$27:$B$31</c:f>
              <c:numCache>
                <c:formatCode>General</c:formatCode>
                <c:ptCount val="5"/>
                <c:pt idx="0">
                  <c:v>1.31</c:v>
                </c:pt>
                <c:pt idx="1">
                  <c:v>1.2</c:v>
                </c:pt>
                <c:pt idx="2">
                  <c:v>1.08</c:v>
                </c:pt>
                <c:pt idx="3">
                  <c:v>0.9</c:v>
                </c:pt>
                <c:pt idx="4">
                  <c:v>0.78</c:v>
                </c:pt>
              </c:numCache>
            </c:numRef>
          </c:yVal>
          <c:smooth val="0"/>
        </c:ser>
        <c:ser>
          <c:idx val="1"/>
          <c:order val="1"/>
          <c:tx>
            <c:v>Beam size not matched</c:v>
          </c:tx>
          <c:spPr>
            <a:ln w="57150"/>
          </c:spPr>
          <c:marker>
            <c:spPr>
              <a:ln w="57150"/>
            </c:spPr>
          </c:marker>
          <c:xVal>
            <c:numRef>
              <c:f>'plot 2'!$A$27:$A$31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2'!$C$27:$C$31</c:f>
              <c:numCache>
                <c:formatCode>General</c:formatCode>
                <c:ptCount val="5"/>
                <c:pt idx="0">
                  <c:v>1.51</c:v>
                </c:pt>
                <c:pt idx="1">
                  <c:v>1.27</c:v>
                </c:pt>
                <c:pt idx="2">
                  <c:v>1.1399999999999999</c:v>
                </c:pt>
                <c:pt idx="3">
                  <c:v>1.06</c:v>
                </c:pt>
                <c:pt idx="4">
                  <c:v>0.98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808064"/>
        <c:axId val="307119232"/>
      </c:scatterChart>
      <c:valAx>
        <c:axId val="30280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07119232"/>
        <c:crosses val="autoZero"/>
        <c:crossBetween val="midCat"/>
      </c:valAx>
      <c:valAx>
        <c:axId val="307119232"/>
        <c:scaling>
          <c:orientation val="minMax"/>
          <c:max val="1.6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02808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97721273429645"/>
          <c:y val="6.9060466644758456E-2"/>
          <c:w val="0.3423889885395075"/>
          <c:h val="0.2767377587906670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1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41690527320448"/>
          <c:y val="3.1966803059338238E-2"/>
          <c:w val="0.81577944802354252"/>
          <c:h val="0.77660439036809248"/>
        </c:manualLayout>
      </c:layout>
      <c:scatterChart>
        <c:scatterStyle val="smoothMarker"/>
        <c:varyColors val="0"/>
        <c:ser>
          <c:idx val="0"/>
          <c:order val="0"/>
          <c:tx>
            <c:v>Present Baseline design</c:v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xVal>
            <c:numRef>
              <c:f>'[JLEIC_no_cooling_plot.xlsx]2'!$A$1:$A$2</c:f>
              <c:numCache>
                <c:formatCode>General</c:formatCode>
                <c:ptCount val="2"/>
                <c:pt idx="0">
                  <c:v>0</c:v>
                </c:pt>
                <c:pt idx="1">
                  <c:v>240</c:v>
                </c:pt>
              </c:numCache>
            </c:numRef>
          </c:xVal>
          <c:yVal>
            <c:numRef>
              <c:f>'[JLEIC_no_cooling_plot.xlsx]2'!$C$1:$C$2</c:f>
              <c:numCache>
                <c:formatCode>General</c:formatCode>
                <c:ptCount val="2"/>
                <c:pt idx="0">
                  <c:v>3.03</c:v>
                </c:pt>
                <c:pt idx="1">
                  <c:v>3.03</c:v>
                </c:pt>
              </c:numCache>
            </c:numRef>
          </c:yVal>
          <c:smooth val="1"/>
        </c:ser>
        <c:ser>
          <c:idx val="2"/>
          <c:order val="1"/>
          <c:tx>
            <c:v>Initial emittance: 1 and 0.5 um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'[JLEIC_no_cooling_plot.xlsx]2'!$E$1:$E$9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'[JLEIC_no_cooling_plot.xlsx]2'!$F$1:$F$9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3.07</c:v>
                </c:pt>
                <c:pt idx="2">
                  <c:v>2.27</c:v>
                </c:pt>
                <c:pt idx="3">
                  <c:v>1.87</c:v>
                </c:pt>
                <c:pt idx="4">
                  <c:v>1.63</c:v>
                </c:pt>
                <c:pt idx="5">
                  <c:v>1.47</c:v>
                </c:pt>
                <c:pt idx="6">
                  <c:v>1.34</c:v>
                </c:pt>
                <c:pt idx="7">
                  <c:v>1.24</c:v>
                </c:pt>
                <c:pt idx="8">
                  <c:v>1.1599999999999999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699072"/>
        <c:axId val="308370432"/>
      </c:scatterChart>
      <c:valAx>
        <c:axId val="303699072"/>
        <c:scaling>
          <c:orientation val="minMax"/>
          <c:max val="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/>
            </a:pPr>
            <a:endParaRPr lang="en-US"/>
          </a:p>
        </c:txPr>
        <c:crossAx val="308370432"/>
        <c:crosses val="autoZero"/>
        <c:crossBetween val="midCat"/>
        <c:majorUnit val="0.5"/>
      </c:valAx>
      <c:valAx>
        <c:axId val="308370432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036990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4037466930476626"/>
          <c:y val="3.759270438365641E-2"/>
          <c:w val="0.4909438479590969"/>
          <c:h val="0.18153378216349467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47961371240809"/>
          <c:y val="4.3940784633970213E-2"/>
          <c:w val="0.8663944821782773"/>
          <c:h val="0.79229452250672061"/>
        </c:manualLayout>
      </c:layout>
      <c:scatterChart>
        <c:scatterStyle val="smoothMarker"/>
        <c:varyColors val="0"/>
        <c:ser>
          <c:idx val="0"/>
          <c:order val="0"/>
          <c:tx>
            <c:v>Present Baseline design</c:v>
          </c:tx>
          <c:spPr>
            <a:ln w="5715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 w="57150">
                <a:solidFill>
                  <a:srgbClr val="0000FF"/>
                </a:solidFill>
              </a:ln>
            </c:spPr>
          </c:marker>
          <c:xVal>
            <c:numRef>
              <c:f>'[JLEIC_no_cooling_plot.xlsx]2'!$A$1:$A$2</c:f>
              <c:numCache>
                <c:formatCode>General</c:formatCode>
                <c:ptCount val="2"/>
                <c:pt idx="0">
                  <c:v>0</c:v>
                </c:pt>
                <c:pt idx="1">
                  <c:v>240</c:v>
                </c:pt>
              </c:numCache>
            </c:numRef>
          </c:xVal>
          <c:yVal>
            <c:numRef>
              <c:f>'[JLEIC_no_cooling_plot.xlsx]2'!$C$1:$C$2</c:f>
              <c:numCache>
                <c:formatCode>General</c:formatCode>
                <c:ptCount val="2"/>
                <c:pt idx="0">
                  <c:v>3.03</c:v>
                </c:pt>
                <c:pt idx="1">
                  <c:v>3.03</c:v>
                </c:pt>
              </c:numCache>
            </c:numRef>
          </c:yVal>
          <c:smooth val="1"/>
        </c:ser>
        <c:ser>
          <c:idx val="2"/>
          <c:order val="1"/>
          <c:tx>
            <c:v>Ultimate design</c:v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xVal>
            <c:numRef>
              <c:f>'[JLEIC_no_cooling_plot.xlsx]2'!$A$1:$A$2</c:f>
              <c:numCache>
                <c:formatCode>General</c:formatCode>
                <c:ptCount val="2"/>
                <c:pt idx="0">
                  <c:v>0</c:v>
                </c:pt>
                <c:pt idx="1">
                  <c:v>240</c:v>
                </c:pt>
              </c:numCache>
            </c:numRef>
          </c:xVal>
          <c:yVal>
            <c:numRef>
              <c:f>'[JLEIC_no_cooling_plot.xlsx]2'!$B$1:$B$2</c:f>
              <c:numCache>
                <c:formatCode>General</c:formatCode>
                <c:ptCount val="2"/>
                <c:pt idx="0">
                  <c:v>8.81</c:v>
                </c:pt>
                <c:pt idx="1">
                  <c:v>8.81</c:v>
                </c:pt>
              </c:numCache>
            </c:numRef>
          </c:yVal>
          <c:smooth val="1"/>
        </c:ser>
        <c:ser>
          <c:idx val="1"/>
          <c:order val="2"/>
          <c:tx>
            <c:v>"Initial emittance: 0.5 and 0.25 um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'[JLEIC_no_cooling_plot.xlsx]2'!$E$1:$E$9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'[JLEIC_no_cooling_plot.xlsx]2'!$G$1:$G$9</c:f>
              <c:numCache>
                <c:formatCode>General</c:formatCode>
                <c:ptCount val="9"/>
                <c:pt idx="0">
                  <c:v>8.3800000000000008</c:v>
                </c:pt>
                <c:pt idx="1">
                  <c:v>3.99</c:v>
                </c:pt>
                <c:pt idx="2">
                  <c:v>2.76</c:v>
                </c:pt>
                <c:pt idx="3">
                  <c:v>2.21</c:v>
                </c:pt>
                <c:pt idx="4">
                  <c:v>1.91</c:v>
                </c:pt>
                <c:pt idx="5">
                  <c:v>1.7</c:v>
                </c:pt>
                <c:pt idx="6">
                  <c:v>1.54</c:v>
                </c:pt>
                <c:pt idx="7">
                  <c:v>1.43</c:v>
                </c:pt>
                <c:pt idx="8">
                  <c:v>1.33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001984"/>
        <c:axId val="379196928"/>
      </c:scatterChart>
      <c:valAx>
        <c:axId val="329001984"/>
        <c:scaling>
          <c:orientation val="minMax"/>
          <c:max val="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/>
            </a:pPr>
            <a:endParaRPr lang="en-US"/>
          </a:p>
        </c:txPr>
        <c:crossAx val="379196928"/>
        <c:crosses val="autoZero"/>
        <c:crossBetween val="midCat"/>
        <c:majorUnit val="0.5"/>
      </c:valAx>
      <c:valAx>
        <c:axId val="379196928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29001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4257989220813049"/>
          <c:y val="0.18339264130680855"/>
          <c:w val="0.53048195788503538"/>
          <c:h val="0.2195405466591045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93142326500268"/>
          <c:y val="3.4736567855488655E-2"/>
          <c:w val="0.83778272243901564"/>
          <c:h val="0.7623075883896866"/>
        </c:manualLayout>
      </c:layout>
      <c:scatterChart>
        <c:scatterStyle val="lineMarker"/>
        <c:varyColors val="0"/>
        <c:ser>
          <c:idx val="0"/>
          <c:order val="0"/>
          <c:tx>
            <c:v>Strong Cooling</c:v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xVal>
            <c:numRef>
              <c:f>'[JLEIC_no_cooling_plot.xlsx]1'!$A$1:$A$10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5.5</c:v>
                </c:pt>
                <c:pt idx="4">
                  <c:v>5.5</c:v>
                </c:pt>
                <c:pt idx="5">
                  <c:v>10.5</c:v>
                </c:pt>
                <c:pt idx="6">
                  <c:v>10.5</c:v>
                </c:pt>
                <c:pt idx="7">
                  <c:v>11</c:v>
                </c:pt>
                <c:pt idx="8">
                  <c:v>11</c:v>
                </c:pt>
                <c:pt idx="9">
                  <c:v>16</c:v>
                </c:pt>
              </c:numCache>
            </c:numRef>
          </c:xVal>
          <c:yVal>
            <c:numRef>
              <c:f>'[JLEIC_no_cooling_plot.xlsx]1'!$B$1:$B$10</c:f>
              <c:numCache>
                <c:formatCode>General</c:formatCode>
                <c:ptCount val="10"/>
                <c:pt idx="0">
                  <c:v>8.81</c:v>
                </c:pt>
                <c:pt idx="1">
                  <c:v>8.81</c:v>
                </c:pt>
                <c:pt idx="2">
                  <c:v>0</c:v>
                </c:pt>
                <c:pt idx="3">
                  <c:v>0</c:v>
                </c:pt>
                <c:pt idx="4">
                  <c:v>8.81</c:v>
                </c:pt>
                <c:pt idx="5">
                  <c:v>8.81</c:v>
                </c:pt>
                <c:pt idx="6">
                  <c:v>0</c:v>
                </c:pt>
                <c:pt idx="7">
                  <c:v>0</c:v>
                </c:pt>
                <c:pt idx="8">
                  <c:v>8.81</c:v>
                </c:pt>
                <c:pt idx="9">
                  <c:v>8.81</c:v>
                </c:pt>
              </c:numCache>
            </c:numRef>
          </c:yVal>
          <c:smooth val="0"/>
        </c:ser>
        <c:ser>
          <c:idx val="1"/>
          <c:order val="1"/>
          <c:tx>
            <c:v>Weak Cooling</c:v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xVal>
            <c:numRef>
              <c:f>'[JLEIC_no_cooling_plot.xlsx]1'!$A$1:$A$10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5.5</c:v>
                </c:pt>
                <c:pt idx="4">
                  <c:v>5.5</c:v>
                </c:pt>
                <c:pt idx="5">
                  <c:v>10.5</c:v>
                </c:pt>
                <c:pt idx="6">
                  <c:v>10.5</c:v>
                </c:pt>
                <c:pt idx="7">
                  <c:v>11</c:v>
                </c:pt>
                <c:pt idx="8">
                  <c:v>11</c:v>
                </c:pt>
                <c:pt idx="9">
                  <c:v>16</c:v>
                </c:pt>
              </c:numCache>
            </c:numRef>
          </c:xVal>
          <c:yVal>
            <c:numRef>
              <c:f>'[JLEIC_no_cooling_plot.xlsx]1'!$C$1:$C$10</c:f>
              <c:numCache>
                <c:formatCode>General</c:formatCode>
                <c:ptCount val="10"/>
                <c:pt idx="0">
                  <c:v>3.03</c:v>
                </c:pt>
                <c:pt idx="1">
                  <c:v>3.03</c:v>
                </c:pt>
                <c:pt idx="2">
                  <c:v>0</c:v>
                </c:pt>
                <c:pt idx="3">
                  <c:v>0</c:v>
                </c:pt>
                <c:pt idx="4">
                  <c:v>3.03</c:v>
                </c:pt>
                <c:pt idx="5">
                  <c:v>3.03</c:v>
                </c:pt>
                <c:pt idx="6">
                  <c:v>0</c:v>
                </c:pt>
                <c:pt idx="7">
                  <c:v>0</c:v>
                </c:pt>
                <c:pt idx="8">
                  <c:v>3.03</c:v>
                </c:pt>
                <c:pt idx="9">
                  <c:v>3.03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756928"/>
        <c:axId val="379758848"/>
      </c:scatterChart>
      <c:valAx>
        <c:axId val="379756928"/>
        <c:scaling>
          <c:orientation val="minMax"/>
          <c:max val="1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79758848"/>
        <c:crosses val="autoZero"/>
        <c:crossBetween val="midCat"/>
        <c:majorUnit val="1"/>
      </c:valAx>
      <c:valAx>
        <c:axId val="37975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7569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251991327171061"/>
          <c:y val="0.59920044564992048"/>
          <c:w val="0.27450707015102366"/>
          <c:h val="0.179707620806255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07239720034997"/>
          <c:y val="3.6203703703703703E-2"/>
          <c:w val="0.76863604549431319"/>
          <c:h val="0.74928623505395164"/>
        </c:manualLayout>
      </c:layout>
      <c:scatterChart>
        <c:scatterStyle val="lineMarker"/>
        <c:varyColors val="0"/>
        <c:ser>
          <c:idx val="0"/>
          <c:order val="0"/>
          <c:spPr>
            <a:ln w="57150"/>
          </c:spPr>
          <c:marker>
            <c:spPr>
              <a:ln w="57150"/>
            </c:spPr>
          </c:marker>
          <c:xVal>
            <c:numRef>
              <c:f>'plot 2'!$A$29:$A$34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xVal>
          <c:yVal>
            <c:numRef>
              <c:f>'plot 2'!$C$29:$C$34</c:f>
              <c:numCache>
                <c:formatCode>General</c:formatCode>
                <c:ptCount val="6"/>
                <c:pt idx="0">
                  <c:v>10.947692307692307</c:v>
                </c:pt>
                <c:pt idx="1">
                  <c:v>10.165714285714285</c:v>
                </c:pt>
                <c:pt idx="2">
                  <c:v>9.4879999999999995</c:v>
                </c:pt>
                <c:pt idx="3">
                  <c:v>8.8949999999999996</c:v>
                </c:pt>
                <c:pt idx="4">
                  <c:v>8.3717647058823523</c:v>
                </c:pt>
                <c:pt idx="5">
                  <c:v>7.9066666666666663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070784"/>
        <c:axId val="382073088"/>
      </c:scatterChart>
      <c:valAx>
        <c:axId val="382070784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82073088"/>
        <c:crosses val="autoZero"/>
        <c:crossBetween val="midCat"/>
        <c:majorUnit val="5"/>
      </c:valAx>
      <c:valAx>
        <c:axId val="382073088"/>
        <c:scaling>
          <c:orientation val="minMax"/>
          <c:max val="11"/>
          <c:min val="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8207078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41625006770328299"/>
          <c:y val="0.59676471950929344"/>
          <c:w val="0.1963617672790901"/>
          <c:h val="8.924030329542138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80331376227194"/>
          <c:y val="3.8117299889339727E-2"/>
          <c:w val="0.71327555359233064"/>
          <c:h val="0.736768553923981"/>
        </c:manualLayout>
      </c:layout>
      <c:scatterChart>
        <c:scatterStyle val="lineMarker"/>
        <c:varyColors val="0"/>
        <c:ser>
          <c:idx val="0"/>
          <c:order val="0"/>
          <c:tx>
            <c:v>x-dir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2'!$B$1:$B$5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8.0000000000000002E-3</c:v>
                </c:pt>
                <c:pt idx="2">
                  <c:v>6.0000000000000001E-3</c:v>
                </c:pt>
                <c:pt idx="3">
                  <c:v>5.0000000000000001E-3</c:v>
                </c:pt>
                <c:pt idx="4">
                  <c:v>4.0000000000000001E-3</c:v>
                </c:pt>
              </c:numCache>
            </c:numRef>
          </c:yVal>
          <c:smooth val="0"/>
        </c:ser>
        <c:ser>
          <c:idx val="1"/>
          <c:order val="1"/>
          <c:tx>
            <c:v>y-dir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2'!$C$1:$C$5</c:f>
              <c:numCache>
                <c:formatCode>General</c:formatCode>
                <c:ptCount val="5"/>
                <c:pt idx="0">
                  <c:v>5.5999999999999999E-3</c:v>
                </c:pt>
                <c:pt idx="1">
                  <c:v>4.3E-3</c:v>
                </c:pt>
                <c:pt idx="2">
                  <c:v>3.7000000000000002E-3</c:v>
                </c:pt>
                <c:pt idx="3">
                  <c:v>3.3999999999999998E-3</c:v>
                </c:pt>
                <c:pt idx="4">
                  <c:v>3.2000000000000002E-3</c:v>
                </c:pt>
              </c:numCache>
            </c:numRef>
          </c:yVal>
          <c:smooth val="0"/>
        </c:ser>
        <c:ser>
          <c:idx val="2"/>
          <c:order val="2"/>
          <c:tx>
            <c:v>x-dir, leveling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2'!$D$1:$D$5</c:f>
              <c:numCache>
                <c:formatCode>General</c:formatCode>
                <c:ptCount val="5"/>
                <c:pt idx="0">
                  <c:v>1.4999999999999999E-2</c:v>
                </c:pt>
                <c:pt idx="1">
                  <c:v>1.4999999999999999E-2</c:v>
                </c:pt>
                <c:pt idx="2">
                  <c:v>1.4999999999999999E-2</c:v>
                </c:pt>
                <c:pt idx="3">
                  <c:v>1.4E-2</c:v>
                </c:pt>
                <c:pt idx="4">
                  <c:v>1.2E-2</c:v>
                </c:pt>
              </c:numCache>
            </c:numRef>
          </c:yVal>
          <c:smooth val="0"/>
        </c:ser>
        <c:ser>
          <c:idx val="3"/>
          <c:order val="3"/>
          <c:tx>
            <c:v>y-dir, leveling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2'!$E$1:$E$5</c:f>
              <c:numCache>
                <c:formatCode>General</c:formatCode>
                <c:ptCount val="5"/>
                <c:pt idx="0">
                  <c:v>5.5999999999999999E-3</c:v>
                </c:pt>
                <c:pt idx="1">
                  <c:v>7.9000000000000008E-3</c:v>
                </c:pt>
                <c:pt idx="2">
                  <c:v>9.1000000000000004E-3</c:v>
                </c:pt>
                <c:pt idx="3">
                  <c:v>9.4000000000000004E-3</c:v>
                </c:pt>
                <c:pt idx="4">
                  <c:v>8.8000000000000005E-3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09952"/>
        <c:axId val="224940416"/>
      </c:scatterChart>
      <c:valAx>
        <c:axId val="224909952"/>
        <c:scaling>
          <c:orientation val="minMax"/>
          <c:max val="7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4940416"/>
        <c:crosses val="autoZero"/>
        <c:crossBetween val="midCat"/>
        <c:majorUnit val="10"/>
      </c:valAx>
      <c:valAx>
        <c:axId val="224940416"/>
        <c:scaling>
          <c:orientation val="minMax"/>
          <c:max val="1.5000000000000003E-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49099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7462608571351574"/>
          <c:y val="7.3776323024300372E-2"/>
          <c:w val="0.40985868295466404"/>
          <c:h val="0.2136663715107934"/>
        </c:manualLayout>
      </c:layout>
      <c:overlay val="0"/>
      <c:txPr>
        <a:bodyPr/>
        <a:lstStyle/>
        <a:p>
          <a:pPr>
            <a:defRPr sz="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1879713007703"/>
          <c:y val="5.1400554097404488E-2"/>
          <c:w val="0.78922325978836616"/>
          <c:h val="0.71533572243400523"/>
        </c:manualLayout>
      </c:layout>
      <c:scatterChart>
        <c:scatterStyle val="lineMarker"/>
        <c:varyColors val="0"/>
        <c:ser>
          <c:idx val="0"/>
          <c:order val="0"/>
          <c:tx>
            <c:v>No leveling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2'!$G$1:$G$5</c:f>
              <c:numCache>
                <c:formatCode>General</c:formatCode>
                <c:ptCount val="5"/>
                <c:pt idx="0">
                  <c:v>1.3</c:v>
                </c:pt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  <c:pt idx="4">
                  <c:v>1.3</c:v>
                </c:pt>
              </c:numCache>
            </c:numRef>
          </c:yVal>
          <c:smooth val="0"/>
        </c:ser>
        <c:ser>
          <c:idx val="1"/>
          <c:order val="1"/>
          <c:tx>
            <c:v>Leveling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2'!$H$1:$H$5</c:f>
              <c:numCache>
                <c:formatCode>General</c:formatCode>
                <c:ptCount val="5"/>
                <c:pt idx="0">
                  <c:v>1.3</c:v>
                </c:pt>
                <c:pt idx="1">
                  <c:v>2.4</c:v>
                </c:pt>
                <c:pt idx="2">
                  <c:v>3.2</c:v>
                </c:pt>
                <c:pt idx="3">
                  <c:v>3.6</c:v>
                </c:pt>
                <c:pt idx="4">
                  <c:v>3.6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072640"/>
        <c:axId val="225074176"/>
      </c:scatterChart>
      <c:valAx>
        <c:axId val="225072640"/>
        <c:scaling>
          <c:orientation val="minMax"/>
          <c:max val="7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5074176"/>
        <c:crosses val="autoZero"/>
        <c:crossBetween val="midCat"/>
        <c:majorUnit val="10"/>
      </c:valAx>
      <c:valAx>
        <c:axId val="22507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507264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59052940006008381"/>
          <c:y val="0.25424577342557275"/>
          <c:w val="0.35265494525606339"/>
          <c:h val="0.19601934286932191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84480644679053"/>
          <c:y val="4.3148545635487673E-2"/>
          <c:w val="0.75459723217699126"/>
          <c:h val="0.69904013002651189"/>
        </c:manualLayout>
      </c:layout>
      <c:scatterChart>
        <c:scatterStyle val="lineMarker"/>
        <c:varyColors val="0"/>
        <c:ser>
          <c:idx val="0"/>
          <c:order val="0"/>
          <c:tx>
            <c:v>No leveling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2'!$J$1:$J$5</c:f>
              <c:numCache>
                <c:formatCode>General</c:formatCode>
                <c:ptCount val="5"/>
                <c:pt idx="0">
                  <c:v>7.57</c:v>
                </c:pt>
                <c:pt idx="1">
                  <c:v>5.45</c:v>
                </c:pt>
                <c:pt idx="2">
                  <c:v>4.62</c:v>
                </c:pt>
                <c:pt idx="3">
                  <c:v>4.1500000000000004</c:v>
                </c:pt>
                <c:pt idx="4">
                  <c:v>3.84</c:v>
                </c:pt>
              </c:numCache>
            </c:numRef>
          </c:yVal>
          <c:smooth val="0"/>
        </c:ser>
        <c:ser>
          <c:idx val="1"/>
          <c:order val="1"/>
          <c:tx>
            <c:v>With leveling</c:v>
          </c:tx>
          <c:xVal>
            <c:numRef>
              <c:f>'plot 2'!$A$1:$A$5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</c:numCache>
            </c:numRef>
          </c:xVal>
          <c:yVal>
            <c:numRef>
              <c:f>'plot 2'!$K$1:$K$5</c:f>
              <c:numCache>
                <c:formatCode>General</c:formatCode>
                <c:ptCount val="5"/>
                <c:pt idx="0">
                  <c:v>7.57</c:v>
                </c:pt>
                <c:pt idx="1">
                  <c:v>10.07</c:v>
                </c:pt>
                <c:pt idx="2">
                  <c:v>11.37</c:v>
                </c:pt>
                <c:pt idx="3">
                  <c:v>11.5</c:v>
                </c:pt>
                <c:pt idx="4">
                  <c:v>10.62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243520"/>
        <c:axId val="225245056"/>
      </c:scatterChart>
      <c:valAx>
        <c:axId val="225243520"/>
        <c:scaling>
          <c:orientation val="minMax"/>
          <c:max val="7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5245056"/>
        <c:crosses val="autoZero"/>
        <c:crossBetween val="midCat"/>
        <c:majorUnit val="10"/>
      </c:valAx>
      <c:valAx>
        <c:axId val="22524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52435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066292557745699"/>
          <c:y val="0.27067131220141999"/>
          <c:w val="0.39788534372408402"/>
          <c:h val="0.20942769735860317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33704801880377"/>
          <c:y val="3.2752678456176583E-2"/>
          <c:w val="0.8436006577853562"/>
          <c:h val="0.72275257246870317"/>
        </c:manualLayout>
      </c:layout>
      <c:scatterChart>
        <c:scatterStyle val="lineMarker"/>
        <c:varyColors val="0"/>
        <c:ser>
          <c:idx val="0"/>
          <c:order val="0"/>
          <c:tx>
            <c:v>preCDR-100</c:v>
          </c:tx>
          <c:spPr>
            <a:ln w="57150"/>
          </c:spPr>
          <c:marker>
            <c:spPr>
              <a:ln w="57150"/>
            </c:spPr>
          </c:marker>
          <c:xVal>
            <c:numRef>
              <c:f>[JLEIC_preCDR.xls]plot!$A$1:$A$7</c:f>
              <c:numCache>
                <c:formatCode>General</c:formatCode>
                <c:ptCount val="7"/>
                <c:pt idx="0">
                  <c:v>21.9</c:v>
                </c:pt>
                <c:pt idx="1">
                  <c:v>31.6</c:v>
                </c:pt>
                <c:pt idx="2">
                  <c:v>44.7</c:v>
                </c:pt>
                <c:pt idx="3">
                  <c:v>63.3</c:v>
                </c:pt>
                <c:pt idx="4">
                  <c:v>80</c:v>
                </c:pt>
                <c:pt idx="5">
                  <c:v>89.4</c:v>
                </c:pt>
                <c:pt idx="6">
                  <c:v>98</c:v>
                </c:pt>
              </c:numCache>
            </c:numRef>
          </c:xVal>
          <c:yVal>
            <c:numRef>
              <c:f>[JLEIC_preCDR.xls]plot!$B$1:$B$7</c:f>
              <c:numCache>
                <c:formatCode>General</c:formatCode>
                <c:ptCount val="7"/>
                <c:pt idx="0">
                  <c:v>2.2799999999999998</c:v>
                </c:pt>
                <c:pt idx="1">
                  <c:v>4.88</c:v>
                </c:pt>
                <c:pt idx="2">
                  <c:v>10.54</c:v>
                </c:pt>
                <c:pt idx="3">
                  <c:v>7.96</c:v>
                </c:pt>
                <c:pt idx="4">
                  <c:v>4.8</c:v>
                </c:pt>
                <c:pt idx="5">
                  <c:v>1.87</c:v>
                </c:pt>
                <c:pt idx="6">
                  <c:v>0.74299999999999999</c:v>
                </c:pt>
              </c:numCache>
            </c:numRef>
          </c:yVal>
          <c:smooth val="0"/>
        </c:ser>
        <c:ser>
          <c:idx val="1"/>
          <c:order val="1"/>
          <c:tx>
            <c:v>140 GeV CM upgrade</c:v>
          </c:tx>
          <c:spPr>
            <a:ln w="57150"/>
          </c:spPr>
          <c:marker>
            <c:spPr>
              <a:ln w="57150"/>
            </c:spPr>
          </c:marker>
          <c:xVal>
            <c:numRef>
              <c:f>[JLEIC_preCDR.xls]plot!$D$1:$D$9</c:f>
              <c:numCache>
                <c:formatCode>General</c:formatCode>
                <c:ptCount val="9"/>
                <c:pt idx="0">
                  <c:v>21.9</c:v>
                </c:pt>
                <c:pt idx="1">
                  <c:v>31.6</c:v>
                </c:pt>
                <c:pt idx="2">
                  <c:v>44.7</c:v>
                </c:pt>
                <c:pt idx="3">
                  <c:v>69.3</c:v>
                </c:pt>
                <c:pt idx="4">
                  <c:v>89.4</c:v>
                </c:pt>
                <c:pt idx="5">
                  <c:v>113</c:v>
                </c:pt>
                <c:pt idx="6">
                  <c:v>126</c:v>
                </c:pt>
                <c:pt idx="7">
                  <c:v>139</c:v>
                </c:pt>
              </c:numCache>
            </c:numRef>
          </c:xVal>
          <c:yVal>
            <c:numRef>
              <c:f>[JLEIC_preCDR.xls]plot!$E$1:$E$9</c:f>
              <c:numCache>
                <c:formatCode>General</c:formatCode>
                <c:ptCount val="9"/>
                <c:pt idx="0">
                  <c:v>2.2799999999999998</c:v>
                </c:pt>
                <c:pt idx="1">
                  <c:v>4.88</c:v>
                </c:pt>
                <c:pt idx="2">
                  <c:v>10.6</c:v>
                </c:pt>
                <c:pt idx="3">
                  <c:v>8.6</c:v>
                </c:pt>
                <c:pt idx="4">
                  <c:v>9.3390000000000004</c:v>
                </c:pt>
                <c:pt idx="5">
                  <c:v>6.3559999999999999</c:v>
                </c:pt>
                <c:pt idx="6">
                  <c:v>2.42</c:v>
                </c:pt>
                <c:pt idx="7">
                  <c:v>0.92100000000000004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148224"/>
        <c:axId val="302293760"/>
      </c:scatterChart>
      <c:valAx>
        <c:axId val="302148224"/>
        <c:scaling>
          <c:orientation val="minMax"/>
          <c:max val="14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302293760"/>
        <c:crossesAt val="0.1"/>
        <c:crossBetween val="midCat"/>
      </c:valAx>
      <c:valAx>
        <c:axId val="302293760"/>
        <c:scaling>
          <c:logBase val="10"/>
          <c:orientation val="minMax"/>
          <c:max val="20"/>
          <c:min val="0.1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3021482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1564718341321888"/>
          <c:y val="0.48819605245235825"/>
          <c:w val="0.32719789490599394"/>
          <c:h val="0.24417866739310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0.31346</cdr:x>
      <cdr:y>0.88361</cdr:y>
    </cdr:from>
    <cdr:to>
      <cdr:x>0.7225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11987" y="4404981"/>
          <a:ext cx="4060833" cy="580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 dirty="0" smtClean="0"/>
            <a:t>Beam </a:t>
          </a:r>
          <a:r>
            <a:rPr lang="en-US" sz="2800" b="1" dirty="0"/>
            <a:t>store time</a:t>
          </a:r>
          <a:r>
            <a:rPr lang="en-US" sz="2800" b="1" baseline="0" dirty="0"/>
            <a:t> (hour)</a:t>
          </a:r>
          <a:endParaRPr lang="en-US" sz="28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5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7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8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0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1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3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0.00697</cdr:x>
      <cdr:y>0.00817</cdr:y>
    </cdr:from>
    <cdr:to>
      <cdr:x>0.10082</cdr:x>
      <cdr:y>0.97374</cdr:y>
    </cdr:to>
    <cdr:sp macro="" textlink="">
      <cdr:nvSpPr>
        <cdr:cNvPr id="26" name="TextBox 1"/>
        <cdr:cNvSpPr txBox="1"/>
      </cdr:nvSpPr>
      <cdr:spPr>
        <a:xfrm xmlns:a="http://schemas.openxmlformats.org/drawingml/2006/main" rot="16200000">
          <a:off x="-1871738" y="1981663"/>
          <a:ext cx="4813583" cy="931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Instant Luminosity 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(10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0.4157</cdr:x>
      <cdr:y>0.8732</cdr:y>
    </cdr:from>
    <cdr:to>
      <cdr:x>0.65276</cdr:x>
      <cdr:y>0.99208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185839" y="2712772"/>
          <a:ext cx="238699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0.00826</cdr:x>
      <cdr:y>0.01639</cdr:y>
    </cdr:from>
    <cdr:to>
      <cdr:x>0.07244</cdr:x>
      <cdr:y>0.80378</cdr:y>
    </cdr:to>
    <cdr:sp macro="" textlink="">
      <cdr:nvSpPr>
        <cdr:cNvPr id="3" name="TextBox 4"/>
        <cdr:cNvSpPr txBox="1"/>
      </cdr:nvSpPr>
      <cdr:spPr>
        <a:xfrm xmlns:a="http://schemas.openxmlformats.org/drawingml/2006/main" rot="16200000">
          <a:off x="-816800" y="950852"/>
          <a:ext cx="244619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Average Luminosity (10</a:t>
          </a:r>
          <a:r>
            <a:rPr lang="en-US" sz="18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/cm</a:t>
          </a:r>
          <a:r>
            <a:rPr lang="en-US" sz="18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0.34837</cdr:x>
      <cdr:y>0.87358</cdr:y>
    </cdr:from>
    <cdr:to>
      <cdr:x>0.6886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4425" y="2658304"/>
          <a:ext cx="3490831" cy="384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Beam store time (min)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0.00909</cdr:x>
      <cdr:y>3.28623E-7</cdr:y>
    </cdr:from>
    <cdr:to>
      <cdr:x>0.08471</cdr:x>
      <cdr:y>0.9487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62257" y="1055539"/>
          <a:ext cx="2886901" cy="775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Instant luminosity (10</a:t>
          </a:r>
          <a:r>
            <a:rPr lang="en-US" sz="24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4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0.33456</cdr:x>
      <cdr:y>0.9068</cdr:y>
    </cdr:from>
    <cdr:to>
      <cdr:x>0.74387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65138" y="5189538"/>
          <a:ext cx="4117004" cy="53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b="1" dirty="0" smtClean="0"/>
            <a:t>Beam </a:t>
          </a:r>
          <a:r>
            <a:rPr lang="en-US" sz="2800" b="1" dirty="0"/>
            <a:t>store time</a:t>
          </a:r>
          <a:r>
            <a:rPr lang="en-US" sz="2800" b="1" baseline="0" dirty="0"/>
            <a:t> (hour)</a:t>
          </a:r>
          <a:endParaRPr lang="en-US" sz="28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5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7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8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0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1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3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0.00697</cdr:x>
      <cdr:y>0</cdr:y>
    </cdr:from>
    <cdr:to>
      <cdr:x>0.06669</cdr:x>
      <cdr:y>0.87244</cdr:y>
    </cdr:to>
    <cdr:sp macro="" textlink="">
      <cdr:nvSpPr>
        <cdr:cNvPr id="26" name="TextBox 1"/>
        <cdr:cNvSpPr txBox="1"/>
      </cdr:nvSpPr>
      <cdr:spPr>
        <a:xfrm xmlns:a="http://schemas.openxmlformats.org/drawingml/2006/main" rot="16200000">
          <a:off x="-2126035" y="2116796"/>
          <a:ext cx="4992971" cy="600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Instant Luminosity 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(10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0.36419</cdr:x>
      <cdr:y>0.91361</cdr:y>
    </cdr:from>
    <cdr:to>
      <cdr:x>0.73125</cdr:x>
      <cdr:y>0.98963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35417" y="4652434"/>
          <a:ext cx="3664067" cy="387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Beam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store time</a:t>
          </a:r>
          <a:r>
            <a:rPr lang="en-US" sz="2000" b="1" baseline="0" dirty="0">
              <a:latin typeface="Arial" panose="020B0604020202020204" pitchFamily="34" charset="0"/>
              <a:cs typeface="Arial" panose="020B0604020202020204" pitchFamily="34" charset="0"/>
            </a:rPr>
            <a:t> (hour)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-1089025" y="1089025"/>
          <a:ext cx="24574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aseline="0"/>
            <a:t>Luminosity (10</a:t>
          </a:r>
          <a:r>
            <a:rPr lang="en-US" sz="1100" baseline="30000"/>
            <a:t>33</a:t>
          </a:r>
          <a:r>
            <a:rPr lang="en-US" sz="1100" baseline="0"/>
            <a:t>/cm</a:t>
          </a:r>
          <a:r>
            <a:rPr lang="en-US" sz="1100" baseline="30000"/>
            <a:t>2</a:t>
          </a:r>
          <a:r>
            <a:rPr lang="en-US" sz="1100" baseline="0"/>
            <a:t>/s)</a:t>
          </a:r>
          <a:endParaRPr lang="en-US" sz="1100"/>
        </a:p>
      </cdr:txBody>
    </cdr:sp>
  </cdr:relSizeAnchor>
  <cdr:relSizeAnchor xmlns:cdr="http://schemas.openxmlformats.org/drawingml/2006/chartDrawing">
    <cdr:from>
      <cdr:x>0.00862</cdr:x>
      <cdr:y>0.00303</cdr:y>
    </cdr:from>
    <cdr:to>
      <cdr:x>0.06107</cdr:x>
      <cdr:y>0.99879</cdr:y>
    </cdr:to>
    <cdr:sp macro="" textlink="">
      <cdr:nvSpPr>
        <cdr:cNvPr id="14" name="TextBox 1"/>
        <cdr:cNvSpPr txBox="1"/>
      </cdr:nvSpPr>
      <cdr:spPr>
        <a:xfrm xmlns:a="http://schemas.openxmlformats.org/drawingml/2006/main" rot="16200000">
          <a:off x="-2263607" y="2365529"/>
          <a:ext cx="5222874" cy="523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Instant Luminosity </a:t>
          </a:r>
          <a:r>
            <a:rPr lang="en-US" sz="2000" b="1" baseline="0" dirty="0">
              <a:latin typeface="Arial" panose="020B0604020202020204" pitchFamily="34" charset="0"/>
              <a:cs typeface="Arial" panose="020B0604020202020204" pitchFamily="34" charset="0"/>
            </a:rPr>
            <a:t>(10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000" b="1" baseline="0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="1" baseline="0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0.00811</cdr:x>
      <cdr:y>0.00574</cdr:y>
    </cdr:from>
    <cdr:to>
      <cdr:x>0.06382</cdr:x>
      <cdr:y>0.98789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588102" y="1689568"/>
          <a:ext cx="3875268" cy="541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Lumi</a:t>
          </a:r>
          <a:r>
            <a:rPr lang="en-US" sz="24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(10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0.28989</cdr:x>
      <cdr:y>0.89824</cdr:y>
    </cdr:from>
    <cdr:to>
      <cdr:x>0.80825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50150" y="4708525"/>
          <a:ext cx="4917617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eam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store time</a:t>
          </a:r>
          <a:r>
            <a:rPr lang="en-US" sz="2400" b="1" baseline="0" dirty="0">
              <a:latin typeface="Arial" panose="020B0604020202020204" pitchFamily="34" charset="0"/>
              <a:cs typeface="Arial" panose="020B0604020202020204" pitchFamily="34" charset="0"/>
            </a:rPr>
            <a:t> (hour)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0.31458</cdr:x>
      <cdr:y>0.90162</cdr:y>
    </cdr:from>
    <cdr:to>
      <cdr:x>0.86092</cdr:x>
      <cdr:y>0.98727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8259" y="2473324"/>
          <a:ext cx="2497863" cy="234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Beam 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formation time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(min)</a:t>
          </a:r>
        </a:p>
      </cdr:txBody>
    </cdr:sp>
  </cdr:relSizeAnchor>
  <cdr:relSizeAnchor xmlns:cdr="http://schemas.openxmlformats.org/drawingml/2006/chartDrawing">
    <cdr:from>
      <cdr:x>0.00347</cdr:x>
      <cdr:y>0</cdr:y>
    </cdr:from>
    <cdr:to>
      <cdr:x>0.07759</cdr:x>
      <cdr:y>0.84785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77620" y="993487"/>
          <a:ext cx="2325830" cy="338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Average Luminosity</a:t>
          </a:r>
          <a:r>
            <a:rPr lang="en-US" sz="14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(10</a:t>
          </a:r>
          <a:r>
            <a:rPr lang="en-US" sz="1400" b="1" baseline="30000" dirty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1400" b="1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/s)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2.92921E-7</cdr:x>
      <cdr:y>4.93783E-7</cdr:y>
    </cdr:from>
    <cdr:to>
      <cdr:x>0.08928</cdr:x>
      <cdr:y>0.76487</cdr:y>
    </cdr:to>
    <cdr:sp macro="" textlink="">
      <cdr:nvSpPr>
        <cdr:cNvPr id="2" name="TextBox 4"/>
        <cdr:cNvSpPr txBox="1"/>
      </cdr:nvSpPr>
      <cdr:spPr>
        <a:xfrm xmlns:a="http://schemas.openxmlformats.org/drawingml/2006/main" rot="16200000">
          <a:off x="-622101" y="622103"/>
          <a:ext cx="1549006" cy="3048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Beam-beam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0.31249</cdr:x>
      <cdr:y>0.86943</cdr:y>
    </cdr:from>
    <cdr:to>
      <cdr:x>0.89483</cdr:x>
      <cdr:y>0.99435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066800" y="1760754"/>
          <a:ext cx="1988030" cy="2529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Beam store time (min)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5.84672E-7</cdr:x>
      <cdr:y>0.02153</cdr:y>
    </cdr:from>
    <cdr:to>
      <cdr:x>0.09009</cdr:x>
      <cdr:y>0.86681</cdr:y>
    </cdr:to>
    <cdr:sp macro="" textlink="">
      <cdr:nvSpPr>
        <cdr:cNvPr id="2" name="TextBox 4"/>
        <cdr:cNvSpPr txBox="1"/>
      </cdr:nvSpPr>
      <cdr:spPr>
        <a:xfrm xmlns:a="http://schemas.openxmlformats.org/drawingml/2006/main" rot="16200000">
          <a:off x="-715450" y="759744"/>
          <a:ext cx="1739075" cy="3081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Electron current (A)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0.29761</cdr:x>
      <cdr:y>0.87479</cdr:y>
    </cdr:from>
    <cdr:to>
      <cdr:x>0.83224</cdr:x>
      <cdr:y>0.99825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018046" y="1799784"/>
          <a:ext cx="1828800" cy="2540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Beam store time (min)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0.31375</cdr:x>
      <cdr:y>0.86064</cdr:y>
    </cdr:from>
    <cdr:to>
      <cdr:x>0.84079</cdr:x>
      <cdr:y>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061962" y="1698480"/>
          <a:ext cx="1783905" cy="275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Beam store time (min)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0.01789</cdr:x>
      <cdr:y>0</cdr:y>
    </cdr:from>
    <cdr:to>
      <cdr:x>0.15205</cdr:x>
      <cdr:y>0.98757</cdr:y>
    </cdr:to>
    <cdr:sp macro="" textlink="">
      <cdr:nvSpPr>
        <cdr:cNvPr id="3" name="TextBox 4"/>
        <cdr:cNvSpPr txBox="1"/>
      </cdr:nvSpPr>
      <cdr:spPr>
        <a:xfrm xmlns:a="http://schemas.openxmlformats.org/drawingml/2006/main" rot="16200000">
          <a:off x="-686885" y="747440"/>
          <a:ext cx="1948982" cy="4540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Luminosity (10</a:t>
          </a:r>
          <a:r>
            <a:rPr lang="en-US" sz="12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12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3.09563E-7</cdr:y>
    </cdr:from>
    <cdr:to>
      <cdr:x>0.06565</cdr:x>
      <cdr:y>0.81967</cdr:y>
    </cdr:to>
    <cdr:sp macro="" textlink="">
      <cdr:nvSpPr>
        <cdr:cNvPr id="3" name="TextBox 4"/>
        <cdr:cNvSpPr txBox="1"/>
      </cdr:nvSpPr>
      <cdr:spPr>
        <a:xfrm xmlns:a="http://schemas.openxmlformats.org/drawingml/2006/main" rot="16200000">
          <a:off x="-990671" y="990671"/>
          <a:ext cx="2647828" cy="6664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Average Luminosity (10</a:t>
          </a:r>
          <a:r>
            <a:rPr lang="en-US" sz="18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/cm</a:t>
          </a:r>
          <a:r>
            <a:rPr lang="en-US" sz="18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0.27928</cdr:x>
      <cdr:y>0.88567</cdr:y>
    </cdr:from>
    <cdr:to>
      <cdr:x>0.81081</cdr:x>
      <cdr:y>1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2835490" y="2891806"/>
          <a:ext cx="539654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050" cy="4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t" anchorCtr="0" compatLnSpc="1">
            <a:prstTxWarp prst="textNoShape">
              <a:avLst/>
            </a:prstTxWarp>
          </a:bodyPr>
          <a:lstStyle>
            <a:lvl1pPr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151" y="0"/>
            <a:ext cx="3006049" cy="4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t" anchorCtr="0" compatLnSpc="1">
            <a:prstTxWarp prst="textNoShape">
              <a:avLst/>
            </a:prstTxWarp>
          </a:bodyPr>
          <a:lstStyle>
            <a:lvl1pPr algn="r"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317"/>
            <a:ext cx="3006050" cy="4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b" anchorCtr="0" compatLnSpc="1">
            <a:prstTxWarp prst="textNoShape">
              <a:avLst/>
            </a:prstTxWarp>
          </a:bodyPr>
          <a:lstStyle>
            <a:lvl1pPr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151" y="8770317"/>
            <a:ext cx="3006049" cy="4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b" anchorCtr="0" compatLnSpc="1">
            <a:prstTxWarp prst="textNoShape">
              <a:avLst/>
            </a:prstTxWarp>
          </a:bodyPr>
          <a:lstStyle>
            <a:lvl1pPr algn="r" defTabSz="1007673">
              <a:defRPr sz="1400"/>
            </a:lvl1pPr>
          </a:lstStyle>
          <a:p>
            <a:pPr>
              <a:defRPr/>
            </a:pPr>
            <a:fld id="{00407B6C-2D00-4E92-86DD-40F75F3D7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49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050" cy="4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t" anchorCtr="0" compatLnSpc="1">
            <a:prstTxWarp prst="textNoShape">
              <a:avLst/>
            </a:prstTxWarp>
          </a:bodyPr>
          <a:lstStyle>
            <a:lvl1pPr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066" y="0"/>
            <a:ext cx="3006050" cy="4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t" anchorCtr="0" compatLnSpc="1">
            <a:prstTxWarp prst="textNoShape">
              <a:avLst/>
            </a:prstTxWarp>
          </a:bodyPr>
          <a:lstStyle>
            <a:lvl1pPr algn="r"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0113" y="693738"/>
            <a:ext cx="2597150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288" y="4384689"/>
            <a:ext cx="5545624" cy="415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78"/>
            <a:ext cx="300605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b" anchorCtr="0" compatLnSpc="1">
            <a:prstTxWarp prst="textNoShape">
              <a:avLst/>
            </a:prstTxWarp>
          </a:bodyPr>
          <a:lstStyle>
            <a:lvl1pPr defTabSz="1007673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066" y="8769378"/>
            <a:ext cx="300605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35" tIns="50368" rIns="100735" bIns="50368" numCol="1" anchor="b" anchorCtr="0" compatLnSpc="1">
            <a:prstTxWarp prst="textNoShape">
              <a:avLst/>
            </a:prstTxWarp>
          </a:bodyPr>
          <a:lstStyle>
            <a:lvl1pPr algn="r" defTabSz="1007673">
              <a:defRPr sz="1400"/>
            </a:lvl1pPr>
          </a:lstStyle>
          <a:p>
            <a:pPr>
              <a:defRPr/>
            </a:pPr>
            <a:fld id="{76C9E2C2-DD38-44AF-854A-EECCBDC02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47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6954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146412" indent="-54780" defTabSz="1006954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226092" indent="-44820" defTabSz="1006954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315732" indent="-43824" defTabSz="1006954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406367" indent="-44820" defTabSz="1006954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693214" indent="-44820" defTabSz="1006954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980062" indent="-44820" defTabSz="1006954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1266909" indent="-44820" defTabSz="1006954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1553756" indent="-44820" defTabSz="1006954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70A2B-F9F6-4F7D-AF94-7AF0680F6AF7}" type="slidenum">
              <a:rPr lang="en-US" altLang="en-US" sz="14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9902-7084-49DA-B1ED-759034E35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44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28E2-E083-4130-8C84-C357F1EF0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3725" y="3902075"/>
            <a:ext cx="6994525" cy="3511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150" y="3902075"/>
            <a:ext cx="20831175" cy="3511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679D-8285-40C3-AFAA-B0928E24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4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CA7A7-112B-4238-B9B7-419A27531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6174-AAD4-4340-BA3D-3E063340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02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5A64-BC6B-4D65-9321-104A2B0A6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9577-EE48-4932-A6EB-F9E8095AD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56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2AD5-0002-495D-946B-FA044EB22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5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48AB-19F6-4395-A7B8-6A4BACFC3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BB4F-B179-41C3-A564-FFFAEC42F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02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8643-CD1C-4FB7-B95B-48FBA8E59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7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3902075"/>
            <a:ext cx="279781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150" y="12679363"/>
            <a:ext cx="27978100" cy="263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1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50" y="39989125"/>
            <a:ext cx="104267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53815BD8-FDA6-42A2-B357-76B9E1B31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26" Type="http://schemas.openxmlformats.org/officeDocument/2006/relationships/chart" Target="../charts/chart8.xm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openxmlformats.org/officeDocument/2006/relationships/oleObject" Target="../embeddings/Microsoft_Excel_97-2003_Worksheet1.xls"/><Relationship Id="rId12" Type="http://schemas.openxmlformats.org/officeDocument/2006/relationships/chart" Target="../charts/chart2.xml"/><Relationship Id="rId17" Type="http://schemas.openxmlformats.org/officeDocument/2006/relationships/image" Target="../media/image7.png"/><Relationship Id="rId25" Type="http://schemas.openxmlformats.org/officeDocument/2006/relationships/chart" Target="../charts/chart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29" Type="http://schemas.openxmlformats.org/officeDocument/2006/relationships/chart" Target="../charts/char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chart" Target="../charts/chart1.xml"/><Relationship Id="rId24" Type="http://schemas.openxmlformats.org/officeDocument/2006/relationships/chart" Target="../charts/chart6.xml"/><Relationship Id="rId32" Type="http://schemas.openxmlformats.org/officeDocument/2006/relationships/image" Target="../media/image15.jpeg"/><Relationship Id="rId5" Type="http://schemas.openxmlformats.org/officeDocument/2006/relationships/image" Target="../media/image1.wmf"/><Relationship Id="rId15" Type="http://schemas.openxmlformats.org/officeDocument/2006/relationships/chart" Target="../charts/chart4.xml"/><Relationship Id="rId23" Type="http://schemas.openxmlformats.org/officeDocument/2006/relationships/chart" Target="../charts/chart5.xml"/><Relationship Id="rId28" Type="http://schemas.openxmlformats.org/officeDocument/2006/relationships/chart" Target="../charts/chart10.xml"/><Relationship Id="rId10" Type="http://schemas.openxmlformats.org/officeDocument/2006/relationships/image" Target="../media/image3.png"/><Relationship Id="rId19" Type="http://schemas.openxmlformats.org/officeDocument/2006/relationships/image" Target="../media/image9.png"/><Relationship Id="rId31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Microsoft_Excel_97-2003_Worksheet2.xls"/><Relationship Id="rId14" Type="http://schemas.openxmlformats.org/officeDocument/2006/relationships/chart" Target="../charts/chart3.xml"/><Relationship Id="rId22" Type="http://schemas.openxmlformats.org/officeDocument/2006/relationships/image" Target="../media/image12.jpeg"/><Relationship Id="rId27" Type="http://schemas.openxmlformats.org/officeDocument/2006/relationships/chart" Target="../charts/chart9.xml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854"/>
          <p:cNvSpPr>
            <a:spLocks noChangeArrowheads="1"/>
          </p:cNvSpPr>
          <p:nvPr/>
        </p:nvSpPr>
        <p:spPr bwMode="auto">
          <a:xfrm>
            <a:off x="233363" y="1617663"/>
            <a:ext cx="32451675" cy="42153840"/>
          </a:xfrm>
          <a:prstGeom prst="roundRect">
            <a:avLst>
              <a:gd name="adj" fmla="val 1949"/>
            </a:avLst>
          </a:prstGeom>
          <a:solidFill>
            <a:srgbClr val="00CC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2052" name="Rectangle 3853"/>
          <p:cNvSpPr>
            <a:spLocks noChangeArrowheads="1"/>
          </p:cNvSpPr>
          <p:nvPr/>
        </p:nvSpPr>
        <p:spPr bwMode="auto">
          <a:xfrm>
            <a:off x="4761942" y="152400"/>
            <a:ext cx="2160786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502920" rIns="457200" bIns="50292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800" b="1" i="1" dirty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latin typeface="Arial" pitchFamily="34" charset="0"/>
              </a:rPr>
              <a:t>Yuhong</a:t>
            </a:r>
            <a:r>
              <a:rPr lang="en-US" altLang="en-US" sz="4400" b="1" dirty="0" smtClean="0">
                <a:latin typeface="Arial" pitchFamily="34" charset="0"/>
              </a:rPr>
              <a:t> Zhang, </a:t>
            </a:r>
            <a:r>
              <a:rPr lang="en-US" altLang="en-US" sz="4400" b="1" dirty="0">
                <a:latin typeface="Arial" pitchFamily="34" charset="0"/>
              </a:rPr>
              <a:t>Jefferson Lab, </a:t>
            </a:r>
            <a:r>
              <a:rPr lang="en-US" altLang="en-US" sz="4400" b="1" dirty="0" smtClean="0">
                <a:latin typeface="Arial" pitchFamily="34" charset="0"/>
              </a:rPr>
              <a:t>USA</a:t>
            </a:r>
            <a:endParaRPr lang="en-US" altLang="en-US" sz="4400" dirty="0">
              <a:latin typeface="Arial" pitchFamily="34" charset="0"/>
            </a:endParaRPr>
          </a:p>
        </p:txBody>
      </p:sp>
      <p:sp>
        <p:nvSpPr>
          <p:cNvPr id="2053" name="Rectangle 391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4" name="Rectangle 3918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5" name="Rectangle 392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6" name="Rectangle 392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7" name="Rectangle 393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8" name="Rectangle 39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9" name="Rectangle 393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0" name="Rectangle 397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1" name="Rectangle 399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2" name="Rectangle 399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3" name="Rectangle 399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4" name="Rectangle 399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5" name="Rectangle 399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6" name="Rectangle 400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7" name="Rectangle 4004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8" name="Rectangle 400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9" name="Rectangle 400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0" name="Rectangle 401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1" name="Rectangle 401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2" name="Rectangle 401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3" name="Rectangle 4020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4" name="Rectangle 402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5" name="Rectangle 40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6" name="Rectangle 403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7" name="AutoShape 3863"/>
          <p:cNvSpPr>
            <a:spLocks noChangeArrowheads="1"/>
          </p:cNvSpPr>
          <p:nvPr/>
        </p:nvSpPr>
        <p:spPr bwMode="auto">
          <a:xfrm>
            <a:off x="608286" y="1724025"/>
            <a:ext cx="31751576" cy="1280160"/>
          </a:xfrm>
          <a:prstGeom prst="roundRect">
            <a:avLst>
              <a:gd name="adj" fmla="val 5954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106363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indent="1588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 dirty="0">
                <a:latin typeface="Arial" pitchFamily="34" charset="0"/>
              </a:rPr>
              <a:t>Abstract</a:t>
            </a:r>
            <a:r>
              <a:rPr lang="en-US" altLang="en-US" sz="4400" b="1" dirty="0">
                <a:latin typeface="Arial" pitchFamily="34" charset="0"/>
              </a:rPr>
              <a:t>    </a:t>
            </a:r>
            <a:r>
              <a:rPr lang="en-US" altLang="en-US" sz="3000" dirty="0">
                <a:latin typeface="Arial" pitchFamily="34" charset="0"/>
              </a:rPr>
              <a:t>Jefferson Lab electron-ion collider (JLEIC) is designed to reach high luminosity for </a:t>
            </a:r>
            <a:r>
              <a:rPr lang="en-US" altLang="en-US" sz="3000" dirty="0" smtClean="0">
                <a:latin typeface="Arial" pitchFamily="34" charset="0"/>
              </a:rPr>
              <a:t>physics </a:t>
            </a:r>
            <a:r>
              <a:rPr lang="en-US" altLang="en-US" sz="3000" dirty="0">
                <a:latin typeface="Arial" pitchFamily="34" charset="0"/>
              </a:rPr>
              <a:t>program. </a:t>
            </a:r>
            <a:r>
              <a:rPr lang="en-US" altLang="en-US" sz="3000" dirty="0" smtClean="0">
                <a:latin typeface="Arial" pitchFamily="34" charset="0"/>
              </a:rPr>
              <a:t>An </a:t>
            </a:r>
            <a:r>
              <a:rPr lang="en-US" altLang="en-US" sz="3000" dirty="0">
                <a:latin typeface="Arial" pitchFamily="34" charset="0"/>
              </a:rPr>
              <a:t>challenging R&amp;D for JLEIC is development of advanced cooling </a:t>
            </a:r>
            <a:r>
              <a:rPr lang="en-US" altLang="en-US" sz="3000" dirty="0" smtClean="0">
                <a:latin typeface="Arial" pitchFamily="34" charset="0"/>
              </a:rPr>
              <a:t>technologies including an ERL-based electron cooler. </a:t>
            </a:r>
            <a:r>
              <a:rPr lang="en-US" altLang="en-US" sz="3000" dirty="0">
                <a:latin typeface="Arial" pitchFamily="34" charset="0"/>
              </a:rPr>
              <a:t>Here we present schemes for optimizing </a:t>
            </a:r>
            <a:r>
              <a:rPr lang="en-US" altLang="en-US" sz="3000" dirty="0" smtClean="0">
                <a:latin typeface="Arial" pitchFamily="34" charset="0"/>
              </a:rPr>
              <a:t>JLEIC integrated </a:t>
            </a:r>
            <a:r>
              <a:rPr lang="en-US" altLang="en-US" sz="3000" dirty="0">
                <a:latin typeface="Arial" pitchFamily="34" charset="0"/>
              </a:rPr>
              <a:t>luminosity performance </a:t>
            </a:r>
            <a:r>
              <a:rPr lang="en-US" altLang="en-US" sz="3000" dirty="0" smtClean="0">
                <a:latin typeface="Arial" pitchFamily="34" charset="0"/>
              </a:rPr>
              <a:t>without </a:t>
            </a:r>
            <a:r>
              <a:rPr lang="en-US" altLang="en-US" sz="3000" dirty="0">
                <a:latin typeface="Arial" pitchFamily="34" charset="0"/>
              </a:rPr>
              <a:t>cooling of ion beams </a:t>
            </a:r>
            <a:r>
              <a:rPr lang="en-US" altLang="en-US" sz="3200" dirty="0">
                <a:latin typeface="Arial" pitchFamily="34" charset="0"/>
              </a:rPr>
              <a:t>during collisions.</a:t>
            </a:r>
          </a:p>
        </p:txBody>
      </p:sp>
      <p:graphicFrame>
        <p:nvGraphicFramePr>
          <p:cNvPr id="2078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47999"/>
              </p:ext>
            </p:extLst>
          </p:nvPr>
        </p:nvGraphicFramePr>
        <p:xfrm>
          <a:off x="1074738" y="1600200"/>
          <a:ext cx="21113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" name="Equation" r:id="rId4" imgW="266584" imgH="228501" progId="Equation.DSMT4">
                  <p:embed/>
                </p:oleObj>
              </mc:Choice>
              <mc:Fallback>
                <p:oleObj name="Equation" r:id="rId4" imgW="266584" imgH="228501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600200"/>
                        <a:ext cx="211137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" name="Text Box 135"/>
          <p:cNvSpPr txBox="1">
            <a:spLocks noChangeArrowheads="1"/>
          </p:cNvSpPr>
          <p:nvPr/>
        </p:nvSpPr>
        <p:spPr bwMode="auto">
          <a:xfrm>
            <a:off x="27736800" y="-180326"/>
            <a:ext cx="5486400" cy="162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8898" tIns="219450" rIns="438898" bIns="219450">
            <a:spAutoFit/>
          </a:bodyPr>
          <a:lstStyle>
            <a:lvl1pPr defTabSz="438785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2195513" indent="-1371600" defTabSz="43878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4387850" indent="-1096963" defTabSz="438785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6583363" indent="-1096963" defTabSz="438785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8778875" indent="-1096963" defTabSz="438785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92360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96932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101504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106076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 Thomas </a:t>
            </a: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Jefferson National Accelerator Facility, </a:t>
            </a: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 Managed </a:t>
            </a: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by the Jefferson </a:t>
            </a: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Science </a:t>
            </a: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Associates, LLC </a:t>
            </a:r>
            <a:endParaRPr lang="en-US" altLang="en-US" sz="2000" b="1" i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for </a:t>
            </a: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the U.S. Department of </a:t>
            </a: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Energy</a:t>
            </a:r>
            <a:endParaRPr lang="en-US" altLang="en-US" sz="2000" b="1" i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080" name="AutoShape 3862"/>
          <p:cNvSpPr>
            <a:spLocks noChangeArrowheads="1"/>
          </p:cNvSpPr>
          <p:nvPr/>
        </p:nvSpPr>
        <p:spPr bwMode="auto">
          <a:xfrm>
            <a:off x="457200" y="33194625"/>
            <a:ext cx="10515600" cy="768096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itchFamily="34" charset="0"/>
              </a:rPr>
              <a:t>Cooling Cancels IBS (&lt;150 GeV)</a:t>
            </a:r>
            <a:endParaRPr lang="en-US" altLang="en-US" sz="4400" b="1" dirty="0">
              <a:latin typeface="Arial" pitchFamily="34" charset="0"/>
            </a:endParaRPr>
          </a:p>
        </p:txBody>
      </p:sp>
      <p:sp>
        <p:nvSpPr>
          <p:cNvPr id="2" name="AutoShape 4016"/>
          <p:cNvSpPr>
            <a:spLocks noChangeArrowheads="1"/>
          </p:cNvSpPr>
          <p:nvPr/>
        </p:nvSpPr>
        <p:spPr bwMode="auto">
          <a:xfrm>
            <a:off x="11201400" y="42443400"/>
            <a:ext cx="10515600" cy="1188720"/>
          </a:xfrm>
          <a:prstGeom prst="roundRect">
            <a:avLst>
              <a:gd name="adj" fmla="val 12144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91440" rIns="274320" bIns="9144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025525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368425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711325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Thank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Ya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Derbenev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P. McIntyre for helpful discussions, and V.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Morozov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, H. Zhang for assistance in IBS estimate</a:t>
            </a:r>
          </a:p>
          <a:p>
            <a:pPr marL="339725" indent="-339725" eaLnBrk="1" hangingPunct="1">
              <a:spcBef>
                <a:spcPts val="0"/>
              </a:spcBef>
              <a:buFontTx/>
              <a:buNone/>
            </a:pP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AutoShape 3862"/>
          <p:cNvSpPr>
            <a:spLocks noChangeArrowheads="1"/>
          </p:cNvSpPr>
          <p:nvPr/>
        </p:nvSpPr>
        <p:spPr bwMode="auto">
          <a:xfrm>
            <a:off x="457200" y="18030825"/>
            <a:ext cx="10515600" cy="621792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" pitchFamily="34" charset="0"/>
              </a:rPr>
              <a:t>Staged Electron </a:t>
            </a:r>
            <a:r>
              <a:rPr lang="en-US" altLang="en-US" sz="4400" b="1" dirty="0" smtClean="0">
                <a:solidFill>
                  <a:srgbClr val="000000"/>
                </a:solidFill>
                <a:latin typeface="Arial" pitchFamily="34" charset="0"/>
              </a:rPr>
              <a:t>Cooling</a:t>
            </a:r>
            <a:endParaRPr lang="en-US" altLang="en-US" sz="1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Low voltage DC cooling:   assisting accumulation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High voltage DC cooling:  6D emittance reduction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High energy ERL cooling: suppress IBS, maintain </a:t>
            </a:r>
            <a:r>
              <a:rPr lang="en-US" altLang="en-US" sz="3000" dirty="0" err="1" smtClean="0">
                <a:solidFill>
                  <a:srgbClr val="000000"/>
                </a:solidFill>
                <a:latin typeface="Arial" pitchFamily="34" charset="0"/>
              </a:rPr>
              <a:t>emitt</a:t>
            </a: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7820025"/>
            <a:ext cx="10515600" cy="3474720"/>
            <a:chOff x="457200" y="8229600"/>
            <a:chExt cx="10515600" cy="3557452"/>
          </a:xfrm>
        </p:grpSpPr>
        <p:sp>
          <p:nvSpPr>
            <p:cNvPr id="2118" name="AutoShape 3862"/>
            <p:cNvSpPr>
              <a:spLocks noChangeArrowheads="1"/>
            </p:cNvSpPr>
            <p:nvPr/>
          </p:nvSpPr>
          <p:spPr bwMode="auto">
            <a:xfrm>
              <a:off x="457200" y="8229600"/>
              <a:ext cx="10515600" cy="3557452"/>
            </a:xfrm>
            <a:prstGeom prst="roundRect">
              <a:avLst>
                <a:gd name="adj" fmla="val 2995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Many-Small-Bunches for High </a:t>
              </a:r>
              <a:r>
                <a:rPr lang="en-US" altLang="en-US" sz="4400" b="1" dirty="0" err="1" smtClean="0">
                  <a:solidFill>
                    <a:srgbClr val="000000"/>
                  </a:solidFill>
                  <a:latin typeface="Arial" pitchFamily="34" charset="0"/>
                </a:rPr>
                <a:t>Lumi</a:t>
              </a: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.</a:t>
              </a:r>
              <a:endParaRPr lang="en-US" altLang="en-US" sz="4400" b="1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19" name="Group 2"/>
            <p:cNvGrpSpPr>
              <a:grpSpLocks/>
            </p:cNvGrpSpPr>
            <p:nvPr/>
          </p:nvGrpSpPr>
          <p:grpSpPr bwMode="auto">
            <a:xfrm>
              <a:off x="990748" y="8839198"/>
              <a:ext cx="8848392" cy="2916646"/>
              <a:chOff x="19034" y="3110832"/>
              <a:chExt cx="2781592" cy="949251"/>
            </a:xfrm>
          </p:grpSpPr>
          <p:sp>
            <p:nvSpPr>
              <p:cNvPr id="2349" name="Oval 10"/>
              <p:cNvSpPr>
                <a:spLocks noChangeArrowheads="1"/>
              </p:cNvSpPr>
              <p:nvPr/>
            </p:nvSpPr>
            <p:spPr bwMode="auto">
              <a:xfrm>
                <a:off x="19034" y="3210033"/>
                <a:ext cx="1652268" cy="791621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marL="117475" indent="-233363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3200" b="1"/>
              </a:p>
            </p:txBody>
          </p:sp>
          <p:sp>
            <p:nvSpPr>
              <p:cNvPr id="2350" name="Oval 13"/>
              <p:cNvSpPr>
                <a:spLocks/>
              </p:cNvSpPr>
              <p:nvPr/>
            </p:nvSpPr>
            <p:spPr bwMode="auto">
              <a:xfrm>
                <a:off x="1327581" y="3120552"/>
                <a:ext cx="1466005" cy="48749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marL="117475" indent="-233363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400"/>
                  </a:spcBef>
                  <a:buFontTx/>
                  <a:buNone/>
                </a:pPr>
                <a:endParaRPr lang="en-US" altLang="en-US" sz="3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1" name="Oval 15"/>
              <p:cNvSpPr>
                <a:spLocks/>
              </p:cNvSpPr>
              <p:nvPr/>
            </p:nvSpPr>
            <p:spPr bwMode="auto">
              <a:xfrm>
                <a:off x="1334621" y="3572585"/>
                <a:ext cx="1466005" cy="487498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marL="117475" indent="-233363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400"/>
                  </a:spcBef>
                  <a:buFontTx/>
                  <a:buNone/>
                </a:pPr>
                <a:endParaRPr lang="en-US" altLang="en-US" sz="3000"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>
                  <a:spcBef>
                    <a:spcPts val="400"/>
                  </a:spcBef>
                  <a:buFontTx/>
                  <a:buNone/>
                </a:pPr>
                <a:endParaRPr lang="en-US" altLang="en-US" sz="3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9"/>
              <p:cNvSpPr>
                <a:spLocks noChangeArrowheads="1"/>
              </p:cNvSpPr>
              <p:nvPr/>
            </p:nvSpPr>
            <p:spPr bwMode="auto">
              <a:xfrm>
                <a:off x="270894" y="3226640"/>
                <a:ext cx="1137445" cy="728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7475" indent="-117475" algn="ctr">
                  <a:tabLst>
                    <a:tab pos="111125" algn="l"/>
                  </a:tabLst>
                  <a:defRPr/>
                </a:pPr>
                <a:r>
                  <a:rPr lang="en-US" sz="3200" b="1" i="1" dirty="0">
                    <a:solidFill>
                      <a:srgbClr val="CC0000"/>
                    </a:solidFill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Beam Design</a:t>
                </a:r>
              </a:p>
              <a:p>
                <a:pPr marL="228600" indent="-228600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sz="2600" dirty="0"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High repetition rate</a:t>
                </a:r>
              </a:p>
              <a:p>
                <a:pPr marL="228600" indent="-228600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sz="2600" dirty="0"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Low bunch intensity </a:t>
                </a:r>
              </a:p>
              <a:p>
                <a:pPr marL="228600" indent="-228600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sz="2600" dirty="0"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Short bunch length</a:t>
                </a:r>
              </a:p>
              <a:p>
                <a:pPr marL="228600" indent="-228600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sz="2600" dirty="0"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Small emittance</a:t>
                </a:r>
                <a:endParaRPr lang="en-US" sz="2600" dirty="0"/>
              </a:p>
            </p:txBody>
          </p:sp>
          <p:sp>
            <p:nvSpPr>
              <p:cNvPr id="2353" name="Rectangle 12"/>
              <p:cNvSpPr>
                <a:spLocks noChangeArrowheads="1"/>
              </p:cNvSpPr>
              <p:nvPr/>
            </p:nvSpPr>
            <p:spPr bwMode="auto">
              <a:xfrm>
                <a:off x="1647882" y="3110832"/>
                <a:ext cx="864027" cy="470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17475" indent="-117475" eaLnBrk="0" hangingPunct="0">
                  <a:spcBef>
                    <a:spcPct val="20000"/>
                  </a:spcBef>
                  <a:buChar char="•"/>
                  <a:tabLst>
                    <a:tab pos="111125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11125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111125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200" b="1" i="1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IR Design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600" dirty="0">
                    <a:latin typeface="Arial" pitchFamily="34" charset="0"/>
                    <a:cs typeface="Arial" pitchFamily="34" charset="0"/>
                  </a:rPr>
                  <a:t>Very small </a:t>
                </a:r>
                <a:r>
                  <a:rPr lang="el-GR" altLang="en-US" sz="2600" dirty="0"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altLang="en-US" sz="2600" dirty="0">
                    <a:latin typeface="Arial" pitchFamily="34" charset="0"/>
                    <a:cs typeface="Arial" pitchFamily="34" charset="0"/>
                  </a:rPr>
                  <a:t>*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600" dirty="0">
                    <a:latin typeface="Arial" pitchFamily="34" charset="0"/>
                    <a:cs typeface="Arial" pitchFamily="34" charset="0"/>
                  </a:rPr>
                  <a:t>Crab crossing</a:t>
                </a:r>
                <a:endParaRPr lang="en-US" altLang="en-US" sz="2600" dirty="0"/>
              </a:p>
            </p:txBody>
          </p:sp>
          <p:sp>
            <p:nvSpPr>
              <p:cNvPr id="211" name="Rectangle 29"/>
              <p:cNvSpPr>
                <a:spLocks noChangeArrowheads="1"/>
              </p:cNvSpPr>
              <p:nvPr/>
            </p:nvSpPr>
            <p:spPr bwMode="auto">
              <a:xfrm>
                <a:off x="1473118" y="3556717"/>
                <a:ext cx="1239669" cy="470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7475" indent="-117475" algn="ctr">
                  <a:tabLst>
                    <a:tab pos="111125" algn="l"/>
                  </a:tabLst>
                  <a:defRPr/>
                </a:pPr>
                <a:r>
                  <a:rPr lang="en-US" sz="3200" b="1" i="1" dirty="0">
                    <a:solidFill>
                      <a:srgbClr val="CC0000"/>
                    </a:solidFill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Damping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346075" algn="l"/>
                  </a:tabLst>
                  <a:defRPr/>
                </a:pPr>
                <a:r>
                  <a:rPr lang="en-US" sz="2600" dirty="0"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Synchrotron radiation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346075" algn="l"/>
                  </a:tabLst>
                  <a:defRPr/>
                </a:pPr>
                <a:r>
                  <a:rPr lang="en-US" sz="2600" dirty="0">
                    <a:solidFill>
                      <a:srgbClr val="FFFF00"/>
                    </a:solidFill>
                    <a:latin typeface="Arial" pitchFamily="-109" charset="0"/>
                    <a:ea typeface="Arial" pitchFamily="-109" charset="0"/>
                    <a:cs typeface="Arial" pitchFamily="-109" charset="0"/>
                  </a:rPr>
                  <a:t>Electron cooling</a:t>
                </a:r>
              </a:p>
            </p:txBody>
          </p:sp>
        </p:grpSp>
      </p:grpSp>
      <p:sp>
        <p:nvSpPr>
          <p:cNvPr id="213" name="AutoShape 3862"/>
          <p:cNvSpPr>
            <a:spLocks noChangeArrowheads="1"/>
          </p:cNvSpPr>
          <p:nvPr/>
        </p:nvSpPr>
        <p:spPr bwMode="auto">
          <a:xfrm>
            <a:off x="11201400" y="18945225"/>
            <a:ext cx="10515600" cy="612648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Optimization 1: Short beam store in Ion Collider Ring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3500" indent="0">
              <a:spcBef>
                <a:spcPts val="600"/>
              </a:spcBef>
              <a:buFontTx/>
              <a:buNone/>
              <a:defRPr/>
            </a:pPr>
            <a:endParaRPr lang="en-US" altLang="en-US" sz="36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4" name="AutoShape 3862"/>
          <p:cNvSpPr>
            <a:spLocks noChangeArrowheads="1"/>
          </p:cNvSpPr>
          <p:nvPr/>
        </p:nvSpPr>
        <p:spPr bwMode="auto">
          <a:xfrm>
            <a:off x="11201400" y="3095625"/>
            <a:ext cx="10515600" cy="1572768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latin typeface="Arial" pitchFamily="34" charset="0"/>
              </a:rPr>
              <a:t>Emittance Evolution If No </a:t>
            </a:r>
            <a:r>
              <a:rPr lang="en-US" altLang="en-US" sz="4400" b="1" dirty="0" smtClean="0">
                <a:latin typeface="Arial" pitchFamily="34" charset="0"/>
              </a:rPr>
              <a:t>Cooling</a:t>
            </a:r>
            <a:endParaRPr lang="en-US" altLang="en-US" sz="44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3600" b="1" dirty="0" smtClean="0">
              <a:latin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200" dirty="0" smtClean="0">
                <a:latin typeface="Arial" pitchFamily="34" charset="0"/>
              </a:rPr>
              <a:t>Adjusting </a:t>
            </a:r>
            <a:r>
              <a:rPr lang="en-US" altLang="en-US" sz="3200" dirty="0">
                <a:latin typeface="Arial" pitchFamily="34" charset="0"/>
              </a:rPr>
              <a:t>IR </a:t>
            </a:r>
            <a:r>
              <a:rPr lang="en-US" altLang="en-US" sz="3200" dirty="0" smtClean="0">
                <a:latin typeface="Arial" pitchFamily="34" charset="0"/>
              </a:rPr>
              <a:t>optics </a:t>
            </a:r>
            <a:r>
              <a:rPr lang="en-US" altLang="en-US" sz="3200" dirty="0">
                <a:latin typeface="Arial" pitchFamily="34" charset="0"/>
              </a:rPr>
              <a:t>(β*) </a:t>
            </a:r>
            <a:r>
              <a:rPr lang="en-US" altLang="en-US" sz="3200" dirty="0" smtClean="0">
                <a:latin typeface="Arial" pitchFamily="34" charset="0"/>
              </a:rPr>
              <a:t>of both beams dynamically for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smtClean="0">
                <a:latin typeface="Arial" pitchFamily="34" charset="0"/>
              </a:rPr>
              <a:t>Matching spot size at IP </a:t>
            </a:r>
            <a:r>
              <a:rPr lang="en-US" altLang="en-US" sz="3200" dirty="0" smtClean="0">
                <a:latin typeface="Arial" pitchFamily="34" charset="0"/>
                <a:sym typeface="Wingdings" panose="05000000000000000000" pitchFamily="2" charset="2"/>
              </a:rPr>
              <a:t> optimizing</a:t>
            </a:r>
            <a:r>
              <a:rPr lang="en-US" altLang="en-US" sz="3200" dirty="0" smtClean="0">
                <a:latin typeface="Arial" pitchFamily="34" charset="0"/>
              </a:rPr>
              <a:t> beam-beam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smtClean="0">
                <a:latin typeface="Arial" pitchFamily="34" charset="0"/>
              </a:rPr>
              <a:t>Control beam sizes at final focusing quads </a:t>
            </a:r>
            <a:r>
              <a:rPr lang="en-US" altLang="en-US" sz="3200" dirty="0" smtClean="0">
                <a:latin typeface="Arial" pitchFamily="34" charset="0"/>
                <a:sym typeface="Wingdings" panose="05000000000000000000" pitchFamily="2" charset="2"/>
              </a:rPr>
              <a:t> </a:t>
            </a:r>
            <a:r>
              <a:rPr lang="en-US" altLang="en-US" sz="3200" dirty="0" smtClean="0">
                <a:latin typeface="Arial" pitchFamily="34" charset="0"/>
              </a:rPr>
              <a:t> satisfying magnet apertures</a:t>
            </a:r>
            <a:endParaRPr lang="en-US" altLang="en-US" sz="32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36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4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4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200" b="1" dirty="0">
              <a:latin typeface="Arial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000" b="1" dirty="0" smtClean="0">
                <a:latin typeface="Arial" pitchFamily="34" charset="0"/>
              </a:rPr>
              <a:t>Instance </a:t>
            </a:r>
            <a:r>
              <a:rPr lang="en-US" altLang="en-US" sz="3000" b="1" dirty="0">
                <a:latin typeface="Arial" pitchFamily="34" charset="0"/>
              </a:rPr>
              <a:t>Luminosity</a:t>
            </a:r>
          </a:p>
        </p:txBody>
      </p:sp>
      <p:grpSp>
        <p:nvGrpSpPr>
          <p:cNvPr id="2155" name="Group 75"/>
          <p:cNvGrpSpPr>
            <a:grpSpLocks/>
          </p:cNvGrpSpPr>
          <p:nvPr/>
        </p:nvGrpSpPr>
        <p:grpSpPr bwMode="auto">
          <a:xfrm>
            <a:off x="11391900" y="3902030"/>
            <a:ext cx="10134600" cy="4298995"/>
            <a:chOff x="-76200" y="980176"/>
            <a:chExt cx="9213273" cy="5573024"/>
          </a:xfrm>
        </p:grpSpPr>
        <p:pic>
          <p:nvPicPr>
            <p:cNvPr id="2308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980176"/>
              <a:ext cx="9213273" cy="557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9" name="TextBox 77"/>
            <p:cNvSpPr txBox="1">
              <a:spLocks noChangeArrowheads="1"/>
            </p:cNvSpPr>
            <p:nvPr/>
          </p:nvSpPr>
          <p:spPr bwMode="auto">
            <a:xfrm>
              <a:off x="7155740" y="5166827"/>
              <a:ext cx="1892979" cy="780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itchFamily="34" charset="0"/>
                  <a:cs typeface="Arial" pitchFamily="34" charset="0"/>
                </a:rPr>
                <a:t>IBS calculation </a:t>
              </a:r>
              <a:r>
                <a:rPr lang="en-US" altLang="en-US" sz="2000" b="1" dirty="0" smtClean="0">
                  <a:latin typeface="Arial" pitchFamily="34" charset="0"/>
                  <a:cs typeface="Arial" pitchFamily="34" charset="0"/>
                </a:rPr>
                <a:t>by JSPEC</a:t>
              </a:r>
              <a:endParaRPr lang="en-US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10" name="Group 78"/>
            <p:cNvGrpSpPr>
              <a:grpSpLocks/>
            </p:cNvGrpSpPr>
            <p:nvPr/>
          </p:nvGrpSpPr>
          <p:grpSpPr bwMode="auto">
            <a:xfrm>
              <a:off x="1295400" y="3810000"/>
              <a:ext cx="1005840" cy="685800"/>
              <a:chOff x="1754109" y="3048000"/>
              <a:chExt cx="1005840" cy="685800"/>
            </a:xfrm>
          </p:grpSpPr>
          <p:sp>
            <p:nvSpPr>
              <p:cNvPr id="2337" name="Oval 105"/>
              <p:cNvSpPr>
                <a:spLocks noChangeArrowheads="1"/>
              </p:cNvSpPr>
              <p:nvPr/>
            </p:nvSpPr>
            <p:spPr bwMode="auto">
              <a:xfrm>
                <a:off x="2135109" y="3505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38" name="TextBox 106"/>
              <p:cNvSpPr txBox="1">
                <a:spLocks noChangeArrowheads="1"/>
              </p:cNvSpPr>
              <p:nvPr/>
            </p:nvSpPr>
            <p:spPr bwMode="auto">
              <a:xfrm>
                <a:off x="1754109" y="3048000"/>
                <a:ext cx="10058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30 min</a:t>
                </a:r>
              </a:p>
            </p:txBody>
          </p:sp>
        </p:grpSp>
        <p:grpSp>
          <p:nvGrpSpPr>
            <p:cNvPr id="2311" name="Group 79"/>
            <p:cNvGrpSpPr>
              <a:grpSpLocks/>
            </p:cNvGrpSpPr>
            <p:nvPr/>
          </p:nvGrpSpPr>
          <p:grpSpPr bwMode="auto">
            <a:xfrm>
              <a:off x="2194560" y="3317548"/>
              <a:ext cx="1005840" cy="641922"/>
              <a:chOff x="3283466" y="2406078"/>
              <a:chExt cx="1005840" cy="641922"/>
            </a:xfrm>
          </p:grpSpPr>
          <p:sp>
            <p:nvSpPr>
              <p:cNvPr id="2335" name="Oval 103"/>
              <p:cNvSpPr>
                <a:spLocks noChangeArrowheads="1"/>
              </p:cNvSpPr>
              <p:nvPr/>
            </p:nvSpPr>
            <p:spPr bwMode="auto">
              <a:xfrm>
                <a:off x="3657600" y="28194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36" name="TextBox 104"/>
              <p:cNvSpPr txBox="1">
                <a:spLocks noChangeArrowheads="1"/>
              </p:cNvSpPr>
              <p:nvPr/>
            </p:nvSpPr>
            <p:spPr bwMode="auto">
              <a:xfrm>
                <a:off x="3283466" y="2406078"/>
                <a:ext cx="10058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60 min</a:t>
                </a:r>
              </a:p>
            </p:txBody>
          </p:sp>
        </p:grpSp>
        <p:grpSp>
          <p:nvGrpSpPr>
            <p:cNvPr id="2312" name="Group 80"/>
            <p:cNvGrpSpPr>
              <a:grpSpLocks/>
            </p:cNvGrpSpPr>
            <p:nvPr/>
          </p:nvGrpSpPr>
          <p:grpSpPr bwMode="auto">
            <a:xfrm>
              <a:off x="3048000" y="2952690"/>
              <a:ext cx="1005840" cy="638983"/>
              <a:chOff x="4792980" y="1875617"/>
              <a:chExt cx="1005840" cy="638983"/>
            </a:xfrm>
          </p:grpSpPr>
          <p:sp>
            <p:nvSpPr>
              <p:cNvPr id="2333" name="Oval 101"/>
              <p:cNvSpPr>
                <a:spLocks noChangeArrowheads="1"/>
              </p:cNvSpPr>
              <p:nvPr/>
            </p:nvSpPr>
            <p:spPr bwMode="auto">
              <a:xfrm>
                <a:off x="5181600" y="2286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34" name="TextBox 102"/>
              <p:cNvSpPr txBox="1">
                <a:spLocks noChangeArrowheads="1"/>
              </p:cNvSpPr>
              <p:nvPr/>
            </p:nvSpPr>
            <p:spPr bwMode="auto">
              <a:xfrm>
                <a:off x="4792980" y="1875617"/>
                <a:ext cx="10058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90 min</a:t>
                </a:r>
              </a:p>
            </p:txBody>
          </p:sp>
        </p:grpSp>
        <p:grpSp>
          <p:nvGrpSpPr>
            <p:cNvPr id="2313" name="Group 81"/>
            <p:cNvGrpSpPr>
              <a:grpSpLocks/>
            </p:cNvGrpSpPr>
            <p:nvPr/>
          </p:nvGrpSpPr>
          <p:grpSpPr bwMode="auto">
            <a:xfrm>
              <a:off x="3737675" y="2590346"/>
              <a:ext cx="1143000" cy="685800"/>
              <a:chOff x="6096000" y="1408982"/>
              <a:chExt cx="1143000" cy="685800"/>
            </a:xfrm>
          </p:grpSpPr>
          <p:sp>
            <p:nvSpPr>
              <p:cNvPr id="2331" name="Oval 99"/>
              <p:cNvSpPr>
                <a:spLocks noChangeArrowheads="1"/>
              </p:cNvSpPr>
              <p:nvPr/>
            </p:nvSpPr>
            <p:spPr bwMode="auto">
              <a:xfrm>
                <a:off x="6553200" y="1866182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32" name="TextBox 100"/>
              <p:cNvSpPr txBox="1">
                <a:spLocks noChangeArrowheads="1"/>
              </p:cNvSpPr>
              <p:nvPr/>
            </p:nvSpPr>
            <p:spPr bwMode="auto">
              <a:xfrm>
                <a:off x="6096000" y="1408982"/>
                <a:ext cx="114300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120 min</a:t>
                </a:r>
              </a:p>
            </p:txBody>
          </p:sp>
        </p:grpSp>
        <p:grpSp>
          <p:nvGrpSpPr>
            <p:cNvPr id="2314" name="Group 82"/>
            <p:cNvGrpSpPr>
              <a:grpSpLocks/>
            </p:cNvGrpSpPr>
            <p:nvPr/>
          </p:nvGrpSpPr>
          <p:grpSpPr bwMode="auto">
            <a:xfrm>
              <a:off x="838200" y="4550443"/>
              <a:ext cx="2724274" cy="742948"/>
              <a:chOff x="685800" y="3940843"/>
              <a:chExt cx="2724274" cy="742948"/>
            </a:xfrm>
          </p:grpSpPr>
          <p:sp>
            <p:nvSpPr>
              <p:cNvPr id="2329" name="Oval 97"/>
              <p:cNvSpPr>
                <a:spLocks noChangeArrowheads="1"/>
              </p:cNvSpPr>
              <p:nvPr/>
            </p:nvSpPr>
            <p:spPr bwMode="auto">
              <a:xfrm>
                <a:off x="685800" y="4267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30" name="Rectangular Callout 98"/>
              <p:cNvSpPr>
                <a:spLocks noChangeArrowheads="1"/>
              </p:cNvSpPr>
              <p:nvPr/>
            </p:nvSpPr>
            <p:spPr bwMode="auto">
              <a:xfrm>
                <a:off x="1473243" y="3940843"/>
                <a:ext cx="1936831" cy="742948"/>
              </a:xfrm>
              <a:prstGeom prst="wedgeRectCallout">
                <a:avLst>
                  <a:gd name="adj1" fmla="val -79364"/>
                  <a:gd name="adj2" fmla="val 18837"/>
                </a:avLst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 smtClean="0">
                    <a:latin typeface="Arial" pitchFamily="34" charset="0"/>
                    <a:cs typeface="Arial" pitchFamily="34" charset="0"/>
                  </a:rPr>
                  <a:t>start </a:t>
                </a: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with 1 </a:t>
                </a:r>
                <a:r>
                  <a:rPr lang="en-US" altLang="en-US" sz="2000" b="1" dirty="0" smtClean="0">
                    <a:latin typeface="Arial" pitchFamily="34" charset="0"/>
                    <a:cs typeface="Arial" pitchFamily="34" charset="0"/>
                  </a:rPr>
                  <a:t>µm (by </a:t>
                </a: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DC cooling)</a:t>
                </a:r>
              </a:p>
            </p:txBody>
          </p:sp>
        </p:grpSp>
        <p:grpSp>
          <p:nvGrpSpPr>
            <p:cNvPr id="2315" name="Group 83"/>
            <p:cNvGrpSpPr>
              <a:grpSpLocks/>
            </p:cNvGrpSpPr>
            <p:nvPr/>
          </p:nvGrpSpPr>
          <p:grpSpPr bwMode="auto">
            <a:xfrm>
              <a:off x="4572000" y="2266890"/>
              <a:ext cx="1143000" cy="704910"/>
              <a:chOff x="6134100" y="1399063"/>
              <a:chExt cx="1143000" cy="704910"/>
            </a:xfrm>
          </p:grpSpPr>
          <p:sp>
            <p:nvSpPr>
              <p:cNvPr id="2327" name="Oval 95"/>
              <p:cNvSpPr>
                <a:spLocks noChangeArrowheads="1"/>
              </p:cNvSpPr>
              <p:nvPr/>
            </p:nvSpPr>
            <p:spPr bwMode="auto">
              <a:xfrm>
                <a:off x="6591300" y="1875373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28" name="TextBox 96"/>
              <p:cNvSpPr txBox="1">
                <a:spLocks noChangeArrowheads="1"/>
              </p:cNvSpPr>
              <p:nvPr/>
            </p:nvSpPr>
            <p:spPr bwMode="auto">
              <a:xfrm>
                <a:off x="6134100" y="1399063"/>
                <a:ext cx="114300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150 min</a:t>
                </a:r>
              </a:p>
            </p:txBody>
          </p:sp>
        </p:grpSp>
        <p:grpSp>
          <p:nvGrpSpPr>
            <p:cNvPr id="2316" name="Group 84"/>
            <p:cNvGrpSpPr>
              <a:grpSpLocks/>
            </p:cNvGrpSpPr>
            <p:nvPr/>
          </p:nvGrpSpPr>
          <p:grpSpPr bwMode="auto">
            <a:xfrm>
              <a:off x="5486400" y="2027773"/>
              <a:ext cx="1143000" cy="639227"/>
              <a:chOff x="6210300" y="1341973"/>
              <a:chExt cx="1143000" cy="639227"/>
            </a:xfrm>
          </p:grpSpPr>
          <p:sp>
            <p:nvSpPr>
              <p:cNvPr id="2325" name="Oval 93"/>
              <p:cNvSpPr>
                <a:spLocks noChangeArrowheads="1"/>
              </p:cNvSpPr>
              <p:nvPr/>
            </p:nvSpPr>
            <p:spPr bwMode="auto">
              <a:xfrm>
                <a:off x="6629400" y="17526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26" name="TextBox 94"/>
              <p:cNvSpPr txBox="1">
                <a:spLocks noChangeArrowheads="1"/>
              </p:cNvSpPr>
              <p:nvPr/>
            </p:nvSpPr>
            <p:spPr bwMode="auto">
              <a:xfrm>
                <a:off x="6210300" y="1341973"/>
                <a:ext cx="114300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180 min</a:t>
                </a:r>
              </a:p>
            </p:txBody>
          </p:sp>
        </p:grpSp>
        <p:grpSp>
          <p:nvGrpSpPr>
            <p:cNvPr id="2317" name="Group 85"/>
            <p:cNvGrpSpPr>
              <a:grpSpLocks/>
            </p:cNvGrpSpPr>
            <p:nvPr/>
          </p:nvGrpSpPr>
          <p:grpSpPr bwMode="auto">
            <a:xfrm>
              <a:off x="6338935" y="2209800"/>
              <a:ext cx="1143000" cy="685800"/>
              <a:chOff x="6224635" y="1828800"/>
              <a:chExt cx="1143000" cy="685800"/>
            </a:xfrm>
          </p:grpSpPr>
          <p:sp>
            <p:nvSpPr>
              <p:cNvPr id="2323" name="Oval 91"/>
              <p:cNvSpPr>
                <a:spLocks noChangeArrowheads="1"/>
              </p:cNvSpPr>
              <p:nvPr/>
            </p:nvSpPr>
            <p:spPr bwMode="auto">
              <a:xfrm>
                <a:off x="6629400" y="1828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24" name="TextBox 92"/>
              <p:cNvSpPr txBox="1">
                <a:spLocks noChangeArrowheads="1"/>
              </p:cNvSpPr>
              <p:nvPr/>
            </p:nvSpPr>
            <p:spPr bwMode="auto">
              <a:xfrm>
                <a:off x="6224635" y="2114490"/>
                <a:ext cx="114300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210 min</a:t>
                </a:r>
              </a:p>
            </p:txBody>
          </p:sp>
        </p:grpSp>
        <p:grpSp>
          <p:nvGrpSpPr>
            <p:cNvPr id="2318" name="Group 86"/>
            <p:cNvGrpSpPr>
              <a:grpSpLocks/>
            </p:cNvGrpSpPr>
            <p:nvPr/>
          </p:nvGrpSpPr>
          <p:grpSpPr bwMode="auto">
            <a:xfrm>
              <a:off x="7086600" y="1581090"/>
              <a:ext cx="1143000" cy="628710"/>
              <a:chOff x="6172200" y="1428690"/>
              <a:chExt cx="1143000" cy="628710"/>
            </a:xfrm>
          </p:grpSpPr>
          <p:sp>
            <p:nvSpPr>
              <p:cNvPr id="2321" name="Oval 89"/>
              <p:cNvSpPr>
                <a:spLocks noChangeArrowheads="1"/>
              </p:cNvSpPr>
              <p:nvPr/>
            </p:nvSpPr>
            <p:spPr bwMode="auto">
              <a:xfrm>
                <a:off x="6629400" y="1828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2322" name="TextBox 90"/>
              <p:cNvSpPr txBox="1">
                <a:spLocks noChangeArrowheads="1"/>
              </p:cNvSpPr>
              <p:nvPr/>
            </p:nvSpPr>
            <p:spPr bwMode="auto">
              <a:xfrm>
                <a:off x="6172200" y="1428690"/>
                <a:ext cx="114300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240 min</a:t>
                </a:r>
              </a:p>
            </p:txBody>
          </p:sp>
        </p:grpSp>
        <p:sp>
          <p:nvSpPr>
            <p:cNvPr id="2319" name="Rectangular Callout 87"/>
            <p:cNvSpPr>
              <a:spLocks noChangeArrowheads="1"/>
            </p:cNvSpPr>
            <p:nvPr/>
          </p:nvSpPr>
          <p:spPr bwMode="auto">
            <a:xfrm>
              <a:off x="3664527" y="4106497"/>
              <a:ext cx="2161309" cy="856903"/>
            </a:xfrm>
            <a:prstGeom prst="wedgeRectCallout">
              <a:avLst>
                <a:gd name="adj1" fmla="val 21611"/>
                <a:gd name="adj2" fmla="val 9565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itchFamily="34" charset="0"/>
                  <a:cs typeface="Arial" pitchFamily="34" charset="0"/>
                </a:rPr>
                <a:t>Vertical emittance has no growth</a:t>
              </a:r>
            </a:p>
          </p:txBody>
        </p:sp>
        <p:sp>
          <p:nvSpPr>
            <p:cNvPr id="2320" name="Rectangular Callout 88"/>
            <p:cNvSpPr>
              <a:spLocks noChangeArrowheads="1"/>
            </p:cNvSpPr>
            <p:nvPr/>
          </p:nvSpPr>
          <p:spPr bwMode="auto">
            <a:xfrm>
              <a:off x="868363" y="1785035"/>
              <a:ext cx="3158836" cy="742947"/>
            </a:xfrm>
            <a:prstGeom prst="wedgeRectCallout">
              <a:avLst>
                <a:gd name="adj1" fmla="val -17042"/>
                <a:gd name="adj2" fmla="val 106315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itchFamily="34" charset="0"/>
                  <a:cs typeface="Arial" pitchFamily="34" charset="0"/>
                </a:rPr>
                <a:t>Longitudinal IBS effect is modest ~20% growth in 2 h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1391900" y="11172825"/>
            <a:ext cx="101346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graphicFrame>
        <p:nvGraphicFramePr>
          <p:cNvPr id="2157" name="Chart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823478"/>
              </p:ext>
            </p:extLst>
          </p:nvPr>
        </p:nvGraphicFramePr>
        <p:xfrm>
          <a:off x="11245686" y="11020425"/>
          <a:ext cx="5243676" cy="303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" r:id="rId7" imgW="4291956" imgH="3834716" progId="Excel.Chart.8">
                  <p:embed/>
                </p:oleObj>
              </mc:Choice>
              <mc:Fallback>
                <p:oleObj r:id="rId7" imgW="4291956" imgH="3834716" progId="Excel.Chart.8">
                  <p:embed/>
                  <p:pic>
                    <p:nvPicPr>
                      <p:cNvPr id="0" name="Chart 1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5686" y="11020425"/>
                        <a:ext cx="5243676" cy="3031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8" name="Chart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346366"/>
              </p:ext>
            </p:extLst>
          </p:nvPr>
        </p:nvGraphicFramePr>
        <p:xfrm>
          <a:off x="16535184" y="11294441"/>
          <a:ext cx="4894127" cy="292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" r:id="rId9" imgW="4407790" imgH="3670110" progId="Excel.Chart.8">
                  <p:embed/>
                </p:oleObj>
              </mc:Choice>
              <mc:Fallback>
                <p:oleObj r:id="rId9" imgW="4407790" imgH="3670110" progId="Excel.Chart.8">
                  <p:embed/>
                  <p:pic>
                    <p:nvPicPr>
                      <p:cNvPr id="0" name="Chart 11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5184" y="11294441"/>
                        <a:ext cx="4894127" cy="292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9" name="TextBox 114"/>
          <p:cNvSpPr txBox="1">
            <a:spLocks noChangeArrowheads="1"/>
          </p:cNvSpPr>
          <p:nvPr/>
        </p:nvSpPr>
        <p:spPr bwMode="auto">
          <a:xfrm>
            <a:off x="13533120" y="10421005"/>
            <a:ext cx="585216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Initial emittance 1 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µm and 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0.5 µm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1460162" y="15023516"/>
            <a:ext cx="10058400" cy="3769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317576"/>
              </p:ext>
            </p:extLst>
          </p:nvPr>
        </p:nvGraphicFramePr>
        <p:xfrm>
          <a:off x="11417423" y="14890230"/>
          <a:ext cx="9927717" cy="362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377079" y="20299478"/>
            <a:ext cx="10200837" cy="4665547"/>
            <a:chOff x="11287563" y="21067713"/>
            <a:chExt cx="10200837" cy="5154124"/>
          </a:xfrm>
        </p:grpSpPr>
        <p:sp>
          <p:nvSpPr>
            <p:cNvPr id="169" name="Rectangle 168"/>
            <p:cNvSpPr/>
            <p:nvPr/>
          </p:nvSpPr>
          <p:spPr>
            <a:xfrm>
              <a:off x="11430000" y="21107400"/>
              <a:ext cx="10058400" cy="5114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pSp>
          <p:nvGrpSpPr>
            <p:cNvPr id="2164" name="Group 172"/>
            <p:cNvGrpSpPr>
              <a:grpSpLocks/>
            </p:cNvGrpSpPr>
            <p:nvPr/>
          </p:nvGrpSpPr>
          <p:grpSpPr bwMode="auto">
            <a:xfrm>
              <a:off x="11287563" y="21067713"/>
              <a:ext cx="9961211" cy="5039824"/>
              <a:chOff x="273751" y="378704"/>
              <a:chExt cx="8803323" cy="5562600"/>
            </a:xfrm>
          </p:grpSpPr>
          <p:graphicFrame>
            <p:nvGraphicFramePr>
              <p:cNvPr id="174" name="Chart 17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40222235"/>
                  </p:ext>
                </p:extLst>
              </p:nvPr>
            </p:nvGraphicFramePr>
            <p:xfrm>
              <a:off x="273751" y="378704"/>
              <a:ext cx="8803323" cy="5562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2282" name="TextBox 174"/>
              <p:cNvSpPr txBox="1">
                <a:spLocks noChangeArrowheads="1"/>
              </p:cNvSpPr>
              <p:nvPr/>
            </p:nvSpPr>
            <p:spPr bwMode="auto">
              <a:xfrm>
                <a:off x="1531622" y="763609"/>
                <a:ext cx="560211" cy="3999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itchFamily="34" charset="0"/>
                    <a:cs typeface="Arial" pitchFamily="34" charset="0"/>
                  </a:rPr>
                  <a:t>4.6</a:t>
                </a:r>
              </a:p>
            </p:txBody>
          </p:sp>
          <p:grpSp>
            <p:nvGrpSpPr>
              <p:cNvPr id="2283" name="Group 175"/>
              <p:cNvGrpSpPr>
                <a:grpSpLocks/>
              </p:cNvGrpSpPr>
              <p:nvPr/>
            </p:nvGrpSpPr>
            <p:grpSpPr bwMode="auto">
              <a:xfrm>
                <a:off x="1598314" y="1011237"/>
                <a:ext cx="1800680" cy="3858772"/>
                <a:chOff x="1369714" y="3152257"/>
                <a:chExt cx="1800680" cy="2047512"/>
              </a:xfrm>
            </p:grpSpPr>
            <p:cxnSp>
              <p:nvCxnSpPr>
                <p:cNvPr id="2306" name="Straight Connector 201"/>
                <p:cNvCxnSpPr>
                  <a:cxnSpLocks noChangeShapeType="1"/>
                </p:cNvCxnSpPr>
                <p:nvPr/>
              </p:nvCxnSpPr>
              <p:spPr bwMode="auto">
                <a:xfrm>
                  <a:off x="1369714" y="3927766"/>
                  <a:ext cx="1800680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07" name="Rectangle 204"/>
                <p:cNvSpPr>
                  <a:spLocks noChangeArrowheads="1"/>
                </p:cNvSpPr>
                <p:nvPr/>
              </p:nvSpPr>
              <p:spPr bwMode="auto">
                <a:xfrm>
                  <a:off x="1369715" y="3152257"/>
                  <a:ext cx="1792647" cy="2047512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sp>
            <p:nvSpPr>
              <p:cNvPr id="2284" name="TextBox 176"/>
              <p:cNvSpPr txBox="1">
                <a:spLocks noChangeArrowheads="1"/>
              </p:cNvSpPr>
              <p:nvPr/>
            </p:nvSpPr>
            <p:spPr bwMode="auto">
              <a:xfrm>
                <a:off x="2795013" y="2029992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Arial" pitchFamily="34" charset="0"/>
                    <a:cs typeface="Arial" pitchFamily="34" charset="0"/>
                  </a:rPr>
                  <a:t>3.3</a:t>
                </a:r>
              </a:p>
            </p:txBody>
          </p:sp>
          <p:grpSp>
            <p:nvGrpSpPr>
              <p:cNvPr id="2285" name="Group 177"/>
              <p:cNvGrpSpPr>
                <a:grpSpLocks/>
              </p:cNvGrpSpPr>
              <p:nvPr/>
            </p:nvGrpSpPr>
            <p:grpSpPr bwMode="auto">
              <a:xfrm>
                <a:off x="1554544" y="1011237"/>
                <a:ext cx="3628123" cy="3862893"/>
                <a:chOff x="1199016" y="3152257"/>
                <a:chExt cx="1851083" cy="2049699"/>
              </a:xfrm>
            </p:grpSpPr>
            <p:cxnSp>
              <p:nvCxnSpPr>
                <p:cNvPr id="2304" name="Straight Connector 197"/>
                <p:cNvCxnSpPr>
                  <a:cxnSpLocks noChangeShapeType="1"/>
                </p:cNvCxnSpPr>
                <p:nvPr/>
              </p:nvCxnSpPr>
              <p:spPr bwMode="auto">
                <a:xfrm>
                  <a:off x="1199016" y="4280947"/>
                  <a:ext cx="1837429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05" name="Rectangle 200"/>
                <p:cNvSpPr>
                  <a:spLocks noChangeArrowheads="1"/>
                </p:cNvSpPr>
                <p:nvPr/>
              </p:nvSpPr>
              <p:spPr bwMode="auto">
                <a:xfrm>
                  <a:off x="1221829" y="3152257"/>
                  <a:ext cx="1828270" cy="2049699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grpSp>
            <p:nvGrpSpPr>
              <p:cNvPr id="2286" name="Group 178"/>
              <p:cNvGrpSpPr>
                <a:grpSpLocks/>
              </p:cNvGrpSpPr>
              <p:nvPr/>
            </p:nvGrpSpPr>
            <p:grpSpPr bwMode="auto">
              <a:xfrm>
                <a:off x="1598315" y="1011236"/>
                <a:ext cx="5427650" cy="3858772"/>
                <a:chOff x="1169225" y="3152257"/>
                <a:chExt cx="1835235" cy="2047512"/>
              </a:xfrm>
            </p:grpSpPr>
            <p:cxnSp>
              <p:nvCxnSpPr>
                <p:cNvPr id="2302" name="Straight Connector 194"/>
                <p:cNvCxnSpPr>
                  <a:cxnSpLocks noChangeShapeType="1"/>
                </p:cNvCxnSpPr>
                <p:nvPr/>
              </p:nvCxnSpPr>
              <p:spPr bwMode="auto">
                <a:xfrm>
                  <a:off x="1173726" y="4518505"/>
                  <a:ext cx="1830734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03" name="Rectangle 195"/>
                <p:cNvSpPr>
                  <a:spLocks noChangeArrowheads="1"/>
                </p:cNvSpPr>
                <p:nvPr/>
              </p:nvSpPr>
              <p:spPr bwMode="auto">
                <a:xfrm>
                  <a:off x="1169225" y="3152257"/>
                  <a:ext cx="1821371" cy="2047512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sp>
            <p:nvSpPr>
              <p:cNvPr id="2287" name="TextBox 179"/>
              <p:cNvSpPr txBox="1">
                <a:spLocks noChangeArrowheads="1"/>
              </p:cNvSpPr>
              <p:nvPr/>
            </p:nvSpPr>
            <p:spPr bwMode="auto">
              <a:xfrm>
                <a:off x="4564132" y="2648564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Arial" pitchFamily="34" charset="0"/>
                    <a:cs typeface="Arial" pitchFamily="34" charset="0"/>
                  </a:rPr>
                  <a:t>2.6</a:t>
                </a:r>
              </a:p>
            </p:txBody>
          </p:sp>
          <p:grpSp>
            <p:nvGrpSpPr>
              <p:cNvPr id="2288" name="Group 180"/>
              <p:cNvGrpSpPr>
                <a:grpSpLocks/>
              </p:cNvGrpSpPr>
              <p:nvPr/>
            </p:nvGrpSpPr>
            <p:grpSpPr bwMode="auto">
              <a:xfrm>
                <a:off x="1598314" y="1011236"/>
                <a:ext cx="7181228" cy="3862890"/>
                <a:chOff x="1142509" y="3152257"/>
                <a:chExt cx="1833514" cy="2049696"/>
              </a:xfrm>
            </p:grpSpPr>
            <p:cxnSp>
              <p:nvCxnSpPr>
                <p:cNvPr id="2300" name="Straight Connector 192"/>
                <p:cNvCxnSpPr>
                  <a:cxnSpLocks noChangeShapeType="1"/>
                </p:cNvCxnSpPr>
                <p:nvPr/>
              </p:nvCxnSpPr>
              <p:spPr bwMode="auto">
                <a:xfrm>
                  <a:off x="1147238" y="4666404"/>
                  <a:ext cx="1828785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01" name="Rectangle 193"/>
                <p:cNvSpPr>
                  <a:spLocks noChangeArrowheads="1"/>
                </p:cNvSpPr>
                <p:nvPr/>
              </p:nvSpPr>
              <p:spPr bwMode="auto">
                <a:xfrm>
                  <a:off x="1142509" y="3152257"/>
                  <a:ext cx="1830317" cy="2049696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sp>
            <p:nvSpPr>
              <p:cNvPr id="2289" name="TextBox 181"/>
              <p:cNvSpPr txBox="1">
                <a:spLocks noChangeArrowheads="1"/>
              </p:cNvSpPr>
              <p:nvPr/>
            </p:nvSpPr>
            <p:spPr bwMode="auto">
              <a:xfrm>
                <a:off x="8160662" y="3244984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Arial" pitchFamily="34" charset="0"/>
                    <a:cs typeface="Arial" pitchFamily="34" charset="0"/>
                  </a:rPr>
                  <a:t>2.0</a:t>
                </a:r>
              </a:p>
            </p:txBody>
          </p:sp>
          <p:sp>
            <p:nvSpPr>
              <p:cNvPr id="2290" name="TextBox 182"/>
              <p:cNvSpPr txBox="1">
                <a:spLocks noChangeArrowheads="1"/>
              </p:cNvSpPr>
              <p:nvPr/>
            </p:nvSpPr>
            <p:spPr bwMode="auto">
              <a:xfrm>
                <a:off x="6378100" y="3093227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itchFamily="34" charset="0"/>
                    <a:cs typeface="Arial" pitchFamily="34" charset="0"/>
                  </a:rPr>
                  <a:t>2.2</a:t>
                </a:r>
              </a:p>
            </p:txBody>
          </p:sp>
          <p:grpSp>
            <p:nvGrpSpPr>
              <p:cNvPr id="2291" name="Group 183"/>
              <p:cNvGrpSpPr>
                <a:grpSpLocks/>
              </p:cNvGrpSpPr>
              <p:nvPr/>
            </p:nvGrpSpPr>
            <p:grpSpPr bwMode="auto">
              <a:xfrm>
                <a:off x="1579500" y="1021259"/>
                <a:ext cx="971313" cy="3858769"/>
                <a:chOff x="1634999" y="3157576"/>
                <a:chExt cx="1942625" cy="2047509"/>
              </a:xfrm>
            </p:grpSpPr>
            <p:cxnSp>
              <p:nvCxnSpPr>
                <p:cNvPr id="2298" name="Straight Connector 190"/>
                <p:cNvCxnSpPr>
                  <a:cxnSpLocks noChangeShapeType="1"/>
                </p:cNvCxnSpPr>
                <p:nvPr/>
              </p:nvCxnSpPr>
              <p:spPr bwMode="auto">
                <a:xfrm>
                  <a:off x="1672626" y="3596533"/>
                  <a:ext cx="1904998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99" name="Rectangle 191"/>
                <p:cNvSpPr>
                  <a:spLocks noChangeArrowheads="1"/>
                </p:cNvSpPr>
                <p:nvPr/>
              </p:nvSpPr>
              <p:spPr bwMode="auto">
                <a:xfrm>
                  <a:off x="1634999" y="3157576"/>
                  <a:ext cx="1905000" cy="2047509"/>
                </a:xfrm>
                <a:prstGeom prst="rect">
                  <a:avLst/>
                </a:prstGeom>
                <a:noFill/>
                <a:ln w="9525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sp>
            <p:nvSpPr>
              <p:cNvPr id="2292" name="TextBox 184"/>
              <p:cNvSpPr txBox="1">
                <a:spLocks noChangeArrowheads="1"/>
              </p:cNvSpPr>
              <p:nvPr/>
            </p:nvSpPr>
            <p:spPr bwMode="auto">
              <a:xfrm>
                <a:off x="2076051" y="1319458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Arial" pitchFamily="34" charset="0"/>
                    <a:cs typeface="Arial" pitchFamily="34" charset="0"/>
                  </a:rPr>
                  <a:t>3.8</a:t>
                </a:r>
              </a:p>
            </p:txBody>
          </p:sp>
          <p:sp>
            <p:nvSpPr>
              <p:cNvPr id="2293" name="TextBox 185"/>
              <p:cNvSpPr txBox="1">
                <a:spLocks noChangeArrowheads="1"/>
              </p:cNvSpPr>
              <p:nvPr/>
            </p:nvSpPr>
            <p:spPr bwMode="auto">
              <a:xfrm>
                <a:off x="8134114" y="2257022"/>
                <a:ext cx="560211" cy="399950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Arial" pitchFamily="34" charset="0"/>
                    <a:cs typeface="Arial" pitchFamily="34" charset="0"/>
                  </a:rPr>
                  <a:t>3.0</a:t>
                </a:r>
              </a:p>
            </p:txBody>
          </p:sp>
          <p:grpSp>
            <p:nvGrpSpPr>
              <p:cNvPr id="2294" name="Group 186"/>
              <p:cNvGrpSpPr>
                <a:grpSpLocks/>
              </p:cNvGrpSpPr>
              <p:nvPr/>
            </p:nvGrpSpPr>
            <p:grpSpPr bwMode="auto">
              <a:xfrm>
                <a:off x="1529147" y="1011237"/>
                <a:ext cx="2711498" cy="3858769"/>
                <a:chOff x="1225008" y="3152258"/>
                <a:chExt cx="1835236" cy="2047509"/>
              </a:xfrm>
            </p:grpSpPr>
            <p:cxnSp>
              <p:nvCxnSpPr>
                <p:cNvPr id="2296" name="Straight Connector 188"/>
                <p:cNvCxnSpPr>
                  <a:cxnSpLocks noChangeShapeType="1"/>
                </p:cNvCxnSpPr>
                <p:nvPr/>
              </p:nvCxnSpPr>
              <p:spPr bwMode="auto">
                <a:xfrm>
                  <a:off x="1225008" y="4127152"/>
                  <a:ext cx="1804959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97" name="Rectangle 189"/>
                <p:cNvSpPr>
                  <a:spLocks noChangeArrowheads="1"/>
                </p:cNvSpPr>
                <p:nvPr/>
              </p:nvSpPr>
              <p:spPr bwMode="auto">
                <a:xfrm>
                  <a:off x="1262676" y="3152258"/>
                  <a:ext cx="1797568" cy="2047509"/>
                </a:xfrm>
                <a:prstGeom prst="rect">
                  <a:avLst/>
                </a:prstGeom>
                <a:noFill/>
                <a:ln w="9525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" pitchFamily="18" charset="0"/>
                  </a:endParaRPr>
                </a:p>
              </p:txBody>
            </p:sp>
          </p:grpSp>
          <p:sp>
            <p:nvSpPr>
              <p:cNvPr id="2295" name="TextBox 187"/>
              <p:cNvSpPr txBox="1">
                <a:spLocks noChangeArrowheads="1"/>
              </p:cNvSpPr>
              <p:nvPr/>
            </p:nvSpPr>
            <p:spPr bwMode="auto">
              <a:xfrm>
                <a:off x="3635700" y="2336331"/>
                <a:ext cx="560211" cy="399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itchFamily="34" charset="0"/>
                    <a:cs typeface="Arial" pitchFamily="34" charset="0"/>
                  </a:rPr>
                  <a:t>2.9</a:t>
                </a:r>
              </a:p>
            </p:txBody>
          </p:sp>
        </p:grpSp>
      </p:grpSp>
      <p:sp>
        <p:nvSpPr>
          <p:cNvPr id="2167" name="AutoShape 3862"/>
          <p:cNvSpPr>
            <a:spLocks noChangeArrowheads="1"/>
          </p:cNvSpPr>
          <p:nvPr/>
        </p:nvSpPr>
        <p:spPr bwMode="auto">
          <a:xfrm>
            <a:off x="11201400" y="25146000"/>
            <a:ext cx="10515600" cy="1307592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itchFamily="34" charset="0"/>
              </a:rPr>
              <a:t>Optimization 2: pre-Cooling</a:t>
            </a:r>
            <a:endParaRPr lang="en-US" altLang="en-US" sz="44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200" b="1" dirty="0">
                <a:latin typeface="Arial" pitchFamily="34" charset="0"/>
              </a:rPr>
              <a:t> </a:t>
            </a:r>
            <a:r>
              <a:rPr lang="en-US" altLang="en-US" sz="3200" dirty="0" smtClean="0">
                <a:latin typeface="Arial" pitchFamily="34" charset="0"/>
              </a:rPr>
              <a:t>Take advantage of DC cooling at the HE booster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pitchFamily="34" charset="0"/>
              </a:rPr>
              <a:t> Achieve very </a:t>
            </a:r>
            <a:r>
              <a:rPr lang="en-US" altLang="en-US" sz="3200" dirty="0">
                <a:latin typeface="Arial" pitchFamily="34" charset="0"/>
              </a:rPr>
              <a:t>s</a:t>
            </a:r>
            <a:r>
              <a:rPr lang="en-US" altLang="en-US" sz="3200" dirty="0" smtClean="0">
                <a:latin typeface="Arial" pitchFamily="34" charset="0"/>
              </a:rPr>
              <a:t>mall (initial) emittance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 </a:t>
            </a:r>
            <a:r>
              <a:rPr lang="en-US" altLang="en-US" sz="3200" dirty="0" smtClean="0">
                <a:latin typeface="Arial" pitchFamily="34" charset="0"/>
              </a:rPr>
              <a:t>Harvest high contribution of initial instant Luminosity</a:t>
            </a:r>
            <a:endParaRPr lang="en-US" altLang="en-US" sz="32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Arial" pitchFamily="34" charset="0"/>
              </a:rPr>
              <a:t>Evolution </a:t>
            </a:r>
            <a:r>
              <a:rPr lang="en-US" altLang="en-US" sz="3600" b="1" dirty="0">
                <a:latin typeface="Arial" pitchFamily="34" charset="0"/>
              </a:rPr>
              <a:t>of Instance Luminosity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1340751" y="34032825"/>
            <a:ext cx="10058400" cy="420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grpSp>
        <p:nvGrpSpPr>
          <p:cNvPr id="2170" name="Group 197"/>
          <p:cNvGrpSpPr>
            <a:grpSpLocks/>
          </p:cNvGrpSpPr>
          <p:nvPr/>
        </p:nvGrpSpPr>
        <p:grpSpPr bwMode="auto">
          <a:xfrm>
            <a:off x="11651253" y="29479241"/>
            <a:ext cx="9528146" cy="4353559"/>
            <a:chOff x="-14432" y="908559"/>
            <a:chExt cx="9185853" cy="5033076"/>
          </a:xfrm>
        </p:grpSpPr>
        <p:grpSp>
          <p:nvGrpSpPr>
            <p:cNvPr id="2243" name="Group 200"/>
            <p:cNvGrpSpPr>
              <a:grpSpLocks/>
            </p:cNvGrpSpPr>
            <p:nvPr/>
          </p:nvGrpSpPr>
          <p:grpSpPr bwMode="auto">
            <a:xfrm>
              <a:off x="-14432" y="908559"/>
              <a:ext cx="9185853" cy="5033076"/>
              <a:chOff x="-14432" y="908559"/>
              <a:chExt cx="9185853" cy="5033076"/>
            </a:xfrm>
          </p:grpSpPr>
          <p:pic>
            <p:nvPicPr>
              <p:cNvPr id="2245" name="Picture 20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432" y="908559"/>
                <a:ext cx="9185853" cy="5033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46" name="Group 206"/>
              <p:cNvGrpSpPr>
                <a:grpSpLocks/>
              </p:cNvGrpSpPr>
              <p:nvPr/>
            </p:nvGrpSpPr>
            <p:grpSpPr bwMode="auto">
              <a:xfrm>
                <a:off x="1037387" y="3470435"/>
                <a:ext cx="1005840" cy="685801"/>
                <a:chOff x="1435136" y="2860835"/>
                <a:chExt cx="1005840" cy="685801"/>
              </a:xfrm>
            </p:grpSpPr>
            <p:sp>
              <p:nvSpPr>
                <p:cNvPr id="2273" name="Oval 237"/>
                <p:cNvSpPr>
                  <a:spLocks noChangeArrowheads="1"/>
                </p:cNvSpPr>
                <p:nvPr/>
              </p:nvSpPr>
              <p:spPr bwMode="auto">
                <a:xfrm>
                  <a:off x="2135109" y="331803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74" name="TextBox 238"/>
                <p:cNvSpPr txBox="1">
                  <a:spLocks noChangeArrowheads="1"/>
                </p:cNvSpPr>
                <p:nvPr/>
              </p:nvSpPr>
              <p:spPr bwMode="auto">
                <a:xfrm>
                  <a:off x="1435136" y="2860835"/>
                  <a:ext cx="100584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Arial" pitchFamily="34" charset="0"/>
                      <a:cs typeface="Arial" pitchFamily="34" charset="0"/>
                    </a:rPr>
                    <a:t>30 min</a:t>
                  </a:r>
                </a:p>
              </p:txBody>
            </p:sp>
          </p:grpSp>
          <p:grpSp>
            <p:nvGrpSpPr>
              <p:cNvPr id="2247" name="Group 209"/>
              <p:cNvGrpSpPr>
                <a:grpSpLocks/>
              </p:cNvGrpSpPr>
              <p:nvPr/>
            </p:nvGrpSpPr>
            <p:grpSpPr bwMode="auto">
              <a:xfrm>
                <a:off x="2035193" y="2937035"/>
                <a:ext cx="1005840" cy="685801"/>
                <a:chOff x="3124099" y="2175035"/>
                <a:chExt cx="1005840" cy="685801"/>
              </a:xfrm>
            </p:grpSpPr>
            <p:sp>
              <p:nvSpPr>
                <p:cNvPr id="2271" name="Oval 235"/>
                <p:cNvSpPr>
                  <a:spLocks noChangeArrowheads="1"/>
                </p:cNvSpPr>
                <p:nvPr/>
              </p:nvSpPr>
              <p:spPr bwMode="auto">
                <a:xfrm>
                  <a:off x="3657600" y="263223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72" name="TextBox 236"/>
                <p:cNvSpPr txBox="1">
                  <a:spLocks noChangeArrowheads="1"/>
                </p:cNvSpPr>
                <p:nvPr/>
              </p:nvSpPr>
              <p:spPr bwMode="auto">
                <a:xfrm>
                  <a:off x="3124099" y="2175035"/>
                  <a:ext cx="100584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Arial" pitchFamily="34" charset="0"/>
                      <a:cs typeface="Arial" pitchFamily="34" charset="0"/>
                    </a:rPr>
                    <a:t>60 min</a:t>
                  </a:r>
                </a:p>
              </p:txBody>
            </p:sp>
          </p:grpSp>
          <p:grpSp>
            <p:nvGrpSpPr>
              <p:cNvPr id="2248" name="Group 211"/>
              <p:cNvGrpSpPr>
                <a:grpSpLocks/>
              </p:cNvGrpSpPr>
              <p:nvPr/>
            </p:nvGrpSpPr>
            <p:grpSpPr bwMode="auto">
              <a:xfrm>
                <a:off x="2971800" y="2460726"/>
                <a:ext cx="1005840" cy="704910"/>
                <a:chOff x="4732020" y="1688453"/>
                <a:chExt cx="1005840" cy="704910"/>
              </a:xfrm>
            </p:grpSpPr>
            <p:sp>
              <p:nvSpPr>
                <p:cNvPr id="2269" name="Oval 233"/>
                <p:cNvSpPr>
                  <a:spLocks noChangeArrowheads="1"/>
                </p:cNvSpPr>
                <p:nvPr/>
              </p:nvSpPr>
              <p:spPr bwMode="auto">
                <a:xfrm>
                  <a:off x="5140152" y="2164763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70" name="TextBox 234"/>
                <p:cNvSpPr txBox="1">
                  <a:spLocks noChangeArrowheads="1"/>
                </p:cNvSpPr>
                <p:nvPr/>
              </p:nvSpPr>
              <p:spPr bwMode="auto">
                <a:xfrm>
                  <a:off x="4732020" y="1688453"/>
                  <a:ext cx="100584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Arial" pitchFamily="34" charset="0"/>
                      <a:cs typeface="Arial" pitchFamily="34" charset="0"/>
                    </a:rPr>
                    <a:t>90 min</a:t>
                  </a:r>
                </a:p>
              </p:txBody>
            </p:sp>
          </p:grpSp>
          <p:grpSp>
            <p:nvGrpSpPr>
              <p:cNvPr id="2249" name="Group 213"/>
              <p:cNvGrpSpPr>
                <a:grpSpLocks/>
              </p:cNvGrpSpPr>
              <p:nvPr/>
            </p:nvGrpSpPr>
            <p:grpSpPr bwMode="auto">
              <a:xfrm>
                <a:off x="3994366" y="2556036"/>
                <a:ext cx="1143000" cy="695353"/>
                <a:chOff x="6280366" y="1755218"/>
                <a:chExt cx="1143000" cy="695353"/>
              </a:xfrm>
            </p:grpSpPr>
            <p:sp>
              <p:nvSpPr>
                <p:cNvPr id="2267" name="Oval 231"/>
                <p:cNvSpPr>
                  <a:spLocks noChangeArrowheads="1"/>
                </p:cNvSpPr>
                <p:nvPr/>
              </p:nvSpPr>
              <p:spPr bwMode="auto">
                <a:xfrm>
                  <a:off x="6545695" y="175521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68" name="TextBox 232"/>
                <p:cNvSpPr txBox="1">
                  <a:spLocks noChangeArrowheads="1"/>
                </p:cNvSpPr>
                <p:nvPr/>
              </p:nvSpPr>
              <p:spPr bwMode="auto">
                <a:xfrm>
                  <a:off x="6280366" y="2050461"/>
                  <a:ext cx="114300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 dirty="0">
                      <a:latin typeface="Arial" pitchFamily="34" charset="0"/>
                      <a:cs typeface="Arial" pitchFamily="34" charset="0"/>
                    </a:rPr>
                    <a:t>120 min</a:t>
                  </a:r>
                </a:p>
              </p:txBody>
            </p:sp>
          </p:grpSp>
          <p:grpSp>
            <p:nvGrpSpPr>
              <p:cNvPr id="2250" name="Group 214"/>
              <p:cNvGrpSpPr>
                <a:grpSpLocks/>
              </p:cNvGrpSpPr>
              <p:nvPr/>
            </p:nvGrpSpPr>
            <p:grpSpPr bwMode="auto">
              <a:xfrm>
                <a:off x="886114" y="4180961"/>
                <a:ext cx="3593332" cy="965875"/>
                <a:chOff x="657514" y="3342761"/>
                <a:chExt cx="3593332" cy="965875"/>
              </a:xfrm>
            </p:grpSpPr>
            <p:sp>
              <p:nvSpPr>
                <p:cNvPr id="2265" name="Oval 229"/>
                <p:cNvSpPr>
                  <a:spLocks noChangeArrowheads="1"/>
                </p:cNvSpPr>
                <p:nvPr/>
              </p:nvSpPr>
              <p:spPr bwMode="auto">
                <a:xfrm>
                  <a:off x="657514" y="408003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66" name="Rectangular Callout 230"/>
                <p:cNvSpPr>
                  <a:spLocks noChangeArrowheads="1"/>
                </p:cNvSpPr>
                <p:nvPr/>
              </p:nvSpPr>
              <p:spPr bwMode="auto">
                <a:xfrm>
                  <a:off x="1253574" y="3342761"/>
                  <a:ext cx="2997272" cy="731520"/>
                </a:xfrm>
                <a:prstGeom prst="wedgeRectCallout">
                  <a:avLst>
                    <a:gd name="adj1" fmla="val -61331"/>
                    <a:gd name="adj2" fmla="val 53382"/>
                  </a:avLst>
                </a:prstGeom>
                <a:solidFill>
                  <a:srgbClr val="00B0F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dirty="0">
                      <a:latin typeface="Arial" pitchFamily="34" charset="0"/>
                      <a:cs typeface="Arial" pitchFamily="34" charset="0"/>
                    </a:rPr>
                    <a:t>If start with 0.5 / 0.25 µm (prepared by DC cooling)</a:t>
                  </a:r>
                </a:p>
              </p:txBody>
            </p:sp>
          </p:grpSp>
          <p:grpSp>
            <p:nvGrpSpPr>
              <p:cNvPr id="2251" name="Group 215"/>
              <p:cNvGrpSpPr>
                <a:grpSpLocks/>
              </p:cNvGrpSpPr>
              <p:nvPr/>
            </p:nvGrpSpPr>
            <p:grpSpPr bwMode="auto">
              <a:xfrm>
                <a:off x="4572000" y="1774926"/>
                <a:ext cx="1143000" cy="704910"/>
                <a:chOff x="6134100" y="1288099"/>
                <a:chExt cx="1143000" cy="704910"/>
              </a:xfrm>
            </p:grpSpPr>
            <p:sp>
              <p:nvSpPr>
                <p:cNvPr id="2263" name="Oval 227"/>
                <p:cNvSpPr>
                  <a:spLocks noChangeArrowheads="1"/>
                </p:cNvSpPr>
                <p:nvPr/>
              </p:nvSpPr>
              <p:spPr bwMode="auto">
                <a:xfrm>
                  <a:off x="6653068" y="176440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64" name="TextBox 228"/>
                <p:cNvSpPr txBox="1">
                  <a:spLocks noChangeArrowheads="1"/>
                </p:cNvSpPr>
                <p:nvPr/>
              </p:nvSpPr>
              <p:spPr bwMode="auto">
                <a:xfrm>
                  <a:off x="6134100" y="1288099"/>
                  <a:ext cx="114300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Arial" pitchFamily="34" charset="0"/>
                      <a:cs typeface="Arial" pitchFamily="34" charset="0"/>
                    </a:rPr>
                    <a:t>150 min</a:t>
                  </a:r>
                </a:p>
              </p:txBody>
            </p:sp>
          </p:grpSp>
          <p:grpSp>
            <p:nvGrpSpPr>
              <p:cNvPr id="2252" name="Group 216"/>
              <p:cNvGrpSpPr>
                <a:grpSpLocks/>
              </p:cNvGrpSpPr>
              <p:nvPr/>
            </p:nvGrpSpPr>
            <p:grpSpPr bwMode="auto">
              <a:xfrm>
                <a:off x="5486400" y="1946436"/>
                <a:ext cx="1143000" cy="739674"/>
                <a:chOff x="6210300" y="1764409"/>
                <a:chExt cx="1143000" cy="739674"/>
              </a:xfrm>
            </p:grpSpPr>
            <p:sp>
              <p:nvSpPr>
                <p:cNvPr id="2261" name="Oval 225"/>
                <p:cNvSpPr>
                  <a:spLocks noChangeArrowheads="1"/>
                </p:cNvSpPr>
                <p:nvPr/>
              </p:nvSpPr>
              <p:spPr bwMode="auto">
                <a:xfrm>
                  <a:off x="6629400" y="176440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62" name="TextBox 226"/>
                <p:cNvSpPr txBox="1">
                  <a:spLocks noChangeArrowheads="1"/>
                </p:cNvSpPr>
                <p:nvPr/>
              </p:nvSpPr>
              <p:spPr bwMode="auto">
                <a:xfrm>
                  <a:off x="6210300" y="2103973"/>
                  <a:ext cx="114300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latin typeface="Arial" pitchFamily="34" charset="0"/>
                      <a:cs typeface="Arial" pitchFamily="34" charset="0"/>
                    </a:rPr>
                    <a:t>180 min</a:t>
                  </a:r>
                </a:p>
              </p:txBody>
            </p:sp>
          </p:grpSp>
          <p:grpSp>
            <p:nvGrpSpPr>
              <p:cNvPr id="2253" name="Group 217"/>
              <p:cNvGrpSpPr>
                <a:grpSpLocks/>
              </p:cNvGrpSpPr>
              <p:nvPr/>
            </p:nvGrpSpPr>
            <p:grpSpPr bwMode="auto">
              <a:xfrm>
                <a:off x="6515100" y="1717836"/>
                <a:ext cx="1143000" cy="657255"/>
                <a:chOff x="6819900" y="1336836"/>
                <a:chExt cx="1143000" cy="657255"/>
              </a:xfrm>
            </p:grpSpPr>
            <p:sp>
              <p:nvSpPr>
                <p:cNvPr id="2259" name="Oval 223"/>
                <p:cNvSpPr>
                  <a:spLocks noChangeArrowheads="1"/>
                </p:cNvSpPr>
                <p:nvPr/>
              </p:nvSpPr>
              <p:spPr bwMode="auto">
                <a:xfrm>
                  <a:off x="7058314" y="133683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60" name="TextBox 224"/>
                <p:cNvSpPr txBox="1">
                  <a:spLocks noChangeArrowheads="1"/>
                </p:cNvSpPr>
                <p:nvPr/>
              </p:nvSpPr>
              <p:spPr bwMode="auto">
                <a:xfrm>
                  <a:off x="6819900" y="1593981"/>
                  <a:ext cx="114300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 dirty="0">
                      <a:latin typeface="Arial" pitchFamily="34" charset="0"/>
                      <a:cs typeface="Arial" pitchFamily="34" charset="0"/>
                    </a:rPr>
                    <a:t>210 min</a:t>
                  </a:r>
                </a:p>
              </p:txBody>
            </p:sp>
          </p:grpSp>
          <p:grpSp>
            <p:nvGrpSpPr>
              <p:cNvPr id="2254" name="Group 218"/>
              <p:cNvGrpSpPr>
                <a:grpSpLocks/>
              </p:cNvGrpSpPr>
              <p:nvPr/>
            </p:nvGrpSpPr>
            <p:grpSpPr bwMode="auto">
              <a:xfrm>
                <a:off x="7086600" y="1088593"/>
                <a:ext cx="1143000" cy="664007"/>
                <a:chOff x="6172200" y="1469593"/>
                <a:chExt cx="1143000" cy="664007"/>
              </a:xfrm>
            </p:grpSpPr>
            <p:sp>
              <p:nvSpPr>
                <p:cNvPr id="2257" name="Oval 221"/>
                <p:cNvSpPr>
                  <a:spLocks noChangeArrowheads="1"/>
                </p:cNvSpPr>
                <p:nvPr/>
              </p:nvSpPr>
              <p:spPr bwMode="auto">
                <a:xfrm>
                  <a:off x="6629400" y="19050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58" name="TextBox 222"/>
                <p:cNvSpPr txBox="1">
                  <a:spLocks noChangeArrowheads="1"/>
                </p:cNvSpPr>
                <p:nvPr/>
              </p:nvSpPr>
              <p:spPr bwMode="auto">
                <a:xfrm>
                  <a:off x="6172200" y="1469593"/>
                  <a:ext cx="1143000" cy="4001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 dirty="0">
                      <a:latin typeface="Arial" pitchFamily="34" charset="0"/>
                      <a:cs typeface="Arial" pitchFamily="34" charset="0"/>
                    </a:rPr>
                    <a:t>240 min</a:t>
                  </a:r>
                </a:p>
              </p:txBody>
            </p:sp>
          </p:grpSp>
          <p:sp>
            <p:nvSpPr>
              <p:cNvPr id="2255" name="Rectangular Callout 219"/>
              <p:cNvSpPr>
                <a:spLocks noChangeArrowheads="1"/>
              </p:cNvSpPr>
              <p:nvPr/>
            </p:nvSpPr>
            <p:spPr bwMode="auto">
              <a:xfrm>
                <a:off x="3806659" y="3394236"/>
                <a:ext cx="2115722" cy="731520"/>
              </a:xfrm>
              <a:prstGeom prst="wedgeRectCallout">
                <a:avLst>
                  <a:gd name="adj1" fmla="val 24282"/>
                  <a:gd name="adj2" fmla="val 166778"/>
                </a:avLst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itchFamily="34" charset="0"/>
                    <a:cs typeface="Arial" pitchFamily="34" charset="0"/>
                  </a:rPr>
                  <a:t>Vertical emittance has no growth</a:t>
                </a:r>
              </a:p>
            </p:txBody>
          </p:sp>
          <p:sp>
            <p:nvSpPr>
              <p:cNvPr id="2256" name="Rectangular Callout 220"/>
              <p:cNvSpPr>
                <a:spLocks noChangeArrowheads="1"/>
              </p:cNvSpPr>
              <p:nvPr/>
            </p:nvSpPr>
            <p:spPr bwMode="auto">
              <a:xfrm>
                <a:off x="1093932" y="1595916"/>
                <a:ext cx="1965851" cy="731520"/>
              </a:xfrm>
              <a:prstGeom prst="wedgeRectCallout">
                <a:avLst>
                  <a:gd name="adj1" fmla="val -14185"/>
                  <a:gd name="adj2" fmla="val 101847"/>
                </a:avLst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itchFamily="34" charset="0"/>
                    <a:cs typeface="Arial" pitchFamily="34" charset="0"/>
                  </a:rPr>
                  <a:t>Longitudinal IBS effect is modest</a:t>
                </a:r>
              </a:p>
            </p:txBody>
          </p:sp>
        </p:grpSp>
        <p:sp>
          <p:nvSpPr>
            <p:cNvPr id="2244" name="TextBox 201"/>
            <p:cNvSpPr txBox="1">
              <a:spLocks noChangeArrowheads="1"/>
            </p:cNvSpPr>
            <p:nvPr/>
          </p:nvSpPr>
          <p:spPr bwMode="auto">
            <a:xfrm>
              <a:off x="6776030" y="4823935"/>
              <a:ext cx="2301155" cy="8183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itchFamily="34" charset="0"/>
                  <a:cs typeface="Arial" pitchFamily="34" charset="0"/>
                </a:rPr>
                <a:t>IBS calculation by </a:t>
              </a:r>
              <a:r>
                <a:rPr lang="en-US" altLang="en-US" sz="2000" dirty="0" smtClean="0">
                  <a:latin typeface="Arial" pitchFamily="34" charset="0"/>
                  <a:cs typeface="Arial" pitchFamily="34" charset="0"/>
                </a:rPr>
                <a:t>JSPEC codes</a:t>
              </a:r>
              <a:endParaRPr lang="en-US" alt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71" name="Group 240"/>
          <p:cNvGrpSpPr>
            <a:grpSpLocks/>
          </p:cNvGrpSpPr>
          <p:nvPr/>
        </p:nvGrpSpPr>
        <p:grpSpPr bwMode="auto">
          <a:xfrm>
            <a:off x="11424226" y="33756600"/>
            <a:ext cx="9982200" cy="4297680"/>
            <a:chOff x="-8527" y="186043"/>
            <a:chExt cx="9084549" cy="5446429"/>
          </a:xfrm>
        </p:grpSpPr>
        <p:graphicFrame>
          <p:nvGraphicFramePr>
            <p:cNvPr id="242" name="Chart 2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209980"/>
                </p:ext>
              </p:extLst>
            </p:nvPr>
          </p:nvGraphicFramePr>
          <p:xfrm>
            <a:off x="-8527" y="186043"/>
            <a:ext cx="9084549" cy="5446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pSp>
          <p:nvGrpSpPr>
            <p:cNvPr id="2211" name="Group 244"/>
            <p:cNvGrpSpPr>
              <a:grpSpLocks/>
            </p:cNvGrpSpPr>
            <p:nvPr/>
          </p:nvGrpSpPr>
          <p:grpSpPr bwMode="auto">
            <a:xfrm>
              <a:off x="832172" y="846855"/>
              <a:ext cx="8133908" cy="3746115"/>
              <a:chOff x="832172" y="846855"/>
              <a:chExt cx="8133908" cy="3746115"/>
            </a:xfrm>
          </p:grpSpPr>
          <p:grpSp>
            <p:nvGrpSpPr>
              <p:cNvPr id="2212" name="Group 245"/>
              <p:cNvGrpSpPr>
                <a:grpSpLocks/>
              </p:cNvGrpSpPr>
              <p:nvPr/>
            </p:nvGrpSpPr>
            <p:grpSpPr bwMode="auto">
              <a:xfrm>
                <a:off x="1086185" y="920058"/>
                <a:ext cx="1993092" cy="3671380"/>
                <a:chOff x="1086185" y="3076015"/>
                <a:chExt cx="1993092" cy="1904107"/>
              </a:xfrm>
            </p:grpSpPr>
            <p:cxnSp>
              <p:nvCxnSpPr>
                <p:cNvPr id="2241" name="Straight Connector 274"/>
                <p:cNvCxnSpPr>
                  <a:cxnSpLocks noChangeShapeType="1"/>
                </p:cNvCxnSpPr>
                <p:nvPr/>
              </p:nvCxnSpPr>
              <p:spPr bwMode="auto">
                <a:xfrm>
                  <a:off x="1091904" y="3938599"/>
                  <a:ext cx="1987373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42" name="Rectangle 275"/>
                <p:cNvSpPr>
                  <a:spLocks noChangeArrowheads="1"/>
                </p:cNvSpPr>
                <p:nvPr/>
              </p:nvSpPr>
              <p:spPr bwMode="auto">
                <a:xfrm>
                  <a:off x="1086185" y="3076015"/>
                  <a:ext cx="1967988" cy="1904107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grpSp>
            <p:nvGrpSpPr>
              <p:cNvPr id="2213" name="Group 246"/>
              <p:cNvGrpSpPr>
                <a:grpSpLocks/>
              </p:cNvGrpSpPr>
              <p:nvPr/>
            </p:nvGrpSpPr>
            <p:grpSpPr bwMode="auto">
              <a:xfrm>
                <a:off x="1066800" y="915203"/>
                <a:ext cx="3963856" cy="3676233"/>
                <a:chOff x="1066800" y="3073496"/>
                <a:chExt cx="1981928" cy="1906624"/>
              </a:xfrm>
            </p:grpSpPr>
            <p:cxnSp>
              <p:nvCxnSpPr>
                <p:cNvPr id="2239" name="Straight Connector 272"/>
                <p:cNvCxnSpPr>
                  <a:cxnSpLocks noChangeShapeType="1"/>
                </p:cNvCxnSpPr>
                <p:nvPr/>
              </p:nvCxnSpPr>
              <p:spPr bwMode="auto">
                <a:xfrm>
                  <a:off x="1066800" y="4198302"/>
                  <a:ext cx="1981928" cy="1009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40" name="Rectangle 273"/>
                <p:cNvSpPr>
                  <a:spLocks noChangeArrowheads="1"/>
                </p:cNvSpPr>
                <p:nvPr/>
              </p:nvSpPr>
              <p:spPr bwMode="auto">
                <a:xfrm>
                  <a:off x="1079352" y="3073496"/>
                  <a:ext cx="1962268" cy="1906624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grpSp>
            <p:nvGrpSpPr>
              <p:cNvPr id="2214" name="Group 247"/>
              <p:cNvGrpSpPr>
                <a:grpSpLocks/>
              </p:cNvGrpSpPr>
              <p:nvPr/>
            </p:nvGrpSpPr>
            <p:grpSpPr bwMode="auto">
              <a:xfrm>
                <a:off x="1060440" y="915204"/>
                <a:ext cx="5908425" cy="3660419"/>
                <a:chOff x="1064680" y="3073497"/>
                <a:chExt cx="1969475" cy="1898422"/>
              </a:xfrm>
            </p:grpSpPr>
            <p:cxnSp>
              <p:nvCxnSpPr>
                <p:cNvPr id="2237" name="Straight Connector 270"/>
                <p:cNvCxnSpPr>
                  <a:cxnSpLocks noChangeShapeType="1"/>
                </p:cNvCxnSpPr>
                <p:nvPr/>
              </p:nvCxnSpPr>
              <p:spPr bwMode="auto">
                <a:xfrm>
                  <a:off x="1064680" y="4389975"/>
                  <a:ext cx="1969475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38" name="Rectangle 271"/>
                <p:cNvSpPr>
                  <a:spLocks noChangeArrowheads="1"/>
                </p:cNvSpPr>
                <p:nvPr/>
              </p:nvSpPr>
              <p:spPr bwMode="auto">
                <a:xfrm>
                  <a:off x="1071696" y="3073497"/>
                  <a:ext cx="1957836" cy="1898422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grpSp>
            <p:nvGrpSpPr>
              <p:cNvPr id="2215" name="Group 248"/>
              <p:cNvGrpSpPr>
                <a:grpSpLocks/>
              </p:cNvGrpSpPr>
              <p:nvPr/>
            </p:nvGrpSpPr>
            <p:grpSpPr bwMode="auto">
              <a:xfrm>
                <a:off x="1066800" y="915205"/>
                <a:ext cx="7899280" cy="3660416"/>
                <a:chOff x="1047750" y="3073499"/>
                <a:chExt cx="1974820" cy="1898421"/>
              </a:xfrm>
            </p:grpSpPr>
            <p:cxnSp>
              <p:nvCxnSpPr>
                <p:cNvPr id="2235" name="Straight Connector 268"/>
                <p:cNvCxnSpPr>
                  <a:cxnSpLocks noChangeShapeType="1"/>
                </p:cNvCxnSpPr>
                <p:nvPr/>
              </p:nvCxnSpPr>
              <p:spPr bwMode="auto">
                <a:xfrm>
                  <a:off x="1054026" y="4470920"/>
                  <a:ext cx="1955605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36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47750" y="3073499"/>
                  <a:ext cx="1974820" cy="1898421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sp>
            <p:nvSpPr>
              <p:cNvPr id="2216" name="TextBox 249"/>
              <p:cNvSpPr txBox="1">
                <a:spLocks noChangeArrowheads="1"/>
              </p:cNvSpPr>
              <p:nvPr/>
            </p:nvSpPr>
            <p:spPr bwMode="auto">
              <a:xfrm>
                <a:off x="1173725" y="846855"/>
                <a:ext cx="548640" cy="4001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8.4</a:t>
                </a:r>
              </a:p>
            </p:txBody>
          </p:sp>
          <p:sp>
            <p:nvSpPr>
              <p:cNvPr id="2217" name="TextBox 250"/>
              <p:cNvSpPr txBox="1">
                <a:spLocks noChangeArrowheads="1"/>
              </p:cNvSpPr>
              <p:nvPr/>
            </p:nvSpPr>
            <p:spPr bwMode="auto">
              <a:xfrm>
                <a:off x="8296082" y="2854391"/>
                <a:ext cx="548640" cy="40011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3.0</a:t>
                </a:r>
              </a:p>
            </p:txBody>
          </p:sp>
          <p:sp>
            <p:nvSpPr>
              <p:cNvPr id="2218" name="TextBox 251"/>
              <p:cNvSpPr txBox="1">
                <a:spLocks noChangeArrowheads="1"/>
              </p:cNvSpPr>
              <p:nvPr/>
            </p:nvSpPr>
            <p:spPr bwMode="auto">
              <a:xfrm>
                <a:off x="2437744" y="2090623"/>
                <a:ext cx="5486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4.8</a:t>
                </a:r>
              </a:p>
            </p:txBody>
          </p:sp>
          <p:sp>
            <p:nvSpPr>
              <p:cNvPr id="2219" name="TextBox 252"/>
              <p:cNvSpPr txBox="1">
                <a:spLocks noChangeArrowheads="1"/>
              </p:cNvSpPr>
              <p:nvPr/>
            </p:nvSpPr>
            <p:spPr bwMode="auto">
              <a:xfrm>
                <a:off x="4446099" y="2635345"/>
                <a:ext cx="5486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3.5</a:t>
                </a:r>
              </a:p>
            </p:txBody>
          </p:sp>
          <p:sp>
            <p:nvSpPr>
              <p:cNvPr id="2220" name="TextBox 253"/>
              <p:cNvSpPr txBox="1">
                <a:spLocks noChangeArrowheads="1"/>
              </p:cNvSpPr>
              <p:nvPr/>
            </p:nvSpPr>
            <p:spPr bwMode="auto">
              <a:xfrm>
                <a:off x="6235917" y="2965916"/>
                <a:ext cx="64008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2.9</a:t>
                </a:r>
              </a:p>
            </p:txBody>
          </p:sp>
          <p:sp>
            <p:nvSpPr>
              <p:cNvPr id="2221" name="TextBox 254"/>
              <p:cNvSpPr txBox="1">
                <a:spLocks noChangeArrowheads="1"/>
              </p:cNvSpPr>
              <p:nvPr/>
            </p:nvSpPr>
            <p:spPr bwMode="auto">
              <a:xfrm>
                <a:off x="7708170" y="3190968"/>
                <a:ext cx="64008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2.6</a:t>
                </a:r>
              </a:p>
            </p:txBody>
          </p:sp>
          <p:sp>
            <p:nvSpPr>
              <p:cNvPr id="2222" name="TextBox 255"/>
              <p:cNvSpPr txBox="1">
                <a:spLocks noChangeArrowheads="1"/>
              </p:cNvSpPr>
              <p:nvPr/>
            </p:nvSpPr>
            <p:spPr bwMode="auto">
              <a:xfrm>
                <a:off x="8365684" y="915205"/>
                <a:ext cx="548640" cy="40011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8.8</a:t>
                </a:r>
              </a:p>
            </p:txBody>
          </p:sp>
          <p:sp>
            <p:nvSpPr>
              <p:cNvPr id="2223" name="Oval 256"/>
              <p:cNvSpPr>
                <a:spLocks noChangeArrowheads="1"/>
              </p:cNvSpPr>
              <p:nvPr/>
            </p:nvSpPr>
            <p:spPr bwMode="auto">
              <a:xfrm>
                <a:off x="6572209" y="1790111"/>
                <a:ext cx="2003613" cy="500567"/>
              </a:xfrm>
              <a:prstGeom prst="ellips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" pitchFamily="18" charset="0"/>
                </a:endParaRPr>
              </a:p>
            </p:txBody>
          </p:sp>
          <p:grpSp>
            <p:nvGrpSpPr>
              <p:cNvPr id="2224" name="Group 257"/>
              <p:cNvGrpSpPr>
                <a:grpSpLocks/>
              </p:cNvGrpSpPr>
              <p:nvPr/>
            </p:nvGrpSpPr>
            <p:grpSpPr bwMode="auto">
              <a:xfrm>
                <a:off x="1060442" y="915205"/>
                <a:ext cx="1012649" cy="3660414"/>
                <a:chOff x="1054081" y="3073499"/>
                <a:chExt cx="2025295" cy="1898420"/>
              </a:xfrm>
            </p:grpSpPr>
            <p:cxnSp>
              <p:nvCxnSpPr>
                <p:cNvPr id="2233" name="Straight Connector 266"/>
                <p:cNvCxnSpPr>
                  <a:cxnSpLocks noChangeShapeType="1"/>
                </p:cNvCxnSpPr>
                <p:nvPr/>
              </p:nvCxnSpPr>
              <p:spPr bwMode="auto">
                <a:xfrm>
                  <a:off x="1054081" y="3578403"/>
                  <a:ext cx="2000086" cy="0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34" name="Rectangle 267"/>
                <p:cNvSpPr>
                  <a:spLocks noChangeArrowheads="1"/>
                </p:cNvSpPr>
                <p:nvPr/>
              </p:nvSpPr>
              <p:spPr bwMode="auto">
                <a:xfrm>
                  <a:off x="1082164" y="3073499"/>
                  <a:ext cx="1997212" cy="1898420"/>
                </a:xfrm>
                <a:prstGeom prst="rect">
                  <a:avLst/>
                </a:prstGeom>
                <a:noFill/>
                <a:ln w="1905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sp>
            <p:nvSpPr>
              <p:cNvPr id="2225" name="TextBox 258"/>
              <p:cNvSpPr txBox="1">
                <a:spLocks noChangeArrowheads="1"/>
              </p:cNvSpPr>
              <p:nvPr/>
            </p:nvSpPr>
            <p:spPr bwMode="auto">
              <a:xfrm>
                <a:off x="1524443" y="1440381"/>
                <a:ext cx="5486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Arial" pitchFamily="34" charset="0"/>
                    <a:cs typeface="Arial" pitchFamily="34" charset="0"/>
                  </a:rPr>
                  <a:t>6.2</a:t>
                </a:r>
              </a:p>
            </p:txBody>
          </p:sp>
          <p:grpSp>
            <p:nvGrpSpPr>
              <p:cNvPr id="2226" name="Group 259"/>
              <p:cNvGrpSpPr>
                <a:grpSpLocks/>
              </p:cNvGrpSpPr>
              <p:nvPr/>
            </p:nvGrpSpPr>
            <p:grpSpPr bwMode="auto">
              <a:xfrm>
                <a:off x="1078758" y="932554"/>
                <a:ext cx="2958467" cy="3660416"/>
                <a:chOff x="1074772" y="3082498"/>
                <a:chExt cx="1972311" cy="1898421"/>
              </a:xfrm>
            </p:grpSpPr>
            <p:cxnSp>
              <p:nvCxnSpPr>
                <p:cNvPr id="2231" name="Straight Connector 264"/>
                <p:cNvCxnSpPr>
                  <a:cxnSpLocks noChangeShapeType="1"/>
                </p:cNvCxnSpPr>
                <p:nvPr/>
              </p:nvCxnSpPr>
              <p:spPr bwMode="auto">
                <a:xfrm>
                  <a:off x="1083536" y="4084498"/>
                  <a:ext cx="1963547" cy="9481"/>
                </a:xfrm>
                <a:prstGeom prst="line">
                  <a:avLst/>
                </a:prstGeom>
                <a:noFill/>
                <a:ln w="76200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32" name="Rectangle 265"/>
                <p:cNvSpPr>
                  <a:spLocks noChangeArrowheads="1"/>
                </p:cNvSpPr>
                <p:nvPr/>
              </p:nvSpPr>
              <p:spPr bwMode="auto">
                <a:xfrm>
                  <a:off x="1074772" y="3082498"/>
                  <a:ext cx="1967787" cy="1898421"/>
                </a:xfrm>
                <a:prstGeom prst="rect">
                  <a:avLst/>
                </a:prstGeom>
                <a:noFill/>
                <a:ln w="9525" algn="ctr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</p:grpSp>
          <p:sp>
            <p:nvSpPr>
              <p:cNvPr id="2227" name="TextBox 260"/>
              <p:cNvSpPr txBox="1">
                <a:spLocks noChangeArrowheads="1"/>
              </p:cNvSpPr>
              <p:nvPr/>
            </p:nvSpPr>
            <p:spPr bwMode="auto">
              <a:xfrm>
                <a:off x="3442541" y="2398308"/>
                <a:ext cx="548640" cy="4001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Arial" pitchFamily="34" charset="0"/>
                    <a:cs typeface="Arial" pitchFamily="34" charset="0"/>
                  </a:rPr>
                  <a:t>4.0</a:t>
                </a:r>
              </a:p>
            </p:txBody>
          </p:sp>
          <p:grpSp>
            <p:nvGrpSpPr>
              <p:cNvPr id="2228" name="Group 261"/>
              <p:cNvGrpSpPr>
                <a:grpSpLocks/>
              </p:cNvGrpSpPr>
              <p:nvPr/>
            </p:nvGrpSpPr>
            <p:grpSpPr bwMode="auto">
              <a:xfrm>
                <a:off x="832172" y="1039232"/>
                <a:ext cx="3120646" cy="3127655"/>
                <a:chOff x="523223" y="3986391"/>
                <a:chExt cx="3120646" cy="3127655"/>
              </a:xfrm>
            </p:grpSpPr>
            <p:sp>
              <p:nvSpPr>
                <p:cNvPr id="2229" name="Oval 262"/>
                <p:cNvSpPr>
                  <a:spLocks noChangeArrowheads="1"/>
                </p:cNvSpPr>
                <p:nvPr/>
              </p:nvSpPr>
              <p:spPr bwMode="auto">
                <a:xfrm>
                  <a:off x="523223" y="4173307"/>
                  <a:ext cx="1464667" cy="2940739"/>
                </a:xfrm>
                <a:prstGeom prst="ellipse">
                  <a:avLst/>
                </a:prstGeom>
                <a:noFill/>
                <a:ln w="76200" algn="ctr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" pitchFamily="18" charset="0"/>
                  </a:endParaRPr>
                </a:p>
              </p:txBody>
            </p:sp>
            <p:sp>
              <p:nvSpPr>
                <p:cNvPr id="2230" name="TextBox 263"/>
                <p:cNvSpPr txBox="1">
                  <a:spLocks noChangeArrowheads="1"/>
                </p:cNvSpPr>
                <p:nvPr/>
              </p:nvSpPr>
              <p:spPr bwMode="auto">
                <a:xfrm>
                  <a:off x="1530357" y="3986391"/>
                  <a:ext cx="2113512" cy="415468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High contribution</a:t>
                  </a:r>
                </a:p>
              </p:txBody>
            </p:sp>
          </p:grpSp>
        </p:grpSp>
      </p:grpSp>
      <p:sp>
        <p:nvSpPr>
          <p:cNvPr id="295" name="Rectangle 294"/>
          <p:cNvSpPr/>
          <p:nvPr/>
        </p:nvSpPr>
        <p:spPr>
          <a:xfrm>
            <a:off x="12452143" y="27647265"/>
            <a:ext cx="7384265" cy="173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sp>
        <p:nvSpPr>
          <p:cNvPr id="2082" name="AutoShape 3862"/>
          <p:cNvSpPr>
            <a:spLocks noChangeArrowheads="1"/>
          </p:cNvSpPr>
          <p:nvPr/>
        </p:nvSpPr>
        <p:spPr bwMode="auto">
          <a:xfrm>
            <a:off x="21929725" y="33142602"/>
            <a:ext cx="10515600" cy="6862398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339725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3016250" indent="-5334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3663950" indent="-5334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4311650" indent="-5334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4768850" indent="-533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5226050" indent="-533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5683250" indent="-533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6140450" indent="-533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solidFill>
                  <a:srgbClr val="000000"/>
                </a:solidFill>
                <a:latin typeface="Arial" charset="0"/>
              </a:rPr>
              <a:t>More </a:t>
            </a:r>
            <a:r>
              <a:rPr lang="en-US" altLang="en-US" sz="4400" b="1" dirty="0" smtClean="0">
                <a:solidFill>
                  <a:srgbClr val="000000"/>
                </a:solidFill>
                <a:latin typeface="Arial" charset="0"/>
              </a:rPr>
              <a:t>Ideas</a:t>
            </a:r>
            <a:r>
              <a:rPr lang="en-US" altLang="en-US" sz="4400" b="1" dirty="0" smtClean="0">
                <a:solidFill>
                  <a:srgbClr val="000000"/>
                </a:solidFill>
                <a:latin typeface="Arial" charset="0"/>
              </a:rPr>
              <a:t>: Beam Reconditioning by DC Cooling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800"/>
              </a:spcBef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800"/>
              </a:spcBef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800"/>
              </a:spcBef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Reconditioning time:  should be 5 min or less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  ramp down/up       ~ 1 minute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top-off (optional)   ~ a few seconds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 DC cooling   	     ~ a couple of mins,</a:t>
            </a:r>
          </a:p>
          <a:p>
            <a:pPr>
              <a:spcBef>
                <a:spcPts val="0"/>
              </a:spcBef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Could be useful if the high energy booster is not full size    </a:t>
            </a:r>
          </a:p>
        </p:txBody>
      </p:sp>
      <p:grpSp>
        <p:nvGrpSpPr>
          <p:cNvPr id="2175" name="Group 213"/>
          <p:cNvGrpSpPr>
            <a:grpSpLocks/>
          </p:cNvGrpSpPr>
          <p:nvPr/>
        </p:nvGrpSpPr>
        <p:grpSpPr bwMode="auto">
          <a:xfrm>
            <a:off x="22559116" y="34577298"/>
            <a:ext cx="9368684" cy="3036927"/>
            <a:chOff x="499037" y="817181"/>
            <a:chExt cx="8030057" cy="6222682"/>
          </a:xfrm>
        </p:grpSpPr>
        <p:sp>
          <p:nvSpPr>
            <p:cNvPr id="2178" name="Rectangle 214"/>
            <p:cNvSpPr>
              <a:spLocks noChangeArrowheads="1"/>
            </p:cNvSpPr>
            <p:nvPr/>
          </p:nvSpPr>
          <p:spPr bwMode="auto">
            <a:xfrm>
              <a:off x="3238797" y="5257801"/>
              <a:ext cx="2351243" cy="87580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Injection Energy</a:t>
              </a:r>
            </a:p>
          </p:txBody>
        </p:sp>
        <p:sp>
          <p:nvSpPr>
            <p:cNvPr id="2179" name="Rectangle 215"/>
            <p:cNvSpPr>
              <a:spLocks noChangeArrowheads="1"/>
            </p:cNvSpPr>
            <p:nvPr/>
          </p:nvSpPr>
          <p:spPr bwMode="auto">
            <a:xfrm>
              <a:off x="3124201" y="817181"/>
              <a:ext cx="2429618" cy="105096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latin typeface="Arial" pitchFamily="34" charset="0"/>
                  <a:cs typeface="Arial" pitchFamily="34" charset="0"/>
                </a:rPr>
                <a:t>Collision Energy</a:t>
              </a:r>
              <a:endParaRPr lang="en-US" alt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Arc 301"/>
            <p:cNvSpPr/>
            <p:nvPr/>
          </p:nvSpPr>
          <p:spPr bwMode="auto">
            <a:xfrm>
              <a:off x="3961182" y="1205216"/>
              <a:ext cx="3201070" cy="1976943"/>
            </a:xfrm>
            <a:prstGeom prst="arc">
              <a:avLst/>
            </a:prstGeom>
            <a:noFill/>
            <a:ln w="762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1" name="Rectangle 217"/>
            <p:cNvSpPr>
              <a:spLocks noChangeArrowheads="1"/>
            </p:cNvSpPr>
            <p:nvPr/>
          </p:nvSpPr>
          <p:spPr bwMode="auto">
            <a:xfrm>
              <a:off x="6120290" y="2141274"/>
              <a:ext cx="2037744" cy="87580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Bunch Merge</a:t>
              </a:r>
            </a:p>
          </p:txBody>
        </p:sp>
        <p:sp>
          <p:nvSpPr>
            <p:cNvPr id="2182" name="Rectangle 218"/>
            <p:cNvSpPr>
              <a:spLocks noChangeArrowheads="1"/>
            </p:cNvSpPr>
            <p:nvPr/>
          </p:nvSpPr>
          <p:spPr bwMode="auto">
            <a:xfrm>
              <a:off x="5785977" y="3717578"/>
              <a:ext cx="2743117" cy="87580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Energy ramp down</a:t>
              </a:r>
            </a:p>
          </p:txBody>
        </p:sp>
        <p:sp>
          <p:nvSpPr>
            <p:cNvPr id="305" name="Arc 304"/>
            <p:cNvSpPr/>
            <p:nvPr/>
          </p:nvSpPr>
          <p:spPr bwMode="auto">
            <a:xfrm rot="5400000">
              <a:off x="4460135" y="2993042"/>
              <a:ext cx="2203711" cy="3201618"/>
            </a:xfrm>
            <a:prstGeom prst="arc">
              <a:avLst/>
            </a:prstGeom>
            <a:noFill/>
            <a:ln w="762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84" name="Straight Arrow Connector 220"/>
            <p:cNvCxnSpPr>
              <a:cxnSpLocks noChangeShapeType="1"/>
            </p:cNvCxnSpPr>
            <p:nvPr/>
          </p:nvCxnSpPr>
          <p:spPr bwMode="auto">
            <a:xfrm>
              <a:off x="7162800" y="2871973"/>
              <a:ext cx="0" cy="93802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" name="Arc 306"/>
            <p:cNvSpPr/>
            <p:nvPr/>
          </p:nvSpPr>
          <p:spPr bwMode="auto">
            <a:xfrm rot="16200000">
              <a:off x="1977395" y="1058518"/>
              <a:ext cx="2284598" cy="2734952"/>
            </a:xfrm>
            <a:prstGeom prst="arc">
              <a:avLst/>
            </a:prstGeom>
            <a:noFill/>
            <a:ln w="762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6" name="Rectangle 222"/>
            <p:cNvSpPr>
              <a:spLocks noChangeArrowheads="1"/>
            </p:cNvSpPr>
            <p:nvPr/>
          </p:nvSpPr>
          <p:spPr bwMode="auto">
            <a:xfrm>
              <a:off x="926742" y="2286002"/>
              <a:ext cx="1724245" cy="87580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itchFamily="34" charset="0"/>
                  <a:cs typeface="Arial" pitchFamily="34" charset="0"/>
                </a:rPr>
                <a:t>Bunch Split</a:t>
              </a:r>
            </a:p>
          </p:txBody>
        </p:sp>
        <p:sp>
          <p:nvSpPr>
            <p:cNvPr id="2187" name="Rectangle 223"/>
            <p:cNvSpPr>
              <a:spLocks noChangeArrowheads="1"/>
            </p:cNvSpPr>
            <p:nvPr/>
          </p:nvSpPr>
          <p:spPr bwMode="auto">
            <a:xfrm>
              <a:off x="499037" y="3838175"/>
              <a:ext cx="2429618" cy="875802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itchFamily="34" charset="0"/>
                  <a:cs typeface="Arial" pitchFamily="34" charset="0"/>
                </a:rPr>
                <a:t>Energy ramp Up</a:t>
              </a:r>
            </a:p>
          </p:txBody>
        </p:sp>
        <p:sp>
          <p:nvSpPr>
            <p:cNvPr id="310" name="Arc 309"/>
            <p:cNvSpPr/>
            <p:nvPr/>
          </p:nvSpPr>
          <p:spPr bwMode="auto">
            <a:xfrm rot="16200000" flipH="1">
              <a:off x="2310008" y="3252211"/>
              <a:ext cx="1885702" cy="3001280"/>
            </a:xfrm>
            <a:prstGeom prst="arc">
              <a:avLst/>
            </a:prstGeom>
            <a:noFill/>
            <a:ln w="762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89" name="Straight Arrow Connector 225"/>
            <p:cNvCxnSpPr>
              <a:cxnSpLocks noChangeShapeType="1"/>
            </p:cNvCxnSpPr>
            <p:nvPr/>
          </p:nvCxnSpPr>
          <p:spPr bwMode="auto">
            <a:xfrm flipH="1" flipV="1">
              <a:off x="1763461" y="3000523"/>
              <a:ext cx="8967" cy="818752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90" name="TextBox 226"/>
            <p:cNvSpPr txBox="1">
              <a:spLocks noChangeArrowheads="1"/>
            </p:cNvSpPr>
            <p:nvPr/>
          </p:nvSpPr>
          <p:spPr bwMode="auto">
            <a:xfrm>
              <a:off x="3106181" y="3590556"/>
              <a:ext cx="2667002" cy="182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Reconditioning by DC cooling</a:t>
              </a:r>
              <a:endParaRPr lang="en-US" alt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" name="TextBox 227"/>
            <p:cNvSpPr txBox="1">
              <a:spLocks noChangeArrowheads="1"/>
            </p:cNvSpPr>
            <p:nvPr/>
          </p:nvSpPr>
          <p:spPr bwMode="auto">
            <a:xfrm>
              <a:off x="3064857" y="1635935"/>
              <a:ext cx="2667002" cy="100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Collision</a:t>
              </a:r>
            </a:p>
          </p:txBody>
        </p:sp>
        <p:sp>
          <p:nvSpPr>
            <p:cNvPr id="2192" name="TextBox 228"/>
            <p:cNvSpPr txBox="1">
              <a:spLocks noChangeArrowheads="1"/>
            </p:cNvSpPr>
            <p:nvPr/>
          </p:nvSpPr>
          <p:spPr bwMode="auto">
            <a:xfrm>
              <a:off x="3124201" y="6037595"/>
              <a:ext cx="2666999" cy="100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Injection</a:t>
              </a:r>
            </a:p>
          </p:txBody>
        </p:sp>
      </p:grpSp>
      <p:sp>
        <p:nvSpPr>
          <p:cNvPr id="2176" name="AutoShape 3862"/>
          <p:cNvSpPr>
            <a:spLocks noChangeArrowheads="1"/>
          </p:cNvSpPr>
          <p:nvPr/>
        </p:nvSpPr>
        <p:spPr bwMode="auto">
          <a:xfrm>
            <a:off x="21932119" y="40081200"/>
            <a:ext cx="10515600" cy="356616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400" b="1" dirty="0" smtClean="0">
                <a:solidFill>
                  <a:srgbClr val="000000"/>
                </a:solidFill>
                <a:latin typeface="Arial" charset="0"/>
              </a:rPr>
              <a:t>Conclusions</a:t>
            </a:r>
          </a:p>
          <a:p>
            <a:pPr marL="276225" indent="-276225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JLEIC integrated luminosity without </a:t>
            </a:r>
            <a:r>
              <a:rPr lang="en-US" altLang="en-US" sz="3000" dirty="0" smtClean="0">
                <a:latin typeface="Arial" charset="0"/>
              </a:rPr>
              <a:t>cooling </a:t>
            </a:r>
            <a:r>
              <a:rPr lang="en-US" altLang="en-US" sz="3000" dirty="0" smtClean="0">
                <a:latin typeface="Arial" charset="0"/>
              </a:rPr>
              <a:t>during collision is still able to meet EIC science requirement. </a:t>
            </a:r>
          </a:p>
          <a:p>
            <a:pPr marL="276225" indent="-276225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The luminosity performances can be improved with short beam store, pre-cooling by a DC cooler, reducing bunch repetition rate, full size high energy booster, beam-beam leveling and un-matching of beam spot sizes at IP. </a:t>
            </a:r>
          </a:p>
        </p:txBody>
      </p:sp>
      <p:sp>
        <p:nvSpPr>
          <p:cNvPr id="260" name="AutoShape 3862"/>
          <p:cNvSpPr>
            <a:spLocks noChangeArrowheads="1"/>
          </p:cNvSpPr>
          <p:nvPr/>
        </p:nvSpPr>
        <p:spPr bwMode="auto">
          <a:xfrm>
            <a:off x="381000" y="11370945"/>
            <a:ext cx="10607039" cy="658368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400" b="1" dirty="0" smtClean="0">
                <a:solidFill>
                  <a:srgbClr val="000000"/>
                </a:solidFill>
                <a:latin typeface="Arial" pitchFamily="34" charset="0"/>
              </a:rPr>
              <a:t>Ion Beam Formation w/ e-Cooling</a:t>
            </a:r>
            <a:endParaRPr lang="en-US" altLang="en-US" sz="4400" dirty="0"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8286" y="36958219"/>
            <a:ext cx="10234432" cy="3751550"/>
            <a:chOff x="685800" y="37947600"/>
            <a:chExt cx="10058400" cy="5562600"/>
          </a:xfrm>
        </p:grpSpPr>
        <p:sp>
          <p:nvSpPr>
            <p:cNvPr id="8" name="Rectangle 7"/>
            <p:cNvSpPr/>
            <p:nvPr/>
          </p:nvSpPr>
          <p:spPr>
            <a:xfrm>
              <a:off x="685800" y="37947600"/>
              <a:ext cx="10058400" cy="556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pSp>
          <p:nvGrpSpPr>
            <p:cNvPr id="2153" name="Group 241"/>
            <p:cNvGrpSpPr>
              <a:grpSpLocks/>
            </p:cNvGrpSpPr>
            <p:nvPr/>
          </p:nvGrpSpPr>
          <p:grpSpPr bwMode="auto">
            <a:xfrm>
              <a:off x="876300" y="38023799"/>
              <a:ext cx="9718674" cy="5334000"/>
              <a:chOff x="266701" y="990599"/>
              <a:chExt cx="8648698" cy="5257800"/>
            </a:xfrm>
          </p:grpSpPr>
          <p:graphicFrame>
            <p:nvGraphicFramePr>
              <p:cNvPr id="243" name="Chart 24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1192237"/>
                  </p:ext>
                </p:extLst>
              </p:nvPr>
            </p:nvGraphicFramePr>
            <p:xfrm>
              <a:off x="266701" y="990599"/>
              <a:ext cx="8648698" cy="5257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sp>
            <p:nvSpPr>
              <p:cNvPr id="244" name="Left Brace 243"/>
              <p:cNvSpPr/>
              <p:nvPr/>
            </p:nvSpPr>
            <p:spPr bwMode="auto">
              <a:xfrm rot="16200000">
                <a:off x="5828718" y="561756"/>
                <a:ext cx="884124" cy="2978023"/>
              </a:xfrm>
              <a:prstGeom prst="leftBrac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n>
                    <a:solidFill>
                      <a:srgbClr val="00B0F0"/>
                    </a:solidFill>
                  </a:ln>
                  <a:latin typeface="Times"/>
                </a:endParaRPr>
              </a:p>
            </p:txBody>
          </p:sp>
          <p:cxnSp>
            <p:nvCxnSpPr>
              <p:cNvPr id="2341" name="Straight Arrow Connector 244"/>
              <p:cNvCxnSpPr>
                <a:cxnSpLocks noChangeShapeType="1"/>
              </p:cNvCxnSpPr>
              <p:nvPr/>
            </p:nvCxnSpPr>
            <p:spPr bwMode="auto">
              <a:xfrm flipV="1">
                <a:off x="3970789" y="2237667"/>
                <a:ext cx="747104" cy="60376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42" name="TextBox 245"/>
              <p:cNvSpPr txBox="1">
                <a:spLocks noChangeArrowheads="1"/>
              </p:cNvSpPr>
              <p:nvPr/>
            </p:nvSpPr>
            <p:spPr bwMode="auto">
              <a:xfrm>
                <a:off x="2335056" y="2100265"/>
                <a:ext cx="1934349" cy="96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Dump and refill</a:t>
                </a:r>
              </a:p>
            </p:txBody>
          </p:sp>
          <p:sp>
            <p:nvSpPr>
              <p:cNvPr id="2343" name="TextBox 246"/>
              <p:cNvSpPr txBox="1">
                <a:spLocks noChangeArrowheads="1"/>
              </p:cNvSpPr>
              <p:nvPr/>
            </p:nvSpPr>
            <p:spPr bwMode="auto">
              <a:xfrm>
                <a:off x="4980719" y="2492830"/>
                <a:ext cx="2513729" cy="697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Store ~8 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hours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33400" y="3095625"/>
            <a:ext cx="10515600" cy="4663440"/>
            <a:chOff x="533400" y="3810000"/>
            <a:chExt cx="10515600" cy="4354603"/>
          </a:xfrm>
        </p:grpSpPr>
        <p:sp>
          <p:nvSpPr>
            <p:cNvPr id="2355" name="AutoShape 3862"/>
            <p:cNvSpPr>
              <a:spLocks noChangeArrowheads="1"/>
            </p:cNvSpPr>
            <p:nvPr/>
          </p:nvSpPr>
          <p:spPr bwMode="auto">
            <a:xfrm>
              <a:off x="533400" y="3810000"/>
              <a:ext cx="10515600" cy="4354603"/>
            </a:xfrm>
            <a:prstGeom prst="roundRect">
              <a:avLst>
                <a:gd name="adj" fmla="val 2995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>
                  <a:solidFill>
                    <a:srgbClr val="000000"/>
                  </a:solidFill>
                  <a:latin typeface="Arial" pitchFamily="34" charset="0"/>
                </a:rPr>
                <a:t>JLEIC for QCD Frontier</a:t>
              </a:r>
              <a:endParaRPr lang="en-US" altLang="en-US" sz="4400" dirty="0">
                <a:latin typeface="Arial" pitchFamily="34" charset="0"/>
              </a:endParaRPr>
            </a:p>
          </p:txBody>
        </p:sp>
        <p:pic>
          <p:nvPicPr>
            <p:cNvPr id="2418" name="Picture 37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575" y="5790917"/>
              <a:ext cx="4942143" cy="225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7" name="Group 326"/>
          <p:cNvGrpSpPr/>
          <p:nvPr/>
        </p:nvGrpSpPr>
        <p:grpSpPr>
          <a:xfrm>
            <a:off x="670560" y="12093118"/>
            <a:ext cx="10149840" cy="2918282"/>
            <a:chOff x="367517" y="2790691"/>
            <a:chExt cx="10149840" cy="2918282"/>
          </a:xfrm>
        </p:grpSpPr>
        <p:sp>
          <p:nvSpPr>
            <p:cNvPr id="328" name="Rounded Rectangle 327"/>
            <p:cNvSpPr/>
            <p:nvPr/>
          </p:nvSpPr>
          <p:spPr bwMode="auto">
            <a:xfrm>
              <a:off x="367517" y="2874333"/>
              <a:ext cx="10149840" cy="2834640"/>
            </a:xfrm>
            <a:prstGeom prst="roundRect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329" name="Straight Arrow Connector 328"/>
            <p:cNvCxnSpPr/>
            <p:nvPr/>
          </p:nvCxnSpPr>
          <p:spPr bwMode="auto">
            <a:xfrm flipV="1">
              <a:off x="666674" y="2950533"/>
              <a:ext cx="0" cy="2651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V="1">
              <a:off x="477503" y="5465133"/>
              <a:ext cx="987552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1" name="Straight Connector 330"/>
            <p:cNvCxnSpPr/>
            <p:nvPr/>
          </p:nvCxnSpPr>
          <p:spPr bwMode="auto">
            <a:xfrm>
              <a:off x="739848" y="5083051"/>
              <a:ext cx="155448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/>
            <p:cNvCxnSpPr/>
            <p:nvPr/>
          </p:nvCxnSpPr>
          <p:spPr bwMode="auto">
            <a:xfrm>
              <a:off x="2598392" y="4731744"/>
              <a:ext cx="23774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 bwMode="auto">
            <a:xfrm>
              <a:off x="8200946" y="3560133"/>
              <a:ext cx="210312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/>
            <p:cNvCxnSpPr/>
            <p:nvPr/>
          </p:nvCxnSpPr>
          <p:spPr bwMode="auto">
            <a:xfrm flipV="1">
              <a:off x="2268453" y="4731744"/>
              <a:ext cx="322347" cy="3728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4953000" y="4425083"/>
              <a:ext cx="363850" cy="3119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6" name="TextBox 335"/>
            <p:cNvSpPr txBox="1"/>
            <p:nvPr/>
          </p:nvSpPr>
          <p:spPr>
            <a:xfrm>
              <a:off x="608676" y="4162292"/>
              <a:ext cx="19996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Accumulation from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linac</a:t>
              </a:r>
              <a:endParaRPr lang="en-US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503476" y="3636333"/>
              <a:ext cx="26947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Stacking/Pre-cool</a:t>
              </a:r>
            </a:p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Emittance preservation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8077200" y="2790691"/>
              <a:ext cx="2093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Emittance preservation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742874" y="5068548"/>
              <a:ext cx="13907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 MeV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2514600" y="472440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GeV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8077200" y="3483933"/>
              <a:ext cx="23589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200 GeV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3207865" y="4721731"/>
              <a:ext cx="18688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 cooler</a:t>
              </a:r>
            </a:p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MeV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8001438" y="3747537"/>
              <a:ext cx="23935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BB cooling</a:t>
              </a:r>
            </a:p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ERL cooler</a:t>
              </a:r>
            </a:p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109 MeV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4" name="Straight Connector 343"/>
            <p:cNvCxnSpPr/>
            <p:nvPr/>
          </p:nvCxnSpPr>
          <p:spPr bwMode="auto">
            <a:xfrm>
              <a:off x="2590800" y="2969131"/>
              <a:ext cx="0" cy="9421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5" name="TextBox 344"/>
            <p:cNvSpPr txBox="1"/>
            <p:nvPr/>
          </p:nvSpPr>
          <p:spPr>
            <a:xfrm>
              <a:off x="6021557" y="3026733"/>
              <a:ext cx="23267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collider Ring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819744" y="2996253"/>
              <a:ext cx="30190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High Energy Booster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7" name="Straight Arrow Connector 346"/>
            <p:cNvCxnSpPr/>
            <p:nvPr/>
          </p:nvCxnSpPr>
          <p:spPr bwMode="auto">
            <a:xfrm>
              <a:off x="2590800" y="3350131"/>
              <a:ext cx="3657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48" name="Straight Arrow Connector 347"/>
            <p:cNvCxnSpPr/>
            <p:nvPr/>
          </p:nvCxnSpPr>
          <p:spPr bwMode="auto">
            <a:xfrm flipH="1">
              <a:off x="944880" y="3121531"/>
              <a:ext cx="16459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349" name="TextBox 348"/>
            <p:cNvSpPr txBox="1"/>
            <p:nvPr/>
          </p:nvSpPr>
          <p:spPr>
            <a:xfrm>
              <a:off x="8382078" y="4807908"/>
              <a:ext cx="1952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proton</a:t>
              </a:r>
              <a:endPara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0" name="Straight Connector 349"/>
            <p:cNvCxnSpPr/>
            <p:nvPr/>
          </p:nvCxnSpPr>
          <p:spPr bwMode="auto">
            <a:xfrm>
              <a:off x="6248400" y="2969131"/>
              <a:ext cx="0" cy="9421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1" name="TextBox 350"/>
            <p:cNvSpPr txBox="1"/>
            <p:nvPr/>
          </p:nvSpPr>
          <p:spPr>
            <a:xfrm>
              <a:off x="699788" y="3072453"/>
              <a:ext cx="19385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Low Energy Booster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2" name="Straight Connector 351"/>
            <p:cNvCxnSpPr/>
            <p:nvPr/>
          </p:nvCxnSpPr>
          <p:spPr bwMode="auto">
            <a:xfrm>
              <a:off x="5334000" y="4425083"/>
              <a:ext cx="914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/>
            <p:cNvCxnSpPr/>
            <p:nvPr/>
          </p:nvCxnSpPr>
          <p:spPr bwMode="auto">
            <a:xfrm flipV="1">
              <a:off x="6248400" y="4113090"/>
              <a:ext cx="363850" cy="3119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/>
            <p:cNvCxnSpPr/>
            <p:nvPr/>
          </p:nvCxnSpPr>
          <p:spPr bwMode="auto">
            <a:xfrm flipV="1">
              <a:off x="6629400" y="4108491"/>
              <a:ext cx="109728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TextBox 354"/>
            <p:cNvSpPr txBox="1"/>
            <p:nvPr/>
          </p:nvSpPr>
          <p:spPr>
            <a:xfrm>
              <a:off x="6454588" y="4117880"/>
              <a:ext cx="1369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~20 GeV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4950678" y="3636333"/>
              <a:ext cx="17566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Pre-bunch splitting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6579822" y="3400292"/>
              <a:ext cx="12401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bunch splitting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8" name="Straight Connector 357"/>
            <p:cNvCxnSpPr/>
            <p:nvPr/>
          </p:nvCxnSpPr>
          <p:spPr bwMode="auto">
            <a:xfrm flipV="1">
              <a:off x="7687858" y="3560133"/>
              <a:ext cx="515200" cy="5407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9" name="Straight Arrow Connector 358"/>
            <p:cNvCxnSpPr/>
            <p:nvPr/>
          </p:nvCxnSpPr>
          <p:spPr bwMode="auto">
            <a:xfrm>
              <a:off x="6248400" y="3121531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60" name="TextBox 359"/>
            <p:cNvSpPr txBox="1"/>
            <p:nvPr/>
          </p:nvSpPr>
          <p:spPr>
            <a:xfrm>
              <a:off x="5191698" y="4401151"/>
              <a:ext cx="14205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12.1 GeV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70560" y="14935200"/>
            <a:ext cx="10149840" cy="2971800"/>
            <a:chOff x="413611" y="2895600"/>
            <a:chExt cx="10149840" cy="2971800"/>
          </a:xfrm>
        </p:grpSpPr>
        <p:sp>
          <p:nvSpPr>
            <p:cNvPr id="362" name="Rounded Rectangle 361"/>
            <p:cNvSpPr/>
            <p:nvPr/>
          </p:nvSpPr>
          <p:spPr bwMode="auto">
            <a:xfrm>
              <a:off x="413611" y="3032760"/>
              <a:ext cx="10149840" cy="283464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363" name="Group 362"/>
            <p:cNvGrpSpPr/>
            <p:nvPr/>
          </p:nvGrpSpPr>
          <p:grpSpPr>
            <a:xfrm>
              <a:off x="428319" y="2895600"/>
              <a:ext cx="10015273" cy="2971800"/>
              <a:chOff x="914396" y="2686725"/>
              <a:chExt cx="5664013" cy="3224115"/>
            </a:xfrm>
          </p:grpSpPr>
          <p:cxnSp>
            <p:nvCxnSpPr>
              <p:cNvPr id="373" name="Straight Arrow Connector 372"/>
              <p:cNvCxnSpPr/>
              <p:nvPr/>
            </p:nvCxnSpPr>
            <p:spPr bwMode="auto">
              <a:xfrm flipV="1">
                <a:off x="1066800" y="2934734"/>
                <a:ext cx="0" cy="297610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74" name="Straight Arrow Connector 373"/>
              <p:cNvCxnSpPr/>
              <p:nvPr/>
            </p:nvCxnSpPr>
            <p:spPr bwMode="auto">
              <a:xfrm flipV="1">
                <a:off x="914396" y="5766900"/>
                <a:ext cx="563669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75" name="Straight Connector 374"/>
              <p:cNvCxnSpPr/>
              <p:nvPr/>
            </p:nvCxnSpPr>
            <p:spPr bwMode="auto">
              <a:xfrm>
                <a:off x="1097280" y="5105400"/>
                <a:ext cx="105016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6" name="Straight Connector 375"/>
              <p:cNvCxnSpPr/>
              <p:nvPr/>
            </p:nvCxnSpPr>
            <p:spPr bwMode="auto">
              <a:xfrm>
                <a:off x="3434404" y="4566166"/>
                <a:ext cx="67226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Straight Connector 376"/>
              <p:cNvCxnSpPr/>
              <p:nvPr/>
            </p:nvCxnSpPr>
            <p:spPr bwMode="auto">
              <a:xfrm>
                <a:off x="5290626" y="3513420"/>
                <a:ext cx="10859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8" name="Straight Connector 377"/>
              <p:cNvCxnSpPr/>
              <p:nvPr/>
            </p:nvCxnSpPr>
            <p:spPr bwMode="auto">
              <a:xfrm flipV="1">
                <a:off x="2147442" y="4861084"/>
                <a:ext cx="207823" cy="2443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9" name="Straight Connector 378"/>
              <p:cNvCxnSpPr/>
              <p:nvPr/>
            </p:nvCxnSpPr>
            <p:spPr bwMode="auto">
              <a:xfrm flipV="1">
                <a:off x="4981562" y="3527167"/>
                <a:ext cx="301658" cy="65544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0" name="TextBox 379"/>
              <p:cNvSpPr txBox="1"/>
              <p:nvPr/>
            </p:nvSpPr>
            <p:spPr>
              <a:xfrm>
                <a:off x="1051198" y="3979468"/>
                <a:ext cx="1244709" cy="120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Accumulation from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linac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Phase painting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3319627" y="4736273"/>
                <a:ext cx="903299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Pre-cool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5180001" y="3836251"/>
                <a:ext cx="1349016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BB cooling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TextBox 382"/>
              <p:cNvSpPr txBox="1"/>
              <p:nvPr/>
            </p:nvSpPr>
            <p:spPr>
              <a:xfrm>
                <a:off x="1066800" y="5063411"/>
                <a:ext cx="1131945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 MeV/u</a:t>
                </a:r>
                <a:endParaRPr lang="en-US" sz="2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3332554" y="4505455"/>
                <a:ext cx="846697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4.3 GeV</a:t>
                </a:r>
                <a:endParaRPr lang="en-US" sz="2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5130609" y="3513420"/>
                <a:ext cx="1447800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78 GeV/u</a:t>
                </a:r>
                <a:endParaRPr lang="en-US" sz="2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3284865" y="5005159"/>
                <a:ext cx="1032153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5225881" y="4133879"/>
                <a:ext cx="1234994" cy="83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ERL cooler</a:t>
                </a:r>
              </a:p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43 MeV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8" name="Straight Connector 387"/>
              <p:cNvCxnSpPr/>
              <p:nvPr/>
            </p:nvCxnSpPr>
            <p:spPr bwMode="auto">
              <a:xfrm>
                <a:off x="2329967" y="2686725"/>
                <a:ext cx="0" cy="136275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9" name="TextBox 388"/>
              <p:cNvSpPr txBox="1"/>
              <p:nvPr/>
            </p:nvSpPr>
            <p:spPr>
              <a:xfrm>
                <a:off x="4012027" y="2748664"/>
                <a:ext cx="1185005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ollider Ring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1187180" y="3231107"/>
                <a:ext cx="1257089" cy="83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 Energy booster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1" name="Straight Arrow Connector 390"/>
              <p:cNvCxnSpPr/>
              <p:nvPr/>
            </p:nvCxnSpPr>
            <p:spPr bwMode="auto">
              <a:xfrm>
                <a:off x="4088200" y="3100872"/>
                <a:ext cx="113768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2" name="Straight Arrow Connector 391"/>
              <p:cNvCxnSpPr/>
              <p:nvPr/>
            </p:nvCxnSpPr>
            <p:spPr bwMode="auto">
              <a:xfrm flipH="1">
                <a:off x="1350422" y="3187578"/>
                <a:ext cx="97954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3" name="Straight Connector 392"/>
              <p:cNvCxnSpPr/>
              <p:nvPr/>
            </p:nvCxnSpPr>
            <p:spPr bwMode="auto">
              <a:xfrm>
                <a:off x="2352830" y="4836135"/>
                <a:ext cx="87911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4" name="Straight Connector 393"/>
              <p:cNvCxnSpPr/>
              <p:nvPr/>
            </p:nvCxnSpPr>
            <p:spPr bwMode="auto">
              <a:xfrm flipV="1">
                <a:off x="4110700" y="4145453"/>
                <a:ext cx="224452" cy="42071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5" name="TextBox 394"/>
              <p:cNvSpPr txBox="1"/>
              <p:nvPr/>
            </p:nvSpPr>
            <p:spPr>
              <a:xfrm>
                <a:off x="2335154" y="3655466"/>
                <a:ext cx="982565" cy="120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Stacking, emittance preservation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6" name="Straight Connector 395"/>
              <p:cNvCxnSpPr/>
              <p:nvPr/>
            </p:nvCxnSpPr>
            <p:spPr bwMode="auto">
              <a:xfrm>
                <a:off x="4335152" y="4145453"/>
                <a:ext cx="67226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7" name="TextBox 396"/>
              <p:cNvSpPr txBox="1"/>
              <p:nvPr/>
            </p:nvSpPr>
            <p:spPr>
              <a:xfrm>
                <a:off x="2306584" y="4795351"/>
                <a:ext cx="1002710" cy="46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2.08 GeV</a:t>
                </a:r>
                <a:endParaRPr lang="en-US" sz="2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TextBox 397"/>
              <p:cNvSpPr txBox="1"/>
              <p:nvPr/>
            </p:nvSpPr>
            <p:spPr>
              <a:xfrm>
                <a:off x="2329967" y="5069582"/>
                <a:ext cx="979327" cy="83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  </a:t>
                </a:r>
              </a:p>
              <a:p>
                <a:pPr algn="ctr"/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 MeV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TextBox 398"/>
              <p:cNvSpPr txBox="1"/>
              <p:nvPr/>
            </p:nvSpPr>
            <p:spPr>
              <a:xfrm>
                <a:off x="5044888" y="5101806"/>
                <a:ext cx="1223574" cy="701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Lead ion</a:t>
                </a:r>
                <a:endParaRPr lang="en-US" sz="3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4" name="TextBox 363"/>
            <p:cNvSpPr txBox="1"/>
            <p:nvPr/>
          </p:nvSpPr>
          <p:spPr>
            <a:xfrm>
              <a:off x="650343" y="5322303"/>
              <a:ext cx="20945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 cooler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5" name="Straight Connector 364"/>
            <p:cNvCxnSpPr/>
            <p:nvPr/>
          </p:nvCxnSpPr>
          <p:spPr bwMode="auto">
            <a:xfrm flipV="1">
              <a:off x="4526280" y="4627959"/>
              <a:ext cx="355793" cy="2488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6" name="TextBox 365"/>
            <p:cNvSpPr txBox="1"/>
            <p:nvPr/>
          </p:nvSpPr>
          <p:spPr>
            <a:xfrm>
              <a:off x="4677945" y="3905925"/>
              <a:ext cx="14979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Pre-bunch splitting</a:t>
              </a:r>
            </a:p>
          </p:txBody>
        </p:sp>
        <p:cxnSp>
          <p:nvCxnSpPr>
            <p:cNvPr id="367" name="Straight Connector 366"/>
            <p:cNvCxnSpPr/>
            <p:nvPr/>
          </p:nvCxnSpPr>
          <p:spPr bwMode="auto">
            <a:xfrm>
              <a:off x="6043131" y="2895600"/>
              <a:ext cx="0" cy="12561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8" name="Straight Arrow Connector 367"/>
            <p:cNvCxnSpPr/>
            <p:nvPr/>
          </p:nvCxnSpPr>
          <p:spPr bwMode="auto">
            <a:xfrm>
              <a:off x="2931372" y="3141096"/>
              <a:ext cx="31089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69" name="TextBox 368"/>
            <p:cNvSpPr txBox="1"/>
            <p:nvPr/>
          </p:nvSpPr>
          <p:spPr>
            <a:xfrm>
              <a:off x="2988368" y="3105090"/>
              <a:ext cx="30155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High Energy booster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6442347" y="3517484"/>
              <a:ext cx="12538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unch splitting</a:t>
              </a: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6359315" y="4212175"/>
              <a:ext cx="14971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~20 GeV</a:t>
              </a:r>
              <a:endPara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8153401" y="2972537"/>
              <a:ext cx="21791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emittance preservation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00" name="Table 3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75009"/>
              </p:ext>
            </p:extLst>
          </p:nvPr>
        </p:nvGraphicFramePr>
        <p:xfrm>
          <a:off x="464819" y="20193405"/>
          <a:ext cx="10439400" cy="38770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8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02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59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12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94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753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(GeV / MeV)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 type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ion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Energy Booster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 of positive ions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67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r>
                        <a:rPr lang="en-U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Energy booster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stacking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(proton)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(lead)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6700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Pre-cooling for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reduction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(ramp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collision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40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54.5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401" name="Group 6"/>
          <p:cNvGrpSpPr>
            <a:grpSpLocks/>
          </p:cNvGrpSpPr>
          <p:nvPr/>
        </p:nvGrpSpPr>
        <p:grpSpPr bwMode="auto">
          <a:xfrm>
            <a:off x="143704" y="27782519"/>
            <a:ext cx="11130833" cy="5303520"/>
            <a:chOff x="235143" y="35964357"/>
            <a:chExt cx="11130834" cy="5166053"/>
          </a:xfrm>
        </p:grpSpPr>
        <p:sp>
          <p:nvSpPr>
            <p:cNvPr id="402" name="AutoShape 3862"/>
            <p:cNvSpPr>
              <a:spLocks noChangeArrowheads="1"/>
            </p:cNvSpPr>
            <p:nvPr/>
          </p:nvSpPr>
          <p:spPr bwMode="auto">
            <a:xfrm>
              <a:off x="548639" y="35964357"/>
              <a:ext cx="10515601" cy="5166053"/>
            </a:xfrm>
            <a:prstGeom prst="roundRect">
              <a:avLst>
                <a:gd name="adj" fmla="val 2995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4400" b="1" dirty="0">
                  <a:solidFill>
                    <a:srgbClr val="000000"/>
                  </a:solidFill>
                  <a:latin typeface="Arial" pitchFamily="34" charset="0"/>
                </a:rPr>
                <a:t>ERL-Circulator </a:t>
              </a: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Cooler: Critical R&amp;D</a:t>
              </a:r>
              <a:endParaRPr lang="en-US" altLang="en-US" sz="30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 smtClean="0">
                  <a:latin typeface="Arial" pitchFamily="34" charset="0"/>
                </a:rPr>
                <a:t>Design specs: 1.5 A, 3.2 </a:t>
              </a:r>
              <a:r>
                <a:rPr lang="en-US" altLang="en-US" sz="3000" dirty="0" err="1" smtClean="0">
                  <a:latin typeface="Arial" pitchFamily="34" charset="0"/>
                </a:rPr>
                <a:t>nC</a:t>
              </a:r>
              <a:r>
                <a:rPr lang="en-US" altLang="en-US" sz="3000" dirty="0" smtClean="0">
                  <a:latin typeface="Arial" pitchFamily="34" charset="0"/>
                </a:rPr>
                <a:t>, 225 MW CW, 476 MHz</a:t>
              </a:r>
            </a:p>
            <a:p>
              <a:pPr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 smtClean="0">
                  <a:latin typeface="Arial" pitchFamily="34" charset="0"/>
                </a:rPr>
                <a:t>Technology: magnetized source, ERL, </a:t>
              </a:r>
              <a:r>
                <a:rPr lang="en-US" altLang="en-US" sz="3000" dirty="0">
                  <a:latin typeface="Arial" pitchFamily="34" charset="0"/>
                </a:rPr>
                <a:t>c</a:t>
              </a:r>
              <a:r>
                <a:rPr lang="en-US" altLang="en-US" sz="3000" dirty="0" smtClean="0">
                  <a:latin typeface="Arial" pitchFamily="34" charset="0"/>
                </a:rPr>
                <a:t>irculator ring</a:t>
              </a:r>
            </a:p>
            <a:p>
              <a:pPr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 smtClean="0">
                  <a:latin typeface="Arial" pitchFamily="34" charset="0"/>
                </a:rPr>
                <a:t>Good performance for up to 150 GeV for p, heavy ions</a:t>
              </a:r>
              <a:endParaRPr lang="en-US" altLang="en-US" sz="3000" dirty="0">
                <a:latin typeface="Arial" pitchFamily="34" charset="0"/>
              </a:endParaRPr>
            </a:p>
          </p:txBody>
        </p:sp>
        <p:grpSp>
          <p:nvGrpSpPr>
            <p:cNvPr id="403" name="Group 200"/>
            <p:cNvGrpSpPr>
              <a:grpSpLocks/>
            </p:cNvGrpSpPr>
            <p:nvPr/>
          </p:nvGrpSpPr>
          <p:grpSpPr bwMode="auto">
            <a:xfrm>
              <a:off x="235143" y="38167866"/>
              <a:ext cx="11130834" cy="2780356"/>
              <a:chOff x="-349832" y="2269209"/>
              <a:chExt cx="11419194" cy="2649677"/>
            </a:xfrm>
          </p:grpSpPr>
          <p:pic>
            <p:nvPicPr>
              <p:cNvPr id="404" name="Picture 201" descr="Screen Shot 2016-11-16 at 1.56.50 PM.png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959" y="2269209"/>
                <a:ext cx="10502417" cy="263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5" name="Rectangular Callout 404"/>
              <p:cNvSpPr/>
              <p:nvPr/>
            </p:nvSpPr>
            <p:spPr>
              <a:xfrm>
                <a:off x="9193184" y="4146525"/>
                <a:ext cx="1876178" cy="675815"/>
              </a:xfrm>
              <a:prstGeom prst="wedgeRectCallout">
                <a:avLst>
                  <a:gd name="adj1" fmla="val 576"/>
                  <a:gd name="adj2" fmla="val -151884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Circulator cooler ring</a:t>
                </a:r>
              </a:p>
            </p:txBody>
          </p:sp>
          <p:sp>
            <p:nvSpPr>
              <p:cNvPr id="406" name="Rectangular Callout 405"/>
              <p:cNvSpPr/>
              <p:nvPr/>
            </p:nvSpPr>
            <p:spPr>
              <a:xfrm>
                <a:off x="-349832" y="4484433"/>
                <a:ext cx="1566739" cy="434453"/>
              </a:xfrm>
              <a:prstGeom prst="wedgeRectCallout">
                <a:avLst>
                  <a:gd name="adj1" fmla="val 32285"/>
                  <a:gd name="adj2" fmla="val -1601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ERL ring</a:t>
                </a:r>
              </a:p>
            </p:txBody>
          </p:sp>
        </p:grpSp>
      </p:grpSp>
      <p:pic>
        <p:nvPicPr>
          <p:cNvPr id="414" name="Picture 49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06938" y="27621907"/>
            <a:ext cx="7474677" cy="168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6" name="AutoShape 3862"/>
          <p:cNvSpPr>
            <a:spLocks noChangeArrowheads="1"/>
          </p:cNvSpPr>
          <p:nvPr/>
        </p:nvSpPr>
        <p:spPr bwMode="auto">
          <a:xfrm>
            <a:off x="21929724" y="3095625"/>
            <a:ext cx="10515600" cy="685800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Optimization 4: Full Size HE Booster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393700" indent="-330200">
              <a:spcBef>
                <a:spcPts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Beam formation time (including detector turn-around) affects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integrated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luminosity </a:t>
            </a: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344488" indent="-280988">
              <a:spcBef>
                <a:spcPts val="60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he high energy booster is same size of the collider ring</a:t>
            </a:r>
          </a:p>
          <a:p>
            <a:pPr marL="344488" indent="-280988">
              <a:spcBef>
                <a:spcPts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A new beam is made while another one is in collision</a:t>
            </a:r>
          </a:p>
          <a:p>
            <a:pPr marL="344488" indent="-280988">
              <a:spcBef>
                <a:spcPts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The effective beam formation time is reduced to ~5 min from 30 min normal beam formation time  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93700" indent="-330200">
              <a:spcBef>
                <a:spcPts val="600"/>
              </a:spcBef>
              <a:defRPr/>
            </a:pPr>
            <a:endParaRPr lang="en-US" altLang="en-US" sz="3000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250400" y="4724400"/>
            <a:ext cx="5027932" cy="2562261"/>
            <a:chOff x="25359726" y="5841315"/>
            <a:chExt cx="6609596" cy="3429391"/>
          </a:xfrm>
        </p:grpSpPr>
        <p:sp>
          <p:nvSpPr>
            <p:cNvPr id="418" name="Rectangle 417"/>
            <p:cNvSpPr/>
            <p:nvPr/>
          </p:nvSpPr>
          <p:spPr>
            <a:xfrm>
              <a:off x="25359726" y="5841315"/>
              <a:ext cx="6531113" cy="3429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pic>
          <p:nvPicPr>
            <p:cNvPr id="419" name="Picture 493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483896" y="5951252"/>
              <a:ext cx="6485426" cy="3319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4" name="Rectangle 3853"/>
          <p:cNvSpPr>
            <a:spLocks noChangeArrowheads="1"/>
          </p:cNvSpPr>
          <p:nvPr/>
        </p:nvSpPr>
        <p:spPr bwMode="auto">
          <a:xfrm>
            <a:off x="2932924" y="-552450"/>
            <a:ext cx="25718276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502920" rIns="457200" bIns="50292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600" b="1" dirty="0">
                <a:solidFill>
                  <a:srgbClr val="FF0000"/>
                </a:solidFill>
                <a:latin typeface="Arial" pitchFamily="34" charset="0"/>
              </a:rPr>
              <a:t>Optimization of JLEIC </a:t>
            </a:r>
            <a:r>
              <a:rPr lang="en-US" altLang="en-US" sz="5600" b="1" dirty="0" smtClean="0">
                <a:solidFill>
                  <a:srgbClr val="FF0000"/>
                </a:solidFill>
                <a:latin typeface="Arial" pitchFamily="34" charset="0"/>
              </a:rPr>
              <a:t>Integrated Luminosity </a:t>
            </a:r>
            <a:r>
              <a:rPr lang="en-US" altLang="en-US" sz="5600" b="1" dirty="0">
                <a:solidFill>
                  <a:srgbClr val="FF0000"/>
                </a:solidFill>
                <a:latin typeface="Arial" pitchFamily="34" charset="0"/>
              </a:rPr>
              <a:t>Without On-Energy Cooling</a:t>
            </a:r>
            <a:r>
              <a:rPr lang="en-GB" altLang="en-US" sz="5400" b="1" dirty="0" smtClean="0">
                <a:solidFill>
                  <a:srgbClr val="FF0000"/>
                </a:solidFill>
                <a:latin typeface="Arial" pitchFamily="34" charset="0"/>
              </a:rPr>
              <a:t>*</a:t>
            </a:r>
            <a:endParaRPr lang="en-US" altLang="en-US" sz="5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25" name="TextBox 77"/>
          <p:cNvSpPr txBox="1">
            <a:spLocks noChangeArrowheads="1"/>
          </p:cNvSpPr>
          <p:nvPr/>
        </p:nvSpPr>
        <p:spPr bwMode="auto">
          <a:xfrm>
            <a:off x="5442790" y="3705225"/>
            <a:ext cx="5611421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5425" indent="-225425" eaLnBrk="1" hangingPunct="1">
              <a:spcBef>
                <a:spcPct val="0"/>
              </a:spcBef>
            </a:pP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High luminosity ~10</a:t>
            </a:r>
            <a:r>
              <a:rPr lang="en-US" altLang="en-US" sz="3000" baseline="30000" dirty="0" smtClean="0">
                <a:latin typeface="Arial" pitchFamily="34" charset="0"/>
                <a:cs typeface="Arial" pitchFamily="34" charset="0"/>
              </a:rPr>
              <a:t>33-34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/cm</a:t>
            </a:r>
            <a:r>
              <a:rPr lang="en-US" altLang="en-US" sz="3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/s</a:t>
            </a:r>
          </a:p>
          <a:p>
            <a:pPr marL="225425" indent="-225425" eaLnBrk="1" hangingPunct="1">
              <a:spcBef>
                <a:spcPct val="0"/>
              </a:spcBef>
            </a:pP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High polarization &gt; 80%</a:t>
            </a:r>
          </a:p>
          <a:p>
            <a:pPr marL="225425" indent="-225425" eaLnBrk="1" hangingPunct="1">
              <a:spcBef>
                <a:spcPct val="0"/>
              </a:spcBef>
            </a:pP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Full acceptance detection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24307800"/>
            <a:ext cx="10515600" cy="3383280"/>
            <a:chOff x="457200" y="24292560"/>
            <a:chExt cx="10515600" cy="3383280"/>
          </a:xfrm>
        </p:grpSpPr>
        <p:sp>
          <p:nvSpPr>
            <p:cNvPr id="2344" name="AutoShape 3862"/>
            <p:cNvSpPr>
              <a:spLocks noChangeArrowheads="1"/>
            </p:cNvSpPr>
            <p:nvPr/>
          </p:nvSpPr>
          <p:spPr bwMode="auto">
            <a:xfrm>
              <a:off x="457200" y="24292560"/>
              <a:ext cx="10515600" cy="3383280"/>
            </a:xfrm>
            <a:prstGeom prst="roundRect">
              <a:avLst>
                <a:gd name="adj" fmla="val 2995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DC e-Cooler: Matured Technology</a:t>
              </a:r>
              <a:endParaRPr lang="en-US" altLang="en-US" sz="4400" dirty="0">
                <a:latin typeface="Arial" pitchFamily="34" charset="0"/>
              </a:endParaRPr>
            </a:p>
          </p:txBody>
        </p:sp>
        <p:pic>
          <p:nvPicPr>
            <p:cNvPr id="408" name="Picture 4" descr="IMG_1438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5801" y="24986842"/>
              <a:ext cx="1998911" cy="2560320"/>
            </a:xfrm>
            <a:prstGeom prst="rect">
              <a:avLst/>
            </a:prstGeom>
            <a:noFill/>
          </p:spPr>
        </p:pic>
        <p:pic>
          <p:nvPicPr>
            <p:cNvPr id="410" name="Inhaltsplatzhalter 8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2" t="2169" r="2637"/>
            <a:stretch/>
          </p:blipFill>
          <p:spPr>
            <a:xfrm>
              <a:off x="7223760" y="25038323"/>
              <a:ext cx="2995326" cy="2468880"/>
            </a:xfrm>
            <a:prstGeom prst="rect">
              <a:avLst/>
            </a:prstGeom>
          </p:spPr>
        </p:pic>
        <p:pic>
          <p:nvPicPr>
            <p:cNvPr id="409" name="图片 2">
              <a:extLst>
                <a:ext uri="{FF2B5EF4-FFF2-40B4-BE49-F238E27FC236}">
                  <a16:creationId xmlns:a16="http://schemas.microsoft.com/office/drawing/2014/main" xmlns="" id="{83B0F2D7-1E48-4211-AFA7-F94E218BB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973" y="25001560"/>
              <a:ext cx="2825765" cy="2468880"/>
            </a:xfrm>
            <a:prstGeom prst="rect">
              <a:avLst/>
            </a:prstGeom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37676" y="25078614"/>
              <a:ext cx="83873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3889027" y="26983983"/>
              <a:ext cx="1707548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Fermilab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9525001" y="25059015"/>
              <a:ext cx="1226191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COSY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02062" y="4724400"/>
            <a:ext cx="5282938" cy="3128664"/>
            <a:chOff x="27736800" y="4774802"/>
            <a:chExt cx="4617858" cy="2710349"/>
          </a:xfrm>
        </p:grpSpPr>
        <p:sp>
          <p:nvSpPr>
            <p:cNvPr id="415" name="Rectangle 414"/>
            <p:cNvSpPr/>
            <p:nvPr/>
          </p:nvSpPr>
          <p:spPr>
            <a:xfrm>
              <a:off x="27736800" y="4774802"/>
              <a:ext cx="4617858" cy="2710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aphicFrame>
          <p:nvGraphicFramePr>
            <p:cNvPr id="436" name="Chart 4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5639851"/>
                </p:ext>
              </p:extLst>
            </p:nvPr>
          </p:nvGraphicFramePr>
          <p:xfrm>
            <a:off x="27782658" y="4816145"/>
            <a:ext cx="4572000" cy="26443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sp>
          <p:nvSpPr>
            <p:cNvPr id="437" name="TextBox 90"/>
            <p:cNvSpPr txBox="1">
              <a:spLocks noChangeArrowheads="1"/>
            </p:cNvSpPr>
            <p:nvPr/>
          </p:nvSpPr>
          <p:spPr bwMode="auto">
            <a:xfrm>
              <a:off x="28697114" y="6258957"/>
              <a:ext cx="2675258" cy="4154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altLang="en-US" sz="2400" b="1" dirty="0" smtClean="0">
                  <a:latin typeface="Arial" pitchFamily="34" charset="0"/>
                  <a:cs typeface="Arial" pitchFamily="34" charset="0"/>
                </a:rPr>
                <a:t>eam store: 60 min</a:t>
              </a:r>
              <a:endParaRPr lang="en-US" alt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8" name="Rectangular Callout 87"/>
          <p:cNvSpPr>
            <a:spLocks noChangeArrowheads="1"/>
          </p:cNvSpPr>
          <p:nvPr/>
        </p:nvSpPr>
        <p:spPr bwMode="auto">
          <a:xfrm>
            <a:off x="25543406" y="7331329"/>
            <a:ext cx="2011680" cy="745871"/>
          </a:xfrm>
          <a:prstGeom prst="wedgeRectCallout">
            <a:avLst>
              <a:gd name="adj1" fmla="val -23892"/>
              <a:gd name="adj2" fmla="val -80853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82880" rIns="18288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One beam in collision</a:t>
            </a:r>
            <a:endParaRPr lang="en-US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9" name="Rectangular Callout 87"/>
          <p:cNvSpPr>
            <a:spLocks noChangeArrowheads="1"/>
          </p:cNvSpPr>
          <p:nvPr/>
        </p:nvSpPr>
        <p:spPr bwMode="auto">
          <a:xfrm>
            <a:off x="22330517" y="7239000"/>
            <a:ext cx="2510684" cy="765238"/>
          </a:xfrm>
          <a:prstGeom prst="wedgeRectCallout">
            <a:avLst>
              <a:gd name="adj1" fmla="val -13504"/>
              <a:gd name="adj2" fmla="val -7551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A new beam is being formed</a:t>
            </a:r>
            <a:endParaRPr lang="en-US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" name="AutoShape 3862"/>
          <p:cNvSpPr>
            <a:spLocks noChangeArrowheads="1"/>
          </p:cNvSpPr>
          <p:nvPr/>
        </p:nvSpPr>
        <p:spPr bwMode="auto">
          <a:xfrm>
            <a:off x="21918876" y="10029825"/>
            <a:ext cx="10515600" cy="667512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Optimization 5: Beam-Beam Leveling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Beam-beam parameters are true beam physics limit</a:t>
            </a: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When proton emittance degrades, spot sizes of both electron and proton beam increases, leading to decrease of beam-beam parameters</a:t>
            </a: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This provides opportunity to increase electron current (top-off by a full energy injector) to boost proton beam-beam parameter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098000" y="14220825"/>
            <a:ext cx="10336492" cy="2399444"/>
            <a:chOff x="22098000" y="14440755"/>
            <a:chExt cx="10336492" cy="2399444"/>
          </a:xfrm>
        </p:grpSpPr>
        <p:sp>
          <p:nvSpPr>
            <p:cNvPr id="445" name="Rectangle 444"/>
            <p:cNvSpPr/>
            <p:nvPr/>
          </p:nvSpPr>
          <p:spPr>
            <a:xfrm>
              <a:off x="22098000" y="14440755"/>
              <a:ext cx="10336492" cy="2395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aphicFrame>
          <p:nvGraphicFramePr>
            <p:cNvPr id="446" name="Chart 44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2005138"/>
                </p:ext>
              </p:extLst>
            </p:nvPr>
          </p:nvGraphicFramePr>
          <p:xfrm>
            <a:off x="22098000" y="14569440"/>
            <a:ext cx="3413884" cy="22707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  <p:graphicFrame>
          <p:nvGraphicFramePr>
            <p:cNvPr id="447" name="Chart 44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0814995"/>
                </p:ext>
              </p:extLst>
            </p:nvPr>
          </p:nvGraphicFramePr>
          <p:xfrm>
            <a:off x="25499554" y="14569440"/>
            <a:ext cx="3420719" cy="22634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5"/>
            </a:graphicData>
          </a:graphic>
        </p:graphicFrame>
        <p:graphicFrame>
          <p:nvGraphicFramePr>
            <p:cNvPr id="448" name="Chart 44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2790411"/>
                </p:ext>
              </p:extLst>
            </p:nvPr>
          </p:nvGraphicFramePr>
          <p:xfrm>
            <a:off x="28976036" y="14470871"/>
            <a:ext cx="3384754" cy="23176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6"/>
            </a:graphicData>
          </a:graphic>
        </p:graphicFrame>
      </p:grpSp>
      <p:sp>
        <p:nvSpPr>
          <p:cNvPr id="449" name="TextBox 448"/>
          <p:cNvSpPr txBox="1"/>
          <p:nvPr/>
        </p:nvSpPr>
        <p:spPr>
          <a:xfrm>
            <a:off x="27102062" y="13763625"/>
            <a:ext cx="5257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luminosity: 4.6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9.7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929725" y="23576280"/>
            <a:ext cx="10515600" cy="9418320"/>
            <a:chOff x="21945600" y="16670655"/>
            <a:chExt cx="10515600" cy="9418320"/>
          </a:xfrm>
        </p:grpSpPr>
        <p:sp>
          <p:nvSpPr>
            <p:cNvPr id="450" name="AutoShape 3862"/>
            <p:cNvSpPr>
              <a:spLocks noChangeArrowheads="1"/>
            </p:cNvSpPr>
            <p:nvPr/>
          </p:nvSpPr>
          <p:spPr bwMode="auto">
            <a:xfrm>
              <a:off x="21945600" y="16670655"/>
              <a:ext cx="10515600" cy="9418320"/>
            </a:xfrm>
            <a:prstGeom prst="roundRect">
              <a:avLst>
                <a:gd name="adj" fmla="val 2995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28600" indent="-228600" defTabSz="114300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indent="-228600" defTabSz="11430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7300" indent="-342900" defTabSz="1143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446338" indent="-533400" defTabSz="1143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094038" indent="-533400" defTabSz="1143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5512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0084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4656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9228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4400" b="1" dirty="0" smtClean="0">
                  <a:latin typeface="Arial" charset="0"/>
                </a:rPr>
                <a:t>JLEIC Luminosity Performance</a:t>
              </a: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 smtClean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 smtClean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 smtClean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 smtClean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 smtClean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600"/>
                </a:spcBef>
                <a:defRPr/>
              </a:pPr>
              <a:endParaRPr lang="en-US" altLang="en-US" sz="3000" dirty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0"/>
                </a:spcBef>
                <a:defRPr/>
              </a:pPr>
              <a:endParaRPr lang="en-US" altLang="en-US" sz="3000" dirty="0" smtClean="0">
                <a:solidFill>
                  <a:srgbClr val="000000"/>
                </a:solidFill>
                <a:latin typeface="Arial" charset="0"/>
              </a:endParaRPr>
            </a:p>
            <a:p>
              <a:pPr marL="393700" indent="-330200">
                <a:spcBef>
                  <a:spcPts val="0"/>
                </a:spcBef>
                <a:defRPr/>
              </a:pPr>
              <a:endParaRPr lang="en-US" altLang="en-US" sz="3000" dirty="0">
                <a:solidFill>
                  <a:srgbClr val="000000"/>
                </a:solidFill>
                <a:latin typeface="Arial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endParaRPr lang="en-US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Average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luminosity was calculated assuming </a:t>
              </a:r>
            </a:p>
            <a:p>
              <a:pPr marL="173038" indent="-173038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hr.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and 1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hr.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store with/without high energy cooling </a:t>
              </a:r>
            </a:p>
            <a:p>
              <a:pPr marL="173038" indent="-173038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5 min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formation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time (mainly due to detector overhead)</a:t>
              </a:r>
            </a:p>
            <a:p>
              <a:pPr marL="173038" indent="-173038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75% duty factor of machine operation</a:t>
              </a:r>
              <a:endParaRPr lang="en-US" altLang="en-US" sz="30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22124708" y="17389880"/>
              <a:ext cx="10309784" cy="3184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graphicFrame>
          <p:nvGraphicFramePr>
            <p:cNvPr id="455" name="Chart 45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79881861"/>
                </p:ext>
              </p:extLst>
            </p:nvPr>
          </p:nvGraphicFramePr>
          <p:xfrm>
            <a:off x="22113875" y="20616818"/>
            <a:ext cx="10261862" cy="34044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7"/>
            </a:graphicData>
          </a:graphic>
        </p:graphicFrame>
        <p:cxnSp>
          <p:nvCxnSpPr>
            <p:cNvPr id="456" name="Straight Connector 455"/>
            <p:cNvCxnSpPr/>
            <p:nvPr/>
          </p:nvCxnSpPr>
          <p:spPr>
            <a:xfrm>
              <a:off x="26034747" y="20878800"/>
              <a:ext cx="0" cy="16002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TextBox 456"/>
            <p:cNvSpPr txBox="1"/>
            <p:nvPr/>
          </p:nvSpPr>
          <p:spPr>
            <a:xfrm>
              <a:off x="24712932" y="21649880"/>
              <a:ext cx="1416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With ERL cooling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58" name="Chart 45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395825"/>
                </p:ext>
              </p:extLst>
            </p:nvPr>
          </p:nvGraphicFramePr>
          <p:xfrm>
            <a:off x="22275415" y="17339080"/>
            <a:ext cx="10069330" cy="3106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8"/>
            </a:graphicData>
          </a:graphic>
        </p:graphicFrame>
      </p:grpSp>
      <p:sp>
        <p:nvSpPr>
          <p:cNvPr id="413" name="AutoShape 3862"/>
          <p:cNvSpPr>
            <a:spLocks noChangeArrowheads="1"/>
          </p:cNvSpPr>
          <p:nvPr/>
        </p:nvSpPr>
        <p:spPr bwMode="auto">
          <a:xfrm>
            <a:off x="21918875" y="16735425"/>
            <a:ext cx="10607675" cy="6686962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Optimization 6: Unmatched Beam Spot Size at IP 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In strong beam-beam region, matching beam spot sizes is a must in order to mitigate this nonlinear effect. Such requirement can be relaxed in weak beam-beam region </a:t>
            </a:r>
          </a:p>
          <a:p>
            <a:pPr marL="393700" indent="-330200">
              <a:spcBef>
                <a:spcPts val="6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Smaller beam spot size could boost luminosity  </a:t>
            </a:r>
          </a:p>
        </p:txBody>
      </p:sp>
      <p:sp>
        <p:nvSpPr>
          <p:cNvPr id="417" name="Rectangle 416"/>
          <p:cNvSpPr/>
          <p:nvPr/>
        </p:nvSpPr>
        <p:spPr>
          <a:xfrm>
            <a:off x="22108833" y="20255564"/>
            <a:ext cx="10289129" cy="3204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graphicFrame>
        <p:nvGraphicFramePr>
          <p:cNvPr id="420" name="Chart 4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990056"/>
              </p:ext>
            </p:extLst>
          </p:nvPr>
        </p:nvGraphicFramePr>
        <p:xfrm>
          <a:off x="22108833" y="20255564"/>
          <a:ext cx="10260292" cy="30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424" name="TextBox 423"/>
          <p:cNvSpPr txBox="1"/>
          <p:nvPr/>
        </p:nvSpPr>
        <p:spPr>
          <a:xfrm>
            <a:off x="23835360" y="21870323"/>
            <a:ext cx="493566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luminosity: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1.1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AutoShape 3862"/>
          <p:cNvSpPr>
            <a:spLocks noChangeArrowheads="1"/>
          </p:cNvSpPr>
          <p:nvPr/>
        </p:nvSpPr>
        <p:spPr bwMode="auto">
          <a:xfrm>
            <a:off x="11201400" y="38359080"/>
            <a:ext cx="10515600" cy="393192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4400" b="1" dirty="0" smtClean="0">
                <a:latin typeface="Arial" pitchFamily="34" charset="0"/>
              </a:rPr>
              <a:t>Optimization 3: Reduction of Bunch Repetition Rate </a:t>
            </a:r>
            <a:endParaRPr lang="en-US" altLang="en-US" sz="4400" b="1" dirty="0" smtClean="0">
              <a:solidFill>
                <a:srgbClr val="000000"/>
              </a:solidFill>
              <a:latin typeface="Arial" charset="0"/>
            </a:endParaRPr>
          </a:p>
          <a:p>
            <a:pPr marL="292100" indent="-2921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 smtClean="0">
                <a:latin typeface="Arial" charset="0"/>
              </a:rPr>
              <a:t>Ion bunch charge is limited by high energy electron cooling (electron bunch charge due to e-gun and transport in ERL/circulator ring)</a:t>
            </a:r>
          </a:p>
          <a:p>
            <a:pPr marL="292100" indent="-2921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 smtClean="0">
                <a:latin typeface="Arial" charset="0"/>
              </a:rPr>
              <a:t>If no such cooling, bunch repetition rate can be reduced</a:t>
            </a:r>
          </a:p>
          <a:p>
            <a:pPr marL="292100" indent="-2921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000" dirty="0" smtClean="0">
                <a:latin typeface="Arial" charset="0"/>
              </a:rPr>
              <a:t>Smaller repetition rate boosts luminosity   </a:t>
            </a:r>
            <a:r>
              <a:rPr lang="en-US" altLang="en-US" sz="3000" i="1" dirty="0" smtClean="0">
                <a:latin typeface="Arial" charset="0"/>
              </a:rPr>
              <a:t>L ~ </a:t>
            </a:r>
            <a:r>
              <a:rPr lang="en-US" altLang="en-US" sz="3000" i="1" dirty="0" err="1" smtClean="0">
                <a:latin typeface="Arial" charset="0"/>
              </a:rPr>
              <a:t>I</a:t>
            </a:r>
            <a:r>
              <a:rPr lang="en-US" altLang="en-US" sz="3000" i="1" baseline="-25000" dirty="0" err="1" smtClean="0">
                <a:latin typeface="Arial" charset="0"/>
              </a:rPr>
              <a:t>e</a:t>
            </a:r>
            <a:r>
              <a:rPr lang="en-US" altLang="en-US" sz="3000" i="1" baseline="-25000" dirty="0" smtClean="0">
                <a:latin typeface="Arial" charset="0"/>
              </a:rPr>
              <a:t> </a:t>
            </a:r>
            <a:r>
              <a:rPr lang="en-US" altLang="en-US" sz="3000" i="1" dirty="0" err="1" smtClean="0">
                <a:latin typeface="Arial" charset="0"/>
              </a:rPr>
              <a:t>I</a:t>
            </a:r>
            <a:r>
              <a:rPr lang="en-US" altLang="en-US" sz="3000" i="1" baseline="-25000" dirty="0" err="1" smtClean="0">
                <a:latin typeface="Arial" charset="0"/>
              </a:rPr>
              <a:t>p</a:t>
            </a:r>
            <a:r>
              <a:rPr lang="en-US" altLang="en-US" sz="3000" i="1" baseline="-25000" dirty="0" smtClean="0">
                <a:latin typeface="Arial" charset="0"/>
              </a:rPr>
              <a:t> </a:t>
            </a:r>
            <a:r>
              <a:rPr lang="en-US" altLang="en-US" sz="3000" i="1" dirty="0" smtClean="0">
                <a:latin typeface="Arial" charset="0"/>
              </a:rPr>
              <a:t>/ f</a:t>
            </a:r>
            <a:r>
              <a:rPr lang="en-US" altLang="en-US" sz="3000" dirty="0" smtClean="0">
                <a:latin typeface="Arial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875" y="685800"/>
            <a:ext cx="54864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7800" indent="-177800"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*  Work supported by U.S. DOE Contract No.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DE-AC05-06OR23177 </a:t>
            </a:r>
            <a:endParaRPr lang="en-US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3" name="AutoShape 3862"/>
          <p:cNvSpPr>
            <a:spLocks noChangeArrowheads="1"/>
          </p:cNvSpPr>
          <p:nvPr/>
        </p:nvSpPr>
        <p:spPr bwMode="auto">
          <a:xfrm>
            <a:off x="457200" y="40967025"/>
            <a:ext cx="10515600" cy="2651760"/>
          </a:xfrm>
          <a:prstGeom prst="roundRect">
            <a:avLst>
              <a:gd name="adj" fmla="val 2995"/>
            </a:avLst>
          </a:prstGeom>
          <a:solidFill>
            <a:schemeClr val="bg1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4400" b="1" dirty="0" smtClean="0">
                <a:latin typeface="Arial" pitchFamily="34" charset="0"/>
              </a:rPr>
              <a:t>No Cooling in </a:t>
            </a:r>
            <a:r>
              <a:rPr lang="en-US" altLang="en-US" sz="4400" b="1" dirty="0">
                <a:latin typeface="Arial" pitchFamily="34" charset="0"/>
              </a:rPr>
              <a:t>C</a:t>
            </a:r>
            <a:r>
              <a:rPr lang="en-US" altLang="en-US" sz="4400" b="1" dirty="0" smtClean="0">
                <a:latin typeface="Arial" pitchFamily="34" charset="0"/>
              </a:rPr>
              <a:t>ollision (&gt;150 GeV)</a:t>
            </a:r>
            <a:endParaRPr lang="en-US" altLang="en-US" sz="4400" b="1" dirty="0" smtClean="0">
              <a:solidFill>
                <a:srgbClr val="000000"/>
              </a:solidFill>
              <a:latin typeface="Arial" charset="0"/>
            </a:endParaRPr>
          </a:p>
          <a:p>
            <a:pPr marL="292100" indent="-2921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Simulations show cooling driven by an ERL-Circulator Cooler is not effective to suppress IBS at high energy</a:t>
            </a:r>
          </a:p>
          <a:p>
            <a:pPr marL="292100" indent="-2921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Such cooler is also high cost and technical challenging</a:t>
            </a:r>
          </a:p>
          <a:p>
            <a:pPr marL="292100" indent="-2921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>
                <a:latin typeface="Arial" charset="0"/>
              </a:rPr>
              <a:t>M</a:t>
            </a:r>
            <a:r>
              <a:rPr lang="en-US" altLang="en-US" sz="3000" dirty="0" smtClean="0">
                <a:latin typeface="Arial" charset="0"/>
              </a:rPr>
              <a:t>ust consider an operation scenario with no HE cooling</a:t>
            </a:r>
          </a:p>
        </p:txBody>
      </p:sp>
      <p:sp>
        <p:nvSpPr>
          <p:cNvPr id="426" name="TextBox 114"/>
          <p:cNvSpPr txBox="1">
            <a:spLocks noChangeArrowheads="1"/>
          </p:cNvSpPr>
          <p:nvPr/>
        </p:nvSpPr>
        <p:spPr bwMode="auto">
          <a:xfrm>
            <a:off x="15087600" y="20469225"/>
            <a:ext cx="6238364" cy="1477328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really matters is integrated luminosity (average luminosity over machine run)  </a:t>
            </a:r>
            <a:endParaRPr lang="en-US" alt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2" name="Picture 421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8" y="3857625"/>
            <a:ext cx="5120640" cy="3293432"/>
          </a:xfrm>
          <a:prstGeom prst="rect">
            <a:avLst/>
          </a:prstGeom>
        </p:spPr>
      </p:pic>
      <p:sp>
        <p:nvSpPr>
          <p:cNvPr id="425" name="Rectangle 424"/>
          <p:cNvSpPr/>
          <p:nvPr/>
        </p:nvSpPr>
        <p:spPr>
          <a:xfrm>
            <a:off x="3276607" y="4162927"/>
            <a:ext cx="1992561" cy="1214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 Projected Luminosity Needs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~710 fb</a:t>
            </a:r>
            <a:r>
              <a:rPr lang="en-US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16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="" xmlns:a16="http://schemas.microsoft.com/office/drawing/2014/main" id="{DD47DDA0-3F79-A044-ADB2-707CDA900725}"/>
              </a:ext>
            </a:extLst>
          </p:cNvPr>
          <p:cNvSpPr txBox="1"/>
          <p:nvPr/>
        </p:nvSpPr>
        <p:spPr>
          <a:xfrm>
            <a:off x="457200" y="7161282"/>
            <a:ext cx="5303520" cy="353943"/>
          </a:xfrm>
          <a:prstGeom prst="rect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95% of program is at CM energies below 100 GeV</a:t>
            </a: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xmlns="" id="{A2E4A9BB-51BC-B046-AA3B-738B49E46B9C}"/>
              </a:ext>
            </a:extLst>
          </p:cNvPr>
          <p:cNvPicPr/>
          <p:nvPr/>
        </p:nvPicPr>
        <p:blipFill>
          <a:blip r:embed="rId31"/>
          <a:stretch>
            <a:fillRect/>
          </a:stretch>
        </p:blipFill>
        <p:spPr>
          <a:xfrm>
            <a:off x="1479905" y="33999810"/>
            <a:ext cx="5530495" cy="3172123"/>
          </a:xfrm>
          <a:prstGeom prst="rect">
            <a:avLst/>
          </a:prstGeom>
        </p:spPr>
      </p:pic>
      <p:sp>
        <p:nvSpPr>
          <p:cNvPr id="2123" name="TextBox 236"/>
          <p:cNvSpPr txBox="1">
            <a:spLocks noChangeArrowheads="1"/>
          </p:cNvSpPr>
          <p:nvPr/>
        </p:nvSpPr>
        <p:spPr bwMode="auto">
          <a:xfrm>
            <a:off x="7442351" y="34623801"/>
            <a:ext cx="2808990" cy="147732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altLang="en-US" sz="3000" baseline="-25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=100 GeV,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3000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=0.45 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3000" baseline="-25000" dirty="0" err="1" smtClean="0">
                <a:latin typeface="Arial" pitchFamily="34" charset="0"/>
                <a:cs typeface="Arial" pitchFamily="34" charset="0"/>
              </a:rPr>
              <a:t>ec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=1.5 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pic>
        <p:nvPicPr>
          <p:cNvPr id="2050" name="Picture 134" descr="JLab_logo_text_white1"/>
          <p:cNvPicPr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320039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21494</TotalTime>
  <Words>1410</Words>
  <Application>Microsoft Office PowerPoint</Application>
  <PresentationFormat>Custom</PresentationFormat>
  <Paragraphs>345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Default Design</vt:lpstr>
      <vt:lpstr>Equation</vt:lpstr>
      <vt:lpstr>Microsoft Excel Chart</vt:lpstr>
      <vt:lpstr>PowerPoint Presentation</vt:lpstr>
    </vt:vector>
  </TitlesOfParts>
  <Company>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</dc:creator>
  <cp:lastModifiedBy>Birkshire sell</cp:lastModifiedBy>
  <cp:revision>580</cp:revision>
  <cp:lastPrinted>2019-05-04T16:50:44Z</cp:lastPrinted>
  <dcterms:created xsi:type="dcterms:W3CDTF">2003-04-07T21:48:10Z</dcterms:created>
  <dcterms:modified xsi:type="dcterms:W3CDTF">2019-08-28T01:47:26Z</dcterms:modified>
</cp:coreProperties>
</file>