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30275213" cy="42803763"/>
  <p:notesSz cx="32461200" cy="43434000"/>
  <p:defaultTextStyle>
    <a:defPPr>
      <a:defRPr lang="en-US"/>
    </a:defPPr>
    <a:lvl1pPr marL="0" algn="l" defTabSz="4175809" rtl="0" eaLnBrk="1" latinLnBrk="0" hangingPunct="1">
      <a:defRPr sz="8182" kern="1200">
        <a:solidFill>
          <a:schemeClr val="tx1"/>
        </a:solidFill>
        <a:latin typeface="+mn-lt"/>
        <a:ea typeface="+mn-ea"/>
        <a:cs typeface="+mn-cs"/>
      </a:defRPr>
    </a:lvl1pPr>
    <a:lvl2pPr marL="2087904" algn="l" defTabSz="4175809" rtl="0" eaLnBrk="1" latinLnBrk="0" hangingPunct="1">
      <a:defRPr sz="8182" kern="1200">
        <a:solidFill>
          <a:schemeClr val="tx1"/>
        </a:solidFill>
        <a:latin typeface="+mn-lt"/>
        <a:ea typeface="+mn-ea"/>
        <a:cs typeface="+mn-cs"/>
      </a:defRPr>
    </a:lvl2pPr>
    <a:lvl3pPr marL="4175809" algn="l" defTabSz="4175809" rtl="0" eaLnBrk="1" latinLnBrk="0" hangingPunct="1">
      <a:defRPr sz="8182" kern="1200">
        <a:solidFill>
          <a:schemeClr val="tx1"/>
        </a:solidFill>
        <a:latin typeface="+mn-lt"/>
        <a:ea typeface="+mn-ea"/>
        <a:cs typeface="+mn-cs"/>
      </a:defRPr>
    </a:lvl3pPr>
    <a:lvl4pPr marL="6263713" algn="l" defTabSz="4175809" rtl="0" eaLnBrk="1" latinLnBrk="0" hangingPunct="1">
      <a:defRPr sz="8182" kern="1200">
        <a:solidFill>
          <a:schemeClr val="tx1"/>
        </a:solidFill>
        <a:latin typeface="+mn-lt"/>
        <a:ea typeface="+mn-ea"/>
        <a:cs typeface="+mn-cs"/>
      </a:defRPr>
    </a:lvl4pPr>
    <a:lvl5pPr marL="8351618" algn="l" defTabSz="4175809" rtl="0" eaLnBrk="1" latinLnBrk="0" hangingPunct="1">
      <a:defRPr sz="8182" kern="1200">
        <a:solidFill>
          <a:schemeClr val="tx1"/>
        </a:solidFill>
        <a:latin typeface="+mn-lt"/>
        <a:ea typeface="+mn-ea"/>
        <a:cs typeface="+mn-cs"/>
      </a:defRPr>
    </a:lvl5pPr>
    <a:lvl6pPr marL="10439522" algn="l" defTabSz="4175809" rtl="0" eaLnBrk="1" latinLnBrk="0" hangingPunct="1">
      <a:defRPr sz="8182" kern="1200">
        <a:solidFill>
          <a:schemeClr val="tx1"/>
        </a:solidFill>
        <a:latin typeface="+mn-lt"/>
        <a:ea typeface="+mn-ea"/>
        <a:cs typeface="+mn-cs"/>
      </a:defRPr>
    </a:lvl6pPr>
    <a:lvl7pPr marL="12527426" algn="l" defTabSz="4175809" rtl="0" eaLnBrk="1" latinLnBrk="0" hangingPunct="1">
      <a:defRPr sz="8182" kern="1200">
        <a:solidFill>
          <a:schemeClr val="tx1"/>
        </a:solidFill>
        <a:latin typeface="+mn-lt"/>
        <a:ea typeface="+mn-ea"/>
        <a:cs typeface="+mn-cs"/>
      </a:defRPr>
    </a:lvl7pPr>
    <a:lvl8pPr marL="14615331" algn="l" defTabSz="4175809" rtl="0" eaLnBrk="1" latinLnBrk="0" hangingPunct="1">
      <a:defRPr sz="8182" kern="1200">
        <a:solidFill>
          <a:schemeClr val="tx1"/>
        </a:solidFill>
        <a:latin typeface="+mn-lt"/>
        <a:ea typeface="+mn-ea"/>
        <a:cs typeface="+mn-cs"/>
      </a:defRPr>
    </a:lvl8pPr>
    <a:lvl9pPr marL="16703235" algn="l" defTabSz="4175809" rtl="0" eaLnBrk="1" latinLnBrk="0" hangingPunct="1">
      <a:defRPr sz="818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2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99"/>
    <a:srgbClr val="336699"/>
    <a:srgbClr val="FF99CC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94" autoAdjust="0"/>
    <p:restoredTop sz="94660"/>
  </p:normalViewPr>
  <p:slideViewPr>
    <p:cSldViewPr>
      <p:cViewPr varScale="1">
        <p:scale>
          <a:sx n="21" d="100"/>
          <a:sy n="21" d="100"/>
        </p:scale>
        <p:origin x="3066" y="54"/>
      </p:cViewPr>
      <p:guideLst>
        <p:guide orient="horz" pos="13482"/>
        <p:guide pos="9536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1" y="19"/>
            <a:ext cx="14066520" cy="2171700"/>
          </a:xfrm>
          <a:prstGeom prst="rect">
            <a:avLst/>
          </a:prstGeom>
        </p:spPr>
        <p:txBody>
          <a:bodyPr vert="horz" lIns="432915" tIns="216452" rIns="432915" bIns="216452" rtlCol="0"/>
          <a:lstStyle>
            <a:lvl1pPr algn="l">
              <a:defRPr sz="59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8387188" y="19"/>
            <a:ext cx="14066520" cy="2171700"/>
          </a:xfrm>
          <a:prstGeom prst="rect">
            <a:avLst/>
          </a:prstGeom>
        </p:spPr>
        <p:txBody>
          <a:bodyPr vert="horz" lIns="432915" tIns="216452" rIns="432915" bIns="216452" rtlCol="0"/>
          <a:lstStyle>
            <a:lvl1pPr algn="r">
              <a:defRPr sz="5900"/>
            </a:lvl1pPr>
          </a:lstStyle>
          <a:p>
            <a:fld id="{EE254C95-1897-4E26-BABC-2D20C6A92CF0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469563" y="3251200"/>
            <a:ext cx="11522075" cy="16289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32915" tIns="216452" rIns="432915" bIns="21645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246131" y="20631171"/>
            <a:ext cx="25968958" cy="19545299"/>
          </a:xfrm>
          <a:prstGeom prst="rect">
            <a:avLst/>
          </a:prstGeom>
        </p:spPr>
        <p:txBody>
          <a:bodyPr vert="horz" lIns="432915" tIns="216452" rIns="432915" bIns="21645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1" y="41254777"/>
            <a:ext cx="14066520" cy="2171700"/>
          </a:xfrm>
          <a:prstGeom prst="rect">
            <a:avLst/>
          </a:prstGeom>
        </p:spPr>
        <p:txBody>
          <a:bodyPr vert="horz" lIns="432915" tIns="216452" rIns="432915" bIns="216452" rtlCol="0" anchor="b"/>
          <a:lstStyle>
            <a:lvl1pPr algn="l">
              <a:defRPr sz="5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8387188" y="41254777"/>
            <a:ext cx="14066520" cy="2171700"/>
          </a:xfrm>
          <a:prstGeom prst="rect">
            <a:avLst/>
          </a:prstGeom>
        </p:spPr>
        <p:txBody>
          <a:bodyPr vert="horz" lIns="432915" tIns="216452" rIns="432915" bIns="216452" rtlCol="0" anchor="b"/>
          <a:lstStyle>
            <a:lvl1pPr algn="r">
              <a:defRPr sz="5900"/>
            </a:lvl1pPr>
          </a:lstStyle>
          <a:p>
            <a:fld id="{8DDE25A9-DF7E-45F8-8779-E2D85CD737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416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175809" rtl="0" eaLnBrk="1" latinLnBrk="0" hangingPunct="1">
      <a:defRPr sz="5518" kern="1200">
        <a:solidFill>
          <a:schemeClr val="tx1"/>
        </a:solidFill>
        <a:latin typeface="+mn-lt"/>
        <a:ea typeface="+mn-ea"/>
        <a:cs typeface="+mn-cs"/>
      </a:defRPr>
    </a:lvl1pPr>
    <a:lvl2pPr marL="2087904" algn="l" defTabSz="4175809" rtl="0" eaLnBrk="1" latinLnBrk="0" hangingPunct="1">
      <a:defRPr sz="5518" kern="1200">
        <a:solidFill>
          <a:schemeClr val="tx1"/>
        </a:solidFill>
        <a:latin typeface="+mn-lt"/>
        <a:ea typeface="+mn-ea"/>
        <a:cs typeface="+mn-cs"/>
      </a:defRPr>
    </a:lvl2pPr>
    <a:lvl3pPr marL="4175809" algn="l" defTabSz="4175809" rtl="0" eaLnBrk="1" latinLnBrk="0" hangingPunct="1">
      <a:defRPr sz="5518" kern="1200">
        <a:solidFill>
          <a:schemeClr val="tx1"/>
        </a:solidFill>
        <a:latin typeface="+mn-lt"/>
        <a:ea typeface="+mn-ea"/>
        <a:cs typeface="+mn-cs"/>
      </a:defRPr>
    </a:lvl3pPr>
    <a:lvl4pPr marL="6263713" algn="l" defTabSz="4175809" rtl="0" eaLnBrk="1" latinLnBrk="0" hangingPunct="1">
      <a:defRPr sz="5518" kern="1200">
        <a:solidFill>
          <a:schemeClr val="tx1"/>
        </a:solidFill>
        <a:latin typeface="+mn-lt"/>
        <a:ea typeface="+mn-ea"/>
        <a:cs typeface="+mn-cs"/>
      </a:defRPr>
    </a:lvl4pPr>
    <a:lvl5pPr marL="8351618" algn="l" defTabSz="4175809" rtl="0" eaLnBrk="1" latinLnBrk="0" hangingPunct="1">
      <a:defRPr sz="5518" kern="1200">
        <a:solidFill>
          <a:schemeClr val="tx1"/>
        </a:solidFill>
        <a:latin typeface="+mn-lt"/>
        <a:ea typeface="+mn-ea"/>
        <a:cs typeface="+mn-cs"/>
      </a:defRPr>
    </a:lvl5pPr>
    <a:lvl6pPr marL="10439522" algn="l" defTabSz="4175809" rtl="0" eaLnBrk="1" latinLnBrk="0" hangingPunct="1">
      <a:defRPr sz="5518" kern="1200">
        <a:solidFill>
          <a:schemeClr val="tx1"/>
        </a:solidFill>
        <a:latin typeface="+mn-lt"/>
        <a:ea typeface="+mn-ea"/>
        <a:cs typeface="+mn-cs"/>
      </a:defRPr>
    </a:lvl6pPr>
    <a:lvl7pPr marL="12527426" algn="l" defTabSz="4175809" rtl="0" eaLnBrk="1" latinLnBrk="0" hangingPunct="1">
      <a:defRPr sz="5518" kern="1200">
        <a:solidFill>
          <a:schemeClr val="tx1"/>
        </a:solidFill>
        <a:latin typeface="+mn-lt"/>
        <a:ea typeface="+mn-ea"/>
        <a:cs typeface="+mn-cs"/>
      </a:defRPr>
    </a:lvl7pPr>
    <a:lvl8pPr marL="14615331" algn="l" defTabSz="4175809" rtl="0" eaLnBrk="1" latinLnBrk="0" hangingPunct="1">
      <a:defRPr sz="5518" kern="1200">
        <a:solidFill>
          <a:schemeClr val="tx1"/>
        </a:solidFill>
        <a:latin typeface="+mn-lt"/>
        <a:ea typeface="+mn-ea"/>
        <a:cs typeface="+mn-cs"/>
      </a:defRPr>
    </a:lvl8pPr>
    <a:lvl9pPr marL="16703235" algn="l" defTabSz="4175809" rtl="0" eaLnBrk="1" latinLnBrk="0" hangingPunct="1">
      <a:defRPr sz="551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69563" y="3251200"/>
            <a:ext cx="11522075" cy="16289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E25A9-DF7E-45F8-8779-E2D85CD737A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363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13296913"/>
            <a:ext cx="25733931" cy="917506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282" y="24255466"/>
            <a:ext cx="21192649" cy="1093873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925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851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777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7034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6293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555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481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406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E522B-1BA5-45C7-A59E-C491AD6231F5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E6B1-EB63-448D-837A-5D2362D52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E522B-1BA5-45C7-A59E-C491AD6231F5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E6B1-EB63-448D-837A-5D2362D52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49529" y="1714139"/>
            <a:ext cx="6811923" cy="3652191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3761" y="1714139"/>
            <a:ext cx="19931182" cy="3652191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E522B-1BA5-45C7-A59E-C491AD6231F5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E6B1-EB63-448D-837A-5D2362D52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E522B-1BA5-45C7-A59E-C491AD6231F5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E6B1-EB63-448D-837A-5D2362D52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533" y="27505384"/>
            <a:ext cx="25733931" cy="8501303"/>
          </a:xfrm>
        </p:spPr>
        <p:txBody>
          <a:bodyPr anchor="t"/>
          <a:lstStyle>
            <a:lvl1pPr algn="l">
              <a:defRPr sz="25597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533" y="18142066"/>
            <a:ext cx="25733931" cy="9363320"/>
          </a:xfrm>
        </p:spPr>
        <p:txBody>
          <a:bodyPr anchor="b"/>
          <a:lstStyle>
            <a:lvl1pPr marL="0" indent="0">
              <a:buNone/>
              <a:defRPr sz="12800">
                <a:solidFill>
                  <a:schemeClr val="tx1">
                    <a:tint val="75000"/>
                  </a:schemeClr>
                </a:solidFill>
              </a:defRPr>
            </a:lvl1pPr>
            <a:lvl2pPr marL="2925860" indent="0">
              <a:buNone/>
              <a:defRPr sz="11466">
                <a:solidFill>
                  <a:schemeClr val="tx1">
                    <a:tint val="75000"/>
                  </a:schemeClr>
                </a:solidFill>
              </a:defRPr>
            </a:lvl2pPr>
            <a:lvl3pPr marL="5851722" indent="0">
              <a:buNone/>
              <a:defRPr sz="10266">
                <a:solidFill>
                  <a:schemeClr val="tx1">
                    <a:tint val="75000"/>
                  </a:schemeClr>
                </a:solidFill>
              </a:defRPr>
            </a:lvl3pPr>
            <a:lvl4pPr marL="8777582" indent="0">
              <a:buNone/>
              <a:defRPr sz="8933">
                <a:solidFill>
                  <a:schemeClr val="tx1">
                    <a:tint val="75000"/>
                  </a:schemeClr>
                </a:solidFill>
              </a:defRPr>
            </a:lvl4pPr>
            <a:lvl5pPr marL="11703442" indent="0">
              <a:buNone/>
              <a:defRPr sz="8933">
                <a:solidFill>
                  <a:schemeClr val="tx1">
                    <a:tint val="75000"/>
                  </a:schemeClr>
                </a:solidFill>
              </a:defRPr>
            </a:lvl5pPr>
            <a:lvl6pPr marL="14629304" indent="0">
              <a:buNone/>
              <a:defRPr sz="8933">
                <a:solidFill>
                  <a:schemeClr val="tx1">
                    <a:tint val="75000"/>
                  </a:schemeClr>
                </a:solidFill>
              </a:defRPr>
            </a:lvl6pPr>
            <a:lvl7pPr marL="17555162" indent="0">
              <a:buNone/>
              <a:defRPr sz="8933">
                <a:solidFill>
                  <a:schemeClr val="tx1">
                    <a:tint val="75000"/>
                  </a:schemeClr>
                </a:solidFill>
              </a:defRPr>
            </a:lvl7pPr>
            <a:lvl8pPr marL="20481024" indent="0">
              <a:buNone/>
              <a:defRPr sz="8933">
                <a:solidFill>
                  <a:schemeClr val="tx1">
                    <a:tint val="75000"/>
                  </a:schemeClr>
                </a:solidFill>
              </a:defRPr>
            </a:lvl8pPr>
            <a:lvl9pPr marL="23406884" indent="0">
              <a:buNone/>
              <a:defRPr sz="8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E522B-1BA5-45C7-A59E-C491AD6231F5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E6B1-EB63-448D-837A-5D2362D52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3761" y="9987550"/>
            <a:ext cx="13371552" cy="28248505"/>
          </a:xfrm>
        </p:spPr>
        <p:txBody>
          <a:bodyPr/>
          <a:lstStyle>
            <a:lvl1pPr>
              <a:defRPr sz="17866"/>
            </a:lvl1pPr>
            <a:lvl2pPr>
              <a:defRPr sz="15333"/>
            </a:lvl2pPr>
            <a:lvl3pPr>
              <a:defRPr sz="12800"/>
            </a:lvl3pPr>
            <a:lvl4pPr>
              <a:defRPr sz="11466"/>
            </a:lvl4pPr>
            <a:lvl5pPr>
              <a:defRPr sz="11466"/>
            </a:lvl5pPr>
            <a:lvl6pPr>
              <a:defRPr sz="11466"/>
            </a:lvl6pPr>
            <a:lvl7pPr>
              <a:defRPr sz="11466"/>
            </a:lvl7pPr>
            <a:lvl8pPr>
              <a:defRPr sz="11466"/>
            </a:lvl8pPr>
            <a:lvl9pPr>
              <a:defRPr sz="1146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89900" y="9987550"/>
            <a:ext cx="13371552" cy="28248505"/>
          </a:xfrm>
        </p:spPr>
        <p:txBody>
          <a:bodyPr/>
          <a:lstStyle>
            <a:lvl1pPr>
              <a:defRPr sz="17866"/>
            </a:lvl1pPr>
            <a:lvl2pPr>
              <a:defRPr sz="15333"/>
            </a:lvl2pPr>
            <a:lvl3pPr>
              <a:defRPr sz="12800"/>
            </a:lvl3pPr>
            <a:lvl4pPr>
              <a:defRPr sz="11466"/>
            </a:lvl4pPr>
            <a:lvl5pPr>
              <a:defRPr sz="11466"/>
            </a:lvl5pPr>
            <a:lvl6pPr>
              <a:defRPr sz="11466"/>
            </a:lvl6pPr>
            <a:lvl7pPr>
              <a:defRPr sz="11466"/>
            </a:lvl7pPr>
            <a:lvl8pPr>
              <a:defRPr sz="11466"/>
            </a:lvl8pPr>
            <a:lvl9pPr>
              <a:defRPr sz="1146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E522B-1BA5-45C7-A59E-C491AD6231F5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E6B1-EB63-448D-837A-5D2362D52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6" y="9581310"/>
            <a:ext cx="13376810" cy="3993033"/>
          </a:xfrm>
        </p:spPr>
        <p:txBody>
          <a:bodyPr anchor="b"/>
          <a:lstStyle>
            <a:lvl1pPr marL="0" indent="0">
              <a:buNone/>
              <a:defRPr sz="15333" b="1"/>
            </a:lvl1pPr>
            <a:lvl2pPr marL="2925860" indent="0">
              <a:buNone/>
              <a:defRPr sz="12800" b="1"/>
            </a:lvl2pPr>
            <a:lvl3pPr marL="5851722" indent="0">
              <a:buNone/>
              <a:defRPr sz="11466" b="1"/>
            </a:lvl3pPr>
            <a:lvl4pPr marL="8777582" indent="0">
              <a:buNone/>
              <a:defRPr sz="10266" b="1"/>
            </a:lvl4pPr>
            <a:lvl5pPr marL="11703442" indent="0">
              <a:buNone/>
              <a:defRPr sz="10266" b="1"/>
            </a:lvl5pPr>
            <a:lvl6pPr marL="14629304" indent="0">
              <a:buNone/>
              <a:defRPr sz="10266" b="1"/>
            </a:lvl6pPr>
            <a:lvl7pPr marL="17555162" indent="0">
              <a:buNone/>
              <a:defRPr sz="10266" b="1"/>
            </a:lvl7pPr>
            <a:lvl8pPr marL="20481024" indent="0">
              <a:buNone/>
              <a:defRPr sz="10266" b="1"/>
            </a:lvl8pPr>
            <a:lvl9pPr marL="23406884" indent="0">
              <a:buNone/>
              <a:defRPr sz="1026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766" y="13574343"/>
            <a:ext cx="13376810" cy="24661708"/>
          </a:xfrm>
        </p:spPr>
        <p:txBody>
          <a:bodyPr/>
          <a:lstStyle>
            <a:lvl1pPr>
              <a:defRPr sz="15333"/>
            </a:lvl1pPr>
            <a:lvl2pPr>
              <a:defRPr sz="12800"/>
            </a:lvl2pPr>
            <a:lvl3pPr>
              <a:defRPr sz="11466"/>
            </a:lvl3pPr>
            <a:lvl4pPr>
              <a:defRPr sz="10266"/>
            </a:lvl4pPr>
            <a:lvl5pPr>
              <a:defRPr sz="10266"/>
            </a:lvl5pPr>
            <a:lvl6pPr>
              <a:defRPr sz="10266"/>
            </a:lvl6pPr>
            <a:lvl7pPr>
              <a:defRPr sz="10266"/>
            </a:lvl7pPr>
            <a:lvl8pPr>
              <a:defRPr sz="10266"/>
            </a:lvl8pPr>
            <a:lvl9pPr>
              <a:defRPr sz="1026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9389" y="9581310"/>
            <a:ext cx="13382065" cy="3993033"/>
          </a:xfrm>
        </p:spPr>
        <p:txBody>
          <a:bodyPr anchor="b"/>
          <a:lstStyle>
            <a:lvl1pPr marL="0" indent="0">
              <a:buNone/>
              <a:defRPr sz="15333" b="1"/>
            </a:lvl1pPr>
            <a:lvl2pPr marL="2925860" indent="0">
              <a:buNone/>
              <a:defRPr sz="12800" b="1"/>
            </a:lvl2pPr>
            <a:lvl3pPr marL="5851722" indent="0">
              <a:buNone/>
              <a:defRPr sz="11466" b="1"/>
            </a:lvl3pPr>
            <a:lvl4pPr marL="8777582" indent="0">
              <a:buNone/>
              <a:defRPr sz="10266" b="1"/>
            </a:lvl4pPr>
            <a:lvl5pPr marL="11703442" indent="0">
              <a:buNone/>
              <a:defRPr sz="10266" b="1"/>
            </a:lvl5pPr>
            <a:lvl6pPr marL="14629304" indent="0">
              <a:buNone/>
              <a:defRPr sz="10266" b="1"/>
            </a:lvl6pPr>
            <a:lvl7pPr marL="17555162" indent="0">
              <a:buNone/>
              <a:defRPr sz="10266" b="1"/>
            </a:lvl7pPr>
            <a:lvl8pPr marL="20481024" indent="0">
              <a:buNone/>
              <a:defRPr sz="10266" b="1"/>
            </a:lvl8pPr>
            <a:lvl9pPr marL="23406884" indent="0">
              <a:buNone/>
              <a:defRPr sz="1026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9389" y="13574343"/>
            <a:ext cx="13382065" cy="24661708"/>
          </a:xfrm>
        </p:spPr>
        <p:txBody>
          <a:bodyPr/>
          <a:lstStyle>
            <a:lvl1pPr>
              <a:defRPr sz="15333"/>
            </a:lvl1pPr>
            <a:lvl2pPr>
              <a:defRPr sz="12800"/>
            </a:lvl2pPr>
            <a:lvl3pPr>
              <a:defRPr sz="11466"/>
            </a:lvl3pPr>
            <a:lvl4pPr>
              <a:defRPr sz="10266"/>
            </a:lvl4pPr>
            <a:lvl5pPr>
              <a:defRPr sz="10266"/>
            </a:lvl5pPr>
            <a:lvl6pPr>
              <a:defRPr sz="10266"/>
            </a:lvl6pPr>
            <a:lvl7pPr>
              <a:defRPr sz="10266"/>
            </a:lvl7pPr>
            <a:lvl8pPr>
              <a:defRPr sz="10266"/>
            </a:lvl8pPr>
            <a:lvl9pPr>
              <a:defRPr sz="1026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E522B-1BA5-45C7-A59E-C491AD6231F5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E6B1-EB63-448D-837A-5D2362D52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E522B-1BA5-45C7-A59E-C491AD6231F5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E6B1-EB63-448D-837A-5D2362D52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E522B-1BA5-45C7-A59E-C491AD6231F5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E6B1-EB63-448D-837A-5D2362D52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7" y="1704224"/>
            <a:ext cx="9960337" cy="7252860"/>
          </a:xfrm>
        </p:spPr>
        <p:txBody>
          <a:bodyPr anchor="b"/>
          <a:lstStyle>
            <a:lvl1pPr algn="l">
              <a:defRPr sz="1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6767" y="1704229"/>
            <a:ext cx="16924685" cy="36531826"/>
          </a:xfrm>
        </p:spPr>
        <p:txBody>
          <a:bodyPr/>
          <a:lstStyle>
            <a:lvl1pPr>
              <a:defRPr sz="20533"/>
            </a:lvl1pPr>
            <a:lvl2pPr>
              <a:defRPr sz="17866"/>
            </a:lvl2pPr>
            <a:lvl3pPr>
              <a:defRPr sz="15333"/>
            </a:lvl3pPr>
            <a:lvl4pPr>
              <a:defRPr sz="12800"/>
            </a:lvl4pPr>
            <a:lvl5pPr>
              <a:defRPr sz="12800"/>
            </a:lvl5pPr>
            <a:lvl6pPr>
              <a:defRPr sz="12800"/>
            </a:lvl6pPr>
            <a:lvl7pPr>
              <a:defRPr sz="12800"/>
            </a:lvl7pPr>
            <a:lvl8pPr>
              <a:defRPr sz="12800"/>
            </a:lvl8pPr>
            <a:lvl9pPr>
              <a:defRPr sz="1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3767" y="8957089"/>
            <a:ext cx="9960337" cy="29278966"/>
          </a:xfrm>
        </p:spPr>
        <p:txBody>
          <a:bodyPr/>
          <a:lstStyle>
            <a:lvl1pPr marL="0" indent="0">
              <a:buNone/>
              <a:defRPr sz="8933"/>
            </a:lvl1pPr>
            <a:lvl2pPr marL="2925860" indent="0">
              <a:buNone/>
              <a:defRPr sz="7733"/>
            </a:lvl2pPr>
            <a:lvl3pPr marL="5851722" indent="0">
              <a:buNone/>
              <a:defRPr sz="6400"/>
            </a:lvl3pPr>
            <a:lvl4pPr marL="8777582" indent="0">
              <a:buNone/>
              <a:defRPr sz="5733"/>
            </a:lvl4pPr>
            <a:lvl5pPr marL="11703442" indent="0">
              <a:buNone/>
              <a:defRPr sz="5733"/>
            </a:lvl5pPr>
            <a:lvl6pPr marL="14629304" indent="0">
              <a:buNone/>
              <a:defRPr sz="5733"/>
            </a:lvl6pPr>
            <a:lvl7pPr marL="17555162" indent="0">
              <a:buNone/>
              <a:defRPr sz="5733"/>
            </a:lvl7pPr>
            <a:lvl8pPr marL="20481024" indent="0">
              <a:buNone/>
              <a:defRPr sz="5733"/>
            </a:lvl8pPr>
            <a:lvl9pPr marL="23406884" indent="0">
              <a:buNone/>
              <a:defRPr sz="57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E522B-1BA5-45C7-A59E-C491AD6231F5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E6B1-EB63-448D-837A-5D2362D52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154" y="29962636"/>
            <a:ext cx="18165128" cy="3537258"/>
          </a:xfrm>
        </p:spPr>
        <p:txBody>
          <a:bodyPr anchor="b"/>
          <a:lstStyle>
            <a:lvl1pPr algn="l">
              <a:defRPr sz="1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4154" y="3824595"/>
            <a:ext cx="18165128" cy="25682258"/>
          </a:xfrm>
        </p:spPr>
        <p:txBody>
          <a:bodyPr/>
          <a:lstStyle>
            <a:lvl1pPr marL="0" indent="0">
              <a:buNone/>
              <a:defRPr sz="20533"/>
            </a:lvl1pPr>
            <a:lvl2pPr marL="2925860" indent="0">
              <a:buNone/>
              <a:defRPr sz="17866"/>
            </a:lvl2pPr>
            <a:lvl3pPr marL="5851722" indent="0">
              <a:buNone/>
              <a:defRPr sz="15333"/>
            </a:lvl3pPr>
            <a:lvl4pPr marL="8777582" indent="0">
              <a:buNone/>
              <a:defRPr sz="12800"/>
            </a:lvl4pPr>
            <a:lvl5pPr marL="11703442" indent="0">
              <a:buNone/>
              <a:defRPr sz="12800"/>
            </a:lvl5pPr>
            <a:lvl6pPr marL="14629304" indent="0">
              <a:buNone/>
              <a:defRPr sz="12800"/>
            </a:lvl6pPr>
            <a:lvl7pPr marL="17555162" indent="0">
              <a:buNone/>
              <a:defRPr sz="12800"/>
            </a:lvl7pPr>
            <a:lvl8pPr marL="20481024" indent="0">
              <a:buNone/>
              <a:defRPr sz="12800"/>
            </a:lvl8pPr>
            <a:lvl9pPr marL="23406884" indent="0">
              <a:buNone/>
              <a:defRPr sz="12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4154" y="33499894"/>
            <a:ext cx="18165128" cy="5023494"/>
          </a:xfrm>
        </p:spPr>
        <p:txBody>
          <a:bodyPr/>
          <a:lstStyle>
            <a:lvl1pPr marL="0" indent="0">
              <a:buNone/>
              <a:defRPr sz="8933"/>
            </a:lvl1pPr>
            <a:lvl2pPr marL="2925860" indent="0">
              <a:buNone/>
              <a:defRPr sz="7733"/>
            </a:lvl2pPr>
            <a:lvl3pPr marL="5851722" indent="0">
              <a:buNone/>
              <a:defRPr sz="6400"/>
            </a:lvl3pPr>
            <a:lvl4pPr marL="8777582" indent="0">
              <a:buNone/>
              <a:defRPr sz="5733"/>
            </a:lvl4pPr>
            <a:lvl5pPr marL="11703442" indent="0">
              <a:buNone/>
              <a:defRPr sz="5733"/>
            </a:lvl5pPr>
            <a:lvl6pPr marL="14629304" indent="0">
              <a:buNone/>
              <a:defRPr sz="5733"/>
            </a:lvl6pPr>
            <a:lvl7pPr marL="17555162" indent="0">
              <a:buNone/>
              <a:defRPr sz="5733"/>
            </a:lvl7pPr>
            <a:lvl8pPr marL="20481024" indent="0">
              <a:buNone/>
              <a:defRPr sz="5733"/>
            </a:lvl8pPr>
            <a:lvl9pPr marL="23406884" indent="0">
              <a:buNone/>
              <a:defRPr sz="57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E522B-1BA5-45C7-A59E-C491AD6231F5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E6B1-EB63-448D-837A-5D2362D52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3761" y="1714135"/>
            <a:ext cx="27247692" cy="7133961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1" y="9987550"/>
            <a:ext cx="27247692" cy="28248505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3761" y="39672750"/>
            <a:ext cx="7064216" cy="2278904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7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E522B-1BA5-45C7-A59E-C491AD6231F5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4031" y="39672750"/>
            <a:ext cx="9587151" cy="2278904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7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97236" y="39672750"/>
            <a:ext cx="7064216" cy="2278904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7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7E6B1-EB63-448D-837A-5D2362D52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851722" rtl="0" eaLnBrk="1" latinLnBrk="0" hangingPunct="1">
        <a:spcBef>
          <a:spcPct val="0"/>
        </a:spcBef>
        <a:buNone/>
        <a:defRPr sz="2813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94396" indent="-2194396" algn="l" defTabSz="5851722" rtl="0" eaLnBrk="1" latinLnBrk="0" hangingPunct="1">
        <a:spcBef>
          <a:spcPct val="20000"/>
        </a:spcBef>
        <a:buFont typeface="Arial" pitchFamily="34" charset="0"/>
        <a:buChar char="•"/>
        <a:defRPr sz="20533" kern="1200">
          <a:solidFill>
            <a:schemeClr val="tx1"/>
          </a:solidFill>
          <a:latin typeface="+mn-lt"/>
          <a:ea typeface="+mn-ea"/>
          <a:cs typeface="+mn-cs"/>
        </a:defRPr>
      </a:lvl1pPr>
      <a:lvl2pPr marL="4754524" indent="-1828664" algn="l" defTabSz="5851722" rtl="0" eaLnBrk="1" latinLnBrk="0" hangingPunct="1">
        <a:spcBef>
          <a:spcPct val="20000"/>
        </a:spcBef>
        <a:buFont typeface="Arial" pitchFamily="34" charset="0"/>
        <a:buChar char="–"/>
        <a:defRPr sz="17866" kern="1200">
          <a:solidFill>
            <a:schemeClr val="tx1"/>
          </a:solidFill>
          <a:latin typeface="+mn-lt"/>
          <a:ea typeface="+mn-ea"/>
          <a:cs typeface="+mn-cs"/>
        </a:defRPr>
      </a:lvl2pPr>
      <a:lvl3pPr marL="7314652" indent="-1462930" algn="l" defTabSz="5851722" rtl="0" eaLnBrk="1" latinLnBrk="0" hangingPunct="1">
        <a:spcBef>
          <a:spcPct val="20000"/>
        </a:spcBef>
        <a:buFont typeface="Arial" pitchFamily="34" charset="0"/>
        <a:buChar char="•"/>
        <a:defRPr sz="15333" kern="1200">
          <a:solidFill>
            <a:schemeClr val="tx1"/>
          </a:solidFill>
          <a:latin typeface="+mn-lt"/>
          <a:ea typeface="+mn-ea"/>
          <a:cs typeface="+mn-cs"/>
        </a:defRPr>
      </a:lvl3pPr>
      <a:lvl4pPr marL="10240512" indent="-1462930" algn="l" defTabSz="5851722" rtl="0" eaLnBrk="1" latinLnBrk="0" hangingPunct="1">
        <a:spcBef>
          <a:spcPct val="20000"/>
        </a:spcBef>
        <a:buFont typeface="Arial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4pPr>
      <a:lvl5pPr marL="13166372" indent="-1462930" algn="l" defTabSz="5851722" rtl="0" eaLnBrk="1" latinLnBrk="0" hangingPunct="1">
        <a:spcBef>
          <a:spcPct val="20000"/>
        </a:spcBef>
        <a:buFont typeface="Arial" pitchFamily="34" charset="0"/>
        <a:buChar char="»"/>
        <a:defRPr sz="12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92234" indent="-1462930" algn="l" defTabSz="5851722" rtl="0" eaLnBrk="1" latinLnBrk="0" hangingPunct="1">
        <a:spcBef>
          <a:spcPct val="20000"/>
        </a:spcBef>
        <a:buFont typeface="Arial" pitchFamily="34" charset="0"/>
        <a:buChar char="•"/>
        <a:defRPr sz="12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8094" indent="-1462930" algn="l" defTabSz="5851722" rtl="0" eaLnBrk="1" latinLnBrk="0" hangingPunct="1">
        <a:spcBef>
          <a:spcPct val="20000"/>
        </a:spcBef>
        <a:buFont typeface="Arial" pitchFamily="34" charset="0"/>
        <a:buChar char="•"/>
        <a:defRPr sz="12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3954" indent="-1462930" algn="l" defTabSz="5851722" rtl="0" eaLnBrk="1" latinLnBrk="0" hangingPunct="1">
        <a:spcBef>
          <a:spcPct val="20000"/>
        </a:spcBef>
        <a:buFont typeface="Arial" pitchFamily="34" charset="0"/>
        <a:buChar char="•"/>
        <a:defRPr sz="12800" kern="1200">
          <a:solidFill>
            <a:schemeClr val="tx1"/>
          </a:solidFill>
          <a:latin typeface="+mn-lt"/>
          <a:ea typeface="+mn-ea"/>
          <a:cs typeface="+mn-cs"/>
        </a:defRPr>
      </a:lvl8pPr>
      <a:lvl9pPr marL="24869816" indent="-1462930" algn="l" defTabSz="5851722" rtl="0" eaLnBrk="1" latinLnBrk="0" hangingPunct="1">
        <a:spcBef>
          <a:spcPct val="20000"/>
        </a:spcBef>
        <a:buFont typeface="Arial" pitchFamily="34" charset="0"/>
        <a:buChar char="•"/>
        <a:defRPr sz="1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51722" rtl="0" eaLnBrk="1" latinLnBrk="0" hangingPunct="1">
        <a:defRPr sz="11466" kern="1200">
          <a:solidFill>
            <a:schemeClr val="tx1"/>
          </a:solidFill>
          <a:latin typeface="+mn-lt"/>
          <a:ea typeface="+mn-ea"/>
          <a:cs typeface="+mn-cs"/>
        </a:defRPr>
      </a:lvl1pPr>
      <a:lvl2pPr marL="2925860" algn="l" defTabSz="5851722" rtl="0" eaLnBrk="1" latinLnBrk="0" hangingPunct="1">
        <a:defRPr sz="11466" kern="1200">
          <a:solidFill>
            <a:schemeClr val="tx1"/>
          </a:solidFill>
          <a:latin typeface="+mn-lt"/>
          <a:ea typeface="+mn-ea"/>
          <a:cs typeface="+mn-cs"/>
        </a:defRPr>
      </a:lvl2pPr>
      <a:lvl3pPr marL="5851722" algn="l" defTabSz="5851722" rtl="0" eaLnBrk="1" latinLnBrk="0" hangingPunct="1">
        <a:defRPr sz="11466" kern="1200">
          <a:solidFill>
            <a:schemeClr val="tx1"/>
          </a:solidFill>
          <a:latin typeface="+mn-lt"/>
          <a:ea typeface="+mn-ea"/>
          <a:cs typeface="+mn-cs"/>
        </a:defRPr>
      </a:lvl3pPr>
      <a:lvl4pPr marL="8777582" algn="l" defTabSz="5851722" rtl="0" eaLnBrk="1" latinLnBrk="0" hangingPunct="1">
        <a:defRPr sz="11466" kern="1200">
          <a:solidFill>
            <a:schemeClr val="tx1"/>
          </a:solidFill>
          <a:latin typeface="+mn-lt"/>
          <a:ea typeface="+mn-ea"/>
          <a:cs typeface="+mn-cs"/>
        </a:defRPr>
      </a:lvl4pPr>
      <a:lvl5pPr marL="11703442" algn="l" defTabSz="5851722" rtl="0" eaLnBrk="1" latinLnBrk="0" hangingPunct="1">
        <a:defRPr sz="11466" kern="1200">
          <a:solidFill>
            <a:schemeClr val="tx1"/>
          </a:solidFill>
          <a:latin typeface="+mn-lt"/>
          <a:ea typeface="+mn-ea"/>
          <a:cs typeface="+mn-cs"/>
        </a:defRPr>
      </a:lvl5pPr>
      <a:lvl6pPr marL="14629304" algn="l" defTabSz="5851722" rtl="0" eaLnBrk="1" latinLnBrk="0" hangingPunct="1">
        <a:defRPr sz="11466" kern="1200">
          <a:solidFill>
            <a:schemeClr val="tx1"/>
          </a:solidFill>
          <a:latin typeface="+mn-lt"/>
          <a:ea typeface="+mn-ea"/>
          <a:cs typeface="+mn-cs"/>
        </a:defRPr>
      </a:lvl6pPr>
      <a:lvl7pPr marL="17555162" algn="l" defTabSz="5851722" rtl="0" eaLnBrk="1" latinLnBrk="0" hangingPunct="1">
        <a:defRPr sz="11466" kern="1200">
          <a:solidFill>
            <a:schemeClr val="tx1"/>
          </a:solidFill>
          <a:latin typeface="+mn-lt"/>
          <a:ea typeface="+mn-ea"/>
          <a:cs typeface="+mn-cs"/>
        </a:defRPr>
      </a:lvl7pPr>
      <a:lvl8pPr marL="20481024" algn="l" defTabSz="5851722" rtl="0" eaLnBrk="1" latinLnBrk="0" hangingPunct="1">
        <a:defRPr sz="11466" kern="1200">
          <a:solidFill>
            <a:schemeClr val="tx1"/>
          </a:solidFill>
          <a:latin typeface="+mn-lt"/>
          <a:ea typeface="+mn-ea"/>
          <a:cs typeface="+mn-cs"/>
        </a:defRPr>
      </a:lvl8pPr>
      <a:lvl9pPr marL="23406884" algn="l" defTabSz="5851722" rtl="0" eaLnBrk="1" latinLnBrk="0" hangingPunct="1">
        <a:defRPr sz="114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8994" y="33456543"/>
            <a:ext cx="9144000" cy="6444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" name="Rounded Rectangle 103"/>
          <p:cNvSpPr/>
          <p:nvPr/>
        </p:nvSpPr>
        <p:spPr>
          <a:xfrm>
            <a:off x="10403366" y="23383081"/>
            <a:ext cx="9524999" cy="8458200"/>
          </a:xfrm>
          <a:prstGeom prst="roundRect">
            <a:avLst>
              <a:gd name="adj" fmla="val 4107"/>
            </a:avLst>
          </a:prstGeom>
          <a:solidFill>
            <a:schemeClr val="bg1"/>
          </a:solidFill>
          <a:ln w="762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400" b="1" u="sng" dirty="0" smtClean="0">
                <a:solidFill>
                  <a:schemeClr val="tx2">
                    <a:lumMod val="75000"/>
                  </a:schemeClr>
                </a:solidFill>
              </a:rPr>
              <a:t>Saturation effects</a:t>
            </a:r>
            <a:endParaRPr lang="en-US" sz="4400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5" name="Rounded Rectangle 104"/>
          <p:cNvSpPr/>
          <p:nvPr/>
        </p:nvSpPr>
        <p:spPr>
          <a:xfrm>
            <a:off x="20371228" y="23383081"/>
            <a:ext cx="9524999" cy="8458200"/>
          </a:xfrm>
          <a:prstGeom prst="roundRect">
            <a:avLst>
              <a:gd name="adj" fmla="val 4107"/>
            </a:avLst>
          </a:prstGeom>
          <a:solidFill>
            <a:schemeClr val="bg1"/>
          </a:solidFill>
          <a:ln w="762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400" b="1" u="sng" dirty="0" smtClean="0">
                <a:solidFill>
                  <a:schemeClr val="tx2">
                    <a:lumMod val="75000"/>
                  </a:schemeClr>
                </a:solidFill>
              </a:rPr>
              <a:t>Fringe Fields</a:t>
            </a:r>
            <a:endParaRPr lang="en-US" sz="4400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78130" y="4322958"/>
            <a:ext cx="29576148" cy="6706525"/>
          </a:xfrm>
          <a:prstGeom prst="roundRect">
            <a:avLst>
              <a:gd name="adj" fmla="val 7564"/>
            </a:avLst>
          </a:prstGeom>
          <a:solidFill>
            <a:schemeClr val="bg1"/>
          </a:solidFill>
          <a:ln w="762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400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8" name="Rounded Rectangle 97"/>
          <p:cNvSpPr/>
          <p:nvPr/>
        </p:nvSpPr>
        <p:spPr>
          <a:xfrm>
            <a:off x="402932" y="11385299"/>
            <a:ext cx="9524999" cy="11538702"/>
          </a:xfrm>
          <a:prstGeom prst="roundRect">
            <a:avLst>
              <a:gd name="adj" fmla="val 4107"/>
            </a:avLst>
          </a:prstGeom>
          <a:solidFill>
            <a:schemeClr val="bg1"/>
          </a:solidFill>
          <a:ln w="762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400" b="1" u="sng" dirty="0" smtClean="0">
                <a:solidFill>
                  <a:schemeClr val="tx2">
                    <a:lumMod val="75000"/>
                  </a:schemeClr>
                </a:solidFill>
              </a:rPr>
              <a:t>Magnet Requirements</a:t>
            </a:r>
            <a:endParaRPr lang="en-US" sz="4400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10403366" y="11387179"/>
            <a:ext cx="19550912" cy="11536822"/>
          </a:xfrm>
          <a:prstGeom prst="roundRect">
            <a:avLst>
              <a:gd name="adj" fmla="val 3200"/>
            </a:avLst>
          </a:prstGeom>
          <a:solidFill>
            <a:schemeClr val="bg1"/>
          </a:solidFill>
          <a:ln w="762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400" b="1" u="sng" dirty="0" smtClean="0">
                <a:solidFill>
                  <a:schemeClr val="tx2">
                    <a:lumMod val="75000"/>
                  </a:schemeClr>
                </a:solidFill>
              </a:rPr>
              <a:t>Magnet Design: NbTi, cos2</a:t>
            </a:r>
            <a:r>
              <a:rPr lang="en-US" sz="4400" b="1" u="sng" dirty="0" smtClean="0">
                <a:solidFill>
                  <a:schemeClr val="tx2">
                    <a:lumMod val="75000"/>
                  </a:schemeClr>
                </a:solidFill>
                <a:latin typeface="Symbol" panose="05050102010706020507" pitchFamily="18" charset="2"/>
              </a:rPr>
              <a:t>q</a:t>
            </a:r>
            <a:r>
              <a:rPr lang="en-US" sz="4400" b="1" u="sng" dirty="0" smtClean="0">
                <a:solidFill>
                  <a:schemeClr val="tx2">
                    <a:lumMod val="75000"/>
                  </a:schemeClr>
                </a:solidFill>
              </a:rPr>
              <a:t>, Rutherford cable, collar-based mechanical structure</a:t>
            </a:r>
            <a:endParaRPr lang="en-US" sz="4400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5003" y="5312233"/>
            <a:ext cx="8981727" cy="548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Rounded Rectangle 47"/>
          <p:cNvSpPr/>
          <p:nvPr/>
        </p:nvSpPr>
        <p:spPr>
          <a:xfrm>
            <a:off x="402932" y="573221"/>
            <a:ext cx="29493296" cy="3384000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626531" y="491768"/>
            <a:ext cx="291648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/>
              <a:t>FIELD QUALITY ANALYSIS OF </a:t>
            </a:r>
            <a:r>
              <a:rPr lang="en-US" sz="7000" b="1" dirty="0" smtClean="0"/>
              <a:t>INTERACTION REGION </a:t>
            </a:r>
            <a:r>
              <a:rPr lang="en-US" sz="7000" b="1" dirty="0"/>
              <a:t>QUADRUPOLES FOR </a:t>
            </a:r>
            <a:r>
              <a:rPr lang="en-US" sz="7000" b="1" dirty="0" smtClean="0"/>
              <a:t>JLEIC</a:t>
            </a:r>
          </a:p>
          <a:p>
            <a:pPr algn="ctr"/>
            <a:r>
              <a:rPr lang="en-US" sz="4400" dirty="0"/>
              <a:t>G. </a:t>
            </a:r>
            <a:r>
              <a:rPr lang="en-US" sz="4400" dirty="0" smtClean="0"/>
              <a:t>Sabbi, </a:t>
            </a:r>
            <a:r>
              <a:rPr lang="en-US" sz="4400" dirty="0"/>
              <a:t>LBNL, Berkeley, CA, USA </a:t>
            </a:r>
          </a:p>
          <a:p>
            <a:pPr algn="ctr"/>
            <a:r>
              <a:rPr lang="en-US" sz="4400" dirty="0"/>
              <a:t>B.R.P. </a:t>
            </a:r>
            <a:r>
              <a:rPr lang="en-US" sz="4400" dirty="0" err="1"/>
              <a:t>Gamage</a:t>
            </a:r>
            <a:r>
              <a:rPr lang="en-US" sz="4400" dirty="0"/>
              <a:t>, </a:t>
            </a:r>
            <a:r>
              <a:rPr lang="en-US" sz="4400" u="sng" dirty="0"/>
              <a:t>T. Michalski</a:t>
            </a:r>
            <a:r>
              <a:rPr lang="en-US" sz="4400" dirty="0"/>
              <a:t>, V.S. Morozov, R. Rajput-Ghoshal, M. Wiseman, Jefferson Lab, Newport News, VA, USA</a:t>
            </a:r>
          </a:p>
          <a:p>
            <a:pPr algn="ctr"/>
            <a:r>
              <a:rPr lang="en-US" sz="4400" dirty="0"/>
              <a:t>Y. Nosochkov, M. Sullivan, SLAC, Menlo Park, CA, USA </a:t>
            </a:r>
          </a:p>
          <a:p>
            <a:pPr algn="ctr"/>
            <a:endParaRPr lang="en-US" sz="1600" dirty="0"/>
          </a:p>
        </p:txBody>
      </p:sp>
      <p:sp>
        <p:nvSpPr>
          <p:cNvPr id="50" name="TextBox 49"/>
          <p:cNvSpPr txBox="1"/>
          <p:nvPr/>
        </p:nvSpPr>
        <p:spPr>
          <a:xfrm>
            <a:off x="39280649" y="3785771"/>
            <a:ext cx="259218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/>
              <a:t> </a:t>
            </a:r>
          </a:p>
        </p:txBody>
      </p:sp>
      <p:pic>
        <p:nvPicPr>
          <p:cNvPr id="41" name="Picture 6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2806" y="41139739"/>
            <a:ext cx="4191000" cy="1307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3" descr="C:\Users\S64GLS\Desktop\JLab_logo_white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806" y="41095860"/>
            <a:ext cx="5048949" cy="157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9" descr="C:\Users\S64GLS\Desktop\lbl_logo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6" y="41337210"/>
            <a:ext cx="5842586" cy="109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C:\Users\S64GLS\Desktop\index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3206" y="41465644"/>
            <a:ext cx="2830727" cy="83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4195" y="41351318"/>
            <a:ext cx="5325606" cy="1066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V="1">
            <a:off x="659606" y="40985281"/>
            <a:ext cx="2893019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3732" y="12486481"/>
            <a:ext cx="9525000" cy="4292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8945135"/>
              </p:ext>
            </p:extLst>
          </p:nvPr>
        </p:nvGraphicFramePr>
        <p:xfrm>
          <a:off x="21333130" y="5397156"/>
          <a:ext cx="8090142" cy="52224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920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6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8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80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66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52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32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815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400" kern="800" dirty="0">
                          <a:effectLst/>
                        </a:rPr>
                        <a:t>Element name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400" kern="800">
                          <a:effectLst/>
                        </a:rPr>
                        <a:t>L</a:t>
                      </a:r>
                      <a:r>
                        <a:rPr lang="en-GB" sz="2400" kern="800" baseline="-25000">
                          <a:effectLst/>
                        </a:rPr>
                        <a:t>mag</a:t>
                      </a:r>
                      <a:endParaRPr lang="en-US" sz="2400">
                        <a:effectLst/>
                      </a:endParaRPr>
                    </a:p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400" kern="800">
                          <a:effectLst/>
                        </a:rPr>
                        <a:t>[m]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400" kern="800">
                          <a:effectLst/>
                        </a:rPr>
                        <a:t>R</a:t>
                      </a:r>
                      <a:r>
                        <a:rPr lang="en-GB" sz="2400" kern="800" baseline="-25000">
                          <a:effectLst/>
                        </a:rPr>
                        <a:t>bore</a:t>
                      </a:r>
                      <a:r>
                        <a:rPr lang="en-GB" sz="2400" kern="800">
                          <a:effectLst/>
                        </a:rPr>
                        <a:t> [cm]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400" kern="800">
                          <a:effectLst/>
                        </a:rPr>
                        <a:t>R</a:t>
                      </a:r>
                      <a:r>
                        <a:rPr lang="en-GB" sz="2400" kern="800" baseline="-25000">
                          <a:effectLst/>
                        </a:rPr>
                        <a:t>field</a:t>
                      </a:r>
                      <a:r>
                        <a:rPr lang="en-GB" sz="2400" kern="800">
                          <a:effectLst/>
                        </a:rPr>
                        <a:t> [cm]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400" kern="800">
                          <a:effectLst/>
                        </a:rPr>
                        <a:t>R</a:t>
                      </a:r>
                      <a:r>
                        <a:rPr lang="en-GB" sz="2400" kern="800" baseline="-25000">
                          <a:effectLst/>
                        </a:rPr>
                        <a:t>out</a:t>
                      </a:r>
                      <a:r>
                        <a:rPr lang="en-GB" sz="2400" kern="800">
                          <a:effectLst/>
                        </a:rPr>
                        <a:t> [cm]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400" kern="800">
                          <a:effectLst/>
                        </a:rPr>
                        <a:t>G</a:t>
                      </a:r>
                      <a:r>
                        <a:rPr lang="en-GB" sz="2400" kern="800" baseline="-25000">
                          <a:effectLst/>
                        </a:rPr>
                        <a:t>normal</a:t>
                      </a:r>
                      <a:r>
                        <a:rPr lang="en-GB" sz="2400" kern="800">
                          <a:effectLst/>
                        </a:rPr>
                        <a:t> [T/m]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400" kern="800">
                          <a:effectLst/>
                        </a:rPr>
                        <a:t>G</a:t>
                      </a:r>
                      <a:r>
                        <a:rPr lang="en-GB" sz="2400" kern="800" baseline="-25000">
                          <a:effectLst/>
                        </a:rPr>
                        <a:t>skew</a:t>
                      </a:r>
                      <a:r>
                        <a:rPr lang="en-GB" sz="2400" kern="800">
                          <a:effectLst/>
                        </a:rPr>
                        <a:t> [T/m]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18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400" kern="800">
                          <a:solidFill>
                            <a:srgbClr val="C00000"/>
                          </a:solidFill>
                          <a:effectLst/>
                        </a:rPr>
                        <a:t>iQUS1a</a:t>
                      </a:r>
                      <a:endParaRPr lang="en-US" sz="240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400" kern="800" dirty="0">
                          <a:solidFill>
                            <a:srgbClr val="C00000"/>
                          </a:solidFill>
                          <a:effectLst/>
                        </a:rPr>
                        <a:t>1.45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400" kern="800">
                          <a:solidFill>
                            <a:srgbClr val="C00000"/>
                          </a:solidFill>
                          <a:effectLst/>
                        </a:rPr>
                        <a:t>3.0</a:t>
                      </a:r>
                      <a:endParaRPr lang="en-US" sz="240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400" kern="800">
                          <a:solidFill>
                            <a:srgbClr val="C00000"/>
                          </a:solidFill>
                          <a:effectLst/>
                        </a:rPr>
                        <a:t>2.0</a:t>
                      </a:r>
                      <a:endParaRPr lang="en-US" sz="240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400" kern="800">
                          <a:solidFill>
                            <a:srgbClr val="C00000"/>
                          </a:solidFill>
                          <a:effectLst/>
                        </a:rPr>
                        <a:t>10.0</a:t>
                      </a:r>
                      <a:endParaRPr lang="en-US" sz="240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400" kern="800">
                          <a:solidFill>
                            <a:srgbClr val="C00000"/>
                          </a:solidFill>
                          <a:effectLst/>
                        </a:rPr>
                        <a:t>-97.88</a:t>
                      </a:r>
                      <a:endParaRPr lang="en-US" sz="240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400" kern="800">
                          <a:solidFill>
                            <a:srgbClr val="C00000"/>
                          </a:solidFill>
                          <a:effectLst/>
                        </a:rPr>
                        <a:t>-3.08</a:t>
                      </a:r>
                      <a:endParaRPr lang="en-US" sz="240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18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400" kern="800" dirty="0">
                          <a:solidFill>
                            <a:srgbClr val="C00000"/>
                          </a:solidFill>
                          <a:effectLst/>
                        </a:rPr>
                        <a:t>iQUS1b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400" kern="800">
                          <a:solidFill>
                            <a:srgbClr val="C00000"/>
                          </a:solidFill>
                          <a:effectLst/>
                        </a:rPr>
                        <a:t>1.45</a:t>
                      </a:r>
                      <a:endParaRPr lang="en-US" sz="240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400" kern="800" dirty="0">
                          <a:solidFill>
                            <a:srgbClr val="C00000"/>
                          </a:solidFill>
                          <a:effectLst/>
                        </a:rPr>
                        <a:t>3.0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400" kern="800">
                          <a:solidFill>
                            <a:srgbClr val="C00000"/>
                          </a:solidFill>
                          <a:effectLst/>
                        </a:rPr>
                        <a:t>2.0</a:t>
                      </a:r>
                      <a:endParaRPr lang="en-US" sz="240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400" kern="800">
                          <a:solidFill>
                            <a:srgbClr val="C00000"/>
                          </a:solidFill>
                          <a:effectLst/>
                        </a:rPr>
                        <a:t>10.0</a:t>
                      </a:r>
                      <a:endParaRPr lang="en-US" sz="240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400" kern="800">
                          <a:solidFill>
                            <a:srgbClr val="C00000"/>
                          </a:solidFill>
                          <a:effectLst/>
                        </a:rPr>
                        <a:t>-97-88</a:t>
                      </a:r>
                      <a:endParaRPr lang="en-US" sz="240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400" kern="800">
                          <a:solidFill>
                            <a:srgbClr val="C00000"/>
                          </a:solidFill>
                          <a:effectLst/>
                        </a:rPr>
                        <a:t>-</a:t>
                      </a:r>
                      <a:endParaRPr lang="en-US" sz="240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18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400" kern="800">
                          <a:solidFill>
                            <a:srgbClr val="C00000"/>
                          </a:solidFill>
                          <a:effectLst/>
                        </a:rPr>
                        <a:t>iQUS2</a:t>
                      </a:r>
                      <a:endParaRPr lang="en-US" sz="240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400" kern="800">
                          <a:solidFill>
                            <a:srgbClr val="C00000"/>
                          </a:solidFill>
                          <a:effectLst/>
                        </a:rPr>
                        <a:t>2.10</a:t>
                      </a:r>
                      <a:endParaRPr lang="en-US" sz="240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400" kern="800">
                          <a:solidFill>
                            <a:srgbClr val="C00000"/>
                          </a:solidFill>
                          <a:effectLst/>
                        </a:rPr>
                        <a:t>4.0</a:t>
                      </a:r>
                      <a:endParaRPr lang="en-US" sz="240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400" kern="800" dirty="0">
                          <a:solidFill>
                            <a:srgbClr val="C00000"/>
                          </a:solidFill>
                          <a:effectLst/>
                        </a:rPr>
                        <a:t>3.0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400" kern="800">
                          <a:solidFill>
                            <a:srgbClr val="C00000"/>
                          </a:solidFill>
                          <a:effectLst/>
                        </a:rPr>
                        <a:t>12.0</a:t>
                      </a:r>
                      <a:endParaRPr lang="en-US" sz="240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400" kern="800">
                          <a:solidFill>
                            <a:srgbClr val="C00000"/>
                          </a:solidFill>
                          <a:effectLst/>
                        </a:rPr>
                        <a:t> 94.07</a:t>
                      </a:r>
                      <a:endParaRPr lang="en-US" sz="240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400" kern="800" dirty="0">
                          <a:solidFill>
                            <a:srgbClr val="C00000"/>
                          </a:solidFill>
                          <a:effectLst/>
                        </a:rPr>
                        <a:t>-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18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400" kern="800">
                          <a:solidFill>
                            <a:srgbClr val="7030A0"/>
                          </a:solidFill>
                          <a:effectLst/>
                        </a:rPr>
                        <a:t>eQUS1</a:t>
                      </a:r>
                      <a:endParaRPr lang="en-US" sz="240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400" kern="800">
                          <a:solidFill>
                            <a:srgbClr val="7030A0"/>
                          </a:solidFill>
                          <a:effectLst/>
                        </a:rPr>
                        <a:t>0.6</a:t>
                      </a:r>
                      <a:endParaRPr lang="en-US" sz="240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400" kern="800">
                          <a:solidFill>
                            <a:srgbClr val="7030A0"/>
                          </a:solidFill>
                          <a:effectLst/>
                        </a:rPr>
                        <a:t>4.5</a:t>
                      </a:r>
                      <a:endParaRPr lang="en-US" sz="240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400" kern="800" dirty="0">
                          <a:solidFill>
                            <a:srgbClr val="7030A0"/>
                          </a:solidFill>
                          <a:effectLst/>
                        </a:rPr>
                        <a:t>2.0</a:t>
                      </a:r>
                      <a:endParaRPr lang="en-US" sz="24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400" kern="800" dirty="0">
                          <a:solidFill>
                            <a:srgbClr val="7030A0"/>
                          </a:solidFill>
                          <a:effectLst/>
                        </a:rPr>
                        <a:t>10.0</a:t>
                      </a:r>
                      <a:endParaRPr lang="en-US" sz="24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400" kern="800">
                          <a:solidFill>
                            <a:srgbClr val="7030A0"/>
                          </a:solidFill>
                          <a:effectLst/>
                        </a:rPr>
                        <a:t>-36.94</a:t>
                      </a:r>
                      <a:endParaRPr lang="en-US" sz="240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400" kern="800">
                          <a:solidFill>
                            <a:srgbClr val="7030A0"/>
                          </a:solidFill>
                          <a:effectLst/>
                        </a:rPr>
                        <a:t> 8.10</a:t>
                      </a:r>
                      <a:endParaRPr lang="en-US" sz="240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18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400" kern="800">
                          <a:solidFill>
                            <a:srgbClr val="7030A0"/>
                          </a:solidFill>
                          <a:effectLst/>
                        </a:rPr>
                        <a:t>eQUS2</a:t>
                      </a:r>
                      <a:endParaRPr lang="en-US" sz="240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400" kern="800">
                          <a:solidFill>
                            <a:srgbClr val="7030A0"/>
                          </a:solidFill>
                          <a:effectLst/>
                        </a:rPr>
                        <a:t>0.6</a:t>
                      </a:r>
                      <a:endParaRPr lang="en-US" sz="240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400" kern="800">
                          <a:solidFill>
                            <a:srgbClr val="7030A0"/>
                          </a:solidFill>
                          <a:effectLst/>
                        </a:rPr>
                        <a:t>4.5</a:t>
                      </a:r>
                      <a:endParaRPr lang="en-US" sz="240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400" kern="800">
                          <a:solidFill>
                            <a:srgbClr val="7030A0"/>
                          </a:solidFill>
                          <a:effectLst/>
                        </a:rPr>
                        <a:t>3.2</a:t>
                      </a:r>
                      <a:endParaRPr lang="en-US" sz="240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400" kern="800">
                          <a:solidFill>
                            <a:srgbClr val="7030A0"/>
                          </a:solidFill>
                          <a:effectLst/>
                        </a:rPr>
                        <a:t>11.0</a:t>
                      </a:r>
                      <a:endParaRPr lang="en-US" sz="240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400" kern="800" dirty="0">
                          <a:solidFill>
                            <a:srgbClr val="7030A0"/>
                          </a:solidFill>
                          <a:effectLst/>
                        </a:rPr>
                        <a:t> 33.66</a:t>
                      </a:r>
                      <a:endParaRPr lang="en-US" sz="24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400" kern="800">
                          <a:solidFill>
                            <a:srgbClr val="7030A0"/>
                          </a:solidFill>
                          <a:effectLst/>
                        </a:rPr>
                        <a:t>-7.38 </a:t>
                      </a:r>
                      <a:endParaRPr lang="en-US" sz="240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18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400" kern="800" dirty="0">
                          <a:solidFill>
                            <a:srgbClr val="7030A0"/>
                          </a:solidFill>
                          <a:effectLst/>
                        </a:rPr>
                        <a:t>eQUS3</a:t>
                      </a:r>
                      <a:endParaRPr lang="en-US" sz="24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400" kern="800">
                          <a:solidFill>
                            <a:srgbClr val="7030A0"/>
                          </a:solidFill>
                          <a:effectLst/>
                        </a:rPr>
                        <a:t>0.6</a:t>
                      </a:r>
                      <a:endParaRPr lang="en-US" sz="240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400" kern="800">
                          <a:solidFill>
                            <a:srgbClr val="7030A0"/>
                          </a:solidFill>
                          <a:effectLst/>
                        </a:rPr>
                        <a:t>4.5</a:t>
                      </a:r>
                      <a:endParaRPr lang="en-US" sz="240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400" kern="800">
                          <a:solidFill>
                            <a:srgbClr val="7030A0"/>
                          </a:solidFill>
                          <a:effectLst/>
                        </a:rPr>
                        <a:t>1.5</a:t>
                      </a:r>
                      <a:endParaRPr lang="en-US" sz="240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400" kern="800">
                          <a:solidFill>
                            <a:srgbClr val="7030A0"/>
                          </a:solidFill>
                          <a:effectLst/>
                        </a:rPr>
                        <a:t>11.0</a:t>
                      </a:r>
                      <a:endParaRPr lang="en-US" sz="240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400" kern="800" dirty="0">
                          <a:solidFill>
                            <a:srgbClr val="7030A0"/>
                          </a:solidFill>
                          <a:effectLst/>
                        </a:rPr>
                        <a:t>-20.80</a:t>
                      </a:r>
                      <a:endParaRPr lang="en-US" sz="24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400" kern="800" dirty="0">
                          <a:solidFill>
                            <a:srgbClr val="7030A0"/>
                          </a:solidFill>
                          <a:effectLst/>
                        </a:rPr>
                        <a:t> 4.56</a:t>
                      </a:r>
                      <a:endParaRPr lang="en-US" sz="24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18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400" kern="800">
                          <a:solidFill>
                            <a:srgbClr val="C00000"/>
                          </a:solidFill>
                          <a:effectLst/>
                        </a:rPr>
                        <a:t>iQDS1a</a:t>
                      </a:r>
                      <a:endParaRPr lang="en-US" sz="240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400" kern="800">
                          <a:solidFill>
                            <a:srgbClr val="C00000"/>
                          </a:solidFill>
                          <a:effectLst/>
                        </a:rPr>
                        <a:t>2.25 </a:t>
                      </a:r>
                      <a:endParaRPr lang="en-US" sz="240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400" kern="800">
                          <a:solidFill>
                            <a:srgbClr val="C00000"/>
                          </a:solidFill>
                          <a:effectLst/>
                        </a:rPr>
                        <a:t>9.2</a:t>
                      </a:r>
                      <a:endParaRPr lang="en-US" sz="240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400" kern="800" dirty="0">
                          <a:solidFill>
                            <a:srgbClr val="C00000"/>
                          </a:solidFill>
                          <a:effectLst/>
                        </a:rPr>
                        <a:t>4.0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400" kern="800">
                          <a:solidFill>
                            <a:srgbClr val="C00000"/>
                          </a:solidFill>
                          <a:effectLst/>
                        </a:rPr>
                        <a:t>23.1</a:t>
                      </a:r>
                      <a:endParaRPr lang="en-US" sz="240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400" kern="800" dirty="0">
                          <a:solidFill>
                            <a:srgbClr val="C00000"/>
                          </a:solidFill>
                          <a:effectLst/>
                        </a:rPr>
                        <a:t>-37.23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400" kern="800" dirty="0">
                          <a:solidFill>
                            <a:srgbClr val="C00000"/>
                          </a:solidFill>
                          <a:effectLst/>
                        </a:rPr>
                        <a:t>-1.23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18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400" kern="800">
                          <a:solidFill>
                            <a:srgbClr val="C00000"/>
                          </a:solidFill>
                          <a:effectLst/>
                        </a:rPr>
                        <a:t>iQDS1b</a:t>
                      </a:r>
                      <a:endParaRPr lang="en-US" sz="240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400" kern="800">
                          <a:solidFill>
                            <a:srgbClr val="C00000"/>
                          </a:solidFill>
                          <a:effectLst/>
                        </a:rPr>
                        <a:t>2.25</a:t>
                      </a:r>
                      <a:endParaRPr lang="en-US" sz="240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400" kern="800">
                          <a:solidFill>
                            <a:srgbClr val="C00000"/>
                          </a:solidFill>
                          <a:effectLst/>
                        </a:rPr>
                        <a:t>12.3</a:t>
                      </a:r>
                      <a:endParaRPr lang="en-US" sz="240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400" kern="800">
                          <a:solidFill>
                            <a:srgbClr val="C00000"/>
                          </a:solidFill>
                          <a:effectLst/>
                        </a:rPr>
                        <a:t>4.0</a:t>
                      </a:r>
                      <a:endParaRPr lang="en-US" sz="240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400" kern="800">
                          <a:solidFill>
                            <a:srgbClr val="C00000"/>
                          </a:solidFill>
                          <a:effectLst/>
                        </a:rPr>
                        <a:t>31.0</a:t>
                      </a:r>
                      <a:endParaRPr lang="en-US" sz="240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400" kern="800">
                          <a:solidFill>
                            <a:srgbClr val="C00000"/>
                          </a:solidFill>
                          <a:effectLst/>
                        </a:rPr>
                        <a:t>-37.23</a:t>
                      </a:r>
                      <a:endParaRPr lang="en-US" sz="240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400" kern="800" dirty="0">
                          <a:solidFill>
                            <a:srgbClr val="C00000"/>
                          </a:solidFill>
                          <a:effectLst/>
                        </a:rPr>
                        <a:t>-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118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400" kern="800">
                          <a:solidFill>
                            <a:srgbClr val="C00000"/>
                          </a:solidFill>
                          <a:effectLst/>
                        </a:rPr>
                        <a:t>iQDS2</a:t>
                      </a:r>
                      <a:endParaRPr lang="en-US" sz="240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400" kern="800">
                          <a:solidFill>
                            <a:srgbClr val="C00000"/>
                          </a:solidFill>
                          <a:effectLst/>
                        </a:rPr>
                        <a:t>4.50</a:t>
                      </a:r>
                      <a:endParaRPr lang="en-US" sz="240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400" kern="800">
                          <a:solidFill>
                            <a:srgbClr val="C00000"/>
                          </a:solidFill>
                          <a:effectLst/>
                        </a:rPr>
                        <a:t>17.7</a:t>
                      </a:r>
                      <a:endParaRPr lang="en-US" sz="240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400" kern="800">
                          <a:solidFill>
                            <a:srgbClr val="C00000"/>
                          </a:solidFill>
                          <a:effectLst/>
                        </a:rPr>
                        <a:t>4.0</a:t>
                      </a:r>
                      <a:endParaRPr lang="en-US" sz="240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400" kern="800">
                          <a:solidFill>
                            <a:srgbClr val="C00000"/>
                          </a:solidFill>
                          <a:effectLst/>
                        </a:rPr>
                        <a:t>44.4</a:t>
                      </a:r>
                      <a:endParaRPr lang="en-US" sz="240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400" kern="800">
                          <a:solidFill>
                            <a:srgbClr val="C00000"/>
                          </a:solidFill>
                          <a:effectLst/>
                        </a:rPr>
                        <a:t> 25.96</a:t>
                      </a:r>
                      <a:endParaRPr lang="en-US" sz="240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400" kern="800" dirty="0">
                          <a:solidFill>
                            <a:srgbClr val="C00000"/>
                          </a:solidFill>
                          <a:effectLst/>
                        </a:rPr>
                        <a:t>-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118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400" kern="800" dirty="0">
                          <a:solidFill>
                            <a:srgbClr val="7030A0"/>
                          </a:solidFill>
                          <a:effectLst/>
                        </a:rPr>
                        <a:t>eQDS1</a:t>
                      </a:r>
                      <a:endParaRPr lang="en-US" sz="24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400" kern="800" dirty="0">
                          <a:solidFill>
                            <a:srgbClr val="7030A0"/>
                          </a:solidFill>
                          <a:effectLst/>
                        </a:rPr>
                        <a:t>0.6</a:t>
                      </a:r>
                      <a:endParaRPr lang="en-US" sz="24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400" kern="800" dirty="0">
                          <a:solidFill>
                            <a:srgbClr val="7030A0"/>
                          </a:solidFill>
                          <a:effectLst/>
                        </a:rPr>
                        <a:t>4.5</a:t>
                      </a:r>
                      <a:endParaRPr lang="en-US" sz="24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400" kern="800">
                          <a:solidFill>
                            <a:srgbClr val="7030A0"/>
                          </a:solidFill>
                          <a:effectLst/>
                        </a:rPr>
                        <a:t>1.7</a:t>
                      </a:r>
                      <a:endParaRPr lang="en-US" sz="240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400" kern="800">
                          <a:solidFill>
                            <a:srgbClr val="7030A0"/>
                          </a:solidFill>
                          <a:effectLst/>
                        </a:rPr>
                        <a:t>8.0</a:t>
                      </a:r>
                      <a:endParaRPr lang="en-US" sz="240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400" kern="800" dirty="0">
                          <a:solidFill>
                            <a:srgbClr val="7030A0"/>
                          </a:solidFill>
                          <a:effectLst/>
                        </a:rPr>
                        <a:t>-33.75</a:t>
                      </a:r>
                      <a:endParaRPr lang="en-US" sz="24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400" kern="800" dirty="0">
                          <a:solidFill>
                            <a:srgbClr val="7030A0"/>
                          </a:solidFill>
                          <a:effectLst/>
                        </a:rPr>
                        <a:t>-4.89</a:t>
                      </a:r>
                      <a:endParaRPr lang="en-US" sz="24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118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400" kern="800">
                          <a:solidFill>
                            <a:srgbClr val="7030A0"/>
                          </a:solidFill>
                          <a:effectLst/>
                        </a:rPr>
                        <a:t>eQDS2</a:t>
                      </a:r>
                      <a:endParaRPr lang="en-US" sz="240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400" kern="800">
                          <a:solidFill>
                            <a:srgbClr val="7030A0"/>
                          </a:solidFill>
                          <a:effectLst/>
                        </a:rPr>
                        <a:t>0.6</a:t>
                      </a:r>
                      <a:endParaRPr lang="en-US" sz="240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400" kern="800" dirty="0">
                          <a:solidFill>
                            <a:srgbClr val="7030A0"/>
                          </a:solidFill>
                          <a:effectLst/>
                        </a:rPr>
                        <a:t>4.5</a:t>
                      </a:r>
                      <a:endParaRPr lang="en-US" sz="24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400" kern="800" dirty="0">
                          <a:solidFill>
                            <a:srgbClr val="7030A0"/>
                          </a:solidFill>
                          <a:effectLst/>
                        </a:rPr>
                        <a:t>2.8</a:t>
                      </a:r>
                      <a:endParaRPr lang="en-US" sz="24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400" kern="800" dirty="0">
                          <a:solidFill>
                            <a:srgbClr val="7030A0"/>
                          </a:solidFill>
                          <a:effectLst/>
                        </a:rPr>
                        <a:t>8.5</a:t>
                      </a:r>
                      <a:endParaRPr lang="en-US" sz="24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400" kern="800" dirty="0">
                          <a:solidFill>
                            <a:srgbClr val="7030A0"/>
                          </a:solidFill>
                          <a:effectLst/>
                        </a:rPr>
                        <a:t> 36.22</a:t>
                      </a:r>
                      <a:endParaRPr lang="en-US" sz="24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400" kern="800" dirty="0">
                          <a:solidFill>
                            <a:srgbClr val="7030A0"/>
                          </a:solidFill>
                          <a:effectLst/>
                        </a:rPr>
                        <a:t> 5.25</a:t>
                      </a:r>
                      <a:endParaRPr lang="en-US" sz="24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118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400" kern="800" dirty="0">
                          <a:solidFill>
                            <a:srgbClr val="7030A0"/>
                          </a:solidFill>
                          <a:effectLst/>
                        </a:rPr>
                        <a:t>eQDS3</a:t>
                      </a:r>
                      <a:endParaRPr lang="en-US" sz="24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400" kern="800">
                          <a:solidFill>
                            <a:srgbClr val="7030A0"/>
                          </a:solidFill>
                          <a:effectLst/>
                        </a:rPr>
                        <a:t>0.6</a:t>
                      </a:r>
                      <a:endParaRPr lang="en-US" sz="240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400" kern="800">
                          <a:solidFill>
                            <a:srgbClr val="7030A0"/>
                          </a:solidFill>
                          <a:effectLst/>
                        </a:rPr>
                        <a:t>4.5</a:t>
                      </a:r>
                      <a:endParaRPr lang="en-US" sz="240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400" kern="800">
                          <a:solidFill>
                            <a:srgbClr val="7030A0"/>
                          </a:solidFill>
                          <a:effectLst/>
                        </a:rPr>
                        <a:t>2.4</a:t>
                      </a:r>
                      <a:endParaRPr lang="en-US" sz="240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400" kern="800">
                          <a:solidFill>
                            <a:srgbClr val="7030A0"/>
                          </a:solidFill>
                          <a:effectLst/>
                        </a:rPr>
                        <a:t>10.0</a:t>
                      </a:r>
                      <a:endParaRPr lang="en-US" sz="240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400" kern="800" dirty="0">
                          <a:solidFill>
                            <a:srgbClr val="7030A0"/>
                          </a:solidFill>
                          <a:effectLst/>
                        </a:rPr>
                        <a:t>-18.72</a:t>
                      </a:r>
                      <a:endParaRPr lang="en-US" sz="24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400" kern="800" dirty="0">
                          <a:solidFill>
                            <a:srgbClr val="7030A0"/>
                          </a:solidFill>
                          <a:effectLst/>
                        </a:rPr>
                        <a:t>-2.71</a:t>
                      </a:r>
                      <a:endParaRPr lang="en-US" sz="24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9732" y="24454861"/>
            <a:ext cx="9144000" cy="6395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15197" y="4475455"/>
            <a:ext cx="74497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u="sng" dirty="0" smtClean="0">
                <a:solidFill>
                  <a:schemeClr val="tx2">
                    <a:lumMod val="75000"/>
                  </a:schemeClr>
                </a:solidFill>
              </a:rPr>
              <a:t>Jefferson Lab Electron-Ion Collider</a:t>
            </a:r>
            <a:endParaRPr lang="en-US" sz="4000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4684560" y="4475455"/>
            <a:ext cx="21527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u="sng" dirty="0" smtClean="0">
                <a:solidFill>
                  <a:schemeClr val="tx2">
                    <a:lumMod val="75000"/>
                  </a:schemeClr>
                </a:solidFill>
              </a:rPr>
              <a:t>IR Layout</a:t>
            </a:r>
            <a:endParaRPr lang="en-US" sz="4000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2451832" y="4475455"/>
            <a:ext cx="58155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u="sng" dirty="0" smtClean="0">
                <a:solidFill>
                  <a:schemeClr val="tx2">
                    <a:lumMod val="75000"/>
                  </a:schemeClr>
                </a:solidFill>
              </a:rPr>
              <a:t>IR Quadrupole Parameters</a:t>
            </a:r>
            <a:endParaRPr lang="en-US" sz="4000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15" y="5436408"/>
            <a:ext cx="9736157" cy="515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 rot="2127356">
            <a:off x="13934842" y="5553416"/>
            <a:ext cx="1357260" cy="1082858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 rot="2127356">
            <a:off x="14950199" y="7081275"/>
            <a:ext cx="2269359" cy="1804888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 rot="10800000">
            <a:off x="14270838" y="6701849"/>
            <a:ext cx="1034926" cy="701566"/>
          </a:xfrm>
          <a:prstGeom prst="ellipse">
            <a:avLst/>
          </a:prstGeom>
          <a:noFill/>
          <a:ln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 rot="10800000">
            <a:off x="15208931" y="6065087"/>
            <a:ext cx="1069334" cy="928386"/>
          </a:xfrm>
          <a:prstGeom prst="ellipse">
            <a:avLst/>
          </a:prstGeom>
          <a:noFill/>
          <a:ln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/>
          <p:cNvSpPr/>
          <p:nvPr/>
        </p:nvSpPr>
        <p:spPr>
          <a:xfrm>
            <a:off x="20914030" y="6184215"/>
            <a:ext cx="266700" cy="1066800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Left Brace 67"/>
          <p:cNvSpPr/>
          <p:nvPr/>
        </p:nvSpPr>
        <p:spPr>
          <a:xfrm>
            <a:off x="20907462" y="8409781"/>
            <a:ext cx="266700" cy="1066800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Left Brace 69"/>
          <p:cNvSpPr/>
          <p:nvPr/>
        </p:nvSpPr>
        <p:spPr>
          <a:xfrm>
            <a:off x="20907462" y="7298313"/>
            <a:ext cx="266700" cy="1066800"/>
          </a:xfrm>
          <a:prstGeom prst="leftBrac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Left Brace 70"/>
          <p:cNvSpPr/>
          <p:nvPr/>
        </p:nvSpPr>
        <p:spPr>
          <a:xfrm>
            <a:off x="20907462" y="9521249"/>
            <a:ext cx="266700" cy="1066800"/>
          </a:xfrm>
          <a:prstGeom prst="leftBrac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5008530" y="5742781"/>
            <a:ext cx="4800600" cy="0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19811185" y="5742781"/>
            <a:ext cx="1096277" cy="974834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16653398" y="8927415"/>
            <a:ext cx="4324350" cy="15766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16141631" y="6230198"/>
            <a:ext cx="3667499" cy="0"/>
          </a:xfrm>
          <a:prstGeom prst="line">
            <a:avLst/>
          </a:prstGeom>
          <a:ln w="254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endCxn id="70" idx="1"/>
          </p:cNvCxnSpPr>
          <p:nvPr/>
        </p:nvCxnSpPr>
        <p:spPr>
          <a:xfrm>
            <a:off x="19811185" y="6230198"/>
            <a:ext cx="1096277" cy="1601515"/>
          </a:xfrm>
          <a:prstGeom prst="line">
            <a:avLst/>
          </a:prstGeom>
          <a:ln w="254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14788301" y="7428569"/>
            <a:ext cx="0" cy="2626080"/>
          </a:xfrm>
          <a:prstGeom prst="line">
            <a:avLst/>
          </a:prstGeom>
          <a:ln w="254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14819951" y="10048081"/>
            <a:ext cx="6108855" cy="0"/>
          </a:xfrm>
          <a:prstGeom prst="line">
            <a:avLst/>
          </a:prstGeom>
          <a:ln w="254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16272271" y="6778242"/>
            <a:ext cx="565059" cy="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>
            <a:off x="13380545" y="5469473"/>
            <a:ext cx="513906" cy="389676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6854491" y="6608375"/>
            <a:ext cx="1445652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</a:rPr>
              <a:t>10 GeV electrons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 rot="2280000">
            <a:off x="12990507" y="5718815"/>
            <a:ext cx="848309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</a:rPr>
              <a:t>200 GeV </a:t>
            </a:r>
          </a:p>
          <a:p>
            <a:pPr algn="ctr"/>
            <a:r>
              <a:rPr lang="en-US" sz="1400" b="1" dirty="0" smtClean="0">
                <a:solidFill>
                  <a:schemeClr val="tx2"/>
                </a:solidFill>
              </a:rPr>
              <a:t>protons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48716" y="12562681"/>
            <a:ext cx="8912956" cy="10095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sz="30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Experimental</a:t>
            </a:r>
            <a:r>
              <a:rPr lang="en-US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spcAft>
                <a:spcPts val="200"/>
              </a:spcAft>
            </a:pPr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0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Very large aperture for acceptance </a:t>
            </a:r>
            <a:r>
              <a:rPr lang="en-US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of charged and neutral particles in the hadron beam forward side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Limit </a:t>
            </a:r>
            <a:r>
              <a:rPr lang="en-US" sz="30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background and detector damage from e-beam synchrotron radiation 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0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Integrate </a:t>
            </a:r>
            <a:r>
              <a:rPr lang="en-US" sz="30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detector elements 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(e.g. spectrometers) in IR layout </a:t>
            </a:r>
            <a:endParaRPr lang="en-US" sz="3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Operate under </a:t>
            </a:r>
            <a:r>
              <a:rPr lang="en-US" sz="30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high heat load from IP 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(cooling, radiation lifetime</a:t>
            </a:r>
            <a:r>
              <a:rPr lang="en-US" sz="30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)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200"/>
              </a:spcAft>
            </a:pPr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200"/>
              </a:spcAft>
            </a:pPr>
            <a:r>
              <a:rPr lang="en-US" sz="30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Accelerator</a:t>
            </a:r>
            <a:r>
              <a:rPr lang="en-US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spcAft>
                <a:spcPts val="200"/>
              </a:spcAft>
            </a:pPr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0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Large </a:t>
            </a:r>
            <a:r>
              <a:rPr lang="en-US" sz="30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focusing strength</a:t>
            </a:r>
            <a:r>
              <a:rPr lang="en-US" sz="3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30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for 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small beam size at the </a:t>
            </a:r>
            <a:r>
              <a:rPr lang="en-US" sz="30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IP and high luminosity</a:t>
            </a:r>
            <a:r>
              <a:rPr lang="en-US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Operate in a </a:t>
            </a:r>
            <a:r>
              <a:rPr lang="en-US" sz="30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wide range of beam energy/current with good field quality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0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Compact designs </a:t>
            </a:r>
            <a:r>
              <a:rPr lang="en-US" sz="30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and/or </a:t>
            </a:r>
            <a:r>
              <a:rPr lang="en-US" sz="30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interleaved electron and ion </a:t>
            </a:r>
            <a:r>
              <a:rPr lang="en-US" sz="30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magnets</a:t>
            </a:r>
            <a:r>
              <a:rPr lang="en-US" sz="30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30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in order to minimize </a:t>
            </a:r>
            <a:r>
              <a:rPr lang="en-US" sz="30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crossing </a:t>
            </a:r>
            <a:r>
              <a:rPr lang="en-US" sz="30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angle </a:t>
            </a:r>
            <a:r>
              <a:rPr lang="en-US" sz="30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and </a:t>
            </a:r>
            <a:r>
              <a:rPr lang="en-US" sz="30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crab cavity system </a:t>
            </a:r>
            <a:r>
              <a:rPr lang="en-US" sz="30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requirements</a:t>
            </a:r>
            <a:r>
              <a:rPr lang="en-US" sz="3000" b="1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</a:t>
            </a:r>
            <a:r>
              <a:rPr lang="en-US" sz="30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ontrol magnet fringe fields 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to minimize perturbations on adjacent beam optics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402932" y="23383081"/>
            <a:ext cx="9524999" cy="8458200"/>
          </a:xfrm>
          <a:prstGeom prst="roundRect">
            <a:avLst>
              <a:gd name="adj" fmla="val 4107"/>
            </a:avLst>
          </a:prstGeom>
          <a:solidFill>
            <a:schemeClr val="bg1"/>
          </a:solidFill>
          <a:ln w="762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400" b="1" u="sng" dirty="0" smtClean="0">
                <a:solidFill>
                  <a:schemeClr val="tx2">
                    <a:lumMod val="75000"/>
                  </a:schemeClr>
                </a:solidFill>
              </a:rPr>
              <a:t>Geometric and random errors</a:t>
            </a:r>
            <a:endParaRPr lang="en-US" sz="4400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32" y="24454862"/>
            <a:ext cx="9144000" cy="6395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3732" y="24454862"/>
            <a:ext cx="9144000" cy="6395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" name="Rounded Rectangle 102"/>
          <p:cNvSpPr/>
          <p:nvPr/>
        </p:nvSpPr>
        <p:spPr>
          <a:xfrm>
            <a:off x="378130" y="32222281"/>
            <a:ext cx="29413201" cy="8305800"/>
          </a:xfrm>
          <a:prstGeom prst="roundRect">
            <a:avLst>
              <a:gd name="adj" fmla="val 4107"/>
            </a:avLst>
          </a:prstGeom>
          <a:noFill/>
          <a:ln w="762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400" b="1" u="sng" dirty="0" smtClean="0">
                <a:solidFill>
                  <a:schemeClr val="tx2">
                    <a:lumMod val="75000"/>
                  </a:schemeClr>
                </a:solidFill>
              </a:rPr>
              <a:t>End Field Quality and Magnet Length Optimization</a:t>
            </a:r>
            <a:endParaRPr lang="en-US" sz="4400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136732" y="5980425"/>
            <a:ext cx="2057400" cy="1270590"/>
          </a:xfrm>
          <a:prstGeom prst="rect">
            <a:avLst/>
          </a:prstGeom>
          <a:noFill/>
          <a:ln w="3810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6194132" y="5980425"/>
            <a:ext cx="4876800" cy="0"/>
          </a:xfrm>
          <a:prstGeom prst="line">
            <a:avLst/>
          </a:prstGeom>
          <a:ln w="38100">
            <a:solidFill>
              <a:srgbClr val="7030A0"/>
            </a:solidFill>
            <a:prstDash val="sys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769157" y="33473713"/>
            <a:ext cx="9069666" cy="6812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US" sz="3000" u="sng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30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ongitudinal space allocation is very tight</a:t>
            </a:r>
            <a:r>
              <a:rPr lang="en-US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spcAft>
                <a:spcPts val="400"/>
              </a:spcAft>
            </a:pPr>
            <a:endParaRPr lang="en-US" sz="1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Coil </a:t>
            </a:r>
            <a:r>
              <a:rPr lang="en-US" sz="30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 geometry </a:t>
            </a:r>
            <a:r>
              <a:rPr lang="en-US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has to be optimized for </a:t>
            </a:r>
            <a:r>
              <a:rPr lang="en-US" sz="30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winding 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Spacers to control </a:t>
            </a:r>
            <a:r>
              <a:rPr lang="en-US" sz="30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peak field and field quality </a:t>
            </a:r>
            <a:r>
              <a:rPr lang="en-US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make the coil end less compact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Include </a:t>
            </a:r>
            <a:r>
              <a:rPr lang="en-US" sz="30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space for engineering features</a:t>
            </a:r>
            <a:r>
              <a:rPr lang="en-US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: leads, axial force support, cryostat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Estimate field quality and </a:t>
            </a:r>
            <a:r>
              <a:rPr lang="en-US" sz="30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allocate space for correctors</a:t>
            </a:r>
            <a:endParaRPr lang="en-US" sz="3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400"/>
              </a:spcAft>
            </a:pPr>
            <a:endParaRPr lang="en-US" sz="3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400"/>
              </a:spcAft>
            </a:pP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3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400"/>
              </a:spcAft>
            </a:pPr>
            <a:endParaRPr lang="en-US" sz="3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400"/>
              </a:spcAft>
            </a:pPr>
            <a:endParaRPr lang="en-US" sz="3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30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ncrease operating gradient </a:t>
            </a:r>
            <a:r>
              <a:rPr lang="en-US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limited by NbTi properties</a:t>
            </a:r>
          </a:p>
        </p:txBody>
      </p:sp>
      <p:pic>
        <p:nvPicPr>
          <p:cNvPr id="110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632" y="37455400"/>
            <a:ext cx="4953000" cy="2026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3195" y="15525167"/>
            <a:ext cx="8006718" cy="3512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" name="TextBox 124"/>
          <p:cNvSpPr txBox="1"/>
          <p:nvPr/>
        </p:nvSpPr>
        <p:spPr>
          <a:xfrm>
            <a:off x="20962829" y="12517492"/>
            <a:ext cx="8147451" cy="2718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u="sng" dirty="0" smtClean="0"/>
              <a:t>Example: iQDS2</a:t>
            </a:r>
            <a:r>
              <a:rPr lang="en-US" sz="3000" dirty="0" smtClean="0"/>
              <a:t>:</a:t>
            </a:r>
            <a:endParaRPr lang="en-US" sz="3000" dirty="0"/>
          </a:p>
          <a:p>
            <a:pPr>
              <a:spcAft>
                <a:spcPts val="200"/>
              </a:spcAft>
            </a:pPr>
            <a:endParaRPr lang="en-US" sz="1400" dirty="0"/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0000FF"/>
                </a:solidFill>
              </a:rPr>
              <a:t>Very large aperture: 37 cm coil diameter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0000FF"/>
                </a:solidFill>
              </a:rPr>
              <a:t>Double-layer coil </a:t>
            </a:r>
            <a:r>
              <a:rPr lang="en-US" sz="3000" dirty="0" smtClean="0"/>
              <a:t>with 30 mm total width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000" dirty="0" smtClean="0"/>
              <a:t>LHC dipole inner cable with lower keystone angle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0000FF"/>
                </a:solidFill>
              </a:rPr>
              <a:t>Magnetic analysis performed with ROXIE</a:t>
            </a:r>
          </a:p>
        </p:txBody>
      </p:sp>
      <p:graphicFrame>
        <p:nvGraphicFramePr>
          <p:cNvPr id="126" name="Table 1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536118"/>
              </p:ext>
            </p:extLst>
          </p:nvPr>
        </p:nvGraphicFramePr>
        <p:xfrm>
          <a:off x="21047380" y="19573081"/>
          <a:ext cx="7992532" cy="296252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933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23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67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51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0" dirty="0" smtClean="0">
                          <a:solidFill>
                            <a:srgbClr val="0000FF"/>
                          </a:solidFill>
                          <a:latin typeface="+mj-lt"/>
                        </a:rPr>
                        <a:t>Operating</a:t>
                      </a:r>
                      <a:r>
                        <a:rPr lang="en-US" sz="3000" b="0" baseline="0" dirty="0" smtClean="0">
                          <a:solidFill>
                            <a:srgbClr val="0000FF"/>
                          </a:solidFill>
                          <a:latin typeface="+mj-lt"/>
                        </a:rPr>
                        <a:t> Parameters (2D)</a:t>
                      </a:r>
                      <a:endParaRPr lang="en-US" sz="3000" b="0" dirty="0" smtClean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marL="45720" marR="45720" marT="18277" marB="182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i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Unit</a:t>
                      </a:r>
                      <a:endParaRPr lang="en-US" sz="30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5720" marR="45720" marT="18277" marB="182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i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Value</a:t>
                      </a:r>
                      <a:endParaRPr lang="en-US" sz="30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5720" marR="45720" marT="18277" marB="182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113">
                <a:tc>
                  <a:txBody>
                    <a:bodyPr/>
                    <a:lstStyle/>
                    <a:p>
                      <a:r>
                        <a:rPr lang="en-US" sz="3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Current</a:t>
                      </a:r>
                      <a:endParaRPr lang="en-US" sz="3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5720" marR="45720" marT="18277" marB="182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i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kA</a:t>
                      </a:r>
                      <a:endParaRPr lang="en-US" sz="30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5720" marR="45720" marT="18277" marB="182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i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6.5</a:t>
                      </a:r>
                      <a:endParaRPr lang="en-US" sz="30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5720" marR="45720" marT="18277" marB="182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113">
                <a:tc>
                  <a:txBody>
                    <a:bodyPr/>
                    <a:lstStyle/>
                    <a:p>
                      <a:r>
                        <a:rPr lang="en-US" sz="3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Copper current density</a:t>
                      </a:r>
                      <a:endParaRPr lang="en-US" sz="3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5720" marR="45720" marT="18277" marB="182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i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kA/mm</a:t>
                      </a:r>
                      <a:r>
                        <a:rPr lang="en-US" sz="3000" b="0" i="0" baseline="30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  <a:endParaRPr lang="en-US" sz="3000" b="0" i="0" baseline="30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5720" marR="45720" marT="18277" marB="182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i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0.42</a:t>
                      </a:r>
                      <a:endParaRPr lang="en-US" sz="30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5720" marR="45720" marT="18277" marB="182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113">
                <a:tc>
                  <a:txBody>
                    <a:bodyPr/>
                    <a:lstStyle/>
                    <a:p>
                      <a:r>
                        <a:rPr lang="en-US" sz="3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Field</a:t>
                      </a:r>
                      <a:r>
                        <a:rPr lang="en-US" sz="30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at coil radius (</a:t>
                      </a:r>
                      <a:r>
                        <a:rPr lang="en-US" sz="30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GxR</a:t>
                      </a:r>
                      <a:r>
                        <a:rPr lang="en-US" sz="3000" b="0" baseline="-250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in</a:t>
                      </a:r>
                      <a:r>
                        <a:rPr lang="en-US" sz="30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)</a:t>
                      </a:r>
                      <a:endParaRPr lang="en-US" sz="3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5720" marR="45720" marT="18277" marB="182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i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T</a:t>
                      </a:r>
                      <a:endParaRPr lang="en-US" sz="30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5720" marR="45720" marT="18277" marB="182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i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4.85</a:t>
                      </a:r>
                      <a:endParaRPr lang="en-US" sz="30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5720" marR="45720" marT="18277" marB="182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5113">
                <a:tc>
                  <a:txBody>
                    <a:bodyPr/>
                    <a:lstStyle/>
                    <a:p>
                      <a:r>
                        <a:rPr lang="en-US" sz="3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Peak (2D)</a:t>
                      </a:r>
                      <a:r>
                        <a:rPr lang="en-US" sz="30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coil field</a:t>
                      </a:r>
                      <a:endParaRPr lang="en-US" sz="3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5720" marR="45720" marT="18277" marB="182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i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T</a:t>
                      </a:r>
                      <a:endParaRPr lang="en-US" sz="30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5720" marR="45720" marT="18277" marB="182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i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5.86</a:t>
                      </a:r>
                      <a:endParaRPr lang="en-US" sz="30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5720" marR="45720" marT="18277" marB="182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5113">
                <a:tc>
                  <a:txBody>
                    <a:bodyPr/>
                    <a:lstStyle/>
                    <a:p>
                      <a:r>
                        <a:rPr lang="en-US" sz="3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Lorentz force (</a:t>
                      </a:r>
                      <a:r>
                        <a:rPr lang="en-US" sz="3000" b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F</a:t>
                      </a:r>
                      <a:r>
                        <a:rPr lang="en-US" sz="3000" b="0" baseline="-250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q</a:t>
                      </a:r>
                      <a:r>
                        <a:rPr lang="en-US" sz="3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1 octant) </a:t>
                      </a:r>
                      <a:endParaRPr lang="en-US" sz="3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5720" marR="45720" marT="18277" marB="182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i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MN/m</a:t>
                      </a:r>
                      <a:endParaRPr lang="en-US" sz="30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5720" marR="45720" marT="18277" marB="182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i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1.49</a:t>
                      </a:r>
                      <a:endParaRPr lang="en-US" sz="30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5720" marR="45720" marT="18277" marB="182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8507" y="33629505"/>
            <a:ext cx="9662923" cy="5490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0308507" y="39283915"/>
            <a:ext cx="96431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/>
              <a:t>Coil and iron yoke model for end field analysis of iQDS1a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/>
              <a:t>Local correction of b</a:t>
            </a:r>
            <a:r>
              <a:rPr lang="en-US" sz="3000" baseline="-25000" dirty="0" smtClean="0"/>
              <a:t>6</a:t>
            </a:r>
            <a:r>
              <a:rPr lang="en-US" sz="3000" dirty="0" smtClean="0"/>
              <a:t> requires 53 mm shift of lower block</a:t>
            </a:r>
            <a:endParaRPr lang="en-US" sz="3000" dirty="0"/>
          </a:p>
        </p:txBody>
      </p:sp>
      <p:sp>
        <p:nvSpPr>
          <p:cNvPr id="40" name="Rectangle 39"/>
          <p:cNvSpPr/>
          <p:nvPr/>
        </p:nvSpPr>
        <p:spPr>
          <a:xfrm>
            <a:off x="769157" y="34179418"/>
            <a:ext cx="9069666" cy="1447800"/>
          </a:xfrm>
          <a:prstGeom prst="rect">
            <a:avLst/>
          </a:prstGeom>
          <a:noFill/>
          <a:ln>
            <a:solidFill>
              <a:srgbClr val="3366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>
          <a:xfrm>
            <a:off x="763880" y="35747533"/>
            <a:ext cx="9069666" cy="1447800"/>
          </a:xfrm>
          <a:prstGeom prst="rect">
            <a:avLst/>
          </a:prstGeom>
          <a:noFill/>
          <a:ln>
            <a:solidFill>
              <a:srgbClr val="3366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Arrow Connector 84"/>
          <p:cNvCxnSpPr/>
          <p:nvPr/>
        </p:nvCxnSpPr>
        <p:spPr>
          <a:xfrm>
            <a:off x="5165432" y="37937281"/>
            <a:ext cx="235217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2259806" y="38468824"/>
            <a:ext cx="1321093" cy="0"/>
          </a:xfrm>
          <a:prstGeom prst="straightConnector1">
            <a:avLst/>
          </a:prstGeom>
          <a:ln>
            <a:solidFill>
              <a:srgbClr val="336699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>
            <a:off x="2259806" y="37286353"/>
            <a:ext cx="15667" cy="1182471"/>
          </a:xfrm>
          <a:prstGeom prst="straightConnector1">
            <a:avLst/>
          </a:prstGeom>
          <a:ln>
            <a:solidFill>
              <a:srgbClr val="336699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>
            <a:off x="9833546" y="35041681"/>
            <a:ext cx="474961" cy="0"/>
          </a:xfrm>
          <a:prstGeom prst="straightConnector1">
            <a:avLst/>
          </a:prstGeom>
          <a:ln>
            <a:solidFill>
              <a:srgbClr val="336699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Rectangle 144"/>
          <p:cNvSpPr/>
          <p:nvPr/>
        </p:nvSpPr>
        <p:spPr>
          <a:xfrm>
            <a:off x="18842989" y="17086371"/>
            <a:ext cx="1295743" cy="5458510"/>
          </a:xfrm>
          <a:prstGeom prst="rect">
            <a:avLst/>
          </a:prstGeom>
          <a:noFill/>
          <a:ln>
            <a:solidFill>
              <a:srgbClr val="3366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6" name="Straight Arrow Connector 145"/>
          <p:cNvCxnSpPr/>
          <p:nvPr/>
        </p:nvCxnSpPr>
        <p:spPr>
          <a:xfrm>
            <a:off x="20172650" y="17300219"/>
            <a:ext cx="474961" cy="0"/>
          </a:xfrm>
          <a:prstGeom prst="straightConnector1">
            <a:avLst/>
          </a:prstGeom>
          <a:ln>
            <a:solidFill>
              <a:srgbClr val="336699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/>
          <p:cNvSpPr txBox="1"/>
          <p:nvPr/>
        </p:nvSpPr>
        <p:spPr>
          <a:xfrm>
            <a:off x="704275" y="30851696"/>
            <a:ext cx="87359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Block displacements have  a flat </a:t>
            </a:r>
            <a:r>
              <a:rPr lang="en-US" sz="2800" dirty="0"/>
              <a:t>distribution of ±100 </a:t>
            </a:r>
            <a:r>
              <a:rPr lang="en-US" sz="2800" dirty="0" smtClean="0">
                <a:latin typeface="Symbol" panose="05050102010706020507" pitchFamily="18" charset="2"/>
              </a:rPr>
              <a:t>m</a:t>
            </a:r>
            <a:r>
              <a:rPr lang="en-US" sz="2800" dirty="0" smtClean="0"/>
              <a:t>m </a:t>
            </a:r>
            <a:r>
              <a:rPr lang="en-US" sz="2800" dirty="0"/>
              <a:t>in radial and azimuthal </a:t>
            </a:r>
            <a:r>
              <a:rPr lang="en-US" sz="2800" dirty="0" smtClean="0"/>
              <a:t>direction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10817733" y="30851696"/>
            <a:ext cx="87359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Saturation curves </a:t>
            </a:r>
            <a:r>
              <a:rPr lang="en-US" sz="2800" dirty="0"/>
              <a:t>may be shifted vertically by a fixed amount </a:t>
            </a:r>
            <a:r>
              <a:rPr lang="en-US" sz="2800" dirty="0" smtClean="0"/>
              <a:t>(by coil cross-section design) </a:t>
            </a:r>
            <a:r>
              <a:rPr lang="en-US" sz="2800" dirty="0"/>
              <a:t>to optimize the DA</a:t>
            </a:r>
            <a:endParaRPr lang="en-US" sz="2800" dirty="0" smtClean="0"/>
          </a:p>
        </p:txBody>
      </p:sp>
      <p:sp>
        <p:nvSpPr>
          <p:cNvPr id="149" name="TextBox 148"/>
          <p:cNvSpPr txBox="1"/>
          <p:nvPr/>
        </p:nvSpPr>
        <p:spPr>
          <a:xfrm>
            <a:off x="20824135" y="30851696"/>
            <a:ext cx="87359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M</a:t>
            </a:r>
            <a:r>
              <a:rPr lang="en-US" sz="2800" dirty="0" smtClean="0"/>
              <a:t>ain </a:t>
            </a:r>
            <a:r>
              <a:rPr lang="en-US" sz="2800" dirty="0"/>
              <a:t>concern is the effect of </a:t>
            </a:r>
            <a:r>
              <a:rPr lang="en-US" sz="2800" dirty="0" smtClean="0"/>
              <a:t>high </a:t>
            </a:r>
            <a:r>
              <a:rPr lang="en-US" sz="2800" dirty="0"/>
              <a:t>field, large </a:t>
            </a:r>
            <a:r>
              <a:rPr lang="en-US" sz="2800" dirty="0" smtClean="0"/>
              <a:t>bore </a:t>
            </a:r>
            <a:r>
              <a:rPr lang="en-US" sz="2800" dirty="0"/>
              <a:t>ion quadrupole fringe fields on the adjacent electron </a:t>
            </a:r>
            <a:r>
              <a:rPr lang="en-US" sz="2800" dirty="0" smtClean="0"/>
              <a:t>beam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956" y="16953006"/>
            <a:ext cx="9547225" cy="578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41218</TotalTime>
  <Words>558</Words>
  <Application>Microsoft Office PowerPoint</Application>
  <PresentationFormat>Custom</PresentationFormat>
  <Paragraphs>164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Symbol</vt:lpstr>
      <vt:lpstr>Times New Roman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hfelice</dc:creator>
  <cp:lastModifiedBy>Tim Michalski</cp:lastModifiedBy>
  <cp:revision>1293</cp:revision>
  <cp:lastPrinted>2019-08-28T17:13:14Z</cp:lastPrinted>
  <dcterms:created xsi:type="dcterms:W3CDTF">2011-05-11T20:11:32Z</dcterms:created>
  <dcterms:modified xsi:type="dcterms:W3CDTF">2019-08-28T19:13:11Z</dcterms:modified>
</cp:coreProperties>
</file>