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3"/>
  </p:notesMasterIdLst>
  <p:handoutMasterIdLst>
    <p:handoutMasterId r:id="rId24"/>
  </p:handoutMasterIdLst>
  <p:sldIdLst>
    <p:sldId id="438" r:id="rId2"/>
    <p:sldId id="497" r:id="rId3"/>
    <p:sldId id="475" r:id="rId4"/>
    <p:sldId id="444" r:id="rId5"/>
    <p:sldId id="482" r:id="rId6"/>
    <p:sldId id="483" r:id="rId7"/>
    <p:sldId id="481" r:id="rId8"/>
    <p:sldId id="496" r:id="rId9"/>
    <p:sldId id="484" r:id="rId10"/>
    <p:sldId id="485" r:id="rId11"/>
    <p:sldId id="487" r:id="rId12"/>
    <p:sldId id="486" r:id="rId13"/>
    <p:sldId id="488" r:id="rId14"/>
    <p:sldId id="490" r:id="rId15"/>
    <p:sldId id="451" r:id="rId16"/>
    <p:sldId id="492" r:id="rId17"/>
    <p:sldId id="493" r:id="rId18"/>
    <p:sldId id="498" r:id="rId19"/>
    <p:sldId id="480" r:id="rId20"/>
    <p:sldId id="491" r:id="rId21"/>
    <p:sldId id="4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66FFFF"/>
    <a:srgbClr val="FFCCFF"/>
    <a:srgbClr val="CCE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65873" autoAdjust="0"/>
  </p:normalViewPr>
  <p:slideViewPr>
    <p:cSldViewPr snapToGrid="0" snapToObjects="1">
      <p:cViewPr varScale="1">
        <p:scale>
          <a:sx n="62" d="100"/>
          <a:sy n="62" d="100"/>
        </p:scale>
        <p:origin x="48" y="364"/>
      </p:cViewPr>
      <p:guideLst>
        <p:guide orient="horz" pos="2160"/>
        <p:guide pos="3840"/>
      </p:guideLst>
    </p:cSldViewPr>
  </p:slideViewPr>
  <p:outlineViewPr>
    <p:cViewPr>
      <p:scale>
        <a:sx n="33" d="100"/>
        <a:sy n="33" d="100"/>
      </p:scale>
      <p:origin x="0" y="-11706"/>
    </p:cViewPr>
  </p:outlineViewPr>
  <p:notesTextViewPr>
    <p:cViewPr>
      <p:scale>
        <a:sx n="3" d="2"/>
        <a:sy n="3" d="2"/>
      </p:scale>
      <p:origin x="0" y="0"/>
    </p:cViewPr>
  </p:notesTextViewPr>
  <p:sorterViewPr>
    <p:cViewPr>
      <p:scale>
        <a:sx n="50" d="100"/>
        <a:sy n="50" d="100"/>
      </p:scale>
      <p:origin x="0" y="0"/>
    </p:cViewPr>
  </p:sorterViewPr>
  <p:notesViewPr>
    <p:cSldViewPr snapToGrid="0" snapToObjects="1">
      <p:cViewPr varScale="1">
        <p:scale>
          <a:sx n="50" d="100"/>
          <a:sy n="50" d="100"/>
        </p:scale>
        <p:origin x="-2636"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55261106159474"/>
          <c:y val="3.3997324150637158E-2"/>
          <c:w val="0.85175486606589856"/>
          <c:h val="0.82024066221163394"/>
        </c:manualLayout>
      </c:layout>
      <c:scatterChart>
        <c:scatterStyle val="lineMarker"/>
        <c:varyColors val="0"/>
        <c:ser>
          <c:idx val="0"/>
          <c:order val="0"/>
          <c:tx>
            <c:v>Peak luminosity</c:v>
          </c:tx>
          <c:spPr>
            <a:ln w="38100">
              <a:solidFill>
                <a:srgbClr val="FF0000"/>
              </a:solidFill>
              <a:prstDash val="sysDot"/>
            </a:ln>
          </c:spPr>
          <c:marker>
            <c:spPr>
              <a:solidFill>
                <a:srgbClr val="FF0000"/>
              </a:solidFill>
              <a:ln w="38100">
                <a:solidFill>
                  <a:srgbClr val="FF0000"/>
                </a:solidFill>
                <a:prstDash val="sysDot"/>
              </a:ln>
            </c:spPr>
          </c:marker>
          <c:xVal>
            <c:numRef>
              <c:f>Sheet1!$A$1:$A$8</c:f>
              <c:numCache>
                <c:formatCode>General</c:formatCode>
                <c:ptCount val="8"/>
                <c:pt idx="0">
                  <c:v>21.9</c:v>
                </c:pt>
                <c:pt idx="1">
                  <c:v>31.6</c:v>
                </c:pt>
                <c:pt idx="2">
                  <c:v>44.7</c:v>
                </c:pt>
                <c:pt idx="3">
                  <c:v>56.6</c:v>
                </c:pt>
                <c:pt idx="4">
                  <c:v>69.3</c:v>
                </c:pt>
                <c:pt idx="5">
                  <c:v>80</c:v>
                </c:pt>
                <c:pt idx="6">
                  <c:v>89.4</c:v>
                </c:pt>
                <c:pt idx="7">
                  <c:v>98</c:v>
                </c:pt>
              </c:numCache>
            </c:numRef>
          </c:xVal>
          <c:yVal>
            <c:numRef>
              <c:f>Sheet1!$B$1:$B$8</c:f>
              <c:numCache>
                <c:formatCode>General</c:formatCode>
                <c:ptCount val="8"/>
                <c:pt idx="0">
                  <c:v>3.45</c:v>
                </c:pt>
                <c:pt idx="1">
                  <c:v>7.2</c:v>
                </c:pt>
                <c:pt idx="2">
                  <c:v>14.6</c:v>
                </c:pt>
                <c:pt idx="3">
                  <c:v>17</c:v>
                </c:pt>
                <c:pt idx="4">
                  <c:v>15.89</c:v>
                </c:pt>
                <c:pt idx="5">
                  <c:v>10.85</c:v>
                </c:pt>
                <c:pt idx="6">
                  <c:v>3.91</c:v>
                </c:pt>
                <c:pt idx="7">
                  <c:v>1.31</c:v>
                </c:pt>
              </c:numCache>
            </c:numRef>
          </c:yVal>
          <c:smooth val="0"/>
          <c:extLst>
            <c:ext xmlns:c16="http://schemas.microsoft.com/office/drawing/2014/chart" uri="{C3380CC4-5D6E-409C-BE32-E72D297353CC}">
              <c16:uniqueId val="{00000000-3C2F-414C-98FD-D6CAF2452D5C}"/>
            </c:ext>
          </c:extLst>
        </c:ser>
        <c:ser>
          <c:idx val="1"/>
          <c:order val="1"/>
          <c:tx>
            <c:v>Average luminosity</c:v>
          </c:tx>
          <c:spPr>
            <a:ln w="38100">
              <a:solidFill>
                <a:srgbClr val="00B050"/>
              </a:solidFill>
            </a:ln>
          </c:spPr>
          <c:marker>
            <c:spPr>
              <a:solidFill>
                <a:srgbClr val="00B050"/>
              </a:solidFill>
              <a:ln w="38100">
                <a:solidFill>
                  <a:srgbClr val="00B050"/>
                </a:solidFill>
                <a:prstDash val="solid"/>
              </a:ln>
            </c:spPr>
          </c:marker>
          <c:xVal>
            <c:numRef>
              <c:f>Sheet1!$A$1:$A$8</c:f>
              <c:numCache>
                <c:formatCode>General</c:formatCode>
                <c:ptCount val="8"/>
                <c:pt idx="0">
                  <c:v>21.9</c:v>
                </c:pt>
                <c:pt idx="1">
                  <c:v>31.6</c:v>
                </c:pt>
                <c:pt idx="2">
                  <c:v>44.7</c:v>
                </c:pt>
                <c:pt idx="3">
                  <c:v>56.6</c:v>
                </c:pt>
                <c:pt idx="4">
                  <c:v>69.3</c:v>
                </c:pt>
                <c:pt idx="5">
                  <c:v>80</c:v>
                </c:pt>
                <c:pt idx="6">
                  <c:v>89.4</c:v>
                </c:pt>
                <c:pt idx="7">
                  <c:v>98</c:v>
                </c:pt>
              </c:numCache>
            </c:numRef>
          </c:xVal>
          <c:yVal>
            <c:numRef>
              <c:f>Sheet1!$C$1:$C$8</c:f>
              <c:numCache>
                <c:formatCode>General</c:formatCode>
                <c:ptCount val="8"/>
                <c:pt idx="0">
                  <c:v>2.5</c:v>
                </c:pt>
                <c:pt idx="1">
                  <c:v>5.2</c:v>
                </c:pt>
                <c:pt idx="2">
                  <c:v>10.5</c:v>
                </c:pt>
                <c:pt idx="3">
                  <c:v>10</c:v>
                </c:pt>
                <c:pt idx="4">
                  <c:v>9.35</c:v>
                </c:pt>
                <c:pt idx="5">
                  <c:v>5.0999999999999996</c:v>
                </c:pt>
                <c:pt idx="6">
                  <c:v>2</c:v>
                </c:pt>
                <c:pt idx="7">
                  <c:v>0.74299999999999999</c:v>
                </c:pt>
              </c:numCache>
            </c:numRef>
          </c:yVal>
          <c:smooth val="0"/>
          <c:extLst>
            <c:ext xmlns:c16="http://schemas.microsoft.com/office/drawing/2014/chart" uri="{C3380CC4-5D6E-409C-BE32-E72D297353CC}">
              <c16:uniqueId val="{00000001-3C2F-414C-98FD-D6CAF2452D5C}"/>
            </c:ext>
          </c:extLst>
        </c:ser>
        <c:dLbls>
          <c:showLegendKey val="0"/>
          <c:showVal val="0"/>
          <c:showCatName val="0"/>
          <c:showSerName val="0"/>
          <c:showPercent val="0"/>
          <c:showBubbleSize val="0"/>
        </c:dLbls>
        <c:axId val="123726080"/>
        <c:axId val="124400000"/>
      </c:scatterChart>
      <c:valAx>
        <c:axId val="123726080"/>
        <c:scaling>
          <c:orientation val="minMax"/>
          <c:max val="100"/>
          <c:min val="20"/>
        </c:scaling>
        <c:delete val="0"/>
        <c:axPos val="b"/>
        <c:numFmt formatCode="General" sourceLinked="1"/>
        <c:majorTickMark val="out"/>
        <c:minorTickMark val="none"/>
        <c:tickLblPos val="nextTo"/>
        <c:txPr>
          <a:bodyPr rot="0" vert="horz"/>
          <a:lstStyle/>
          <a:p>
            <a:pPr>
              <a:defRPr/>
            </a:pPr>
            <a:endParaRPr lang="en-US"/>
          </a:p>
        </c:txPr>
        <c:crossAx val="124400000"/>
        <c:crossesAt val="0.1"/>
        <c:crossBetween val="midCat"/>
      </c:valAx>
      <c:valAx>
        <c:axId val="124400000"/>
        <c:scaling>
          <c:logBase val="10"/>
          <c:orientation val="minMax"/>
          <c:max val="20"/>
        </c:scaling>
        <c:delete val="0"/>
        <c:axPos val="l"/>
        <c:majorGridlines/>
        <c:numFmt formatCode="General" sourceLinked="1"/>
        <c:majorTickMark val="out"/>
        <c:minorTickMark val="in"/>
        <c:tickLblPos val="nextTo"/>
        <c:crossAx val="123726080"/>
        <c:crosses val="autoZero"/>
        <c:crossBetween val="midCat"/>
      </c:valAx>
    </c:plotArea>
    <c:legend>
      <c:legendPos val="r"/>
      <c:layout>
        <c:manualLayout>
          <c:xMode val="edge"/>
          <c:yMode val="edge"/>
          <c:x val="0.25915278440170014"/>
          <c:y val="0.57580941887928039"/>
          <c:w val="0.33808306450038866"/>
          <c:h val="0.15684250861290533"/>
        </c:manualLayout>
      </c:layout>
      <c:overlay val="0"/>
    </c:legend>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3" name="TextBox 1"/>
        <cdr:cNvSpPr txBox="1"/>
      </cdr:nvSpPr>
      <cdr:spPr>
        <a:xfrm xmlns:a="http://schemas.openxmlformats.org/drawingml/2006/main" rot="16200000">
          <a:off x="-1181100" y="1181100"/>
          <a:ext cx="2743200" cy="38100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1400"/>
            </a:lnSpc>
          </a:pPr>
          <a:r>
            <a:rPr lang="en-US" sz="1400" b="1" dirty="0" smtClean="0">
              <a:latin typeface="Arial" panose="020B0604020202020204" pitchFamily="34" charset="0"/>
              <a:cs typeface="Arial" panose="020B0604020202020204" pitchFamily="34" charset="0"/>
            </a:rPr>
            <a:t>Average Luminosity (10</a:t>
          </a:r>
          <a:r>
            <a:rPr lang="en-US" sz="1400" b="1" baseline="30000" dirty="0" smtClean="0">
              <a:latin typeface="Arial" panose="020B0604020202020204" pitchFamily="34" charset="0"/>
              <a:cs typeface="Arial" panose="020B0604020202020204" pitchFamily="34" charset="0"/>
            </a:rPr>
            <a:t>33</a:t>
          </a:r>
          <a:r>
            <a:rPr lang="en-US" sz="1400" b="1" dirty="0" smtClean="0">
              <a:latin typeface="Arial" panose="020B0604020202020204" pitchFamily="34" charset="0"/>
              <a:cs typeface="Arial" panose="020B0604020202020204" pitchFamily="34" charset="0"/>
            </a:rPr>
            <a:t>/cm</a:t>
          </a:r>
          <a:r>
            <a:rPr lang="en-US" sz="1400" b="1" baseline="30000" dirty="0" smtClean="0">
              <a:latin typeface="Arial" panose="020B0604020202020204" pitchFamily="34" charset="0"/>
              <a:cs typeface="Arial" panose="020B0604020202020204" pitchFamily="34" charset="0"/>
            </a:rPr>
            <a:t>2</a:t>
          </a:r>
          <a:r>
            <a:rPr lang="en-US" sz="1400" b="1" dirty="0" smtClean="0">
              <a:latin typeface="Arial" panose="020B0604020202020204" pitchFamily="34" charset="0"/>
              <a:cs typeface="Arial" panose="020B0604020202020204" pitchFamily="34" charset="0"/>
            </a:rPr>
            <a:t>/s)</a:t>
          </a:r>
          <a:endParaRPr lang="en-US"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cdr:x>
      <cdr:y>0</cdr:y>
    </cdr:from>
    <cdr:to>
      <cdr:x>0</cdr:x>
      <cdr:y>0</cdr:y>
    </cdr:to>
    <cdr:sp macro="" textlink="">
      <cdr:nvSpPr>
        <cdr:cNvPr id="4" name="TextBox 1"/>
        <cdr:cNvSpPr txBox="1"/>
      </cdr:nvSpPr>
      <cdr:spPr>
        <a:xfrm xmlns:a="http://schemas.openxmlformats.org/drawingml/2006/main" rot="16200000">
          <a:off x="-1014412" y="1033460"/>
          <a:ext cx="2295525" cy="2667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latin typeface="Arial" panose="020B0604020202020204" pitchFamily="34" charset="0"/>
              <a:cs typeface="Arial" panose="020B0604020202020204" pitchFamily="34" charset="0"/>
            </a:rPr>
            <a:t>Average Luminosity (10</a:t>
          </a:r>
          <a:r>
            <a:rPr lang="en-US" sz="1400" b="1" baseline="30000" dirty="0" smtClean="0">
              <a:latin typeface="Arial" panose="020B0604020202020204" pitchFamily="34" charset="0"/>
              <a:cs typeface="Arial" panose="020B0604020202020204" pitchFamily="34" charset="0"/>
            </a:rPr>
            <a:t>34</a:t>
          </a:r>
          <a:r>
            <a:rPr lang="en-US" sz="1400" b="1" dirty="0" smtClean="0">
              <a:latin typeface="Arial" panose="020B0604020202020204" pitchFamily="34" charset="0"/>
              <a:cs typeface="Arial" panose="020B0604020202020204" pitchFamily="34" charset="0"/>
            </a:rPr>
            <a:t>/cm</a:t>
          </a:r>
          <a:r>
            <a:rPr lang="en-US" sz="1400" b="1" baseline="30000" dirty="0" smtClean="0">
              <a:latin typeface="Arial" panose="020B0604020202020204" pitchFamily="34" charset="0"/>
              <a:cs typeface="Arial" panose="020B0604020202020204" pitchFamily="34" charset="0"/>
            </a:rPr>
            <a:t>2</a:t>
          </a:r>
          <a:r>
            <a:rPr lang="en-US" sz="1400" b="1" dirty="0" smtClean="0">
              <a:latin typeface="Arial" panose="020B0604020202020204" pitchFamily="34" charset="0"/>
              <a:cs typeface="Arial" panose="020B0604020202020204" pitchFamily="34" charset="0"/>
            </a:rPr>
            <a:t>/s)</a:t>
          </a:r>
          <a:endParaRPr lang="en-US"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0.00037</cdr:x>
      <cdr:y>0.00168</cdr:y>
    </cdr:from>
    <cdr:to>
      <cdr:x>0.04592</cdr:x>
      <cdr:y>0.89584</cdr:y>
    </cdr:to>
    <cdr:sp macro="" textlink="">
      <cdr:nvSpPr>
        <cdr:cNvPr id="5" name="TextBox 1"/>
        <cdr:cNvSpPr txBox="1"/>
      </cdr:nvSpPr>
      <cdr:spPr>
        <a:xfrm xmlns:a="http://schemas.openxmlformats.org/drawingml/2006/main" rot="16200000">
          <a:off x="-2087221" y="2099536"/>
          <a:ext cx="4627379" cy="4456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1500"/>
            </a:lnSpc>
          </a:pPr>
          <a:r>
            <a:rPr lang="en-US" sz="2000" b="1" dirty="0" smtClean="0">
              <a:latin typeface="Arial" panose="020B0604020202020204" pitchFamily="34" charset="0"/>
              <a:cs typeface="Arial" panose="020B0604020202020204" pitchFamily="34" charset="0"/>
            </a:rPr>
            <a:t>Average</a:t>
          </a:r>
          <a:r>
            <a:rPr lang="en-US" sz="2000" b="1" baseline="0" dirty="0" smtClean="0">
              <a:latin typeface="Arial" panose="020B0604020202020204" pitchFamily="34" charset="0"/>
              <a:cs typeface="Arial" panose="020B0604020202020204" pitchFamily="34" charset="0"/>
            </a:rPr>
            <a:t> Luminosity</a:t>
          </a:r>
          <a:r>
            <a:rPr lang="en-US" sz="2000" b="1" dirty="0" smtClean="0">
              <a:latin typeface="Arial" panose="020B0604020202020204" pitchFamily="34" charset="0"/>
              <a:cs typeface="Arial" panose="020B0604020202020204" pitchFamily="34" charset="0"/>
            </a:rPr>
            <a:t> (12</a:t>
          </a:r>
          <a:r>
            <a:rPr lang="en-US" sz="2000" b="1" baseline="30000" dirty="0" smtClean="0">
              <a:latin typeface="Arial" panose="020B0604020202020204" pitchFamily="34" charset="0"/>
              <a:cs typeface="Arial" panose="020B0604020202020204" pitchFamily="34" charset="0"/>
            </a:rPr>
            <a:t>33</a:t>
          </a:r>
          <a:r>
            <a:rPr lang="en-US" sz="2000" b="1" dirty="0" smtClean="0">
              <a:latin typeface="Arial" panose="020B0604020202020204" pitchFamily="34" charset="0"/>
              <a:cs typeface="Arial" panose="020B0604020202020204" pitchFamily="34" charset="0"/>
            </a:rPr>
            <a:t>/cm</a:t>
          </a:r>
          <a:r>
            <a:rPr lang="en-US" sz="2000" b="1" baseline="30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/s)</a:t>
          </a:r>
          <a:endParaRPr lang="en-US" sz="2000" b="1"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839043-086E-9348-8B91-ADFC874F02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444D3D-7ADB-9F4C-8AB6-C96C709C5F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AF88C6-F3E9-E740-B4F3-680543F9DAD4}" type="datetimeFigureOut">
              <a:rPr lang="en-US" smtClean="0"/>
              <a:t>8/23/2019</a:t>
            </a:fld>
            <a:endParaRPr lang="en-US"/>
          </a:p>
        </p:txBody>
      </p:sp>
      <p:sp>
        <p:nvSpPr>
          <p:cNvPr id="4" name="Footer Placeholder 3">
            <a:extLst>
              <a:ext uri="{FF2B5EF4-FFF2-40B4-BE49-F238E27FC236}">
                <a16:creationId xmlns:a16="http://schemas.microsoft.com/office/drawing/2014/main" id="{F0E0A7DD-353D-8546-8F3D-5513676D5E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E3F7C8-30E7-554B-A770-F459F2AD9D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EB6684-0FB0-8E4A-B8A8-235CEE18D365}" type="slidenum">
              <a:rPr lang="en-US" smtClean="0"/>
              <a:t>‹#›</a:t>
            </a:fld>
            <a:endParaRPr lang="en-US"/>
          </a:p>
        </p:txBody>
      </p:sp>
    </p:spTree>
    <p:extLst>
      <p:ext uri="{BB962C8B-B14F-4D97-AF65-F5344CB8AC3E}">
        <p14:creationId xmlns:p14="http://schemas.microsoft.com/office/powerpoint/2010/main" val="138602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8/23/2019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5585DF8F-D51B-4EF5-AB44-402A1FAB48FB}" type="datetime2">
              <a:rPr lang="en-US" smtClean="0"/>
              <a:t>Friday, August 23,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429186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688C60B4-0500-4D88-8C9D-5A05C361D953}" type="datetime2">
              <a:rPr lang="en-US" smtClean="0"/>
              <a:t>Friday, August 23,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0A2CA5B0-9273-46A2-BBDE-2AEA4289717A}" type="datetime2">
              <a:rPr lang="en-US" smtClean="0"/>
              <a:t>Friday, August 23,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a:blip r:embed="rId2"/>
          <a:stretch>
            <a:fillRect/>
          </a:stretch>
        </p:blipFill>
        <p:spPr>
          <a:xfrm>
            <a:off x="-264" y="4234543"/>
            <a:ext cx="3063003" cy="2626678"/>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637433" y="6546472"/>
            <a:ext cx="714877" cy="303364"/>
          </a:xfrm>
        </p:spPr>
        <p:txBody>
          <a:bodyPr/>
          <a:lstStyle>
            <a:lvl1pPr algn="ctr">
              <a:defRPr sz="16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1639637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29D400A2-190C-42AB-9A33-2911F6059AF5}" type="datetime2">
              <a:rPr lang="en-US" smtClean="0"/>
              <a:t>Friday, August 23,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CFNS Inaugural Symposium, A. Seryi</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9075B9A4-D450-4077-8CC5-BE17A26D6D96}" type="datetime2">
              <a:rPr lang="en-US" smtClean="0"/>
              <a:t>Friday, August 23, 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CFNS Inaugural Symposium, A. Seryi</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44.png"/><Relationship Id="rId7" Type="http://schemas.openxmlformats.org/officeDocument/2006/relationships/image" Target="../media/image480.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wmf"/></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23.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604B7B2-95E7-D347-806A-B85CE015A97D}"/>
              </a:ext>
            </a:extLst>
          </p:cNvPr>
          <p:cNvSpPr>
            <a:spLocks noGrp="1"/>
          </p:cNvSpPr>
          <p:nvPr>
            <p:ph type="subTitle" idx="1"/>
          </p:nvPr>
        </p:nvSpPr>
        <p:spPr>
          <a:xfrm>
            <a:off x="4189228" y="6306140"/>
            <a:ext cx="5465126" cy="566810"/>
          </a:xfrm>
        </p:spPr>
        <p:txBody>
          <a:bodyPr>
            <a:noAutofit/>
          </a:bodyPr>
          <a:lstStyle/>
          <a:p>
            <a:pPr algn="ctr">
              <a:spcBef>
                <a:spcPts val="0"/>
              </a:spcBef>
            </a:pPr>
            <a:r>
              <a:rPr lang="en-US" sz="1600" b="1" dirty="0">
                <a:solidFill>
                  <a:srgbClr val="0432FF"/>
                </a:solidFill>
              </a:rPr>
              <a:t>North American Particle Accelerator </a:t>
            </a:r>
            <a:r>
              <a:rPr lang="en-US" sz="1600" b="1" dirty="0" smtClean="0">
                <a:solidFill>
                  <a:srgbClr val="0432FF"/>
                </a:solidFill>
              </a:rPr>
              <a:t>Conference</a:t>
            </a:r>
          </a:p>
          <a:p>
            <a:pPr algn="ctr">
              <a:spcBef>
                <a:spcPts val="0"/>
              </a:spcBef>
            </a:pPr>
            <a:r>
              <a:rPr lang="en-US" sz="1600" b="1" dirty="0" smtClean="0">
                <a:solidFill>
                  <a:srgbClr val="0432FF"/>
                </a:solidFill>
              </a:rPr>
              <a:t>1-6 </a:t>
            </a:r>
            <a:r>
              <a:rPr lang="en-US" sz="1600" b="1" dirty="0">
                <a:solidFill>
                  <a:srgbClr val="0432FF"/>
                </a:solidFill>
              </a:rPr>
              <a:t>September 2019, Lansing, Michigan</a:t>
            </a:r>
          </a:p>
        </p:txBody>
      </p:sp>
      <p:sp>
        <p:nvSpPr>
          <p:cNvPr id="5" name="Slide Number Placeholder 4">
            <a:extLst>
              <a:ext uri="{FF2B5EF4-FFF2-40B4-BE49-F238E27FC236}">
                <a16:creationId xmlns:a16="http://schemas.microsoft.com/office/drawing/2014/main" id="{2135A7AC-5407-E34C-AAB6-3AD3C7C87BC3}"/>
              </a:ext>
            </a:extLst>
          </p:cNvPr>
          <p:cNvSpPr>
            <a:spLocks noGrp="1"/>
          </p:cNvSpPr>
          <p:nvPr>
            <p:ph type="sldNum" sz="quarter" idx="4294967295"/>
          </p:nvPr>
        </p:nvSpPr>
        <p:spPr>
          <a:xfrm>
            <a:off x="0" y="6467475"/>
            <a:ext cx="714375" cy="303213"/>
          </a:xfrm>
        </p:spPr>
        <p:txBody>
          <a:bodyPr/>
          <a:lstStyle/>
          <a:p>
            <a:fld id="{07E1C93C-5050-FC42-8F10-D22D4F119D13}" type="slidenum">
              <a:rPr lang="en-US" smtClean="0"/>
              <a:pPr/>
              <a:t>1</a:t>
            </a:fld>
            <a:endParaRPr lang="en-US" dirty="0"/>
          </a:p>
        </p:txBody>
      </p:sp>
      <p:sp>
        <p:nvSpPr>
          <p:cNvPr id="11" name="Subtitle 2"/>
          <p:cNvSpPr txBox="1">
            <a:spLocks/>
          </p:cNvSpPr>
          <p:nvPr/>
        </p:nvSpPr>
        <p:spPr>
          <a:xfrm>
            <a:off x="1956385" y="612296"/>
            <a:ext cx="10097394" cy="50848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baseline="0">
                <a:solidFill>
                  <a:schemeClr val="accent1"/>
                </a:solidFill>
                <a:latin typeface="Arial"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600"/>
              </a:spcBef>
            </a:pPr>
            <a:r>
              <a:rPr lang="en-US" sz="3200" b="1" i="1" dirty="0" err="1" smtClean="0">
                <a:solidFill>
                  <a:srgbClr val="0432FF"/>
                </a:solidFill>
              </a:rPr>
              <a:t>Yuhong</a:t>
            </a:r>
            <a:r>
              <a:rPr lang="en-US" sz="3200" b="1" i="1" dirty="0" smtClean="0">
                <a:solidFill>
                  <a:srgbClr val="0432FF"/>
                </a:solidFill>
              </a:rPr>
              <a:t> Zhang</a:t>
            </a:r>
            <a:r>
              <a:rPr lang="en-US" sz="2400" b="1" i="1" dirty="0" smtClean="0">
                <a:solidFill>
                  <a:srgbClr val="0432FF"/>
                </a:solidFill>
              </a:rPr>
              <a:t>, Thomas Jefferson National Accelerator Facility</a:t>
            </a:r>
            <a:endParaRPr lang="en-US" sz="2400" b="1" i="1" dirty="0">
              <a:solidFill>
                <a:srgbClr val="0432FF"/>
              </a:solidFill>
            </a:endParaRPr>
          </a:p>
        </p:txBody>
      </p:sp>
      <p:pic>
        <p:nvPicPr>
          <p:cNvPr id="12" name="Picture Placeholder 8" descr="EscatteringImage-01.jpg"/>
          <p:cNvPicPr>
            <a:picLocks noChangeAspect="1"/>
          </p:cNvPicPr>
          <p:nvPr/>
        </p:nvPicPr>
        <p:blipFill rotWithShape="1">
          <a:blip r:embed="rId2" cstate="print">
            <a:extLst>
              <a:ext uri="{28A0092B-C50C-407E-A947-70E740481C1C}">
                <a14:useLocalDpi xmlns:a14="http://schemas.microsoft.com/office/drawing/2010/main"/>
              </a:ext>
            </a:extLst>
          </a:blip>
          <a:srcRect l="-45"/>
          <a:stretch/>
        </p:blipFill>
        <p:spPr>
          <a:xfrm>
            <a:off x="3962408" y="1293298"/>
            <a:ext cx="8229600" cy="4952336"/>
          </a:xfrm>
          <a:prstGeom prst="rect">
            <a:avLst/>
          </a:prstGeom>
        </p:spPr>
      </p:pic>
      <p:sp>
        <p:nvSpPr>
          <p:cNvPr id="6" name="Title 5">
            <a:extLst>
              <a:ext uri="{FF2B5EF4-FFF2-40B4-BE49-F238E27FC236}">
                <a16:creationId xmlns:a16="http://schemas.microsoft.com/office/drawing/2014/main" id="{C9D8D79F-CAAE-A44B-8210-D885D38FFAFD}"/>
              </a:ext>
            </a:extLst>
          </p:cNvPr>
          <p:cNvSpPr>
            <a:spLocks noGrp="1"/>
          </p:cNvSpPr>
          <p:nvPr>
            <p:ph type="ctrTitle"/>
          </p:nvPr>
        </p:nvSpPr>
        <p:spPr>
          <a:xfrm>
            <a:off x="125635" y="1992989"/>
            <a:ext cx="7150238" cy="2334461"/>
          </a:xfrm>
        </p:spPr>
        <p:txBody>
          <a:bodyPr/>
          <a:lstStyle/>
          <a:p>
            <a:pPr algn="ctr">
              <a:lnSpc>
                <a:spcPct val="120000"/>
              </a:lnSpc>
            </a:pPr>
            <a:r>
              <a:rPr lang="en-US" sz="4400" i="1" dirty="0"/>
              <a:t>JLEIC: A High Luminosity Polarized Electron-Ion Collider at Jefferson Lab</a:t>
            </a:r>
          </a:p>
        </p:txBody>
      </p:sp>
      <p:pic>
        <p:nvPicPr>
          <p:cNvPr id="8194" name="Picture 2" descr="PAC 2019 Logo"/>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360421" y="6245220"/>
            <a:ext cx="204314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535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6" y="0"/>
            <a:ext cx="12198757" cy="728029"/>
          </a:xfrm>
        </p:spPr>
        <p:txBody>
          <a:bodyPr>
            <a:normAutofit/>
          </a:bodyPr>
          <a:lstStyle/>
          <a:p>
            <a:pPr algn="ctr"/>
            <a:r>
              <a:rPr lang="en-US" sz="3600" dirty="0" smtClean="0"/>
              <a:t>Low and High Energy Boosters, Ion Beam Formation</a:t>
            </a:r>
            <a:endParaRPr lang="en-US" sz="36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10</a:t>
            </a:fld>
            <a:endParaRPr lang="en-US" dirty="0"/>
          </a:p>
        </p:txBody>
      </p:sp>
      <p:sp>
        <p:nvSpPr>
          <p:cNvPr id="5" name="Content Placeholder 2">
            <a:extLst>
              <a:ext uri="{FF2B5EF4-FFF2-40B4-BE49-F238E27FC236}">
                <a16:creationId xmlns:a16="http://schemas.microsoft.com/office/drawing/2014/main" id="{230CD12A-F65B-4762-9244-C3A907990025}"/>
              </a:ext>
            </a:extLst>
          </p:cNvPr>
          <p:cNvSpPr txBox="1">
            <a:spLocks/>
          </p:cNvSpPr>
          <p:nvPr/>
        </p:nvSpPr>
        <p:spPr bwMode="auto">
          <a:xfrm>
            <a:off x="57593" y="708557"/>
            <a:ext cx="5377460" cy="11342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400">
                <a:solidFill>
                  <a:schemeClr val="tx1"/>
                </a:solidFill>
                <a:latin typeface="Arial" pitchFamily="34" charset="0"/>
                <a:cs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cs typeface="Arial" pitchFamily="34" charset="0"/>
              </a:defRPr>
            </a:lvl3pPr>
            <a:lvl4pPr marL="1600200" indent="-228600" algn="l" rtl="0" fontAlgn="base">
              <a:spcBef>
                <a:spcPct val="20000"/>
              </a:spcBef>
              <a:spcAft>
                <a:spcPct val="0"/>
              </a:spcAft>
              <a:buChar char="–"/>
              <a:defRPr sz="2400">
                <a:solidFill>
                  <a:schemeClr val="tx1"/>
                </a:solidFill>
                <a:latin typeface="Arial" pitchFamily="34" charset="0"/>
                <a:cs typeface="Arial" pitchFamily="34" charset="0"/>
              </a:defRPr>
            </a:lvl4pPr>
            <a:lvl5pPr marL="2057400" indent="-228600" algn="l" rtl="0" fontAlgn="base">
              <a:spcBef>
                <a:spcPct val="20000"/>
              </a:spcBef>
              <a:spcAft>
                <a:spcPct val="0"/>
              </a:spcAft>
              <a:buChar char="»"/>
              <a:defRPr sz="2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eaLnBrk="1" hangingPunct="1">
              <a:spcBef>
                <a:spcPts val="0"/>
              </a:spcBef>
              <a:spcAft>
                <a:spcPts val="0"/>
              </a:spcAft>
              <a:buNone/>
            </a:pPr>
            <a:r>
              <a:rPr lang="en-US" sz="2000" b="1" kern="0" dirty="0" smtClean="0"/>
              <a:t>Low Energy </a:t>
            </a:r>
            <a:r>
              <a:rPr lang="en-US" sz="2000" b="1" kern="0" dirty="0"/>
              <a:t>B</a:t>
            </a:r>
            <a:r>
              <a:rPr lang="en-US" sz="2000" b="1" kern="0" dirty="0" smtClean="0"/>
              <a:t>ooster</a:t>
            </a:r>
          </a:p>
          <a:p>
            <a:pPr marL="169863" indent="-169863" eaLnBrk="1" hangingPunct="1">
              <a:spcBef>
                <a:spcPts val="0"/>
              </a:spcBef>
              <a:spcAft>
                <a:spcPts val="0"/>
              </a:spcAft>
            </a:pPr>
            <a:r>
              <a:rPr lang="en-US" sz="1600" kern="0" dirty="0" smtClean="0"/>
              <a:t>150 </a:t>
            </a:r>
            <a:r>
              <a:rPr lang="en-US" sz="1600" kern="0" dirty="0" smtClean="0"/>
              <a:t>MeV </a:t>
            </a:r>
            <a:r>
              <a:rPr lang="en-US" sz="1600" kern="0" dirty="0" smtClean="0"/>
              <a:t>from </a:t>
            </a:r>
            <a:r>
              <a:rPr lang="en-US" sz="1600" kern="0" dirty="0" smtClean="0"/>
              <a:t>the ion </a:t>
            </a:r>
            <a:r>
              <a:rPr lang="en-US" sz="1600" kern="0" dirty="0" err="1" smtClean="0"/>
              <a:t>linac</a:t>
            </a:r>
            <a:r>
              <a:rPr lang="en-US" sz="1600" kern="0" dirty="0"/>
              <a:t>;</a:t>
            </a:r>
            <a:r>
              <a:rPr lang="en-US" sz="1600" kern="0" dirty="0" smtClean="0"/>
              <a:t> </a:t>
            </a:r>
            <a:r>
              <a:rPr lang="en-US" sz="1600" kern="0" dirty="0" smtClean="0"/>
              <a:t>extraction </a:t>
            </a:r>
            <a:r>
              <a:rPr lang="en-US" sz="1600" kern="0" dirty="0" smtClean="0"/>
              <a:t>energy: </a:t>
            </a:r>
            <a:r>
              <a:rPr lang="en-US" sz="1600" kern="0" dirty="0"/>
              <a:t>8 </a:t>
            </a:r>
            <a:r>
              <a:rPr lang="en-US" sz="1600" kern="0" dirty="0" smtClean="0"/>
              <a:t>GeV</a:t>
            </a:r>
            <a:endParaRPr lang="en-US" sz="1600" kern="0" dirty="0"/>
          </a:p>
          <a:p>
            <a:pPr marL="169863" indent="-169863" eaLnBrk="1" hangingPunct="1">
              <a:spcBef>
                <a:spcPts val="0"/>
              </a:spcBef>
              <a:spcAft>
                <a:spcPts val="0"/>
              </a:spcAft>
            </a:pPr>
            <a:r>
              <a:rPr lang="en-US" sz="1600" kern="0" dirty="0"/>
              <a:t>C</a:t>
            </a:r>
            <a:r>
              <a:rPr lang="en-US" sz="1600" kern="0" dirty="0" smtClean="0"/>
              <a:t>ircumference </a:t>
            </a:r>
            <a:r>
              <a:rPr lang="en-US" sz="1600" kern="0" dirty="0" smtClean="0"/>
              <a:t>is </a:t>
            </a:r>
            <a:r>
              <a:rPr lang="en-US" sz="1600" kern="0" dirty="0" smtClean="0"/>
              <a:t>604 </a:t>
            </a:r>
            <a:r>
              <a:rPr lang="en-US" sz="1600" kern="0" dirty="0" smtClean="0"/>
              <a:t>m</a:t>
            </a:r>
            <a:r>
              <a:rPr lang="en-US" sz="1600" kern="0" dirty="0"/>
              <a:t>, </a:t>
            </a:r>
            <a:r>
              <a:rPr lang="en-US" sz="1600" kern="0" dirty="0" smtClean="0"/>
              <a:t>warm </a:t>
            </a:r>
            <a:r>
              <a:rPr lang="en-US" sz="1600" kern="0" dirty="0" smtClean="0"/>
              <a:t>magnets </a:t>
            </a:r>
            <a:r>
              <a:rPr lang="en-US" sz="1600" kern="0" dirty="0"/>
              <a:t>&amp;</a:t>
            </a:r>
            <a:r>
              <a:rPr lang="en-US" sz="1600" kern="0" dirty="0" smtClean="0"/>
              <a:t> </a:t>
            </a:r>
            <a:r>
              <a:rPr lang="en-US" sz="1600" kern="0" dirty="0"/>
              <a:t>FODO lattice </a:t>
            </a:r>
          </a:p>
          <a:p>
            <a:pPr marL="169863" indent="-169863" eaLnBrk="1" hangingPunct="1">
              <a:spcBef>
                <a:spcPts val="0"/>
              </a:spcBef>
              <a:spcAft>
                <a:spcPts val="0"/>
              </a:spcAft>
            </a:pPr>
            <a:r>
              <a:rPr lang="el-GR" sz="1600" kern="0" dirty="0" smtClean="0"/>
              <a:t>γ</a:t>
            </a:r>
            <a:r>
              <a:rPr lang="en-US" sz="1600" kern="0" baseline="-25000" dirty="0" smtClean="0"/>
              <a:t>t</a:t>
            </a:r>
            <a:r>
              <a:rPr lang="en-US" sz="1600" kern="0" dirty="0" smtClean="0"/>
              <a:t>=10.6 to </a:t>
            </a:r>
            <a:r>
              <a:rPr lang="en-US" sz="1600" kern="0" dirty="0"/>
              <a:t>avoid transition </a:t>
            </a:r>
            <a:r>
              <a:rPr lang="en-US" sz="1600" kern="0" dirty="0" smtClean="0"/>
              <a:t>crossing for all ions</a:t>
            </a:r>
            <a:endParaRPr lang="en-US" sz="1600" kern="0" dirty="0"/>
          </a:p>
        </p:txBody>
      </p:sp>
      <p:grpSp>
        <p:nvGrpSpPr>
          <p:cNvPr id="93" name="Group 92"/>
          <p:cNvGrpSpPr/>
          <p:nvPr/>
        </p:nvGrpSpPr>
        <p:grpSpPr>
          <a:xfrm>
            <a:off x="5764669" y="900521"/>
            <a:ext cx="6461009" cy="2743200"/>
            <a:chOff x="5540436" y="835287"/>
            <a:chExt cx="6461009" cy="2743200"/>
          </a:xfrm>
        </p:grpSpPr>
        <p:sp>
          <p:nvSpPr>
            <p:cNvPr id="16" name="Rounded Rectangle 15"/>
            <p:cNvSpPr/>
            <p:nvPr/>
          </p:nvSpPr>
          <p:spPr bwMode="auto">
            <a:xfrm>
              <a:off x="5540436" y="835287"/>
              <a:ext cx="6400800" cy="2743200"/>
            </a:xfrm>
            <a:prstGeom prst="roundRect">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cxnSp>
          <p:nvCxnSpPr>
            <p:cNvPr id="17" name="Straight Arrow Connector 16"/>
            <p:cNvCxnSpPr/>
            <p:nvPr/>
          </p:nvCxnSpPr>
          <p:spPr bwMode="auto">
            <a:xfrm flipV="1">
              <a:off x="5709201" y="976690"/>
              <a:ext cx="0" cy="256032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flipV="1">
              <a:off x="5556801" y="3369032"/>
              <a:ext cx="630936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9" name="Straight Connector 18"/>
            <p:cNvCxnSpPr/>
            <p:nvPr/>
          </p:nvCxnSpPr>
          <p:spPr bwMode="auto">
            <a:xfrm>
              <a:off x="5739681" y="2984902"/>
              <a:ext cx="11887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7151535" y="2678690"/>
              <a:ext cx="10058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8370071" y="2422146"/>
              <a:ext cx="82296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6907424" y="2678690"/>
              <a:ext cx="279176" cy="3117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8161514" y="2434855"/>
              <a:ext cx="214539" cy="24777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TextBox 23"/>
            <p:cNvSpPr txBox="1"/>
            <p:nvPr/>
          </p:nvSpPr>
          <p:spPr>
            <a:xfrm>
              <a:off x="5673567" y="2241391"/>
              <a:ext cx="1246883" cy="738664"/>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Multi-turn injection &amp; accumulation</a:t>
              </a:r>
              <a:endParaRPr lang="en-US" sz="1400" dirty="0">
                <a:latin typeface="Arial" panose="020B0604020202020204" pitchFamily="34" charset="0"/>
                <a:cs typeface="Arial" panose="020B0604020202020204" pitchFamily="34" charset="0"/>
              </a:endParaRPr>
            </a:p>
          </p:txBody>
        </p:sp>
        <p:sp>
          <p:nvSpPr>
            <p:cNvPr id="25" name="TextBox 24"/>
            <p:cNvSpPr txBox="1"/>
            <p:nvPr/>
          </p:nvSpPr>
          <p:spPr>
            <a:xfrm>
              <a:off x="5592726" y="872755"/>
              <a:ext cx="1002710" cy="30777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Energy</a:t>
              </a:r>
              <a:endParaRPr lang="en-US" sz="1400" b="1" dirty="0">
                <a:latin typeface="Arial" panose="020B0604020202020204" pitchFamily="34" charset="0"/>
                <a:cs typeface="Arial" panose="020B0604020202020204" pitchFamily="34" charset="0"/>
              </a:endParaRPr>
            </a:p>
          </p:txBody>
        </p:sp>
        <p:sp>
          <p:nvSpPr>
            <p:cNvPr id="27" name="TextBox 26"/>
            <p:cNvSpPr txBox="1"/>
            <p:nvPr/>
          </p:nvSpPr>
          <p:spPr>
            <a:xfrm>
              <a:off x="5798230" y="2993955"/>
              <a:ext cx="1002710"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150 MeV</a:t>
              </a:r>
              <a:endParaRPr lang="en-US" sz="1400" b="1" dirty="0">
                <a:solidFill>
                  <a:srgbClr val="0033CC"/>
                </a:solidFill>
                <a:latin typeface="Arial" panose="020B0604020202020204" pitchFamily="34" charset="0"/>
                <a:cs typeface="Arial" panose="020B0604020202020204" pitchFamily="34" charset="0"/>
              </a:endParaRPr>
            </a:p>
          </p:txBody>
        </p:sp>
        <p:sp>
          <p:nvSpPr>
            <p:cNvPr id="28" name="TextBox 27"/>
            <p:cNvSpPr txBox="1"/>
            <p:nvPr/>
          </p:nvSpPr>
          <p:spPr>
            <a:xfrm>
              <a:off x="7188471" y="2657278"/>
              <a:ext cx="871684"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8 GeV</a:t>
              </a:r>
              <a:endParaRPr lang="en-US" sz="1400" b="1" dirty="0">
                <a:solidFill>
                  <a:srgbClr val="0033CC"/>
                </a:solidFill>
                <a:latin typeface="Arial" panose="020B0604020202020204" pitchFamily="34" charset="0"/>
                <a:cs typeface="Arial" panose="020B0604020202020204" pitchFamily="34" charset="0"/>
              </a:endParaRPr>
            </a:p>
          </p:txBody>
        </p:sp>
        <p:sp>
          <p:nvSpPr>
            <p:cNvPr id="29" name="TextBox 28"/>
            <p:cNvSpPr txBox="1"/>
            <p:nvPr/>
          </p:nvSpPr>
          <p:spPr>
            <a:xfrm>
              <a:off x="10410065" y="1675544"/>
              <a:ext cx="1386840"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Up to 200 GeV</a:t>
              </a:r>
              <a:endParaRPr lang="en-US" sz="1400" b="1" dirty="0">
                <a:solidFill>
                  <a:srgbClr val="0033CC"/>
                </a:solidFill>
                <a:latin typeface="Arial" panose="020B0604020202020204" pitchFamily="34" charset="0"/>
                <a:cs typeface="Arial" panose="020B0604020202020204" pitchFamily="34" charset="0"/>
              </a:endParaRPr>
            </a:p>
          </p:txBody>
        </p:sp>
        <p:sp>
          <p:nvSpPr>
            <p:cNvPr id="30" name="TextBox 29"/>
            <p:cNvSpPr txBox="1"/>
            <p:nvPr/>
          </p:nvSpPr>
          <p:spPr>
            <a:xfrm>
              <a:off x="7165334" y="2848097"/>
              <a:ext cx="1036320" cy="523220"/>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DC cooler</a:t>
              </a:r>
            </a:p>
            <a:p>
              <a:pPr algn="ctr"/>
              <a:r>
                <a:rPr lang="en-US" sz="1400" b="1" dirty="0" smtClean="0">
                  <a:solidFill>
                    <a:srgbClr val="FF0000"/>
                  </a:solidFill>
                  <a:latin typeface="Arial" panose="020B0604020202020204" pitchFamily="34" charset="0"/>
                  <a:cs typeface="Arial" panose="020B0604020202020204" pitchFamily="34" charset="0"/>
                </a:rPr>
                <a:t>4.3 MeV</a:t>
              </a:r>
              <a:endParaRPr lang="en-US" sz="1400" b="1" dirty="0">
                <a:solidFill>
                  <a:srgbClr val="FF0000"/>
                </a:solidFill>
                <a:latin typeface="Arial" panose="020B0604020202020204" pitchFamily="34" charset="0"/>
                <a:cs typeface="Arial" panose="020B0604020202020204" pitchFamily="34" charset="0"/>
              </a:endParaRPr>
            </a:p>
          </p:txBody>
        </p:sp>
        <p:sp>
          <p:nvSpPr>
            <p:cNvPr id="31" name="TextBox 30"/>
            <p:cNvSpPr txBox="1"/>
            <p:nvPr/>
          </p:nvSpPr>
          <p:spPr>
            <a:xfrm>
              <a:off x="10368400" y="1881108"/>
              <a:ext cx="1489753" cy="738664"/>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Bunched beam ERL cooler</a:t>
              </a:r>
            </a:p>
            <a:p>
              <a:pPr algn="ctr"/>
              <a:r>
                <a:rPr lang="en-US" sz="1400" b="1" dirty="0" smtClean="0">
                  <a:solidFill>
                    <a:srgbClr val="FF0000"/>
                  </a:solidFill>
                  <a:latin typeface="Arial" panose="020B0604020202020204" pitchFamily="34" charset="0"/>
                  <a:cs typeface="Arial" panose="020B0604020202020204" pitchFamily="34" charset="0"/>
                </a:rPr>
                <a:t>Up to 110 MeV</a:t>
              </a:r>
              <a:endParaRPr lang="en-US" sz="1400" b="1" dirty="0">
                <a:solidFill>
                  <a:srgbClr val="FF0000"/>
                </a:solidFill>
                <a:latin typeface="Arial" panose="020B0604020202020204" pitchFamily="34" charset="0"/>
                <a:cs typeface="Arial" panose="020B0604020202020204" pitchFamily="34" charset="0"/>
              </a:endParaRPr>
            </a:p>
          </p:txBody>
        </p:sp>
        <p:cxnSp>
          <p:nvCxnSpPr>
            <p:cNvPr id="32" name="Straight Connector 31"/>
            <p:cNvCxnSpPr/>
            <p:nvPr/>
          </p:nvCxnSpPr>
          <p:spPr bwMode="auto">
            <a:xfrm>
              <a:off x="7191763" y="949189"/>
              <a:ext cx="0" cy="228600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33" name="TextBox 32"/>
            <p:cNvSpPr txBox="1"/>
            <p:nvPr/>
          </p:nvSpPr>
          <p:spPr>
            <a:xfrm>
              <a:off x="9131439" y="990650"/>
              <a:ext cx="1555661"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collider Ring</a:t>
              </a:r>
              <a:endParaRPr lang="en-US" sz="1600" b="1" dirty="0">
                <a:latin typeface="Arial" panose="020B0604020202020204" pitchFamily="34" charset="0"/>
                <a:cs typeface="Arial" panose="020B0604020202020204" pitchFamily="34" charset="0"/>
              </a:endParaRPr>
            </a:p>
          </p:txBody>
        </p:sp>
        <p:sp>
          <p:nvSpPr>
            <p:cNvPr id="34" name="TextBox 33"/>
            <p:cNvSpPr txBox="1"/>
            <p:nvPr/>
          </p:nvSpPr>
          <p:spPr>
            <a:xfrm>
              <a:off x="5846011" y="1298289"/>
              <a:ext cx="1343138"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Low energy booster</a:t>
              </a:r>
              <a:endParaRPr lang="en-US" sz="1600" b="1" dirty="0">
                <a:latin typeface="Arial" panose="020B0604020202020204" pitchFamily="34" charset="0"/>
                <a:cs typeface="Arial" panose="020B0604020202020204" pitchFamily="34" charset="0"/>
              </a:endParaRPr>
            </a:p>
          </p:txBody>
        </p:sp>
        <p:cxnSp>
          <p:nvCxnSpPr>
            <p:cNvPr id="35" name="Straight Arrow Connector 34"/>
            <p:cNvCxnSpPr/>
            <p:nvPr/>
          </p:nvCxnSpPr>
          <p:spPr bwMode="auto">
            <a:xfrm>
              <a:off x="9215711" y="1372570"/>
              <a:ext cx="1371600" cy="0"/>
            </a:xfrm>
            <a:prstGeom prst="straightConnector1">
              <a:avLst/>
            </a:prstGeom>
            <a:solidFill>
              <a:schemeClr val="accent1"/>
            </a:solidFill>
            <a:ln w="9525" cap="flat" cmpd="sng" algn="ctr">
              <a:solidFill>
                <a:schemeClr val="tx1"/>
              </a:solidFill>
              <a:prstDash val="sysDash"/>
              <a:round/>
              <a:headEnd type="none" w="med" len="med"/>
              <a:tailEnd type="triangle"/>
            </a:ln>
            <a:effectLst/>
          </p:spPr>
        </p:cxnSp>
        <p:cxnSp>
          <p:nvCxnSpPr>
            <p:cNvPr id="36" name="Straight Arrow Connector 35"/>
            <p:cNvCxnSpPr/>
            <p:nvPr/>
          </p:nvCxnSpPr>
          <p:spPr bwMode="auto">
            <a:xfrm flipH="1">
              <a:off x="5962815" y="1867510"/>
              <a:ext cx="1188720" cy="0"/>
            </a:xfrm>
            <a:prstGeom prst="straightConnector1">
              <a:avLst/>
            </a:prstGeom>
            <a:solidFill>
              <a:schemeClr val="accent1"/>
            </a:solidFill>
            <a:ln w="9525" cap="flat" cmpd="sng" algn="ctr">
              <a:solidFill>
                <a:schemeClr val="tx1"/>
              </a:solidFill>
              <a:prstDash val="sysDash"/>
              <a:round/>
              <a:headEnd type="none" w="med" len="med"/>
              <a:tailEnd type="triangle"/>
            </a:ln>
            <a:effectLst/>
          </p:spPr>
        </p:cxnSp>
        <p:sp>
          <p:nvSpPr>
            <p:cNvPr id="37" name="TextBox 36"/>
            <p:cNvSpPr txBox="1"/>
            <p:nvPr/>
          </p:nvSpPr>
          <p:spPr>
            <a:xfrm>
              <a:off x="10549544" y="2944842"/>
              <a:ext cx="1451901" cy="430887"/>
            </a:xfrm>
            <a:prstGeom prst="rect">
              <a:avLst/>
            </a:prstGeom>
            <a:noFill/>
          </p:spPr>
          <p:txBody>
            <a:bodyPr wrap="square" rtlCol="0">
              <a:spAutoFit/>
            </a:bodyPr>
            <a:lstStyle/>
            <a:p>
              <a:pPr algn="ctr"/>
              <a:r>
                <a:rPr lang="en-US" sz="2200" b="1" dirty="0" smtClean="0">
                  <a:solidFill>
                    <a:srgbClr val="FF0000"/>
                  </a:solidFill>
                  <a:latin typeface="Arial" panose="020B0604020202020204" pitchFamily="34" charset="0"/>
                  <a:cs typeface="Arial" panose="020B0604020202020204" pitchFamily="34" charset="0"/>
                </a:rPr>
                <a:t>proton</a:t>
              </a:r>
              <a:endParaRPr lang="en-US" sz="2200" b="1" dirty="0">
                <a:solidFill>
                  <a:srgbClr val="FF0000"/>
                </a:solidFill>
                <a:latin typeface="Arial" panose="020B0604020202020204" pitchFamily="34" charset="0"/>
                <a:cs typeface="Arial" panose="020B0604020202020204" pitchFamily="34" charset="0"/>
              </a:endParaRPr>
            </a:p>
          </p:txBody>
        </p:sp>
        <p:sp>
          <p:nvSpPr>
            <p:cNvPr id="72" name="TextBox 71"/>
            <p:cNvSpPr txBox="1"/>
            <p:nvPr/>
          </p:nvSpPr>
          <p:spPr>
            <a:xfrm>
              <a:off x="7068953" y="2173806"/>
              <a:ext cx="1246883"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Stacking &amp; pre-cooling</a:t>
              </a:r>
              <a:endParaRPr lang="en-US" sz="1400" dirty="0">
                <a:latin typeface="Arial" panose="020B0604020202020204" pitchFamily="34" charset="0"/>
                <a:cs typeface="Arial" panose="020B0604020202020204" pitchFamily="34" charset="0"/>
              </a:endParaRPr>
            </a:p>
          </p:txBody>
        </p:sp>
        <p:cxnSp>
          <p:nvCxnSpPr>
            <p:cNvPr id="75" name="Straight Connector 74"/>
            <p:cNvCxnSpPr/>
            <p:nvPr/>
          </p:nvCxnSpPr>
          <p:spPr bwMode="auto">
            <a:xfrm>
              <a:off x="9185766" y="1082781"/>
              <a:ext cx="0" cy="228600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77" name="TextBox 76"/>
            <p:cNvSpPr txBox="1"/>
            <p:nvPr/>
          </p:nvSpPr>
          <p:spPr>
            <a:xfrm>
              <a:off x="9278033" y="1456205"/>
              <a:ext cx="956103" cy="738664"/>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bunch splitting, capture</a:t>
              </a:r>
            </a:p>
          </p:txBody>
        </p:sp>
        <p:cxnSp>
          <p:nvCxnSpPr>
            <p:cNvPr id="80" name="Straight Connector 79"/>
            <p:cNvCxnSpPr/>
            <p:nvPr/>
          </p:nvCxnSpPr>
          <p:spPr bwMode="auto">
            <a:xfrm flipV="1">
              <a:off x="9215712" y="2173806"/>
              <a:ext cx="214539" cy="24777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9411176" y="2153450"/>
              <a:ext cx="64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2" name="TextBox 81"/>
            <p:cNvSpPr txBox="1"/>
            <p:nvPr/>
          </p:nvSpPr>
          <p:spPr>
            <a:xfrm>
              <a:off x="8265420" y="1934783"/>
              <a:ext cx="1005156"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Pre-</a:t>
              </a:r>
              <a:r>
                <a:rPr lang="en-US" sz="1400" dirty="0">
                  <a:latin typeface="Arial" panose="020B0604020202020204" pitchFamily="34" charset="0"/>
                  <a:cs typeface="Arial" panose="020B0604020202020204" pitchFamily="34" charset="0"/>
                </a:rPr>
                <a:t>b</a:t>
              </a:r>
              <a:r>
                <a:rPr lang="en-US" sz="1400" dirty="0" smtClean="0">
                  <a:latin typeface="Arial" panose="020B0604020202020204" pitchFamily="34" charset="0"/>
                  <a:cs typeface="Arial" panose="020B0604020202020204" pitchFamily="34" charset="0"/>
                </a:rPr>
                <a:t>unch splitting</a:t>
              </a:r>
            </a:p>
          </p:txBody>
        </p:sp>
        <p:cxnSp>
          <p:nvCxnSpPr>
            <p:cNvPr id="83" name="Straight Connector 82"/>
            <p:cNvCxnSpPr/>
            <p:nvPr/>
          </p:nvCxnSpPr>
          <p:spPr bwMode="auto">
            <a:xfrm flipV="1">
              <a:off x="10052855" y="1657078"/>
              <a:ext cx="402264" cy="498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5" name="TextBox 84"/>
            <p:cNvSpPr txBox="1"/>
            <p:nvPr/>
          </p:nvSpPr>
          <p:spPr>
            <a:xfrm>
              <a:off x="8286686" y="2414045"/>
              <a:ext cx="959282"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12.1 GeV</a:t>
              </a:r>
              <a:endParaRPr lang="en-US" sz="1400" b="1" dirty="0">
                <a:solidFill>
                  <a:srgbClr val="0033CC"/>
                </a:solidFill>
                <a:latin typeface="Arial" panose="020B0604020202020204" pitchFamily="34" charset="0"/>
                <a:cs typeface="Arial" panose="020B0604020202020204" pitchFamily="34" charset="0"/>
              </a:endParaRPr>
            </a:p>
          </p:txBody>
        </p:sp>
        <p:sp>
          <p:nvSpPr>
            <p:cNvPr id="86" name="TextBox 85"/>
            <p:cNvSpPr txBox="1"/>
            <p:nvPr/>
          </p:nvSpPr>
          <p:spPr>
            <a:xfrm>
              <a:off x="9344769" y="2143805"/>
              <a:ext cx="871684"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20 GeV</a:t>
              </a:r>
              <a:endParaRPr lang="en-US" sz="1400" b="1" dirty="0">
                <a:solidFill>
                  <a:srgbClr val="0033CC"/>
                </a:solidFill>
                <a:latin typeface="Arial" panose="020B0604020202020204" pitchFamily="34" charset="0"/>
                <a:cs typeface="Arial" panose="020B0604020202020204" pitchFamily="34" charset="0"/>
              </a:endParaRPr>
            </a:p>
          </p:txBody>
        </p:sp>
        <p:cxnSp>
          <p:nvCxnSpPr>
            <p:cNvPr id="87" name="Straight Connector 86"/>
            <p:cNvCxnSpPr/>
            <p:nvPr/>
          </p:nvCxnSpPr>
          <p:spPr bwMode="auto">
            <a:xfrm>
              <a:off x="10455119" y="1679043"/>
              <a:ext cx="1371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8" name="Straight Arrow Connector 87"/>
            <p:cNvCxnSpPr/>
            <p:nvPr/>
          </p:nvCxnSpPr>
          <p:spPr bwMode="auto">
            <a:xfrm flipH="1">
              <a:off x="7157157" y="1509369"/>
              <a:ext cx="2058554" cy="0"/>
            </a:xfrm>
            <a:prstGeom prst="straightConnector1">
              <a:avLst/>
            </a:prstGeom>
            <a:solidFill>
              <a:schemeClr val="accent1"/>
            </a:solidFill>
            <a:ln w="9525" cap="flat" cmpd="sng" algn="ctr">
              <a:solidFill>
                <a:schemeClr val="tx1"/>
              </a:solidFill>
              <a:prstDash val="sysDash"/>
              <a:round/>
              <a:headEnd type="arrow" w="med" len="med"/>
              <a:tailEnd type="arrow" w="med" len="med"/>
            </a:ln>
            <a:effectLst/>
          </p:spPr>
        </p:cxnSp>
        <p:sp>
          <p:nvSpPr>
            <p:cNvPr id="90" name="TextBox 89"/>
            <p:cNvSpPr txBox="1"/>
            <p:nvPr/>
          </p:nvSpPr>
          <p:spPr>
            <a:xfrm>
              <a:off x="7391888" y="952378"/>
              <a:ext cx="1598266"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high energy booster</a:t>
              </a:r>
              <a:endParaRPr lang="en-US" sz="1600" b="1" dirty="0">
                <a:latin typeface="Arial" panose="020B0604020202020204" pitchFamily="34" charset="0"/>
                <a:cs typeface="Arial" panose="020B0604020202020204" pitchFamily="34" charset="0"/>
              </a:endParaRPr>
            </a:p>
          </p:txBody>
        </p:sp>
        <p:sp>
          <p:nvSpPr>
            <p:cNvPr id="92" name="TextBox 91"/>
            <p:cNvSpPr txBox="1"/>
            <p:nvPr/>
          </p:nvSpPr>
          <p:spPr>
            <a:xfrm>
              <a:off x="10566991" y="1176390"/>
              <a:ext cx="1193448"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Emittance preservation</a:t>
              </a:r>
            </a:p>
          </p:txBody>
        </p:sp>
      </p:grpSp>
      <p:grpSp>
        <p:nvGrpSpPr>
          <p:cNvPr id="94" name="Group 93"/>
          <p:cNvGrpSpPr/>
          <p:nvPr/>
        </p:nvGrpSpPr>
        <p:grpSpPr>
          <a:xfrm>
            <a:off x="5748362" y="3911933"/>
            <a:ext cx="6408311" cy="2743200"/>
            <a:chOff x="5531239" y="1038391"/>
            <a:chExt cx="6408311" cy="2743200"/>
          </a:xfrm>
        </p:grpSpPr>
        <p:sp>
          <p:nvSpPr>
            <p:cNvPr id="95" name="Rounded Rectangle 94"/>
            <p:cNvSpPr/>
            <p:nvPr/>
          </p:nvSpPr>
          <p:spPr bwMode="auto">
            <a:xfrm>
              <a:off x="5531239" y="1038391"/>
              <a:ext cx="6400800" cy="2743200"/>
            </a:xfrm>
            <a:prstGeom prst="round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cxnSp>
          <p:nvCxnSpPr>
            <p:cNvPr id="96" name="Straight Arrow Connector 95"/>
            <p:cNvCxnSpPr/>
            <p:nvPr/>
          </p:nvCxnSpPr>
          <p:spPr bwMode="auto">
            <a:xfrm flipV="1">
              <a:off x="5709201" y="1168084"/>
              <a:ext cx="0" cy="256032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7" name="Straight Arrow Connector 96"/>
            <p:cNvCxnSpPr/>
            <p:nvPr/>
          </p:nvCxnSpPr>
          <p:spPr bwMode="auto">
            <a:xfrm flipV="1">
              <a:off x="5556801" y="3602958"/>
              <a:ext cx="621792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8" name="Straight Connector 97"/>
            <p:cNvCxnSpPr/>
            <p:nvPr/>
          </p:nvCxnSpPr>
          <p:spPr bwMode="auto">
            <a:xfrm>
              <a:off x="5739681" y="2984902"/>
              <a:ext cx="11887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7151535" y="2678690"/>
              <a:ext cx="100584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8356617" y="2422146"/>
              <a:ext cx="82296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flipV="1">
              <a:off x="6907424" y="2678690"/>
              <a:ext cx="279176" cy="31173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flipV="1">
              <a:off x="8161514" y="2421583"/>
              <a:ext cx="211402" cy="261051"/>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3" name="TextBox 102"/>
            <p:cNvSpPr txBox="1"/>
            <p:nvPr/>
          </p:nvSpPr>
          <p:spPr>
            <a:xfrm>
              <a:off x="5716099" y="2273290"/>
              <a:ext cx="1246883" cy="738664"/>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Multi-turn injection &amp; accumulation</a:t>
              </a:r>
              <a:endParaRPr lang="en-US" sz="1400" dirty="0">
                <a:latin typeface="Arial" panose="020B0604020202020204" pitchFamily="34" charset="0"/>
                <a:cs typeface="Arial" panose="020B0604020202020204" pitchFamily="34" charset="0"/>
              </a:endParaRPr>
            </a:p>
          </p:txBody>
        </p:sp>
        <p:sp>
          <p:nvSpPr>
            <p:cNvPr id="104" name="TextBox 103"/>
            <p:cNvSpPr txBox="1"/>
            <p:nvPr/>
          </p:nvSpPr>
          <p:spPr>
            <a:xfrm>
              <a:off x="5592726" y="1088832"/>
              <a:ext cx="1002710" cy="30777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Energy</a:t>
              </a:r>
              <a:endParaRPr lang="en-US" sz="1400" b="1" dirty="0">
                <a:latin typeface="Arial" panose="020B0604020202020204" pitchFamily="34" charset="0"/>
                <a:cs typeface="Arial" panose="020B0604020202020204" pitchFamily="34" charset="0"/>
              </a:endParaRPr>
            </a:p>
          </p:txBody>
        </p:sp>
        <p:sp>
          <p:nvSpPr>
            <p:cNvPr id="105" name="TextBox 104"/>
            <p:cNvSpPr txBox="1"/>
            <p:nvPr/>
          </p:nvSpPr>
          <p:spPr>
            <a:xfrm>
              <a:off x="5798230" y="2951423"/>
              <a:ext cx="1002710"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41 MeV</a:t>
              </a:r>
              <a:endParaRPr lang="en-US" sz="1400" b="1" dirty="0">
                <a:solidFill>
                  <a:srgbClr val="0033CC"/>
                </a:solidFill>
                <a:latin typeface="Arial" panose="020B0604020202020204" pitchFamily="34" charset="0"/>
                <a:cs typeface="Arial" panose="020B0604020202020204" pitchFamily="34" charset="0"/>
              </a:endParaRPr>
            </a:p>
          </p:txBody>
        </p:sp>
        <p:sp>
          <p:nvSpPr>
            <p:cNvPr id="106" name="TextBox 105"/>
            <p:cNvSpPr txBox="1"/>
            <p:nvPr/>
          </p:nvSpPr>
          <p:spPr>
            <a:xfrm>
              <a:off x="7231003" y="2657278"/>
              <a:ext cx="871684"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2.1 GeV</a:t>
              </a:r>
              <a:endParaRPr lang="en-US" sz="1400" b="1" dirty="0">
                <a:solidFill>
                  <a:srgbClr val="0033CC"/>
                </a:solidFill>
                <a:latin typeface="Arial" panose="020B0604020202020204" pitchFamily="34" charset="0"/>
                <a:cs typeface="Arial" panose="020B0604020202020204" pitchFamily="34" charset="0"/>
              </a:endParaRPr>
            </a:p>
          </p:txBody>
        </p:sp>
        <p:sp>
          <p:nvSpPr>
            <p:cNvPr id="107" name="TextBox 106"/>
            <p:cNvSpPr txBox="1"/>
            <p:nvPr/>
          </p:nvSpPr>
          <p:spPr>
            <a:xfrm>
              <a:off x="10496924" y="1675544"/>
              <a:ext cx="1386840"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Up to 78 GeV</a:t>
              </a:r>
              <a:endParaRPr lang="en-US" sz="1400" b="1" dirty="0">
                <a:solidFill>
                  <a:srgbClr val="0033CC"/>
                </a:solidFill>
                <a:latin typeface="Arial" panose="020B0604020202020204" pitchFamily="34" charset="0"/>
                <a:cs typeface="Arial" panose="020B0604020202020204" pitchFamily="34" charset="0"/>
              </a:endParaRPr>
            </a:p>
          </p:txBody>
        </p:sp>
        <p:sp>
          <p:nvSpPr>
            <p:cNvPr id="108" name="TextBox 107"/>
            <p:cNvSpPr txBox="1"/>
            <p:nvPr/>
          </p:nvSpPr>
          <p:spPr>
            <a:xfrm>
              <a:off x="7165334" y="2848097"/>
              <a:ext cx="1036320" cy="523220"/>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DC cooler</a:t>
              </a:r>
            </a:p>
            <a:p>
              <a:pPr algn="ctr"/>
              <a:r>
                <a:rPr lang="en-US" sz="1400" b="1" dirty="0" smtClean="0">
                  <a:solidFill>
                    <a:srgbClr val="FF0000"/>
                  </a:solidFill>
                  <a:latin typeface="Arial" panose="020B0604020202020204" pitchFamily="34" charset="0"/>
                  <a:cs typeface="Arial" panose="020B0604020202020204" pitchFamily="34" charset="0"/>
                </a:rPr>
                <a:t>1.1 MeV</a:t>
              </a:r>
              <a:endParaRPr lang="en-US" sz="1400" b="1" dirty="0">
                <a:solidFill>
                  <a:srgbClr val="FF0000"/>
                </a:solidFill>
                <a:latin typeface="Arial" panose="020B0604020202020204" pitchFamily="34" charset="0"/>
                <a:cs typeface="Arial" panose="020B0604020202020204" pitchFamily="34" charset="0"/>
              </a:endParaRPr>
            </a:p>
          </p:txBody>
        </p:sp>
        <p:sp>
          <p:nvSpPr>
            <p:cNvPr id="109" name="TextBox 108"/>
            <p:cNvSpPr txBox="1"/>
            <p:nvPr/>
          </p:nvSpPr>
          <p:spPr>
            <a:xfrm>
              <a:off x="10449797" y="1897626"/>
              <a:ext cx="1489753" cy="738664"/>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Bunched beam ERL cooler</a:t>
              </a:r>
            </a:p>
            <a:p>
              <a:pPr algn="ctr"/>
              <a:r>
                <a:rPr lang="en-US" sz="1400" b="1" dirty="0" smtClean="0">
                  <a:solidFill>
                    <a:srgbClr val="FF0000"/>
                  </a:solidFill>
                  <a:latin typeface="Arial" panose="020B0604020202020204" pitchFamily="34" charset="0"/>
                  <a:cs typeface="Arial" panose="020B0604020202020204" pitchFamily="34" charset="0"/>
                </a:rPr>
                <a:t>Up to 43 MeV</a:t>
              </a:r>
              <a:endParaRPr lang="en-US" sz="1400" b="1" dirty="0">
                <a:solidFill>
                  <a:srgbClr val="FF0000"/>
                </a:solidFill>
                <a:latin typeface="Arial" panose="020B0604020202020204" pitchFamily="34" charset="0"/>
                <a:cs typeface="Arial" panose="020B0604020202020204" pitchFamily="34" charset="0"/>
              </a:endParaRPr>
            </a:p>
          </p:txBody>
        </p:sp>
        <p:cxnSp>
          <p:nvCxnSpPr>
            <p:cNvPr id="110" name="Straight Connector 109"/>
            <p:cNvCxnSpPr/>
            <p:nvPr/>
          </p:nvCxnSpPr>
          <p:spPr bwMode="auto">
            <a:xfrm>
              <a:off x="7191763" y="1161849"/>
              <a:ext cx="0" cy="228600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111" name="TextBox 110"/>
            <p:cNvSpPr txBox="1"/>
            <p:nvPr/>
          </p:nvSpPr>
          <p:spPr>
            <a:xfrm>
              <a:off x="9150464" y="1082782"/>
              <a:ext cx="1555661"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collider Ring</a:t>
              </a:r>
              <a:endParaRPr lang="en-US" sz="1600" b="1" dirty="0">
                <a:latin typeface="Arial" panose="020B0604020202020204" pitchFamily="34" charset="0"/>
                <a:cs typeface="Arial" panose="020B0604020202020204" pitchFamily="34" charset="0"/>
              </a:endParaRPr>
            </a:p>
          </p:txBody>
        </p:sp>
        <p:sp>
          <p:nvSpPr>
            <p:cNvPr id="112" name="TextBox 111"/>
            <p:cNvSpPr txBox="1"/>
            <p:nvPr/>
          </p:nvSpPr>
          <p:spPr>
            <a:xfrm>
              <a:off x="5860104" y="1517705"/>
              <a:ext cx="1343138"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Low energy booster</a:t>
              </a:r>
              <a:endParaRPr lang="en-US" sz="1600" b="1" dirty="0">
                <a:latin typeface="Arial" panose="020B0604020202020204" pitchFamily="34" charset="0"/>
                <a:cs typeface="Arial" panose="020B0604020202020204" pitchFamily="34" charset="0"/>
              </a:endParaRPr>
            </a:p>
          </p:txBody>
        </p:sp>
        <p:cxnSp>
          <p:nvCxnSpPr>
            <p:cNvPr id="113" name="Straight Arrow Connector 112"/>
            <p:cNvCxnSpPr/>
            <p:nvPr/>
          </p:nvCxnSpPr>
          <p:spPr bwMode="auto">
            <a:xfrm>
              <a:off x="9209833" y="1440648"/>
              <a:ext cx="1371600" cy="0"/>
            </a:xfrm>
            <a:prstGeom prst="straightConnector1">
              <a:avLst/>
            </a:prstGeom>
            <a:solidFill>
              <a:schemeClr val="accent1"/>
            </a:solidFill>
            <a:ln w="9525" cap="flat" cmpd="sng" algn="ctr">
              <a:solidFill>
                <a:schemeClr val="tx1"/>
              </a:solidFill>
              <a:prstDash val="sysDash"/>
              <a:round/>
              <a:headEnd type="none" w="med" len="med"/>
              <a:tailEnd type="triangle"/>
            </a:ln>
            <a:effectLst/>
          </p:spPr>
        </p:cxnSp>
        <p:cxnSp>
          <p:nvCxnSpPr>
            <p:cNvPr id="114" name="Straight Arrow Connector 113"/>
            <p:cNvCxnSpPr/>
            <p:nvPr/>
          </p:nvCxnSpPr>
          <p:spPr bwMode="auto">
            <a:xfrm flipH="1">
              <a:off x="5997880" y="2049100"/>
              <a:ext cx="1188720" cy="0"/>
            </a:xfrm>
            <a:prstGeom prst="straightConnector1">
              <a:avLst/>
            </a:prstGeom>
            <a:solidFill>
              <a:schemeClr val="accent1"/>
            </a:solidFill>
            <a:ln w="9525" cap="flat" cmpd="sng" algn="ctr">
              <a:solidFill>
                <a:schemeClr val="tx1"/>
              </a:solidFill>
              <a:prstDash val="sysDash"/>
              <a:round/>
              <a:headEnd type="none" w="med" len="med"/>
              <a:tailEnd type="triangle"/>
            </a:ln>
            <a:effectLst/>
          </p:spPr>
        </p:cxnSp>
        <p:sp>
          <p:nvSpPr>
            <p:cNvPr id="115" name="TextBox 114"/>
            <p:cNvSpPr txBox="1"/>
            <p:nvPr/>
          </p:nvSpPr>
          <p:spPr>
            <a:xfrm>
              <a:off x="10409568" y="3179742"/>
              <a:ext cx="1451901" cy="430887"/>
            </a:xfrm>
            <a:prstGeom prst="rect">
              <a:avLst/>
            </a:prstGeom>
            <a:noFill/>
          </p:spPr>
          <p:txBody>
            <a:bodyPr wrap="square" rtlCol="0">
              <a:spAutoFit/>
            </a:bodyPr>
            <a:lstStyle/>
            <a:p>
              <a:pPr algn="ctr"/>
              <a:r>
                <a:rPr lang="en-US" sz="2200" b="1" dirty="0" smtClean="0">
                  <a:solidFill>
                    <a:srgbClr val="FF0000"/>
                  </a:solidFill>
                  <a:latin typeface="Arial" panose="020B0604020202020204" pitchFamily="34" charset="0"/>
                  <a:cs typeface="Arial" panose="020B0604020202020204" pitchFamily="34" charset="0"/>
                </a:rPr>
                <a:t>Lead ion</a:t>
              </a:r>
              <a:endParaRPr lang="en-US" sz="2200" b="1" dirty="0">
                <a:solidFill>
                  <a:srgbClr val="FF0000"/>
                </a:solidFill>
                <a:latin typeface="Arial" panose="020B0604020202020204" pitchFamily="34" charset="0"/>
                <a:cs typeface="Arial" panose="020B0604020202020204" pitchFamily="34" charset="0"/>
              </a:endParaRPr>
            </a:p>
          </p:txBody>
        </p:sp>
        <p:sp>
          <p:nvSpPr>
            <p:cNvPr id="116" name="TextBox 115"/>
            <p:cNvSpPr txBox="1"/>
            <p:nvPr/>
          </p:nvSpPr>
          <p:spPr>
            <a:xfrm>
              <a:off x="7126033" y="2163983"/>
              <a:ext cx="1246883"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Stacking &amp; pre-cooling</a:t>
              </a:r>
              <a:endParaRPr lang="en-US" sz="1400" dirty="0">
                <a:latin typeface="Arial" panose="020B0604020202020204" pitchFamily="34" charset="0"/>
                <a:cs typeface="Arial" panose="020B0604020202020204" pitchFamily="34" charset="0"/>
              </a:endParaRPr>
            </a:p>
          </p:txBody>
        </p:sp>
        <p:cxnSp>
          <p:nvCxnSpPr>
            <p:cNvPr id="117" name="Straight Connector 116"/>
            <p:cNvCxnSpPr/>
            <p:nvPr/>
          </p:nvCxnSpPr>
          <p:spPr bwMode="auto">
            <a:xfrm>
              <a:off x="9241898" y="1102957"/>
              <a:ext cx="0" cy="228600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118" name="TextBox 117"/>
            <p:cNvSpPr txBox="1"/>
            <p:nvPr/>
          </p:nvSpPr>
          <p:spPr>
            <a:xfrm>
              <a:off x="9278033" y="1456205"/>
              <a:ext cx="956103" cy="738664"/>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bunch splitting, capture</a:t>
              </a:r>
            </a:p>
          </p:txBody>
        </p:sp>
        <p:cxnSp>
          <p:nvCxnSpPr>
            <p:cNvPr id="119" name="Straight Connector 118"/>
            <p:cNvCxnSpPr/>
            <p:nvPr/>
          </p:nvCxnSpPr>
          <p:spPr bwMode="auto">
            <a:xfrm flipV="1">
              <a:off x="9215712" y="2173806"/>
              <a:ext cx="214539" cy="247777"/>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9411176" y="2153450"/>
              <a:ext cx="64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flipV="1">
              <a:off x="10052855" y="1657078"/>
              <a:ext cx="402264" cy="498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3" name="TextBox 122"/>
            <p:cNvSpPr txBox="1"/>
            <p:nvPr/>
          </p:nvSpPr>
          <p:spPr>
            <a:xfrm>
              <a:off x="8365061" y="2385497"/>
              <a:ext cx="959282"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4.3 GeV</a:t>
              </a:r>
              <a:endParaRPr lang="en-US" sz="1400" b="1" dirty="0">
                <a:solidFill>
                  <a:srgbClr val="0033CC"/>
                </a:solidFill>
                <a:latin typeface="Arial" panose="020B0604020202020204" pitchFamily="34" charset="0"/>
                <a:cs typeface="Arial" panose="020B0604020202020204" pitchFamily="34" charset="0"/>
              </a:endParaRPr>
            </a:p>
          </p:txBody>
        </p:sp>
        <p:sp>
          <p:nvSpPr>
            <p:cNvPr id="124" name="TextBox 123"/>
            <p:cNvSpPr txBox="1"/>
            <p:nvPr/>
          </p:nvSpPr>
          <p:spPr>
            <a:xfrm>
              <a:off x="9344769" y="2176868"/>
              <a:ext cx="871684" cy="307777"/>
            </a:xfrm>
            <a:prstGeom prst="rect">
              <a:avLst/>
            </a:prstGeom>
            <a:noFill/>
          </p:spPr>
          <p:txBody>
            <a:bodyPr wrap="square" rtlCol="0">
              <a:spAutoFit/>
            </a:bodyPr>
            <a:lstStyle/>
            <a:p>
              <a:pPr algn="ctr"/>
              <a:r>
                <a:rPr lang="en-US" sz="1400" b="1" dirty="0" smtClean="0">
                  <a:solidFill>
                    <a:srgbClr val="0033CC"/>
                  </a:solidFill>
                  <a:latin typeface="Arial" panose="020B0604020202020204" pitchFamily="34" charset="0"/>
                  <a:cs typeface="Arial" panose="020B0604020202020204" pitchFamily="34" charset="0"/>
                </a:rPr>
                <a:t>20 GeV</a:t>
              </a:r>
              <a:endParaRPr lang="en-US" sz="1400" b="1" dirty="0">
                <a:solidFill>
                  <a:srgbClr val="0033CC"/>
                </a:solidFill>
                <a:latin typeface="Arial" panose="020B0604020202020204" pitchFamily="34" charset="0"/>
                <a:cs typeface="Arial" panose="020B0604020202020204" pitchFamily="34" charset="0"/>
              </a:endParaRPr>
            </a:p>
          </p:txBody>
        </p:sp>
        <p:cxnSp>
          <p:nvCxnSpPr>
            <p:cNvPr id="125" name="Straight Connector 124"/>
            <p:cNvCxnSpPr/>
            <p:nvPr/>
          </p:nvCxnSpPr>
          <p:spPr bwMode="auto">
            <a:xfrm>
              <a:off x="10455119" y="1679043"/>
              <a:ext cx="13716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26" name="Straight Arrow Connector 125"/>
            <p:cNvCxnSpPr/>
            <p:nvPr/>
          </p:nvCxnSpPr>
          <p:spPr bwMode="auto">
            <a:xfrm flipH="1">
              <a:off x="7189056" y="1828359"/>
              <a:ext cx="2058554" cy="0"/>
            </a:xfrm>
            <a:prstGeom prst="straightConnector1">
              <a:avLst/>
            </a:prstGeom>
            <a:solidFill>
              <a:schemeClr val="accent1"/>
            </a:solidFill>
            <a:ln w="9525" cap="flat" cmpd="sng" algn="ctr">
              <a:solidFill>
                <a:schemeClr val="tx1"/>
              </a:solidFill>
              <a:prstDash val="sysDash"/>
              <a:round/>
              <a:headEnd type="arrow" w="med" len="med"/>
              <a:tailEnd type="arrow" w="med" len="med"/>
            </a:ln>
            <a:effectLst/>
          </p:spPr>
        </p:cxnSp>
        <p:sp>
          <p:nvSpPr>
            <p:cNvPr id="127" name="TextBox 126"/>
            <p:cNvSpPr txBox="1"/>
            <p:nvPr/>
          </p:nvSpPr>
          <p:spPr>
            <a:xfrm>
              <a:off x="7314187" y="1250244"/>
              <a:ext cx="1598266"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high energy booster</a:t>
              </a:r>
              <a:endParaRPr lang="en-US" sz="1600" b="1" dirty="0">
                <a:latin typeface="Arial" panose="020B0604020202020204" pitchFamily="34" charset="0"/>
                <a:cs typeface="Arial" panose="020B0604020202020204" pitchFamily="34" charset="0"/>
              </a:endParaRPr>
            </a:p>
          </p:txBody>
        </p:sp>
        <p:sp>
          <p:nvSpPr>
            <p:cNvPr id="128" name="TextBox 127"/>
            <p:cNvSpPr txBox="1"/>
            <p:nvPr/>
          </p:nvSpPr>
          <p:spPr>
            <a:xfrm>
              <a:off x="10601403" y="1176390"/>
              <a:ext cx="1193448"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Emittance preservation</a:t>
              </a:r>
            </a:p>
          </p:txBody>
        </p:sp>
      </p:grpSp>
      <p:sp>
        <p:nvSpPr>
          <p:cNvPr id="129" name="TextBox 128"/>
          <p:cNvSpPr txBox="1"/>
          <p:nvPr/>
        </p:nvSpPr>
        <p:spPr>
          <a:xfrm>
            <a:off x="5888445" y="6014440"/>
            <a:ext cx="1036320" cy="523220"/>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DC cooler</a:t>
            </a:r>
          </a:p>
          <a:p>
            <a:pPr algn="ctr"/>
            <a:r>
              <a:rPr lang="en-US" sz="1400" b="1" dirty="0" smtClean="0">
                <a:solidFill>
                  <a:srgbClr val="FF0000"/>
                </a:solidFill>
                <a:latin typeface="Arial" panose="020B0604020202020204" pitchFamily="34" charset="0"/>
                <a:cs typeface="Arial" panose="020B0604020202020204" pitchFamily="34" charset="0"/>
              </a:rPr>
              <a:t>21 </a:t>
            </a:r>
            <a:r>
              <a:rPr lang="en-US" sz="1400" b="1" dirty="0" err="1">
                <a:solidFill>
                  <a:srgbClr val="FF0000"/>
                </a:solidFill>
                <a:latin typeface="Arial" panose="020B0604020202020204" pitchFamily="34" charset="0"/>
                <a:cs typeface="Arial" panose="020B0604020202020204" pitchFamily="34" charset="0"/>
              </a:rPr>
              <a:t>k</a:t>
            </a:r>
            <a:r>
              <a:rPr lang="en-US" sz="1400" b="1" dirty="0" err="1" smtClean="0">
                <a:solidFill>
                  <a:srgbClr val="FF0000"/>
                </a:solidFill>
                <a:latin typeface="Arial" panose="020B0604020202020204" pitchFamily="34" charset="0"/>
                <a:cs typeface="Arial" panose="020B0604020202020204" pitchFamily="34" charset="0"/>
              </a:rPr>
              <a:t>eV</a:t>
            </a:r>
            <a:endParaRPr lang="en-US" sz="1400" b="1" dirty="0">
              <a:solidFill>
                <a:srgbClr val="FF0000"/>
              </a:solidFill>
              <a:latin typeface="Arial" panose="020B0604020202020204" pitchFamily="34" charset="0"/>
              <a:cs typeface="Arial" panose="020B0604020202020204" pitchFamily="34" charset="0"/>
            </a:endParaRPr>
          </a:p>
        </p:txBody>
      </p:sp>
      <p:sp>
        <p:nvSpPr>
          <p:cNvPr id="133" name="TextBox 132"/>
          <p:cNvSpPr txBox="1"/>
          <p:nvPr/>
        </p:nvSpPr>
        <p:spPr>
          <a:xfrm>
            <a:off x="8187323" y="5041751"/>
            <a:ext cx="1139894"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pre-cooling</a:t>
            </a:r>
            <a:endParaRPr lang="en-US" sz="1400" dirty="0">
              <a:latin typeface="Arial" panose="020B0604020202020204" pitchFamily="34" charset="0"/>
              <a:cs typeface="Arial" panose="020B0604020202020204" pitchFamily="34" charset="0"/>
            </a:endParaRPr>
          </a:p>
        </p:txBody>
      </p:sp>
      <p:sp>
        <p:nvSpPr>
          <p:cNvPr id="134" name="TextBox 133"/>
          <p:cNvSpPr txBox="1"/>
          <p:nvPr/>
        </p:nvSpPr>
        <p:spPr>
          <a:xfrm>
            <a:off x="8228572" y="5465945"/>
            <a:ext cx="1036320" cy="523220"/>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DC cooler</a:t>
            </a:r>
          </a:p>
          <a:p>
            <a:pPr algn="ctr"/>
            <a:r>
              <a:rPr lang="en-US" sz="1400" b="1" dirty="0">
                <a:solidFill>
                  <a:srgbClr val="FF0000"/>
                </a:solidFill>
                <a:latin typeface="Arial" panose="020B0604020202020204" pitchFamily="34" charset="0"/>
                <a:cs typeface="Arial" panose="020B0604020202020204" pitchFamily="34" charset="0"/>
              </a:rPr>
              <a:t>2</a:t>
            </a:r>
            <a:r>
              <a:rPr lang="en-US" sz="1400" b="1" dirty="0" smtClean="0">
                <a:solidFill>
                  <a:srgbClr val="FF0000"/>
                </a:solidFill>
                <a:latin typeface="Arial" panose="020B0604020202020204" pitchFamily="34" charset="0"/>
                <a:cs typeface="Arial" panose="020B0604020202020204" pitchFamily="34" charset="0"/>
              </a:rPr>
              <a:t>.3 MeV</a:t>
            </a:r>
            <a:endParaRPr lang="en-US" sz="1400" b="1" dirty="0">
              <a:solidFill>
                <a:srgbClr val="FF0000"/>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230CD12A-F65B-4762-9244-C3A907990025}"/>
              </a:ext>
            </a:extLst>
          </p:cNvPr>
          <p:cNvSpPr txBox="1">
            <a:spLocks/>
          </p:cNvSpPr>
          <p:nvPr/>
        </p:nvSpPr>
        <p:spPr bwMode="auto">
          <a:xfrm>
            <a:off x="4069" y="3610246"/>
            <a:ext cx="5620197" cy="15158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400">
                <a:solidFill>
                  <a:schemeClr val="tx1"/>
                </a:solidFill>
                <a:latin typeface="Arial" pitchFamily="34" charset="0"/>
                <a:cs typeface="Arial" pitchFamily="34" charset="0"/>
              </a:defRPr>
            </a:lvl2pPr>
            <a:lvl3pPr marL="1143000" indent="-228600" algn="l" rtl="0" fontAlgn="base">
              <a:spcBef>
                <a:spcPct val="20000"/>
              </a:spcBef>
              <a:spcAft>
                <a:spcPct val="0"/>
              </a:spcAft>
              <a:buChar char="•"/>
              <a:defRPr sz="2400">
                <a:solidFill>
                  <a:schemeClr val="tx1"/>
                </a:solidFill>
                <a:latin typeface="Arial" pitchFamily="34" charset="0"/>
                <a:cs typeface="Arial" pitchFamily="34" charset="0"/>
              </a:defRPr>
            </a:lvl3pPr>
            <a:lvl4pPr marL="1600200" indent="-228600" algn="l" rtl="0" fontAlgn="base">
              <a:spcBef>
                <a:spcPct val="20000"/>
              </a:spcBef>
              <a:spcAft>
                <a:spcPct val="0"/>
              </a:spcAft>
              <a:buChar char="–"/>
              <a:defRPr sz="2400">
                <a:solidFill>
                  <a:schemeClr val="tx1"/>
                </a:solidFill>
                <a:latin typeface="Arial" pitchFamily="34" charset="0"/>
                <a:cs typeface="Arial" pitchFamily="34" charset="0"/>
              </a:defRPr>
            </a:lvl4pPr>
            <a:lvl5pPr marL="2057400" indent="-228600" algn="l" rtl="0" fontAlgn="base">
              <a:spcBef>
                <a:spcPct val="20000"/>
              </a:spcBef>
              <a:spcAft>
                <a:spcPct val="0"/>
              </a:spcAft>
              <a:buChar char="»"/>
              <a:defRPr sz="2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eaLnBrk="1" hangingPunct="1">
              <a:spcBef>
                <a:spcPts val="0"/>
              </a:spcBef>
              <a:spcAft>
                <a:spcPts val="0"/>
              </a:spcAft>
              <a:buNone/>
            </a:pPr>
            <a:r>
              <a:rPr lang="en-US" sz="2000" b="1" kern="0" dirty="0" smtClean="0"/>
              <a:t>High Energy Booster</a:t>
            </a:r>
          </a:p>
          <a:p>
            <a:pPr marL="169863" indent="-169863" eaLnBrk="1" hangingPunct="1">
              <a:spcBef>
                <a:spcPts val="0"/>
              </a:spcBef>
              <a:spcAft>
                <a:spcPts val="0"/>
              </a:spcAft>
            </a:pPr>
            <a:r>
              <a:rPr lang="en-US" sz="1700" kern="0" dirty="0"/>
              <a:t>I</a:t>
            </a:r>
            <a:r>
              <a:rPr lang="en-US" sz="1700" kern="0" dirty="0" smtClean="0"/>
              <a:t>n </a:t>
            </a:r>
            <a:r>
              <a:rPr lang="en-US" sz="1700" kern="0" dirty="0"/>
              <a:t>the tunnel along with the two collider rings.</a:t>
            </a:r>
          </a:p>
          <a:p>
            <a:pPr marL="169863" indent="-169863" eaLnBrk="1" hangingPunct="1">
              <a:spcBef>
                <a:spcPts val="0"/>
              </a:spcBef>
              <a:spcAft>
                <a:spcPts val="0"/>
              </a:spcAft>
            </a:pPr>
            <a:r>
              <a:rPr lang="en-US" sz="1700" kern="0" dirty="0" smtClean="0"/>
              <a:t>Accelerates </a:t>
            </a:r>
            <a:r>
              <a:rPr lang="en-US" sz="1700" kern="0" dirty="0"/>
              <a:t>protons </a:t>
            </a:r>
            <a:r>
              <a:rPr lang="en-US" sz="1700" kern="0" dirty="0" smtClean="0"/>
              <a:t>from 8 to </a:t>
            </a:r>
            <a:r>
              <a:rPr lang="en-US" sz="1700" kern="0" dirty="0"/>
              <a:t>12.1 GeV </a:t>
            </a:r>
            <a:r>
              <a:rPr lang="en-US" sz="1700" kern="0" dirty="0" smtClean="0"/>
              <a:t>KE</a:t>
            </a:r>
            <a:endParaRPr lang="en-US" sz="1700" kern="0" dirty="0" smtClean="0"/>
          </a:p>
          <a:p>
            <a:pPr marL="169863" indent="-169863">
              <a:spcBef>
                <a:spcPts val="0"/>
              </a:spcBef>
              <a:spcAft>
                <a:spcPts val="0"/>
              </a:spcAft>
            </a:pPr>
            <a:r>
              <a:rPr lang="en-US" sz="1700" kern="0" dirty="0"/>
              <a:t>C</a:t>
            </a:r>
            <a:r>
              <a:rPr lang="en-US" sz="1700" kern="0" dirty="0" smtClean="0"/>
              <a:t>ircumference </a:t>
            </a:r>
            <a:r>
              <a:rPr lang="en-US" sz="1700" kern="0" dirty="0"/>
              <a:t>is </a:t>
            </a:r>
            <a:r>
              <a:rPr lang="en-US" sz="1700" kern="0" dirty="0" smtClean="0"/>
              <a:t>2336 </a:t>
            </a:r>
            <a:r>
              <a:rPr lang="en-US" sz="1700" kern="0" dirty="0" smtClean="0"/>
              <a:t>m, </a:t>
            </a:r>
            <a:r>
              <a:rPr lang="en-US" sz="1700" kern="0" dirty="0"/>
              <a:t>warm magnets &amp; FODO lattice </a:t>
            </a:r>
            <a:endParaRPr lang="en-US" sz="1700" kern="0" dirty="0"/>
          </a:p>
          <a:p>
            <a:pPr marL="169863" indent="-169863">
              <a:spcBef>
                <a:spcPts val="0"/>
              </a:spcBef>
              <a:spcAft>
                <a:spcPts val="0"/>
              </a:spcAft>
            </a:pPr>
            <a:r>
              <a:rPr lang="el-GR" sz="1700" kern="0" dirty="0" smtClean="0"/>
              <a:t>γ</a:t>
            </a:r>
            <a:r>
              <a:rPr lang="en-US" sz="1700" kern="0" baseline="-25000" dirty="0" smtClean="0"/>
              <a:t>t </a:t>
            </a:r>
            <a:r>
              <a:rPr lang="en-US" sz="1700" kern="0" dirty="0"/>
              <a:t>=</a:t>
            </a:r>
            <a:r>
              <a:rPr lang="en-US" sz="1700" kern="0" dirty="0" smtClean="0"/>
              <a:t> 15.6 </a:t>
            </a:r>
            <a:r>
              <a:rPr lang="en-US" sz="1800" kern="0" dirty="0"/>
              <a:t>to avoid transition crossing for all </a:t>
            </a:r>
            <a:r>
              <a:rPr lang="en-US" sz="1800" kern="0" dirty="0" smtClean="0"/>
              <a:t>ions</a:t>
            </a:r>
            <a:endParaRPr lang="en-US" sz="1800" kern="0" dirty="0"/>
          </a:p>
        </p:txBody>
      </p:sp>
      <p:grpSp>
        <p:nvGrpSpPr>
          <p:cNvPr id="11" name="Group 10"/>
          <p:cNvGrpSpPr/>
          <p:nvPr/>
        </p:nvGrpSpPr>
        <p:grpSpPr>
          <a:xfrm>
            <a:off x="341817" y="4924579"/>
            <a:ext cx="4956973" cy="1933421"/>
            <a:chOff x="197982" y="4924579"/>
            <a:chExt cx="4846320" cy="186003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82" y="4924579"/>
              <a:ext cx="4846320" cy="1860031"/>
            </a:xfrm>
            <a:prstGeom prst="rect">
              <a:avLst/>
            </a:prstGeom>
          </p:spPr>
        </p:pic>
        <p:sp>
          <p:nvSpPr>
            <p:cNvPr id="135" name="Rectangle 134"/>
            <p:cNvSpPr/>
            <p:nvPr/>
          </p:nvSpPr>
          <p:spPr>
            <a:xfrm rot="2100108">
              <a:off x="2723517" y="6005259"/>
              <a:ext cx="479175" cy="2308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3159905" y="5778887"/>
              <a:ext cx="1036320" cy="523220"/>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DC cooler</a:t>
              </a:r>
            </a:p>
            <a:p>
              <a:pPr algn="ctr"/>
              <a:r>
                <a:rPr lang="en-US" sz="1400" b="1" dirty="0" smtClean="0">
                  <a:solidFill>
                    <a:srgbClr val="FF0000"/>
                  </a:solidFill>
                  <a:latin typeface="Arial" panose="020B0604020202020204" pitchFamily="34" charset="0"/>
                  <a:cs typeface="Arial" panose="020B0604020202020204" pitchFamily="34" charset="0"/>
                </a:rPr>
                <a:t>4.3 MeV</a:t>
              </a:r>
              <a:endParaRPr lang="en-US" sz="1400" b="1" dirty="0">
                <a:solidFill>
                  <a:srgbClr val="FF0000"/>
                </a:solidFill>
                <a:latin typeface="Arial" panose="020B0604020202020204" pitchFamily="34" charset="0"/>
                <a:cs typeface="Arial" panose="020B0604020202020204" pitchFamily="34" charset="0"/>
              </a:endParaRPr>
            </a:p>
          </p:txBody>
        </p:sp>
      </p:grpSp>
      <p:grpSp>
        <p:nvGrpSpPr>
          <p:cNvPr id="10" name="Group 9"/>
          <p:cNvGrpSpPr/>
          <p:nvPr/>
        </p:nvGrpSpPr>
        <p:grpSpPr>
          <a:xfrm>
            <a:off x="842079" y="1835284"/>
            <a:ext cx="3749040" cy="1530357"/>
            <a:chOff x="760217" y="2294549"/>
            <a:chExt cx="3749040" cy="153035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17" y="2294549"/>
              <a:ext cx="3749040" cy="1530357"/>
            </a:xfrm>
            <a:prstGeom prst="rect">
              <a:avLst/>
            </a:prstGeom>
          </p:spPr>
        </p:pic>
        <p:sp>
          <p:nvSpPr>
            <p:cNvPr id="136" name="Rectangle 135"/>
            <p:cNvSpPr/>
            <p:nvPr/>
          </p:nvSpPr>
          <p:spPr>
            <a:xfrm rot="18720000">
              <a:off x="2837982" y="3125693"/>
              <a:ext cx="222338" cy="39862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2968638" y="2886704"/>
              <a:ext cx="1036320" cy="523220"/>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DC </a:t>
              </a:r>
              <a:r>
                <a:rPr lang="en-US" sz="1400" b="1" dirty="0" smtClean="0">
                  <a:solidFill>
                    <a:srgbClr val="FF0000"/>
                  </a:solidFill>
                  <a:latin typeface="Arial" panose="020B0604020202020204" pitchFamily="34" charset="0"/>
                  <a:cs typeface="Arial" panose="020B0604020202020204" pitchFamily="34" charset="0"/>
                </a:rPr>
                <a:t>cooler</a:t>
              </a:r>
            </a:p>
            <a:p>
              <a:pPr algn="ctr"/>
              <a:r>
                <a:rPr lang="en-US" sz="1400" b="1" dirty="0" smtClean="0">
                  <a:solidFill>
                    <a:srgbClr val="FF0000"/>
                  </a:solidFill>
                  <a:latin typeface="Arial" panose="020B0604020202020204" pitchFamily="34" charset="0"/>
                  <a:cs typeface="Arial" panose="020B0604020202020204" pitchFamily="34" charset="0"/>
                </a:rPr>
                <a:t>21 </a:t>
              </a:r>
              <a:r>
                <a:rPr lang="en-US" sz="1400" b="1" dirty="0" err="1" smtClean="0">
                  <a:solidFill>
                    <a:srgbClr val="FF0000"/>
                  </a:solidFill>
                  <a:latin typeface="Arial" panose="020B0604020202020204" pitchFamily="34" charset="0"/>
                  <a:cs typeface="Arial" panose="020B0604020202020204" pitchFamily="34" charset="0"/>
                </a:rPr>
                <a:t>keV</a:t>
              </a:r>
              <a:endParaRPr lang="en-US" sz="1400" b="1" dirty="0" smtClean="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0772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8029"/>
          </a:xfrm>
        </p:spPr>
        <p:txBody>
          <a:bodyPr>
            <a:normAutofit/>
          </a:bodyPr>
          <a:lstStyle/>
          <a:p>
            <a:pPr algn="ctr"/>
            <a:r>
              <a:rPr lang="en-US" sz="3600" dirty="0" smtClean="0"/>
              <a:t>Ion Collider Ring and Ion Beam Polarization </a:t>
            </a:r>
            <a:endParaRPr lang="en-US" sz="36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11</a:t>
            </a:fld>
            <a:endParaRPr lang="en-US" dirty="0"/>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0" y="728030"/>
                <a:ext cx="7261261" cy="739264"/>
              </a:xfrm>
            </p:spPr>
            <p:txBody>
              <a:bodyPr>
                <a:normAutofit/>
              </a:bodyPr>
              <a:lstStyle/>
              <a:p>
                <a:pPr marL="169863" indent="-169863">
                  <a:lnSpc>
                    <a:spcPct val="100000"/>
                  </a:lnSpc>
                  <a:spcBef>
                    <a:spcPts val="300"/>
                  </a:spcBef>
                </a:pPr>
                <a:r>
                  <a:rPr lang="en-US" sz="1800" dirty="0"/>
                  <a:t>Circumference of </a:t>
                </a:r>
                <a:r>
                  <a:rPr lang="en-US" sz="1800" dirty="0" smtClean="0"/>
                  <a:t>2336 </a:t>
                </a:r>
                <a:r>
                  <a:rPr lang="en-US" sz="1800" dirty="0"/>
                  <a:t>m optimized for synchronization</a:t>
                </a:r>
              </a:p>
              <a:p>
                <a:pPr marL="169863" indent="-169863">
                  <a:lnSpc>
                    <a:spcPct val="100000"/>
                  </a:lnSpc>
                  <a:spcBef>
                    <a:spcPts val="300"/>
                  </a:spcBef>
                </a:pPr>
                <a:r>
                  <a:rPr lang="en-US" sz="1800" dirty="0"/>
                  <a:t>200 GeV/c </a:t>
                </a:r>
                <a:r>
                  <a:rPr lang="en-US" sz="1800" dirty="0" smtClean="0"/>
                  <a:t>protons, 6 </a:t>
                </a:r>
                <a:r>
                  <a:rPr lang="en-US" sz="1800" dirty="0"/>
                  <a:t>T </a:t>
                </a:r>
                <a14:m>
                  <m:oMath xmlns:m="http://schemas.openxmlformats.org/officeDocument/2006/math">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cos</m:t>
                        </m:r>
                      </m:fName>
                      <m:e>
                        <m:r>
                          <a:rPr lang="en-US" sz="1800" b="0" i="1" smtClean="0">
                            <a:latin typeface="Cambria Math" panose="02040503050406030204" pitchFamily="18" charset="0"/>
                          </a:rPr>
                          <m:t>𝜃</m:t>
                        </m:r>
                      </m:e>
                    </m:func>
                  </m:oMath>
                </a14:m>
                <a:r>
                  <a:rPr lang="en-US" sz="1800" dirty="0"/>
                  <a:t> dipoles and </a:t>
                </a:r>
                <a14:m>
                  <m:oMath xmlns:m="http://schemas.openxmlformats.org/officeDocument/2006/math">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cos</m:t>
                        </m:r>
                      </m:fName>
                      <m:e>
                        <m:r>
                          <a:rPr lang="en-US" sz="1800" b="0" i="1" smtClean="0">
                            <a:latin typeface="Cambria Math" panose="02040503050406030204" pitchFamily="18" charset="0"/>
                          </a:rPr>
                          <m:t>2</m:t>
                        </m:r>
                        <m:r>
                          <a:rPr lang="en-US" sz="1800" b="0" i="1" smtClean="0">
                            <a:latin typeface="Cambria Math" panose="02040503050406030204" pitchFamily="18" charset="0"/>
                          </a:rPr>
                          <m:t>𝜃</m:t>
                        </m:r>
                      </m:e>
                    </m:func>
                  </m:oMath>
                </a14:m>
                <a:r>
                  <a:rPr lang="en-US" sz="1800" dirty="0"/>
                  <a:t> quadrupoles</a:t>
                </a:r>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0" y="728030"/>
                <a:ext cx="7261261" cy="739264"/>
              </a:xfrm>
              <a:blipFill>
                <a:blip r:embed="rId2"/>
                <a:stretch>
                  <a:fillRect l="-504" t="-4098" b="-4918"/>
                </a:stretch>
              </a:blipFill>
            </p:spPr>
            <p:txBody>
              <a:bodyPr/>
              <a:lstStyle/>
              <a:p>
                <a:r>
                  <a:rPr lang="en-US">
                    <a:noFill/>
                  </a:rPr>
                  <a:t> </a:t>
                </a:r>
              </a:p>
            </p:txBody>
          </p:sp>
        </mc:Fallback>
      </mc:AlternateContent>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19" y="1403495"/>
            <a:ext cx="8075604" cy="318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3640" y="5532870"/>
            <a:ext cx="3382551" cy="1280160"/>
          </a:xfrm>
          <a:prstGeom prst="rect">
            <a:avLst/>
          </a:prstGeom>
          <a:solidFill>
            <a:schemeClr val="bg1"/>
          </a:solidFill>
        </p:spPr>
      </p:pic>
      <p:sp>
        <p:nvSpPr>
          <p:cNvPr id="46" name="Content Placeholder 2"/>
          <p:cNvSpPr txBox="1">
            <a:spLocks/>
          </p:cNvSpPr>
          <p:nvPr/>
        </p:nvSpPr>
        <p:spPr>
          <a:xfrm>
            <a:off x="7908123" y="3775929"/>
            <a:ext cx="4266162" cy="2414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nSpc>
                <a:spcPct val="100000"/>
              </a:lnSpc>
              <a:spcBef>
                <a:spcPts val="0"/>
              </a:spcBef>
              <a:spcAft>
                <a:spcPts val="600"/>
              </a:spcAft>
            </a:pPr>
            <a:r>
              <a:rPr lang="en-US" sz="1600" dirty="0" smtClean="0"/>
              <a:t>Figure-8: </a:t>
            </a:r>
            <a:r>
              <a:rPr lang="en-US" sz="1600" dirty="0"/>
              <a:t>s</a:t>
            </a:r>
            <a:r>
              <a:rPr lang="en-US" sz="1600" dirty="0" smtClean="0"/>
              <a:t>pin precession in one arc is exactly cancelled in the other arc</a:t>
            </a:r>
          </a:p>
          <a:p>
            <a:pPr marL="177800" indent="-177800">
              <a:lnSpc>
                <a:spcPct val="100000"/>
              </a:lnSpc>
              <a:spcBef>
                <a:spcPts val="0"/>
              </a:spcBef>
              <a:spcAft>
                <a:spcPts val="600"/>
              </a:spcAft>
            </a:pPr>
            <a:r>
              <a:rPr lang="en-US" sz="1600" dirty="0"/>
              <a:t>Polarized </a:t>
            </a:r>
            <a:r>
              <a:rPr lang="en-US" sz="1600" dirty="0" smtClean="0"/>
              <a:t>deuterons</a:t>
            </a:r>
          </a:p>
          <a:p>
            <a:pPr marL="177800" indent="-177800">
              <a:lnSpc>
                <a:spcPct val="100000"/>
              </a:lnSpc>
              <a:spcBef>
                <a:spcPts val="0"/>
              </a:spcBef>
            </a:pPr>
            <a:r>
              <a:rPr lang="en-US" sz="1600" dirty="0" smtClean="0"/>
              <a:t>Spin stabilization by small fields: </a:t>
            </a:r>
            <a:r>
              <a:rPr lang="en-US" sz="1600" dirty="0" smtClean="0">
                <a:solidFill>
                  <a:srgbClr val="0000FF"/>
                </a:solidFill>
              </a:rPr>
              <a:t>~3 Tm</a:t>
            </a:r>
            <a:r>
              <a:rPr lang="en-US" sz="1600" dirty="0" smtClean="0"/>
              <a:t> vs. </a:t>
            </a:r>
            <a:r>
              <a:rPr lang="en-US" sz="1600" dirty="0" smtClean="0">
                <a:solidFill>
                  <a:srgbClr val="FF0000"/>
                </a:solidFill>
              </a:rPr>
              <a:t>&lt; 400 Tm</a:t>
            </a:r>
            <a:r>
              <a:rPr lang="en-US" sz="1600" dirty="0" smtClean="0"/>
              <a:t> for deuterons at 100 GeV</a:t>
            </a:r>
          </a:p>
          <a:p>
            <a:pPr marL="177800" indent="-177800">
              <a:lnSpc>
                <a:spcPct val="100000"/>
              </a:lnSpc>
              <a:spcBef>
                <a:spcPts val="0"/>
              </a:spcBef>
              <a:spcAft>
                <a:spcPts val="600"/>
              </a:spcAft>
            </a:pPr>
            <a:r>
              <a:rPr lang="en-US" sz="1600" dirty="0" smtClean="0"/>
              <a:t>Frequent adiabatic spin flips</a:t>
            </a:r>
          </a:p>
        </p:txBody>
      </p:sp>
      <p:sp>
        <p:nvSpPr>
          <p:cNvPr id="47" name="Content Placeholder 2"/>
          <p:cNvSpPr txBox="1">
            <a:spLocks/>
          </p:cNvSpPr>
          <p:nvPr/>
        </p:nvSpPr>
        <p:spPr>
          <a:xfrm>
            <a:off x="3908386" y="4742291"/>
            <a:ext cx="4014972" cy="1581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b="1" dirty="0" smtClean="0">
                <a:solidFill>
                  <a:srgbClr val="0000FF"/>
                </a:solidFill>
              </a:rPr>
              <a:t>3D spin rotator</a:t>
            </a:r>
            <a:endParaRPr lang="en-US" sz="2000" b="1" dirty="0" smtClean="0"/>
          </a:p>
          <a:p>
            <a:pPr marL="177800" indent="-177800">
              <a:lnSpc>
                <a:spcPct val="100000"/>
              </a:lnSpc>
              <a:spcBef>
                <a:spcPts val="0"/>
              </a:spcBef>
              <a:spcAft>
                <a:spcPts val="300"/>
              </a:spcAft>
            </a:pPr>
            <a:r>
              <a:rPr lang="en-US" sz="1600" dirty="0"/>
              <a:t>C</a:t>
            </a:r>
            <a:r>
              <a:rPr lang="en-US" sz="1600" dirty="0" smtClean="0"/>
              <a:t>ombination of small rotations </a:t>
            </a:r>
            <a:endParaRPr lang="en-US" sz="1600" dirty="0"/>
          </a:p>
          <a:p>
            <a:pPr marL="177800" indent="-177800">
              <a:lnSpc>
                <a:spcPct val="100000"/>
              </a:lnSpc>
              <a:spcBef>
                <a:spcPts val="0"/>
              </a:spcBef>
              <a:spcAft>
                <a:spcPts val="300"/>
              </a:spcAft>
            </a:pPr>
            <a:r>
              <a:rPr lang="en-US" sz="1600" dirty="0" smtClean="0"/>
              <a:t>Provides any polarization orientation at any point in the collider ring</a:t>
            </a:r>
          </a:p>
        </p:txBody>
      </p:sp>
      <p:pic>
        <p:nvPicPr>
          <p:cNvPr id="48" name="Picture 11" descr="160622_fig01"/>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0238" b="11313"/>
          <a:stretch/>
        </p:blipFill>
        <p:spPr bwMode="auto">
          <a:xfrm>
            <a:off x="3987083" y="5928340"/>
            <a:ext cx="37490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652" y="4872250"/>
            <a:ext cx="3449841" cy="192954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97546" y="1467294"/>
            <a:ext cx="3545092" cy="1322436"/>
          </a:xfrm>
          <a:prstGeom prst="rect">
            <a:avLst/>
          </a:prstGeom>
        </p:spPr>
      </p:pic>
      <p:sp>
        <p:nvSpPr>
          <p:cNvPr id="13" name="Content Placeholder 2"/>
          <p:cNvSpPr txBox="1">
            <a:spLocks/>
          </p:cNvSpPr>
          <p:nvPr/>
        </p:nvSpPr>
        <p:spPr>
          <a:xfrm>
            <a:off x="7763863" y="758659"/>
            <a:ext cx="4655600" cy="754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b="1" dirty="0" smtClean="0">
                <a:solidFill>
                  <a:srgbClr val="0000FF"/>
                </a:solidFill>
              </a:rPr>
              <a:t>Arc SC magnets:  6 T</a:t>
            </a:r>
          </a:p>
          <a:p>
            <a:pPr marL="177800" indent="-177800">
              <a:lnSpc>
                <a:spcPct val="100000"/>
              </a:lnSpc>
              <a:spcBef>
                <a:spcPts val="0"/>
              </a:spcBef>
              <a:spcAft>
                <a:spcPts val="300"/>
              </a:spcAft>
            </a:pPr>
            <a:r>
              <a:rPr lang="en-US" sz="1600" dirty="0"/>
              <a:t>Based on the SIS 300 prototype </a:t>
            </a:r>
            <a:r>
              <a:rPr lang="en-US" sz="1600" dirty="0" smtClean="0"/>
              <a:t>dipole </a:t>
            </a:r>
            <a:r>
              <a:rPr lang="en-US" sz="1600" dirty="0"/>
              <a:t>design</a:t>
            </a:r>
            <a:endParaRPr lang="en-US" sz="1600" dirty="0" smtClean="0"/>
          </a:p>
        </p:txBody>
      </p:sp>
      <p:sp>
        <p:nvSpPr>
          <p:cNvPr id="14" name="Rectangle 13"/>
          <p:cNvSpPr/>
          <p:nvPr/>
        </p:nvSpPr>
        <p:spPr>
          <a:xfrm>
            <a:off x="9739595" y="2620453"/>
            <a:ext cx="2407572" cy="338554"/>
          </a:xfrm>
          <a:prstGeom prst="rect">
            <a:avLst/>
          </a:prstGeom>
          <a:solidFill>
            <a:srgbClr val="FFFF00"/>
          </a:solidFill>
        </p:spPr>
        <p:txBody>
          <a:bodyPr wrap="square">
            <a:spAutoFit/>
          </a:bodyPr>
          <a:lstStyle/>
          <a:p>
            <a:pPr algn="ctr"/>
            <a:r>
              <a:rPr lang="en-US" sz="1600" dirty="0" smtClean="0">
                <a:latin typeface="Arial" panose="020B0604020202020204" pitchFamily="34" charset="0"/>
                <a:cs typeface="Arial" panose="020B0604020202020204" pitchFamily="34" charset="0"/>
              </a:rPr>
              <a:t>SIS </a:t>
            </a:r>
            <a:r>
              <a:rPr lang="en-US" sz="1600" dirty="0">
                <a:latin typeface="Arial" panose="020B0604020202020204" pitchFamily="34" charset="0"/>
                <a:cs typeface="Arial" panose="020B0604020202020204" pitchFamily="34" charset="0"/>
              </a:rPr>
              <a:t>300 prototype </a:t>
            </a:r>
            <a:r>
              <a:rPr lang="en-US" sz="1600" dirty="0" smtClean="0">
                <a:latin typeface="Arial" panose="020B0604020202020204" pitchFamily="34" charset="0"/>
                <a:cs typeface="Arial" panose="020B0604020202020204" pitchFamily="34" charset="0"/>
              </a:rPr>
              <a:t>dipole</a:t>
            </a:r>
            <a:endParaRPr lang="en-US" sz="1600"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7840133" y="3437195"/>
            <a:ext cx="4444673" cy="543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b="1" dirty="0" smtClean="0">
                <a:solidFill>
                  <a:srgbClr val="0000FF"/>
                </a:solidFill>
              </a:rPr>
              <a:t>Figure-8 based polarization design</a:t>
            </a:r>
            <a:endParaRPr lang="en-US" sz="2000" b="1" dirty="0" smtClean="0"/>
          </a:p>
        </p:txBody>
      </p:sp>
    </p:spTree>
    <p:extLst>
      <p:ext uri="{BB962C8B-B14F-4D97-AF65-F5344CB8AC3E}">
        <p14:creationId xmlns:p14="http://schemas.microsoft.com/office/powerpoint/2010/main" val="629502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8029"/>
          </a:xfrm>
        </p:spPr>
        <p:txBody>
          <a:bodyPr>
            <a:normAutofit/>
          </a:bodyPr>
          <a:lstStyle/>
          <a:p>
            <a:pPr algn="ctr"/>
            <a:r>
              <a:rPr lang="en-US" sz="3600" dirty="0" smtClean="0"/>
              <a:t>Electron Collider Ring and Electron Polarization</a:t>
            </a:r>
            <a:endParaRPr lang="en-US" sz="3600" dirty="0"/>
          </a:p>
        </p:txBody>
      </p:sp>
      <p:sp>
        <p:nvSpPr>
          <p:cNvPr id="5" name="Slide Number Placeholder 4"/>
          <p:cNvSpPr>
            <a:spLocks noGrp="1"/>
          </p:cNvSpPr>
          <p:nvPr>
            <p:ph type="sldNum" sz="quarter" idx="12"/>
          </p:nvPr>
        </p:nvSpPr>
        <p:spPr>
          <a:xfrm>
            <a:off x="5635743" y="6584297"/>
            <a:ext cx="714877" cy="303364"/>
          </a:xfrm>
        </p:spPr>
        <p:txBody>
          <a:bodyPr/>
          <a:lstStyle/>
          <a:p>
            <a:fld id="{07E1C93C-5050-FC42-8F10-D22D4F119D13}" type="slidenum">
              <a:rPr lang="en-US" smtClean="0"/>
              <a:pPr/>
              <a:t>12</a:t>
            </a:fld>
            <a:endParaRPr lang="en-US" dirty="0"/>
          </a:p>
        </p:txBody>
      </p:sp>
      <p:sp>
        <p:nvSpPr>
          <p:cNvPr id="6" name="Content Placeholder 2"/>
          <p:cNvSpPr>
            <a:spLocks noGrp="1"/>
          </p:cNvSpPr>
          <p:nvPr>
            <p:ph idx="1"/>
          </p:nvPr>
        </p:nvSpPr>
        <p:spPr>
          <a:xfrm>
            <a:off x="-17836" y="741841"/>
            <a:ext cx="5653579" cy="1391169"/>
          </a:xfrm>
        </p:spPr>
        <p:txBody>
          <a:bodyPr>
            <a:normAutofit/>
          </a:bodyPr>
          <a:lstStyle/>
          <a:p>
            <a:pPr marL="169863" indent="-169863">
              <a:lnSpc>
                <a:spcPct val="100000"/>
              </a:lnSpc>
              <a:spcBef>
                <a:spcPts val="0"/>
              </a:spcBef>
            </a:pPr>
            <a:r>
              <a:rPr lang="en-US" altLang="en-US" sz="1600" dirty="0" smtClean="0"/>
              <a:t>Same footprint as the ion collider ring, energy 3 to 12 GeV</a:t>
            </a:r>
          </a:p>
          <a:p>
            <a:pPr marL="169863" lvl="1" indent="-169863">
              <a:lnSpc>
                <a:spcPct val="100000"/>
              </a:lnSpc>
              <a:spcBef>
                <a:spcPts val="0"/>
              </a:spcBef>
              <a:buFont typeface="Arial" panose="020B0604020202020204" pitchFamily="34" charset="0"/>
              <a:buChar char="•"/>
            </a:pPr>
            <a:r>
              <a:rPr lang="en-US" altLang="en-US" sz="1600" dirty="0"/>
              <a:t>SR power density up to </a:t>
            </a:r>
            <a:r>
              <a:rPr lang="en-US" sz="1600" b="1" dirty="0">
                <a:solidFill>
                  <a:srgbClr val="0000FF"/>
                </a:solidFill>
              </a:rPr>
              <a:t>10 kW/m, </a:t>
            </a:r>
            <a:r>
              <a:rPr lang="en-US" sz="1600" dirty="0"/>
              <a:t>total up to</a:t>
            </a:r>
            <a:r>
              <a:rPr lang="en-US" altLang="en-US" sz="1600" dirty="0"/>
              <a:t> </a:t>
            </a:r>
            <a:r>
              <a:rPr lang="en-US" sz="1600" b="1" dirty="0">
                <a:solidFill>
                  <a:srgbClr val="0000FF"/>
                </a:solidFill>
              </a:rPr>
              <a:t>10 </a:t>
            </a:r>
            <a:r>
              <a:rPr lang="en-US" sz="1600" b="1" dirty="0" smtClean="0">
                <a:solidFill>
                  <a:srgbClr val="0000FF"/>
                </a:solidFill>
              </a:rPr>
              <a:t>MW</a:t>
            </a:r>
            <a:endParaRPr lang="en-US" altLang="en-US" sz="1600" dirty="0" smtClean="0"/>
          </a:p>
          <a:p>
            <a:pPr marL="169863" indent="-169863">
              <a:lnSpc>
                <a:spcPct val="100000"/>
              </a:lnSpc>
              <a:spcBef>
                <a:spcPts val="0"/>
              </a:spcBef>
            </a:pPr>
            <a:r>
              <a:rPr lang="en-US" altLang="en-US" sz="1600" dirty="0" smtClean="0"/>
              <a:t>Full energy injection from CEBAF</a:t>
            </a:r>
          </a:p>
          <a:p>
            <a:pPr marL="395288" lvl="1" indent="-217488">
              <a:lnSpc>
                <a:spcPct val="100000"/>
              </a:lnSpc>
              <a:spcBef>
                <a:spcPts val="0"/>
              </a:spcBef>
            </a:pPr>
            <a:r>
              <a:rPr lang="en-US" altLang="en-US" sz="1600" dirty="0"/>
              <a:t>New operation </a:t>
            </a:r>
            <a:r>
              <a:rPr lang="en-US" altLang="en-US" sz="1600" dirty="0" smtClean="0"/>
              <a:t>mode but </a:t>
            </a:r>
            <a:r>
              <a:rPr lang="en-US" altLang="en-US" sz="1600" dirty="0"/>
              <a:t>no hardware </a:t>
            </a:r>
            <a:r>
              <a:rPr lang="en-US" altLang="en-US" sz="1600" dirty="0" smtClean="0"/>
              <a:t>modifications</a:t>
            </a:r>
          </a:p>
          <a:p>
            <a:pPr marL="395288" lvl="1" indent="-217488">
              <a:lnSpc>
                <a:spcPct val="100000"/>
              </a:lnSpc>
              <a:spcBef>
                <a:spcPts val="0"/>
              </a:spcBef>
            </a:pPr>
            <a:r>
              <a:rPr lang="en-US" altLang="en-US" sz="1600" dirty="0" smtClean="0"/>
              <a:t>Fixed-target </a:t>
            </a:r>
            <a:r>
              <a:rPr lang="en-US" altLang="en-US" sz="1600" dirty="0"/>
              <a:t>program </a:t>
            </a:r>
            <a:r>
              <a:rPr lang="en-US" altLang="en-US" sz="1600" dirty="0" smtClean="0"/>
              <a:t>with </a:t>
            </a:r>
            <a:r>
              <a:rPr lang="en-US" altLang="en-US" sz="1600" dirty="0"/>
              <a:t>concurrent JLEIC </a:t>
            </a:r>
            <a:r>
              <a:rPr lang="en-US" altLang="en-US" sz="1600" dirty="0" smtClean="0"/>
              <a:t>operations</a:t>
            </a:r>
            <a:endParaRPr lang="en-US" sz="1600" b="1" dirty="0">
              <a:solidFill>
                <a:srgbClr val="0000FF"/>
              </a:solidFill>
            </a:endParaRPr>
          </a:p>
          <a:p>
            <a:pPr>
              <a:lnSpc>
                <a:spcPct val="100000"/>
              </a:lnSpc>
              <a:spcBef>
                <a:spcPts val="0"/>
              </a:spcBef>
            </a:pPr>
            <a:endParaRPr lang="en-US" altLang="en-US" sz="16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961" y="4719863"/>
            <a:ext cx="3976577" cy="226114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075" y="2077151"/>
            <a:ext cx="5210366" cy="2418637"/>
          </a:xfrm>
          <a:prstGeom prst="rect">
            <a:avLst/>
          </a:prstGeom>
        </p:spPr>
      </p:pic>
      <p:sp>
        <p:nvSpPr>
          <p:cNvPr id="9" name="Content Placeholder 2"/>
          <p:cNvSpPr txBox="1">
            <a:spLocks/>
          </p:cNvSpPr>
          <p:nvPr/>
        </p:nvSpPr>
        <p:spPr>
          <a:xfrm>
            <a:off x="5988522" y="716285"/>
            <a:ext cx="6177516" cy="2018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b="1" dirty="0" smtClean="0">
                <a:solidFill>
                  <a:srgbClr val="0432FF"/>
                </a:solidFill>
              </a:rPr>
              <a:t>Electron polarization design</a:t>
            </a:r>
          </a:p>
          <a:p>
            <a:pPr marL="169863" indent="-169863">
              <a:lnSpc>
                <a:spcPct val="100000"/>
              </a:lnSpc>
              <a:spcBef>
                <a:spcPts val="0"/>
              </a:spcBef>
            </a:pPr>
            <a:r>
              <a:rPr lang="en-US" sz="1600" dirty="0" smtClean="0"/>
              <a:t>Electron polarization from CEBAF polarized </a:t>
            </a:r>
            <a:r>
              <a:rPr lang="en-US" sz="1600" dirty="0"/>
              <a:t>s</a:t>
            </a:r>
            <a:r>
              <a:rPr lang="en-US" sz="1600" dirty="0" smtClean="0"/>
              <a:t>ource  &gt;85%</a:t>
            </a:r>
          </a:p>
          <a:p>
            <a:pPr marL="169863" indent="-169863">
              <a:lnSpc>
                <a:spcPct val="100000"/>
              </a:lnSpc>
              <a:spcBef>
                <a:spcPts val="0"/>
              </a:spcBef>
            </a:pPr>
            <a:r>
              <a:rPr lang="en-US" sz="1600" dirty="0" smtClean="0"/>
              <a:t>Spin-flip: 2 polarized bunch trains maintained by top-off injection</a:t>
            </a:r>
          </a:p>
          <a:p>
            <a:pPr marL="169863" indent="-169863">
              <a:lnSpc>
                <a:spcPct val="100000"/>
              </a:lnSpc>
              <a:spcBef>
                <a:spcPts val="0"/>
              </a:spcBef>
            </a:pPr>
            <a:r>
              <a:rPr lang="en-US" sz="1600" dirty="0" smtClean="0"/>
              <a:t>Figure-8 helps maintaining polarization</a:t>
            </a:r>
          </a:p>
          <a:p>
            <a:pPr marL="169863" indent="-169863">
              <a:lnSpc>
                <a:spcPct val="100000"/>
              </a:lnSpc>
              <a:spcBef>
                <a:spcPts val="0"/>
              </a:spcBef>
            </a:pPr>
            <a:r>
              <a:rPr lang="en-US" altLang="en-US" sz="1600" dirty="0"/>
              <a:t>Minimizes spin diffusion by switching polarization </a:t>
            </a:r>
            <a:r>
              <a:rPr lang="en-US" altLang="en-US" sz="1600" dirty="0" smtClean="0"/>
              <a:t>orientation between </a:t>
            </a:r>
            <a:r>
              <a:rPr lang="en-US" altLang="en-US" sz="1600" dirty="0"/>
              <a:t>vertical in arcs and longitudinal in </a:t>
            </a:r>
            <a:r>
              <a:rPr lang="en-US" altLang="en-US" sz="1600" dirty="0" smtClean="0"/>
              <a:t>straights</a:t>
            </a:r>
            <a:endParaRPr lang="en-US" sz="1600" dirty="0"/>
          </a:p>
        </p:txBody>
      </p:sp>
      <p:pic>
        <p:nvPicPr>
          <p:cNvPr id="10" name="Picture 9"/>
          <p:cNvPicPr>
            <a:picLocks noChangeAspect="1"/>
          </p:cNvPicPr>
          <p:nvPr/>
        </p:nvPicPr>
        <p:blipFill>
          <a:blip r:embed="rId4"/>
          <a:stretch>
            <a:fillRect/>
          </a:stretch>
        </p:blipFill>
        <p:spPr>
          <a:xfrm>
            <a:off x="7965669" y="2322578"/>
            <a:ext cx="4251152" cy="1611467"/>
          </a:xfrm>
          <a:prstGeom prst="rect">
            <a:avLst/>
          </a:prstGeom>
        </p:spPr>
      </p:pic>
      <p:grpSp>
        <p:nvGrpSpPr>
          <p:cNvPr id="11" name="Group 10"/>
          <p:cNvGrpSpPr/>
          <p:nvPr/>
        </p:nvGrpSpPr>
        <p:grpSpPr>
          <a:xfrm>
            <a:off x="4566991" y="4812603"/>
            <a:ext cx="3236142" cy="1718464"/>
            <a:chOff x="1030498" y="1712704"/>
            <a:chExt cx="3596509" cy="1377950"/>
          </a:xfrm>
        </p:grpSpPr>
        <p:grpSp>
          <p:nvGrpSpPr>
            <p:cNvPr id="12" name="Group 50"/>
            <p:cNvGrpSpPr>
              <a:grpSpLocks/>
            </p:cNvGrpSpPr>
            <p:nvPr/>
          </p:nvGrpSpPr>
          <p:grpSpPr bwMode="auto">
            <a:xfrm>
              <a:off x="1030498" y="1712704"/>
              <a:ext cx="3596509" cy="1377950"/>
              <a:chOff x="583132" y="1205705"/>
              <a:chExt cx="3596062" cy="1378635"/>
            </a:xfrm>
          </p:grpSpPr>
          <p:pic>
            <p:nvPicPr>
              <p:cNvPr id="15" name="Picture 5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662" y="1205705"/>
                <a:ext cx="3486532" cy="13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flipV="1">
                <a:off x="3921408" y="2004209"/>
                <a:ext cx="0" cy="382778"/>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83132" y="2250217"/>
                <a:ext cx="468254" cy="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54"/>
              <p:cNvSpPr txBox="1">
                <a:spLocks noChangeArrowheads="1"/>
              </p:cNvSpPr>
              <p:nvPr/>
            </p:nvSpPr>
            <p:spPr bwMode="auto">
              <a:xfrm flipH="1">
                <a:off x="671503" y="1869929"/>
                <a:ext cx="4346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charset="0"/>
                    <a:ea typeface="MS PGothic" pitchFamily="34" charset="-128"/>
                    <a:cs typeface="Arial" charset="0"/>
                  </a:defRPr>
                </a:lvl1pPr>
                <a:lvl2pPr marL="742950" indent="-285750">
                  <a:spcBef>
                    <a:spcPct val="20000"/>
                  </a:spcBef>
                  <a:buChar char="–"/>
                  <a:defRPr>
                    <a:solidFill>
                      <a:schemeClr val="tx1"/>
                    </a:solidFill>
                    <a:latin typeface="Arial" charset="0"/>
                    <a:ea typeface="MS PGothic" pitchFamily="34" charset="-128"/>
                    <a:cs typeface="Arial" charset="0"/>
                  </a:defRPr>
                </a:lvl2pPr>
                <a:lvl3pPr marL="1143000" indent="-228600">
                  <a:spcBef>
                    <a:spcPct val="20000"/>
                  </a:spcBef>
                  <a:buChar char="•"/>
                  <a:defRPr>
                    <a:solidFill>
                      <a:schemeClr val="tx1"/>
                    </a:solidFill>
                    <a:latin typeface="Arial" charset="0"/>
                    <a:ea typeface="MS PGothic" pitchFamily="34" charset="-128"/>
                    <a:cs typeface="Arial" charset="0"/>
                  </a:defRPr>
                </a:lvl3pPr>
                <a:lvl4pPr marL="1600200" indent="-228600">
                  <a:spcBef>
                    <a:spcPct val="20000"/>
                  </a:spcBef>
                  <a:buChar char="–"/>
                  <a:defRPr>
                    <a:solidFill>
                      <a:schemeClr val="tx1"/>
                    </a:solidFill>
                    <a:latin typeface="Arial" charset="0"/>
                    <a:ea typeface="MS PGothic" pitchFamily="34" charset="-128"/>
                    <a:cs typeface="Arial" charset="0"/>
                  </a:defRPr>
                </a:lvl4pPr>
                <a:lvl5pPr marL="2057400" indent="-228600">
                  <a:spcBef>
                    <a:spcPct val="20000"/>
                  </a:spcBef>
                  <a:buChar char="»"/>
                  <a:defRPr>
                    <a:solidFill>
                      <a:schemeClr val="tx1"/>
                    </a:solidFill>
                    <a:latin typeface="Arial" charset="0"/>
                    <a:ea typeface="MS PGothic" pitchFamily="34" charset="-128"/>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9pPr>
              </a:lstStyle>
              <a:p>
                <a:pPr algn="just">
                  <a:spcBef>
                    <a:spcPct val="0"/>
                  </a:spcBef>
                  <a:buFontTx/>
                  <a:buNone/>
                </a:pPr>
                <a:r>
                  <a:rPr lang="en-US" altLang="en-US" sz="1200" b="1" dirty="0">
                    <a:latin typeface="Garamond" pitchFamily="18" charset="0"/>
                  </a:rPr>
                  <a:t>IP</a:t>
                </a:r>
              </a:p>
            </p:txBody>
          </p:sp>
          <p:sp>
            <p:nvSpPr>
              <p:cNvPr id="19" name="TextBox 55"/>
              <p:cNvSpPr txBox="1">
                <a:spLocks noChangeArrowheads="1"/>
              </p:cNvSpPr>
              <p:nvPr/>
            </p:nvSpPr>
            <p:spPr bwMode="auto">
              <a:xfrm flipH="1">
                <a:off x="3692186" y="1618024"/>
                <a:ext cx="472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charset="0"/>
                    <a:ea typeface="MS PGothic" pitchFamily="34" charset="-128"/>
                    <a:cs typeface="Arial" charset="0"/>
                  </a:defRPr>
                </a:lvl1pPr>
                <a:lvl2pPr marL="742950" indent="-285750">
                  <a:spcBef>
                    <a:spcPct val="20000"/>
                  </a:spcBef>
                  <a:buChar char="–"/>
                  <a:defRPr>
                    <a:solidFill>
                      <a:schemeClr val="tx1"/>
                    </a:solidFill>
                    <a:latin typeface="Arial" charset="0"/>
                    <a:ea typeface="MS PGothic" pitchFamily="34" charset="-128"/>
                    <a:cs typeface="Arial" charset="0"/>
                  </a:defRPr>
                </a:lvl2pPr>
                <a:lvl3pPr marL="1143000" indent="-228600">
                  <a:spcBef>
                    <a:spcPct val="20000"/>
                  </a:spcBef>
                  <a:buChar char="•"/>
                  <a:defRPr>
                    <a:solidFill>
                      <a:schemeClr val="tx1"/>
                    </a:solidFill>
                    <a:latin typeface="Arial" charset="0"/>
                    <a:ea typeface="MS PGothic" pitchFamily="34" charset="-128"/>
                    <a:cs typeface="Arial" charset="0"/>
                  </a:defRPr>
                </a:lvl3pPr>
                <a:lvl4pPr marL="1600200" indent="-228600">
                  <a:spcBef>
                    <a:spcPct val="20000"/>
                  </a:spcBef>
                  <a:buChar char="–"/>
                  <a:defRPr>
                    <a:solidFill>
                      <a:schemeClr val="tx1"/>
                    </a:solidFill>
                    <a:latin typeface="Arial" charset="0"/>
                    <a:ea typeface="MS PGothic" pitchFamily="34" charset="-128"/>
                    <a:cs typeface="Arial" charset="0"/>
                  </a:defRPr>
                </a:lvl4pPr>
                <a:lvl5pPr marL="2057400" indent="-228600">
                  <a:spcBef>
                    <a:spcPct val="20000"/>
                  </a:spcBef>
                  <a:buChar char="»"/>
                  <a:defRPr>
                    <a:solidFill>
                      <a:schemeClr val="tx1"/>
                    </a:solidFill>
                    <a:latin typeface="Arial" charset="0"/>
                    <a:ea typeface="MS PGothic" pitchFamily="34" charset="-128"/>
                    <a:cs typeface="Arial" charset="0"/>
                  </a:defRPr>
                </a:lvl5pPr>
                <a:lvl6pPr marL="25146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6pPr>
                <a:lvl7pPr marL="29718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7pPr>
                <a:lvl8pPr marL="34290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8pPr>
                <a:lvl9pPr marL="3886200" indent="-228600" eaLnBrk="0" fontAlgn="base" hangingPunct="0">
                  <a:spcBef>
                    <a:spcPct val="20000"/>
                  </a:spcBef>
                  <a:spcAft>
                    <a:spcPct val="0"/>
                  </a:spcAft>
                  <a:buChar char="»"/>
                  <a:defRPr>
                    <a:solidFill>
                      <a:schemeClr val="tx1"/>
                    </a:solidFill>
                    <a:latin typeface="Arial" charset="0"/>
                    <a:ea typeface="MS PGothic" pitchFamily="34" charset="-128"/>
                    <a:cs typeface="Arial" charset="0"/>
                  </a:defRPr>
                </a:lvl9pPr>
              </a:lstStyle>
              <a:p>
                <a:pPr algn="just">
                  <a:spcBef>
                    <a:spcPct val="0"/>
                  </a:spcBef>
                  <a:buFontTx/>
                  <a:buNone/>
                </a:pPr>
                <a:r>
                  <a:rPr lang="en-US" altLang="en-US" sz="1200" b="1" dirty="0">
                    <a:latin typeface="Garamond" pitchFamily="18" charset="0"/>
                  </a:rPr>
                  <a:t>Arc</a:t>
                </a:r>
              </a:p>
            </p:txBody>
          </p:sp>
        </p:grpSp>
        <mc:AlternateContent xmlns:mc="http://schemas.openxmlformats.org/markup-compatibility/2006" xmlns:a14="http://schemas.microsoft.com/office/drawing/2010/main">
          <mc:Choice Requires="a14">
            <p:sp>
              <p:nvSpPr>
                <p:cNvPr id="13" name="TextBox 12"/>
                <p:cNvSpPr txBox="1"/>
                <p:nvPr/>
              </p:nvSpPr>
              <p:spPr>
                <a:xfrm>
                  <a:off x="4133768" y="2771862"/>
                  <a:ext cx="165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4133768" y="2771862"/>
                  <a:ext cx="165045" cy="276999"/>
                </a:xfrm>
                <a:prstGeom prst="rect">
                  <a:avLst/>
                </a:prstGeom>
                <a:blipFill rotWithShape="1">
                  <a:blip r:embed="rId7"/>
                  <a:stretch>
                    <a:fillRect l="-54167" t="-34921" r="-1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115164" y="2783378"/>
                  <a:ext cx="165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1115164" y="2783378"/>
                  <a:ext cx="165045" cy="276999"/>
                </a:xfrm>
                <a:prstGeom prst="rect">
                  <a:avLst/>
                </a:prstGeom>
                <a:blipFill rotWithShape="1">
                  <a:blip r:embed="rId8"/>
                  <a:stretch>
                    <a:fillRect l="-48000" t="-33333" r="-112000"/>
                  </a:stretch>
                </a:blipFill>
              </p:spPr>
              <p:txBody>
                <a:bodyPr/>
                <a:lstStyle/>
                <a:p>
                  <a:r>
                    <a:rPr lang="en-US">
                      <a:noFill/>
                    </a:rPr>
                    <a:t> </a:t>
                  </a:r>
                </a:p>
              </p:txBody>
            </p:sp>
          </mc:Fallback>
        </mc:AlternateContent>
      </p:grpSp>
      <p:graphicFrame>
        <p:nvGraphicFramePr>
          <p:cNvPr id="20" name="Table 19"/>
          <p:cNvGraphicFramePr>
            <a:graphicFrameLocks noGrp="1"/>
          </p:cNvGraphicFramePr>
          <p:nvPr>
            <p:extLst>
              <p:ext uri="{D42A27DB-BD31-4B8C-83A1-F6EECF244321}">
                <p14:modId xmlns:p14="http://schemas.microsoft.com/office/powerpoint/2010/main" val="3001303928"/>
              </p:ext>
            </p:extLst>
          </p:nvPr>
        </p:nvGraphicFramePr>
        <p:xfrm>
          <a:off x="7866458" y="4766267"/>
          <a:ext cx="4287750" cy="1981200"/>
        </p:xfrm>
        <a:graphic>
          <a:graphicData uri="http://schemas.openxmlformats.org/drawingml/2006/table">
            <a:tbl>
              <a:tblPr/>
              <a:tblGrid>
                <a:gridCol w="451835">
                  <a:extLst>
                    <a:ext uri="{9D8B030D-6E8A-4147-A177-3AD203B41FA5}">
                      <a16:colId xmlns:a16="http://schemas.microsoft.com/office/drawing/2014/main" val="20000"/>
                    </a:ext>
                  </a:extLst>
                </a:gridCol>
                <a:gridCol w="690964">
                  <a:extLst>
                    <a:ext uri="{9D8B030D-6E8A-4147-A177-3AD203B41FA5}">
                      <a16:colId xmlns:a16="http://schemas.microsoft.com/office/drawing/2014/main" val="20001"/>
                    </a:ext>
                  </a:extLst>
                </a:gridCol>
                <a:gridCol w="536348">
                  <a:extLst>
                    <a:ext uri="{9D8B030D-6E8A-4147-A177-3AD203B41FA5}">
                      <a16:colId xmlns:a16="http://schemas.microsoft.com/office/drawing/2014/main" val="20002"/>
                    </a:ext>
                  </a:extLst>
                </a:gridCol>
                <a:gridCol w="707004">
                  <a:extLst>
                    <a:ext uri="{9D8B030D-6E8A-4147-A177-3AD203B41FA5}">
                      <a16:colId xmlns:a16="http://schemas.microsoft.com/office/drawing/2014/main" val="20003"/>
                    </a:ext>
                  </a:extLst>
                </a:gridCol>
                <a:gridCol w="682625">
                  <a:extLst>
                    <a:ext uri="{9D8B030D-6E8A-4147-A177-3AD203B41FA5}">
                      <a16:colId xmlns:a16="http://schemas.microsoft.com/office/drawing/2014/main" val="20004"/>
                    </a:ext>
                  </a:extLst>
                </a:gridCol>
                <a:gridCol w="520095">
                  <a:extLst>
                    <a:ext uri="{9D8B030D-6E8A-4147-A177-3AD203B41FA5}">
                      <a16:colId xmlns:a16="http://schemas.microsoft.com/office/drawing/2014/main" val="20005"/>
                    </a:ext>
                  </a:extLst>
                </a:gridCol>
                <a:gridCol w="698879">
                  <a:extLst>
                    <a:ext uri="{9D8B030D-6E8A-4147-A177-3AD203B41FA5}">
                      <a16:colId xmlns:a16="http://schemas.microsoft.com/office/drawing/2014/main" val="20006"/>
                    </a:ext>
                  </a:extLst>
                </a:gridCol>
              </a:tblGrid>
              <a:tr h="374096">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E</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Solenoid 1</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hMerge="1">
                  <a:txBody>
                    <a:bodyPr/>
                    <a:lstStyle/>
                    <a:p>
                      <a:endParaRPr lang="en-US"/>
                    </a:p>
                  </a:txBody>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Dipole </a:t>
                      </a:r>
                      <a: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
                      </a:r>
                      <a:b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br>
                      <a: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set </a:t>
                      </a: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1</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gridSpan="2">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Solenoid</a:t>
                      </a: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 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hMerge="1">
                  <a:txBody>
                    <a:bodyPr/>
                    <a:lstStyle/>
                    <a:p>
                      <a:endParaRPr lang="en-US"/>
                    </a:p>
                  </a:txBody>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Dipole </a:t>
                      </a:r>
                      <a: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
                      </a:r>
                      <a:b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br>
                      <a:r>
                        <a:rPr kumimoji="0" lang="en-US"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set </a:t>
                      </a: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0"/>
                  </a:ext>
                </a:extLst>
              </a:tr>
              <a:tr h="374096">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 </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Spin Rotation</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BDL</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Spin Rotation </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Spin Rotation</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BDL</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Spin Rotation</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87048">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GeV</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rad</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T·m</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rad</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rad</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T·m</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rad</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87048">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3</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15.7</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0</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0</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π/6</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187048">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4.5</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π/4</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11.8</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23.6</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π/4</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187048">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6</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0.62</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12.3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2π/3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1.91</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38.2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187048">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9</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π/6</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15.7</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π</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2π/3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62.8</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π/2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87048">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12</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smtClean="0">
                          <a:ln>
                            <a:noFill/>
                          </a:ln>
                          <a:solidFill>
                            <a:srgbClr val="000000"/>
                          </a:solidFill>
                          <a:effectLst/>
                          <a:latin typeface="Arial" panose="020B0604020202020204" pitchFamily="34" charset="0"/>
                          <a:ea typeface="MS PGothic" pitchFamily="34" charset="-128"/>
                          <a:cs typeface="Arial" panose="020B0604020202020204" pitchFamily="34" charset="0"/>
                        </a:rPr>
                        <a:t>0.62</a:t>
                      </a:r>
                      <a:endParaRPr kumimoji="0" lang="en-US" altLang="en-US" sz="1300" b="1" i="0" u="none" strike="noStrike" cap="none" normalizeH="0" baseline="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24.6</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4π/3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1.91</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76.4</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000">
                          <a:solidFill>
                            <a:schemeClr val="tx1"/>
                          </a:solidFill>
                          <a:latin typeface="Times" charset="0"/>
                          <a:ea typeface="MS PGothic" pitchFamily="34" charset="-128"/>
                        </a:defRPr>
                      </a:lvl1pPr>
                      <a:lvl2pPr marL="742950" indent="-285750">
                        <a:spcBef>
                          <a:spcPct val="20000"/>
                        </a:spcBef>
                        <a:defRPr sz="2000">
                          <a:solidFill>
                            <a:schemeClr val="tx1"/>
                          </a:solidFill>
                          <a:latin typeface="Times" charset="0"/>
                          <a:ea typeface="MS PGothic" pitchFamily="34" charset="-128"/>
                        </a:defRPr>
                      </a:lvl2pPr>
                      <a:lvl3pPr marL="1143000" indent="-228600">
                        <a:spcBef>
                          <a:spcPct val="20000"/>
                        </a:spcBef>
                        <a:defRPr sz="2000">
                          <a:solidFill>
                            <a:schemeClr val="tx1"/>
                          </a:solidFill>
                          <a:latin typeface="Times" charset="0"/>
                          <a:ea typeface="MS PGothic" pitchFamily="34" charset="-128"/>
                        </a:defRPr>
                      </a:lvl3pPr>
                      <a:lvl4pPr marL="1600200" indent="-228600">
                        <a:spcBef>
                          <a:spcPct val="20000"/>
                        </a:spcBef>
                        <a:defRPr sz="2000">
                          <a:solidFill>
                            <a:schemeClr val="tx1"/>
                          </a:solidFill>
                          <a:latin typeface="Times" charset="0"/>
                          <a:ea typeface="MS PGothic" pitchFamily="34" charset="-128"/>
                        </a:defRPr>
                      </a:lvl4pPr>
                      <a:lvl5pPr marL="2057400" indent="-228600">
                        <a:spcBef>
                          <a:spcPct val="20000"/>
                        </a:spcBef>
                        <a:defRPr sz="2000">
                          <a:solidFill>
                            <a:schemeClr val="tx1"/>
                          </a:solidFill>
                          <a:latin typeface="Times" charset="0"/>
                          <a:ea typeface="MS PGothic" pitchFamily="34" charset="-128"/>
                        </a:defRPr>
                      </a:lvl5pPr>
                      <a:lvl6pPr marL="2514600" indent="-228600" eaLnBrk="0" fontAlgn="base" hangingPunct="0">
                        <a:spcBef>
                          <a:spcPct val="20000"/>
                        </a:spcBef>
                        <a:spcAft>
                          <a:spcPct val="0"/>
                        </a:spcAft>
                        <a:defRPr sz="2000">
                          <a:solidFill>
                            <a:schemeClr val="tx1"/>
                          </a:solidFill>
                          <a:latin typeface="Times" charset="0"/>
                          <a:ea typeface="MS PGothic" pitchFamily="34" charset="-128"/>
                        </a:defRPr>
                      </a:lvl6pPr>
                      <a:lvl7pPr marL="2971800" indent="-228600" eaLnBrk="0" fontAlgn="base" hangingPunct="0">
                        <a:spcBef>
                          <a:spcPct val="20000"/>
                        </a:spcBef>
                        <a:spcAft>
                          <a:spcPct val="0"/>
                        </a:spcAft>
                        <a:defRPr sz="2000">
                          <a:solidFill>
                            <a:schemeClr val="tx1"/>
                          </a:solidFill>
                          <a:latin typeface="Times" charset="0"/>
                          <a:ea typeface="MS PGothic" pitchFamily="34" charset="-128"/>
                        </a:defRPr>
                      </a:lvl7pPr>
                      <a:lvl8pPr marL="3429000" indent="-228600" eaLnBrk="0" fontAlgn="base" hangingPunct="0">
                        <a:spcBef>
                          <a:spcPct val="20000"/>
                        </a:spcBef>
                        <a:spcAft>
                          <a:spcPct val="0"/>
                        </a:spcAft>
                        <a:defRPr sz="2000">
                          <a:solidFill>
                            <a:schemeClr val="tx1"/>
                          </a:solidFill>
                          <a:latin typeface="Times" charset="0"/>
                          <a:ea typeface="MS PGothic" pitchFamily="34" charset="-128"/>
                        </a:defRPr>
                      </a:lvl8pPr>
                      <a:lvl9pPr marL="3886200" indent="-228600" eaLnBrk="0" fontAlgn="base" hangingPunct="0">
                        <a:spcBef>
                          <a:spcPct val="20000"/>
                        </a:spcBef>
                        <a:spcAft>
                          <a:spcPct val="0"/>
                        </a:spcAft>
                        <a:defRPr sz="2000">
                          <a:solidFill>
                            <a:schemeClr val="tx1"/>
                          </a:solidFill>
                          <a:latin typeface="Times"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en-US" sz="1300" b="1" i="0" u="none" strike="noStrike" cap="none" normalizeH="0" baseline="0" dirty="0" smtClean="0">
                          <a:ln>
                            <a:noFill/>
                          </a:ln>
                          <a:solidFill>
                            <a:srgbClr val="000000"/>
                          </a:solidFill>
                          <a:effectLst/>
                          <a:latin typeface="Arial" panose="020B0604020202020204" pitchFamily="34" charset="0"/>
                          <a:ea typeface="MS PGothic" pitchFamily="34" charset="-128"/>
                          <a:cs typeface="Arial" panose="020B0604020202020204" pitchFamily="34" charset="0"/>
                        </a:rPr>
                        <a:t>2π/3</a:t>
                      </a:r>
                      <a:endParaRPr kumimoji="0" lang="en-US" altLang="en-US" sz="1300" b="1" i="0" u="none" strike="noStrike" cap="none" normalizeH="0" baseline="0" dirty="0" smtClean="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bl>
          </a:graphicData>
        </a:graphic>
      </p:graphicFrame>
      <p:graphicFrame>
        <p:nvGraphicFramePr>
          <p:cNvPr id="21" name="Group 134"/>
          <p:cNvGraphicFramePr>
            <a:graphicFrameLocks noGrp="1"/>
          </p:cNvGraphicFramePr>
          <p:nvPr>
            <p:extLst>
              <p:ext uri="{D42A27DB-BD31-4B8C-83A1-F6EECF244321}">
                <p14:modId xmlns:p14="http://schemas.microsoft.com/office/powerpoint/2010/main" val="2655075558"/>
              </p:ext>
            </p:extLst>
          </p:nvPr>
        </p:nvGraphicFramePr>
        <p:xfrm>
          <a:off x="5586175" y="2697173"/>
          <a:ext cx="2115352" cy="853440"/>
        </p:xfrm>
        <a:graphic>
          <a:graphicData uri="http://schemas.openxmlformats.org/drawingml/2006/table">
            <a:tbl>
              <a:tblPr/>
              <a:tblGrid>
                <a:gridCol w="744190">
                  <a:extLst>
                    <a:ext uri="{9D8B030D-6E8A-4147-A177-3AD203B41FA5}">
                      <a16:colId xmlns:a16="http://schemas.microsoft.com/office/drawing/2014/main" val="1293334145"/>
                    </a:ext>
                  </a:extLst>
                </a:gridCol>
                <a:gridCol w="354141">
                  <a:extLst>
                    <a:ext uri="{9D8B030D-6E8A-4147-A177-3AD203B41FA5}">
                      <a16:colId xmlns:a16="http://schemas.microsoft.com/office/drawing/2014/main" val="3686750808"/>
                    </a:ext>
                  </a:extLst>
                </a:gridCol>
                <a:gridCol w="236095">
                  <a:extLst>
                    <a:ext uri="{9D8B030D-6E8A-4147-A177-3AD203B41FA5}">
                      <a16:colId xmlns:a16="http://schemas.microsoft.com/office/drawing/2014/main" val="3054442153"/>
                    </a:ext>
                  </a:extLst>
                </a:gridCol>
                <a:gridCol w="399543">
                  <a:extLst>
                    <a:ext uri="{9D8B030D-6E8A-4147-A177-3AD203B41FA5}">
                      <a16:colId xmlns:a16="http://schemas.microsoft.com/office/drawing/2014/main" val="1754908821"/>
                    </a:ext>
                  </a:extLst>
                </a:gridCol>
                <a:gridCol w="381383">
                  <a:extLst>
                    <a:ext uri="{9D8B030D-6E8A-4147-A177-3AD203B41FA5}">
                      <a16:colId xmlns:a16="http://schemas.microsoft.com/office/drawing/2014/main" val="2026958727"/>
                    </a:ext>
                  </a:extLst>
                </a:gridCol>
              </a:tblGrid>
              <a:tr h="146980">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Energy (GeV)</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771946093"/>
                  </a:ext>
                </a:extLst>
              </a:tr>
              <a:tr h="146980">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Lifetime (hours)</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66</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2.2</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0.3</a:t>
                      </a:r>
                    </a:p>
                  </a:txBody>
                  <a:tcPr marL="45720" marR="4572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531289835"/>
                  </a:ext>
                </a:extLst>
              </a:tr>
            </a:tbl>
          </a:graphicData>
        </a:graphic>
      </p:graphicFrame>
      <p:sp>
        <p:nvSpPr>
          <p:cNvPr id="22" name="Content Placeholder 2"/>
          <p:cNvSpPr txBox="1">
            <a:spLocks/>
          </p:cNvSpPr>
          <p:nvPr/>
        </p:nvSpPr>
        <p:spPr>
          <a:xfrm>
            <a:off x="5564909" y="4043120"/>
            <a:ext cx="6471146" cy="673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pPr>
            <a:r>
              <a:rPr lang="en-US" sz="2000" b="1" dirty="0" smtClean="0">
                <a:solidFill>
                  <a:srgbClr val="0432FF"/>
                </a:solidFill>
              </a:rPr>
              <a:t>Universal spin rotator</a:t>
            </a:r>
            <a:r>
              <a:rPr lang="en-US" sz="2000" b="1" dirty="0" smtClean="0"/>
              <a:t>: </a:t>
            </a:r>
          </a:p>
          <a:p>
            <a:pPr marL="169863" indent="-169863">
              <a:lnSpc>
                <a:spcPct val="100000"/>
              </a:lnSpc>
              <a:spcBef>
                <a:spcPts val="0"/>
              </a:spcBef>
              <a:spcAft>
                <a:spcPts val="300"/>
              </a:spcAft>
            </a:pPr>
            <a:r>
              <a:rPr lang="en-US" sz="1600" dirty="0" smtClean="0"/>
              <a:t>geometry, optics independent </a:t>
            </a:r>
            <a:r>
              <a:rPr lang="en-US" sz="1600" dirty="0"/>
              <a:t>of </a:t>
            </a:r>
            <a:r>
              <a:rPr lang="en-US" sz="1600" dirty="0" smtClean="0"/>
              <a:t>energy</a:t>
            </a:r>
            <a:endParaRPr lang="en-US" altLang="en-US" sz="1600" dirty="0" smtClean="0"/>
          </a:p>
        </p:txBody>
      </p:sp>
    </p:spTree>
    <p:extLst>
      <p:ext uri="{BB962C8B-B14F-4D97-AF65-F5344CB8AC3E}">
        <p14:creationId xmlns:p14="http://schemas.microsoft.com/office/powerpoint/2010/main" val="2495175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568762" cy="728029"/>
          </a:xfrm>
        </p:spPr>
        <p:txBody>
          <a:bodyPr>
            <a:noAutofit/>
          </a:bodyPr>
          <a:lstStyle/>
          <a:p>
            <a:pPr algn="ctr"/>
            <a:r>
              <a:rPr lang="en-US" sz="3600" dirty="0" smtClean="0">
                <a:ea typeface="ＭＳ Ｐゴシック" pitchFamily="34" charset="-128"/>
                <a:cs typeface="Arial" charset="0"/>
                <a:sym typeface="Wingdings" pitchFamily="2" charset="2"/>
              </a:rPr>
              <a:t>Electron Cooling and ERL Cooler</a:t>
            </a:r>
            <a:endParaRPr lang="en-US" sz="3600" dirty="0"/>
          </a:p>
        </p:txBody>
      </p:sp>
      <p:sp>
        <p:nvSpPr>
          <p:cNvPr id="4" name="Slide Number Placeholder 3"/>
          <p:cNvSpPr>
            <a:spLocks noGrp="1"/>
          </p:cNvSpPr>
          <p:nvPr>
            <p:ph type="sldNum" sz="quarter" idx="12"/>
          </p:nvPr>
        </p:nvSpPr>
        <p:spPr>
          <a:xfrm>
            <a:off x="5627845" y="6521220"/>
            <a:ext cx="714877" cy="303364"/>
          </a:xfrm>
        </p:spPr>
        <p:txBody>
          <a:bodyPr/>
          <a:lstStyle/>
          <a:p>
            <a:fld id="{07E1C93C-5050-FC42-8F10-D22D4F119D13}" type="slidenum">
              <a:rPr lang="en-US" smtClean="0"/>
              <a:pPr/>
              <a:t>13</a:t>
            </a:fld>
            <a:endParaRPr lang="en-US" dirty="0"/>
          </a:p>
        </p:txBody>
      </p:sp>
      <p:sp>
        <p:nvSpPr>
          <p:cNvPr id="5" name="Content Placeholder 1"/>
          <p:cNvSpPr>
            <a:spLocks noGrp="1"/>
          </p:cNvSpPr>
          <p:nvPr>
            <p:ph idx="1"/>
          </p:nvPr>
        </p:nvSpPr>
        <p:spPr>
          <a:xfrm>
            <a:off x="6006329" y="707555"/>
            <a:ext cx="3724300" cy="733552"/>
          </a:xfrm>
        </p:spPr>
        <p:txBody>
          <a:bodyPr>
            <a:noAutofit/>
          </a:bodyPr>
          <a:lstStyle/>
          <a:p>
            <a:pPr marL="0" indent="0">
              <a:lnSpc>
                <a:spcPct val="100000"/>
              </a:lnSpc>
              <a:spcBef>
                <a:spcPts val="0"/>
              </a:spcBef>
              <a:buNone/>
              <a:defRPr/>
            </a:pPr>
            <a:r>
              <a:rPr lang="en-US" sz="2000" b="1" dirty="0" smtClean="0">
                <a:solidFill>
                  <a:srgbClr val="0432FF"/>
                </a:solidFill>
                <a:ea typeface="ＭＳ Ｐゴシック" pitchFamily="34" charset="-128"/>
                <a:cs typeface="Arial" charset="0"/>
                <a:sym typeface="Wingdings" pitchFamily="2" charset="2"/>
              </a:rPr>
              <a:t>DC Cooler ready</a:t>
            </a:r>
            <a:endParaRPr lang="en-US" sz="2000" b="1" dirty="0">
              <a:solidFill>
                <a:srgbClr val="0432FF"/>
              </a:solidFill>
              <a:ea typeface="ＭＳ Ｐゴシック" pitchFamily="34" charset="-128"/>
              <a:cs typeface="Arial" charset="0"/>
              <a:sym typeface="Wingdings" pitchFamily="2" charset="2"/>
            </a:endParaRPr>
          </a:p>
        </p:txBody>
      </p:sp>
      <p:grpSp>
        <p:nvGrpSpPr>
          <p:cNvPr id="6" name="Group 5"/>
          <p:cNvGrpSpPr/>
          <p:nvPr/>
        </p:nvGrpSpPr>
        <p:grpSpPr>
          <a:xfrm>
            <a:off x="116954" y="3364979"/>
            <a:ext cx="5510297" cy="783980"/>
            <a:chOff x="6725315" y="1142334"/>
            <a:chExt cx="7347055" cy="783980"/>
          </a:xfrm>
        </p:grpSpPr>
        <p:graphicFrame>
          <p:nvGraphicFramePr>
            <p:cNvPr id="7" name="Object 2"/>
            <p:cNvGraphicFramePr>
              <a:graphicFrameLocks noChangeAspect="1"/>
            </p:cNvGraphicFramePr>
            <p:nvPr>
              <p:extLst>
                <p:ext uri="{D42A27DB-BD31-4B8C-83A1-F6EECF244321}">
                  <p14:modId xmlns:p14="http://schemas.microsoft.com/office/powerpoint/2010/main" val="3655882376"/>
                </p:ext>
              </p:extLst>
            </p:nvPr>
          </p:nvGraphicFramePr>
          <p:xfrm>
            <a:off x="9003443" y="1142334"/>
            <a:ext cx="2187555" cy="783980"/>
          </p:xfrm>
          <a:graphic>
            <a:graphicData uri="http://schemas.openxmlformats.org/presentationml/2006/ole">
              <mc:AlternateContent xmlns:mc="http://schemas.openxmlformats.org/markup-compatibility/2006">
                <mc:Choice xmlns:v="urn:schemas-microsoft-com:vml" Requires="v">
                  <p:oleObj spid="_x0000_s7277" name="Equation" r:id="rId3" imgW="1168200" imgH="419040" progId="Equation.3">
                    <p:embed/>
                  </p:oleObj>
                </mc:Choice>
                <mc:Fallback>
                  <p:oleObj name="Equation" r:id="rId3" imgW="1168200" imgH="419040" progId="Equation.3">
                    <p:embed/>
                    <p:pic>
                      <p:nvPicPr>
                        <p:cNvPr id="0" name=""/>
                        <p:cNvPicPr>
                          <a:picLocks noChangeAspect="1" noChangeArrowheads="1"/>
                        </p:cNvPicPr>
                        <p:nvPr/>
                      </p:nvPicPr>
                      <p:blipFill>
                        <a:blip r:embed="rId4"/>
                        <a:srcRect/>
                        <a:stretch>
                          <a:fillRect/>
                        </a:stretch>
                      </p:blipFill>
                      <p:spPr bwMode="auto">
                        <a:xfrm>
                          <a:off x="9003443" y="1142334"/>
                          <a:ext cx="2187555" cy="783980"/>
                        </a:xfrm>
                        <a:prstGeom prst="rect">
                          <a:avLst/>
                        </a:prstGeom>
                        <a:noFill/>
                        <a:ln>
                          <a:noFill/>
                        </a:ln>
                      </p:spPr>
                    </p:pic>
                  </p:oleObj>
                </mc:Fallback>
              </mc:AlternateContent>
            </a:graphicData>
          </a:graphic>
        </p:graphicFrame>
        <p:grpSp>
          <p:nvGrpSpPr>
            <p:cNvPr id="8" name="Group 7"/>
            <p:cNvGrpSpPr/>
            <p:nvPr/>
          </p:nvGrpSpPr>
          <p:grpSpPr>
            <a:xfrm>
              <a:off x="6725315" y="1207417"/>
              <a:ext cx="3409407" cy="655914"/>
              <a:chOff x="4097515" y="1243701"/>
              <a:chExt cx="3409407" cy="655914"/>
            </a:xfrm>
          </p:grpSpPr>
          <p:sp>
            <p:nvSpPr>
              <p:cNvPr id="12" name="Rectangular Callout 11"/>
              <p:cNvSpPr/>
              <p:nvPr/>
            </p:nvSpPr>
            <p:spPr>
              <a:xfrm>
                <a:off x="4097515" y="1373153"/>
                <a:ext cx="2072638" cy="526462"/>
              </a:xfrm>
              <a:prstGeom prst="wedgeRectCallout">
                <a:avLst>
                  <a:gd name="adj1" fmla="val 94651"/>
                  <a:gd name="adj2" fmla="val 29221"/>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dirty="0">
                    <a:latin typeface="Arial" panose="020B0604020202020204" pitchFamily="34" charset="0"/>
                    <a:cs typeface="Arial" panose="020B0604020202020204" pitchFamily="34" charset="0"/>
                  </a:rPr>
                  <a:t>Pre-cool when energy is low</a:t>
                </a:r>
              </a:p>
            </p:txBody>
          </p:sp>
          <p:sp>
            <p:nvSpPr>
              <p:cNvPr id="13" name="Oval 12"/>
              <p:cNvSpPr/>
              <p:nvPr/>
            </p:nvSpPr>
            <p:spPr>
              <a:xfrm>
                <a:off x="7049722" y="1243701"/>
                <a:ext cx="457200" cy="6400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atin typeface="Arial" panose="020B0604020202020204" pitchFamily="34" charset="0"/>
                  <a:cs typeface="Arial" panose="020B0604020202020204" pitchFamily="34" charset="0"/>
                </a:endParaRPr>
              </a:p>
            </p:txBody>
          </p:sp>
        </p:grpSp>
        <p:grpSp>
          <p:nvGrpSpPr>
            <p:cNvPr id="9" name="Group 8"/>
            <p:cNvGrpSpPr/>
            <p:nvPr/>
          </p:nvGrpSpPr>
          <p:grpSpPr>
            <a:xfrm>
              <a:off x="10104933" y="1207417"/>
              <a:ext cx="3967437" cy="700485"/>
              <a:chOff x="7477133" y="1243701"/>
              <a:chExt cx="3967437" cy="700485"/>
            </a:xfrm>
          </p:grpSpPr>
          <p:sp>
            <p:nvSpPr>
              <p:cNvPr id="10" name="Rectangular Callout 9"/>
              <p:cNvSpPr/>
              <p:nvPr/>
            </p:nvSpPr>
            <p:spPr>
              <a:xfrm>
                <a:off x="9250012" y="1243701"/>
                <a:ext cx="2194558" cy="700485"/>
              </a:xfrm>
              <a:prstGeom prst="wedgeRectCallout">
                <a:avLst>
                  <a:gd name="adj1" fmla="val -67123"/>
                  <a:gd name="adj2" fmla="val 7390"/>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dirty="0">
                    <a:latin typeface="Arial" panose="020B0604020202020204" pitchFamily="34" charset="0"/>
                    <a:cs typeface="Arial" panose="020B0604020202020204" pitchFamily="34" charset="0"/>
                  </a:rPr>
                  <a:t>Cool </a:t>
                </a:r>
                <a:r>
                  <a:rPr lang="en-US" sz="1600" dirty="0" smtClean="0">
                    <a:latin typeface="Arial" panose="020B0604020202020204" pitchFamily="34" charset="0"/>
                    <a:cs typeface="Arial" panose="020B0604020202020204" pitchFamily="34" charset="0"/>
                  </a:rPr>
                  <a:t>at reduced emittance </a:t>
                </a:r>
              </a:p>
              <a:p>
                <a:pPr algn="ctr">
                  <a:defRPr/>
                </a:pP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after </a:t>
                </a:r>
                <a:r>
                  <a:rPr lang="en-US" sz="1600" dirty="0" smtClean="0">
                    <a:latin typeface="Arial" panose="020B0604020202020204" pitchFamily="34" charset="0"/>
                    <a:cs typeface="Arial" panose="020B0604020202020204" pitchFamily="34" charset="0"/>
                  </a:rPr>
                  <a:t>pre-cool)</a:t>
                </a:r>
                <a:endParaRPr lang="en-US" sz="1600" dirty="0">
                  <a:latin typeface="Arial" panose="020B0604020202020204" pitchFamily="34" charset="0"/>
                  <a:cs typeface="Arial" panose="020B0604020202020204" pitchFamily="34" charset="0"/>
                </a:endParaRPr>
              </a:p>
            </p:txBody>
          </p:sp>
          <p:sp>
            <p:nvSpPr>
              <p:cNvPr id="11" name="Oval 10"/>
              <p:cNvSpPr/>
              <p:nvPr/>
            </p:nvSpPr>
            <p:spPr>
              <a:xfrm>
                <a:off x="7477133" y="1298722"/>
                <a:ext cx="1280160" cy="61356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atin typeface="Arial" panose="020B0604020202020204" pitchFamily="34" charset="0"/>
                  <a:cs typeface="Arial" panose="020B0604020202020204" pitchFamily="34" charset="0"/>
                </a:endParaRPr>
              </a:p>
            </p:txBody>
          </p:sp>
        </p:grpSp>
      </p:grpSp>
      <p:graphicFrame>
        <p:nvGraphicFramePr>
          <p:cNvPr id="14" name="Table 13"/>
          <p:cNvGraphicFramePr>
            <a:graphicFrameLocks noGrp="1"/>
          </p:cNvGraphicFramePr>
          <p:nvPr>
            <p:extLst>
              <p:ext uri="{D42A27DB-BD31-4B8C-83A1-F6EECF244321}">
                <p14:modId xmlns:p14="http://schemas.microsoft.com/office/powerpoint/2010/main" val="2217209570"/>
              </p:ext>
            </p:extLst>
          </p:nvPr>
        </p:nvGraphicFramePr>
        <p:xfrm>
          <a:off x="116954" y="4279434"/>
          <a:ext cx="5645889" cy="2566416"/>
        </p:xfrm>
        <a:graphic>
          <a:graphicData uri="http://schemas.openxmlformats.org/drawingml/2006/table">
            <a:tbl>
              <a:tblPr firstRow="1" bandRow="1">
                <a:tableStyleId>{073A0DAA-6AF3-43AB-8588-CEC1D06C72B9}</a:tableStyleId>
              </a:tblPr>
              <a:tblGrid>
                <a:gridCol w="732981">
                  <a:extLst>
                    <a:ext uri="{9D8B030D-6E8A-4147-A177-3AD203B41FA5}">
                      <a16:colId xmlns:a16="http://schemas.microsoft.com/office/drawing/2014/main" val="20000"/>
                    </a:ext>
                  </a:extLst>
                </a:gridCol>
                <a:gridCol w="1297838">
                  <a:extLst>
                    <a:ext uri="{9D8B030D-6E8A-4147-A177-3AD203B41FA5}">
                      <a16:colId xmlns:a16="http://schemas.microsoft.com/office/drawing/2014/main" val="20002"/>
                    </a:ext>
                  </a:extLst>
                </a:gridCol>
                <a:gridCol w="912228">
                  <a:extLst>
                    <a:ext uri="{9D8B030D-6E8A-4147-A177-3AD203B41FA5}">
                      <a16:colId xmlns:a16="http://schemas.microsoft.com/office/drawing/2014/main" val="20006"/>
                    </a:ext>
                  </a:extLst>
                </a:gridCol>
                <a:gridCol w="1016425">
                  <a:extLst>
                    <a:ext uri="{9D8B030D-6E8A-4147-A177-3AD203B41FA5}">
                      <a16:colId xmlns:a16="http://schemas.microsoft.com/office/drawing/2014/main" val="20003"/>
                    </a:ext>
                  </a:extLst>
                </a:gridCol>
                <a:gridCol w="984668">
                  <a:extLst>
                    <a:ext uri="{9D8B030D-6E8A-4147-A177-3AD203B41FA5}">
                      <a16:colId xmlns:a16="http://schemas.microsoft.com/office/drawing/2014/main" val="20004"/>
                    </a:ext>
                  </a:extLst>
                </a:gridCol>
                <a:gridCol w="701749">
                  <a:extLst>
                    <a:ext uri="{9D8B030D-6E8A-4147-A177-3AD203B41FA5}">
                      <a16:colId xmlns:a16="http://schemas.microsoft.com/office/drawing/2014/main" val="20005"/>
                    </a:ext>
                  </a:extLst>
                </a:gridCol>
              </a:tblGrid>
              <a:tr h="229664">
                <a:tc rowSpan="2">
                  <a:txBody>
                    <a:bodyPr/>
                    <a:lstStyle/>
                    <a:p>
                      <a:pPr algn="ctr"/>
                      <a:r>
                        <a:rPr lang="en-US" sz="1400" dirty="0">
                          <a:latin typeface="Arial" panose="020B0604020202020204" pitchFamily="34" charset="0"/>
                          <a:cs typeface="Arial" panose="020B0604020202020204" pitchFamily="34" charset="0"/>
                        </a:rPr>
                        <a:t>Ring</a:t>
                      </a:r>
                      <a:endParaRPr lang="en-US" sz="1400" b="0" dirty="0">
                        <a:latin typeface="Arial" panose="020B0604020202020204" pitchFamily="34" charset="0"/>
                        <a:cs typeface="Arial" panose="020B0604020202020204" pitchFamily="34" charset="0"/>
                      </a:endParaRPr>
                    </a:p>
                  </a:txBody>
                  <a:tcPr marL="34290" marR="34290" marT="18288" marB="18288" anchor="ctr"/>
                </a:tc>
                <a:tc rowSpan="2">
                  <a:txBody>
                    <a:bodyPr/>
                    <a:lstStyle/>
                    <a:p>
                      <a:pPr algn="ctr"/>
                      <a:r>
                        <a:rPr lang="en-US" sz="1400" dirty="0">
                          <a:latin typeface="Arial" panose="020B0604020202020204" pitchFamily="34" charset="0"/>
                          <a:cs typeface="Arial" panose="020B0604020202020204" pitchFamily="34" charset="0"/>
                        </a:rPr>
                        <a:t>Functions</a:t>
                      </a:r>
                      <a:endParaRPr lang="en-US" sz="1400" b="0" dirty="0">
                        <a:latin typeface="Arial" panose="020B0604020202020204" pitchFamily="34" charset="0"/>
                        <a:cs typeface="Arial" panose="020B0604020202020204" pitchFamily="34" charset="0"/>
                      </a:endParaRPr>
                    </a:p>
                  </a:txBody>
                  <a:tcPr marL="34290" marR="34290" marT="18288" marB="18288" anchor="ctr"/>
                </a:tc>
                <a:tc gridSpan="3">
                  <a:txBody>
                    <a:bodyPr/>
                    <a:lstStyle/>
                    <a:p>
                      <a:pPr algn="ctr"/>
                      <a:r>
                        <a:rPr lang="en-US" sz="1400" baseline="0" dirty="0">
                          <a:latin typeface="Arial" panose="020B0604020202020204" pitchFamily="34" charset="0"/>
                          <a:cs typeface="Arial" panose="020B0604020202020204" pitchFamily="34" charset="0"/>
                        </a:rPr>
                        <a:t>Kinetic energy (GeV / MeV)</a:t>
                      </a:r>
                      <a:endParaRPr lang="en-US" sz="1400" b="0" baseline="0" dirty="0">
                        <a:latin typeface="Arial" pitchFamily="34" charset="0"/>
                        <a:cs typeface="Arial" pitchFamily="34" charset="0"/>
                      </a:endParaRPr>
                    </a:p>
                  </a:txBody>
                  <a:tcPr marL="34290" marR="34290" marT="18288" marB="18288" anchor="ctr"/>
                </a:tc>
                <a:tc hMerge="1">
                  <a:txBody>
                    <a:bodyPr/>
                    <a:lstStyle/>
                    <a:p>
                      <a:pPr algn="ctr"/>
                      <a:endParaRPr lang="en-US" sz="1400" baseline="0" dirty="0">
                        <a:latin typeface="Arial" panose="020B0604020202020204" pitchFamily="34" charset="0"/>
                        <a:cs typeface="Arial" panose="020B0604020202020204" pitchFamily="34" charset="0"/>
                      </a:endParaRPr>
                    </a:p>
                  </a:txBody>
                  <a:tcPr marL="45720" marR="45720" marT="18288" marB="18288" anchor="ctr"/>
                </a:tc>
                <a:tc hMerge="1">
                  <a:txBody>
                    <a:bodyPr/>
                    <a:lstStyle/>
                    <a:p>
                      <a:pPr algn="ctr"/>
                      <a:endParaRPr lang="en-US" sz="1400" b="1" dirty="0">
                        <a:latin typeface="Arial" pitchFamily="34" charset="0"/>
                        <a:cs typeface="Arial" pitchFamily="34" charset="0"/>
                      </a:endParaRPr>
                    </a:p>
                  </a:txBody>
                  <a:tcPr marL="45720" marR="45720" marT="18288" marB="18288" anchor="ctr"/>
                </a:tc>
                <a:tc rowSpan="2">
                  <a:txBody>
                    <a:bodyPr/>
                    <a:lstStyle/>
                    <a:p>
                      <a:pPr algn="ctr"/>
                      <a:r>
                        <a:rPr lang="en-US" sz="1400" baseline="0" dirty="0">
                          <a:latin typeface="Arial" panose="020B0604020202020204" pitchFamily="34" charset="0"/>
                          <a:cs typeface="Arial" panose="020B0604020202020204" pitchFamily="34" charset="0"/>
                        </a:rPr>
                        <a:t>Cooler type</a:t>
                      </a:r>
                      <a:endParaRPr lang="en-US" sz="1400" b="0" dirty="0">
                        <a:latin typeface="Arial" pitchFamily="34" charset="0"/>
                        <a:cs typeface="Arial" pitchFamily="34" charset="0"/>
                      </a:endParaRPr>
                    </a:p>
                  </a:txBody>
                  <a:tcPr marL="34290" marR="34290" marT="18288" marB="18288" anchor="ctr"/>
                </a:tc>
                <a:extLst>
                  <a:ext uri="{0D108BD9-81ED-4DB2-BD59-A6C34878D82A}">
                    <a16:rowId xmlns:a16="http://schemas.microsoft.com/office/drawing/2014/main" val="10000"/>
                  </a:ext>
                </a:extLst>
              </a:tr>
              <a:tr h="229664">
                <a:tc vMerge="1">
                  <a:txBody>
                    <a:bodyPr/>
                    <a:lstStyle/>
                    <a:p>
                      <a:endParaRPr lang="en-US"/>
                    </a:p>
                  </a:txBody>
                  <a:tcPr/>
                </a:tc>
                <a:tc vMerge="1">
                  <a:txBody>
                    <a:bodyPr/>
                    <a:lstStyle/>
                    <a:p>
                      <a:endParaRPr lang="en-US"/>
                    </a:p>
                  </a:txBody>
                  <a:tcPr/>
                </a:tc>
                <a:tc>
                  <a:txBody>
                    <a:bodyPr/>
                    <a:lstStyle/>
                    <a:p>
                      <a:pPr algn="ctr"/>
                      <a:r>
                        <a:rPr lang="en-US" sz="1400" baseline="0" dirty="0">
                          <a:latin typeface="Arial" panose="020B0604020202020204" pitchFamily="34" charset="0"/>
                          <a:cs typeface="Arial" panose="020B0604020202020204" pitchFamily="34" charset="0"/>
                        </a:rPr>
                        <a:t>Proton</a:t>
                      </a:r>
                      <a:endParaRPr lang="en-US" sz="1400" b="0" baseline="0" dirty="0">
                        <a:latin typeface="Arial" pitchFamily="34" charset="0"/>
                        <a:cs typeface="Arial" pitchFamily="34" charset="0"/>
                      </a:endParaRPr>
                    </a:p>
                  </a:txBody>
                  <a:tcPr marL="34290" marR="34290" marT="18288" marB="18288" anchor="ctr"/>
                </a:tc>
                <a:tc>
                  <a:txBody>
                    <a:bodyPr/>
                    <a:lstStyle/>
                    <a:p>
                      <a:pPr algn="ctr"/>
                      <a:r>
                        <a:rPr lang="en-US" sz="1400" baseline="0" dirty="0">
                          <a:latin typeface="Arial" panose="020B0604020202020204" pitchFamily="34" charset="0"/>
                          <a:cs typeface="Arial" panose="020B0604020202020204" pitchFamily="34" charset="0"/>
                        </a:rPr>
                        <a:t>Lead ion</a:t>
                      </a:r>
                      <a:endParaRPr lang="en-US" sz="1400" b="0" baseline="0" dirty="0">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Electron</a:t>
                      </a:r>
                      <a:endParaRPr lang="en-US" sz="1400" b="0" dirty="0">
                        <a:latin typeface="Arial" panose="020B0604020202020204" pitchFamily="34" charset="0"/>
                        <a:cs typeface="Arial" panose="020B0604020202020204" pitchFamily="34" charset="0"/>
                      </a:endParaRPr>
                    </a:p>
                  </a:txBody>
                  <a:tcPr marL="34290" marR="34290" marT="18288" marB="18288" anchor="ctr"/>
                </a:tc>
                <a:tc vMerge="1">
                  <a:txBody>
                    <a:bodyPr/>
                    <a:lstStyle/>
                    <a:p>
                      <a:endParaRPr lang="en-US"/>
                    </a:p>
                  </a:txBody>
                  <a:tcPr/>
                </a:tc>
                <a:extLst>
                  <a:ext uri="{0D108BD9-81ED-4DB2-BD59-A6C34878D82A}">
                    <a16:rowId xmlns:a16="http://schemas.microsoft.com/office/drawing/2014/main" val="10005"/>
                  </a:ext>
                </a:extLst>
              </a:tr>
              <a:tr h="621773">
                <a:tc>
                  <a:txBody>
                    <a:bodyPr/>
                    <a:lstStyle/>
                    <a:p>
                      <a:pPr algn="ctr"/>
                      <a:r>
                        <a:rPr lang="en-US" sz="1400" dirty="0">
                          <a:latin typeface="Arial" panose="020B0604020202020204" pitchFamily="34" charset="0"/>
                          <a:cs typeface="Arial" panose="020B0604020202020204" pitchFamily="34" charset="0"/>
                        </a:rPr>
                        <a:t>Low Energy Booster</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l"/>
                      <a:r>
                        <a:rPr lang="en-US" sz="1400" dirty="0">
                          <a:latin typeface="Arial" panose="020B0604020202020204" pitchFamily="34" charset="0"/>
                          <a:cs typeface="Arial" panose="020B0604020202020204" pitchFamily="34" charset="0"/>
                        </a:rPr>
                        <a:t>Accumulation of positive ions</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endParaRPr lang="en-US" sz="1400" b="0" dirty="0">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0.1</a:t>
                      </a:r>
                      <a:r>
                        <a:rPr lang="en-US" sz="1400" baseline="0" dirty="0">
                          <a:latin typeface="Arial" panose="020B0604020202020204" pitchFamily="34" charset="0"/>
                          <a:cs typeface="Arial" panose="020B0604020202020204" pitchFamily="34" charset="0"/>
                        </a:rPr>
                        <a:t> </a:t>
                      </a:r>
                    </a:p>
                    <a:p>
                      <a:pPr algn="ctr"/>
                      <a:r>
                        <a:rPr lang="en-US" sz="1400" baseline="0" dirty="0">
                          <a:latin typeface="Arial" panose="020B0604020202020204" pitchFamily="34" charset="0"/>
                          <a:cs typeface="Arial" panose="020B0604020202020204" pitchFamily="34" charset="0"/>
                        </a:rPr>
                        <a:t>(injection)</a:t>
                      </a:r>
                      <a:endParaRPr lang="en-US" sz="1400" b="0" dirty="0">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0.054</a:t>
                      </a:r>
                      <a:endParaRPr lang="en-US" sz="1400" b="0" dirty="0">
                        <a:solidFill>
                          <a:srgbClr val="FF0000"/>
                        </a:solidFill>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DC</a:t>
                      </a:r>
                      <a:endParaRPr lang="en-US" sz="1400" b="0" dirty="0">
                        <a:latin typeface="Arial" panose="020B0604020202020204" pitchFamily="34" charset="0"/>
                        <a:cs typeface="Arial" panose="020B0604020202020204" pitchFamily="34" charset="0"/>
                      </a:endParaRPr>
                    </a:p>
                  </a:txBody>
                  <a:tcPr marL="34290" marR="34290" marT="18288" marB="18288" anchor="ctr"/>
                </a:tc>
                <a:extLst>
                  <a:ext uri="{0D108BD9-81ED-4DB2-BD59-A6C34878D82A}">
                    <a16:rowId xmlns:a16="http://schemas.microsoft.com/office/drawing/2014/main" val="10001"/>
                  </a:ext>
                </a:extLst>
              </a:tr>
              <a:tr h="425718">
                <a:tc rowSpan="2">
                  <a:txBody>
                    <a:bodyPr/>
                    <a:lstStyle/>
                    <a:p>
                      <a:pPr algn="ctr"/>
                      <a:r>
                        <a:rPr lang="en-US" sz="1400" dirty="0">
                          <a:latin typeface="Arial" panose="020B0604020202020204" pitchFamily="34" charset="0"/>
                          <a:cs typeface="Arial" panose="020B0604020202020204" pitchFamily="34" charset="0"/>
                        </a:rPr>
                        <a:t>High</a:t>
                      </a:r>
                      <a:r>
                        <a:rPr lang="en-US" sz="1400" baseline="0" dirty="0">
                          <a:latin typeface="Arial" panose="020B0604020202020204" pitchFamily="34" charset="0"/>
                          <a:cs typeface="Arial" panose="020B0604020202020204" pitchFamily="34" charset="0"/>
                        </a:rPr>
                        <a:t> Energy booster</a:t>
                      </a:r>
                      <a:endParaRPr lang="en-US" sz="1400" b="0" dirty="0">
                        <a:latin typeface="Arial" pitchFamily="34" charset="0"/>
                        <a:cs typeface="Arial" pitchFamily="34" charset="0"/>
                      </a:endParaRPr>
                    </a:p>
                  </a:txBody>
                  <a:tcPr marL="34290" marR="34290" marT="18288" marB="1828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Maintain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emitt</a:t>
                      </a:r>
                      <a:r>
                        <a:rPr lang="en-US" sz="1400" baseline="0" dirty="0">
                          <a:latin typeface="Arial" panose="020B0604020202020204" pitchFamily="34" charset="0"/>
                          <a:cs typeface="Arial" panose="020B0604020202020204" pitchFamily="34" charset="0"/>
                        </a:rPr>
                        <a:t>. during stacking</a:t>
                      </a:r>
                      <a:endParaRPr lang="en-US" sz="1400" b="0" dirty="0">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7.9 </a:t>
                      </a:r>
                    </a:p>
                    <a:p>
                      <a:pPr algn="ctr"/>
                      <a:r>
                        <a:rPr lang="en-US" sz="1400" dirty="0">
                          <a:latin typeface="Arial" panose="020B0604020202020204" pitchFamily="34" charset="0"/>
                          <a:cs typeface="Arial" panose="020B0604020202020204" pitchFamily="34" charset="0"/>
                        </a:rPr>
                        <a:t>(injection)</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2 </a:t>
                      </a:r>
                    </a:p>
                    <a:p>
                      <a:pPr algn="ctr"/>
                      <a:r>
                        <a:rPr lang="en-US" sz="1400" dirty="0">
                          <a:latin typeface="Arial" panose="020B0604020202020204" pitchFamily="34" charset="0"/>
                          <a:cs typeface="Arial" panose="020B0604020202020204" pitchFamily="34" charset="0"/>
                        </a:rPr>
                        <a:t>(injection)</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4.3 (proton)</a:t>
                      </a:r>
                    </a:p>
                    <a:p>
                      <a:pPr algn="ctr"/>
                      <a:r>
                        <a:rPr lang="en-US" sz="1400" dirty="0">
                          <a:latin typeface="Arial" panose="020B0604020202020204" pitchFamily="34" charset="0"/>
                          <a:cs typeface="Arial" panose="020B0604020202020204" pitchFamily="34" charset="0"/>
                        </a:rPr>
                        <a:t>1.1 (lead)</a:t>
                      </a:r>
                      <a:endParaRPr lang="en-US" sz="1400" b="0" dirty="0">
                        <a:solidFill>
                          <a:srgbClr val="FF0000"/>
                        </a:solidFill>
                        <a:latin typeface="Arial" pitchFamily="34" charset="0"/>
                        <a:cs typeface="Arial" pitchFamily="34" charset="0"/>
                      </a:endParaRPr>
                    </a:p>
                  </a:txBody>
                  <a:tcPr marL="34290" marR="34290" marT="18288" marB="18288" anchor="ctr"/>
                </a:tc>
                <a:tc rowSpan="2">
                  <a:txBody>
                    <a:bodyPr/>
                    <a:lstStyle/>
                    <a:p>
                      <a:pPr algn="ctr"/>
                      <a:r>
                        <a:rPr lang="en-US" sz="1400" dirty="0">
                          <a:latin typeface="Arial" panose="020B0604020202020204" pitchFamily="34" charset="0"/>
                          <a:cs typeface="Arial" panose="020B0604020202020204" pitchFamily="34" charset="0"/>
                        </a:rPr>
                        <a:t>DC</a:t>
                      </a:r>
                      <a:endParaRPr lang="en-US" sz="1400" b="0" dirty="0">
                        <a:latin typeface="Arial" panose="020B0604020202020204" pitchFamily="34" charset="0"/>
                        <a:cs typeface="Arial" panose="020B0604020202020204" pitchFamily="34" charset="0"/>
                      </a:endParaRPr>
                    </a:p>
                  </a:txBody>
                  <a:tcPr marL="34290" marR="34290" marT="18288" marB="18288" anchor="ctr"/>
                </a:tc>
                <a:extLst>
                  <a:ext uri="{0D108BD9-81ED-4DB2-BD59-A6C34878D82A}">
                    <a16:rowId xmlns:a16="http://schemas.microsoft.com/office/drawing/2014/main" val="10002"/>
                  </a:ext>
                </a:extLst>
              </a:tr>
              <a:tr h="430197">
                <a:tc vMerge="1">
                  <a:txBody>
                    <a:bodyPr/>
                    <a:lstStyle/>
                    <a:p>
                      <a:pPr algn="ctr"/>
                      <a:endParaRPr lang="en-US" sz="2400" b="0" dirty="0">
                        <a:latin typeface="Arial" pitchFamily="34" charset="0"/>
                        <a:cs typeface="Arial" pitchFamily="34" charset="0"/>
                      </a:endParaRPr>
                    </a:p>
                  </a:txBody>
                  <a:tcPr marL="45720" marR="45720" marT="18288" marB="1828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Pre-cooling for </a:t>
                      </a:r>
                      <a:r>
                        <a:rPr lang="en-US" sz="1400" baseline="0" dirty="0" err="1">
                          <a:latin typeface="Arial" panose="020B0604020202020204" pitchFamily="34" charset="0"/>
                          <a:cs typeface="Arial" panose="020B0604020202020204" pitchFamily="34" charset="0"/>
                        </a:rPr>
                        <a:t>emitt</a:t>
                      </a:r>
                      <a:r>
                        <a:rPr lang="en-US" sz="1400" baseline="0" dirty="0">
                          <a:latin typeface="Arial" panose="020B0604020202020204" pitchFamily="34" charset="0"/>
                          <a:cs typeface="Arial" panose="020B0604020202020204" pitchFamily="34" charset="0"/>
                        </a:rPr>
                        <a:t>. reduction</a:t>
                      </a:r>
                      <a:endParaRPr lang="en-US" sz="1400" b="0" dirty="0">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7.9 </a:t>
                      </a:r>
                    </a:p>
                    <a:p>
                      <a:pPr algn="ctr"/>
                      <a:r>
                        <a:rPr lang="en-US" sz="1400" dirty="0">
                          <a:latin typeface="Arial" panose="020B0604020202020204" pitchFamily="34" charset="0"/>
                          <a:cs typeface="Arial" panose="020B0604020202020204" pitchFamily="34" charset="0"/>
                        </a:rPr>
                        <a:t>(injection)</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7.9 </a:t>
                      </a:r>
                    </a:p>
                    <a:p>
                      <a:pPr algn="ctr"/>
                      <a:r>
                        <a:rPr lang="en-US" sz="1400" dirty="0">
                          <a:latin typeface="Arial" panose="020B0604020202020204" pitchFamily="34" charset="0"/>
                          <a:cs typeface="Arial" panose="020B0604020202020204" pitchFamily="34" charset="0"/>
                        </a:rPr>
                        <a:t>(ramp</a:t>
                      </a:r>
                      <a:r>
                        <a:rPr lang="en-US" sz="1400" baseline="0" dirty="0">
                          <a:latin typeface="Arial" panose="020B0604020202020204" pitchFamily="34" charset="0"/>
                          <a:cs typeface="Arial" panose="020B0604020202020204" pitchFamily="34" charset="0"/>
                        </a:rPr>
                        <a:t> to</a:t>
                      </a:r>
                      <a:r>
                        <a:rPr lang="en-US" sz="1400" dirty="0">
                          <a:latin typeface="Arial" panose="020B0604020202020204" pitchFamily="34" charset="0"/>
                          <a:cs typeface="Arial" panose="020B0604020202020204" pitchFamily="34" charset="0"/>
                        </a:rPr>
                        <a:t>)</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4.3</a:t>
                      </a:r>
                      <a:endParaRPr lang="en-US" sz="1400" b="0" dirty="0">
                        <a:solidFill>
                          <a:srgbClr val="FF0000"/>
                        </a:solidFill>
                        <a:latin typeface="Arial" pitchFamily="34" charset="0"/>
                        <a:cs typeface="Arial" pitchFamily="34" charset="0"/>
                      </a:endParaRPr>
                    </a:p>
                  </a:txBody>
                  <a:tcPr marL="34290" marR="34290" marT="18288" marB="18288" anchor="ctr"/>
                </a:tc>
                <a:tc vMerge="1">
                  <a:txBody>
                    <a:bodyPr/>
                    <a:lstStyle/>
                    <a:p>
                      <a:pPr algn="ctr"/>
                      <a:endParaRPr lang="en-US" sz="2400" b="0" dirty="0">
                        <a:latin typeface="Arial" pitchFamily="34" charset="0"/>
                        <a:cs typeface="Arial" pitchFamily="34" charset="0"/>
                      </a:endParaRPr>
                    </a:p>
                  </a:txBody>
                  <a:tcPr marL="45720" marR="45720" marT="18288" marB="18288" anchor="ctr"/>
                </a:tc>
                <a:extLst>
                  <a:ext uri="{0D108BD9-81ED-4DB2-BD59-A6C34878D82A}">
                    <a16:rowId xmlns:a16="http://schemas.microsoft.com/office/drawing/2014/main" val="10003"/>
                  </a:ext>
                </a:extLst>
              </a:tr>
              <a:tr h="4257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collider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ring</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Maintain</a:t>
                      </a:r>
                      <a:r>
                        <a:rPr lang="en-US" sz="1400" baseline="0" dirty="0">
                          <a:latin typeface="Arial" panose="020B0604020202020204" pitchFamily="34" charset="0"/>
                          <a:cs typeface="Arial" panose="020B0604020202020204" pitchFamily="34" charset="0"/>
                        </a:rPr>
                        <a:t> </a:t>
                      </a:r>
                      <a:r>
                        <a:rPr lang="en-US" sz="1400" baseline="0" dirty="0" err="1">
                          <a:latin typeface="Arial" panose="020B0604020202020204" pitchFamily="34" charset="0"/>
                          <a:cs typeface="Arial" panose="020B0604020202020204" pitchFamily="34" charset="0"/>
                        </a:rPr>
                        <a:t>emitt</a:t>
                      </a:r>
                      <a:r>
                        <a:rPr lang="en-US" sz="1400" baseline="0" dirty="0">
                          <a:latin typeface="Arial" panose="020B0604020202020204" pitchFamily="34" charset="0"/>
                          <a:cs typeface="Arial" panose="020B0604020202020204" pitchFamily="34" charset="0"/>
                        </a:rPr>
                        <a:t>. during collision</a:t>
                      </a:r>
                      <a:endParaRPr lang="en-US" sz="1400" b="0" dirty="0">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Up to 150</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Up to 78</a:t>
                      </a:r>
                      <a:endParaRPr lang="en-US" sz="1400" b="0" dirty="0">
                        <a:latin typeface="Arial" panose="020B0604020202020204" pitchFamily="34" charset="0"/>
                        <a:cs typeface="Arial" panose="020B0604020202020204"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Up to 81.8</a:t>
                      </a:r>
                      <a:endParaRPr lang="en-US" sz="1400" b="0" dirty="0">
                        <a:solidFill>
                          <a:srgbClr val="FF0000"/>
                        </a:solidFill>
                        <a:latin typeface="Arial" pitchFamily="34" charset="0"/>
                        <a:cs typeface="Arial" pitchFamily="34" charset="0"/>
                      </a:endParaRPr>
                    </a:p>
                  </a:txBody>
                  <a:tcPr marL="34290" marR="34290" marT="18288" marB="18288" anchor="ctr"/>
                </a:tc>
                <a:tc>
                  <a:txBody>
                    <a:bodyPr/>
                    <a:lstStyle/>
                    <a:p>
                      <a:pPr algn="ctr"/>
                      <a:r>
                        <a:rPr lang="en-US" sz="1400" dirty="0">
                          <a:latin typeface="Arial" panose="020B0604020202020204" pitchFamily="34" charset="0"/>
                          <a:cs typeface="Arial" panose="020B0604020202020204" pitchFamily="34" charset="0"/>
                        </a:rPr>
                        <a:t>ERL</a:t>
                      </a:r>
                      <a:endParaRPr lang="en-US" sz="1400" b="0" dirty="0">
                        <a:latin typeface="Arial" panose="020B0604020202020204" pitchFamily="34" charset="0"/>
                        <a:cs typeface="Arial" panose="020B0604020202020204" pitchFamily="34" charset="0"/>
                      </a:endParaRPr>
                    </a:p>
                  </a:txBody>
                  <a:tcPr marL="34290" marR="34290" marT="18288" marB="18288" anchor="ctr"/>
                </a:tc>
                <a:extLst>
                  <a:ext uri="{0D108BD9-81ED-4DB2-BD59-A6C34878D82A}">
                    <a16:rowId xmlns:a16="http://schemas.microsoft.com/office/drawing/2014/main" val="10004"/>
                  </a:ext>
                </a:extLst>
              </a:tr>
            </a:tbl>
          </a:graphicData>
        </a:graphic>
      </p:graphicFrame>
      <p:sp>
        <p:nvSpPr>
          <p:cNvPr id="15" name="Rectangle 14"/>
          <p:cNvSpPr/>
          <p:nvPr/>
        </p:nvSpPr>
        <p:spPr>
          <a:xfrm>
            <a:off x="116954" y="5437160"/>
            <a:ext cx="5577840" cy="45720"/>
          </a:xfrm>
          <a:prstGeom prst="rect">
            <a:avLst/>
          </a:prstGeom>
          <a:solidFill>
            <a:srgbClr val="0432FF"/>
          </a:solidFill>
          <a:ln>
            <a:solidFill>
              <a:srgbClr val="0432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116954" y="6336016"/>
            <a:ext cx="5577840" cy="64008"/>
          </a:xfrm>
          <a:prstGeom prst="rect">
            <a:avLst/>
          </a:prstGeom>
          <a:solidFill>
            <a:srgbClr val="0432FF"/>
          </a:solidFill>
          <a:ln>
            <a:solidFill>
              <a:srgbClr val="0432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174" name="Picture 6" descr="Image result for COSY electron cool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4408" y="1028906"/>
            <a:ext cx="1737360" cy="115496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Fermilab coole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581767" y="707555"/>
            <a:ext cx="1465467" cy="1468918"/>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10377445" y="1643206"/>
            <a:ext cx="1814555" cy="523220"/>
          </a:xfrm>
          <a:prstGeom prst="rect">
            <a:avLst/>
          </a:prstGeom>
          <a:solidFill>
            <a:srgbClr val="FFFF00"/>
          </a:solidFill>
        </p:spPr>
        <p:txBody>
          <a:bodyPr wrap="square" rtlCol="0">
            <a:spAutoFit/>
          </a:bodyPr>
          <a:lstStyle/>
          <a:p>
            <a:pPr algn="ctr"/>
            <a:r>
              <a:rPr lang="en-US" sz="1400" b="1" dirty="0" err="1" smtClean="0"/>
              <a:t>Fermilab</a:t>
            </a:r>
            <a:r>
              <a:rPr lang="en-US" sz="1400" b="1" dirty="0" smtClean="0"/>
              <a:t> cooler</a:t>
            </a:r>
          </a:p>
          <a:p>
            <a:pPr algn="ctr"/>
            <a:r>
              <a:rPr lang="en-US" sz="1400" b="1" dirty="0" smtClean="0"/>
              <a:t>4 MV non-magnetized</a:t>
            </a:r>
            <a:endParaRPr lang="en-US" sz="1400" b="1" dirty="0"/>
          </a:p>
        </p:txBody>
      </p:sp>
      <p:sp>
        <p:nvSpPr>
          <p:cNvPr id="102" name="TextBox 101"/>
          <p:cNvSpPr txBox="1"/>
          <p:nvPr/>
        </p:nvSpPr>
        <p:spPr>
          <a:xfrm>
            <a:off x="6342722" y="1660653"/>
            <a:ext cx="1489629" cy="523220"/>
          </a:xfrm>
          <a:prstGeom prst="rect">
            <a:avLst/>
          </a:prstGeom>
          <a:solidFill>
            <a:srgbClr val="FFFF00"/>
          </a:solidFill>
        </p:spPr>
        <p:txBody>
          <a:bodyPr wrap="square" rtlCol="0">
            <a:spAutoFit/>
          </a:bodyPr>
          <a:lstStyle/>
          <a:p>
            <a:pPr algn="ctr"/>
            <a:r>
              <a:rPr lang="en-US" sz="1400" b="1" dirty="0" smtClean="0"/>
              <a:t>COSY cooler</a:t>
            </a:r>
          </a:p>
          <a:p>
            <a:pPr algn="ctr"/>
            <a:r>
              <a:rPr lang="en-US" sz="1400" b="1" dirty="0" smtClean="0"/>
              <a:t>2 MV magnetized</a:t>
            </a:r>
            <a:endParaRPr lang="en-US" sz="1400" b="1" dirty="0"/>
          </a:p>
        </p:txBody>
      </p:sp>
      <p:sp>
        <p:nvSpPr>
          <p:cNvPr id="18" name="Rectangle 17"/>
          <p:cNvSpPr/>
          <p:nvPr/>
        </p:nvSpPr>
        <p:spPr>
          <a:xfrm>
            <a:off x="24914" y="2280259"/>
            <a:ext cx="6125884" cy="1138773"/>
          </a:xfrm>
          <a:prstGeom prst="rect">
            <a:avLst/>
          </a:prstGeom>
        </p:spPr>
        <p:txBody>
          <a:bodyPr wrap="square">
            <a:spAutoFit/>
          </a:bodyPr>
          <a:lstStyle/>
          <a:p>
            <a:pPr marL="176213" indent="-176213">
              <a:lnSpc>
                <a:spcPct val="100000"/>
              </a:lnSpc>
              <a:spcBef>
                <a:spcPts val="0"/>
              </a:spcBef>
              <a:defRPr/>
            </a:pPr>
            <a:r>
              <a:rPr lang="en-US" sz="2000" b="1" dirty="0">
                <a:solidFill>
                  <a:srgbClr val="0432FF"/>
                </a:solidFill>
                <a:latin typeface="Arial" panose="020B0604020202020204" pitchFamily="34" charset="0"/>
                <a:ea typeface="ＭＳ Ｐゴシック" pitchFamily="34" charset="-128"/>
                <a:cs typeface="Arial" panose="020B0604020202020204" pitchFamily="34" charset="0"/>
                <a:sym typeface="Wingdings" pitchFamily="2" charset="2"/>
              </a:rPr>
              <a:t>Multi-phase cooling </a:t>
            </a:r>
            <a:r>
              <a:rPr lang="en-US" sz="2000" b="1" dirty="0" smtClean="0">
                <a:solidFill>
                  <a:srgbClr val="0432FF"/>
                </a:solidFill>
                <a:latin typeface="Arial" panose="020B0604020202020204" pitchFamily="34" charset="0"/>
                <a:ea typeface="ＭＳ Ｐゴシック" pitchFamily="34" charset="-128"/>
                <a:cs typeface="Arial" panose="020B0604020202020204" pitchFamily="34" charset="0"/>
                <a:sym typeface="Wingdings" pitchFamily="2" charset="2"/>
              </a:rPr>
              <a:t>scheme</a:t>
            </a:r>
          </a:p>
          <a:p>
            <a:pPr marL="168275" indent="-168275">
              <a:lnSpc>
                <a:spcPct val="100000"/>
              </a:lnSpc>
              <a:spcBef>
                <a:spcPts val="0"/>
              </a:spcBef>
              <a:buFont typeface="Arial" panose="020B0604020202020204" pitchFamily="34" charset="0"/>
              <a:buChar char="•"/>
              <a:defRPr/>
            </a:pPr>
            <a:r>
              <a:rPr lang="en-US" sz="1600" dirty="0" smtClean="0">
                <a:latin typeface="Arial" panose="020B0604020202020204" pitchFamily="34" charset="0"/>
                <a:ea typeface="ＭＳ Ｐゴシック" pitchFamily="34" charset="-128"/>
                <a:cs typeface="Arial" panose="020B0604020202020204" pitchFamily="34" charset="0"/>
                <a:sym typeface="Wingdings" pitchFamily="2" charset="2"/>
              </a:rPr>
              <a:t>High cooling efficiency at low energy and/or low emittance</a:t>
            </a:r>
          </a:p>
          <a:p>
            <a:pPr marL="168275" indent="-168275">
              <a:lnSpc>
                <a:spcPct val="100000"/>
              </a:lnSpc>
              <a:spcBef>
                <a:spcPts val="0"/>
              </a:spcBef>
              <a:buFont typeface="Arial" panose="020B0604020202020204" pitchFamily="34" charset="0"/>
              <a:buChar char="•"/>
              <a:defRPr/>
            </a:pPr>
            <a:r>
              <a:rPr lang="en-US" sz="1600" dirty="0" smtClean="0">
                <a:latin typeface="Arial" panose="020B0604020202020204" pitchFamily="34" charset="0"/>
                <a:ea typeface="ＭＳ Ｐゴシック" pitchFamily="34" charset="-128"/>
                <a:cs typeface="Arial" panose="020B0604020202020204" pitchFamily="34" charset="0"/>
                <a:sym typeface="Wingdings" pitchFamily="2" charset="2"/>
              </a:rPr>
              <a:t>Pre-cooling at low energy critical for </a:t>
            </a:r>
            <a:r>
              <a:rPr lang="en-US" sz="1600" b="1" dirty="0" smtClean="0">
                <a:solidFill>
                  <a:srgbClr val="0432FF"/>
                </a:solidFill>
                <a:latin typeface="Arial" panose="020B0604020202020204" pitchFamily="34" charset="0"/>
                <a:ea typeface="ＭＳ Ｐゴシック" pitchFamily="34" charset="-128"/>
                <a:cs typeface="Arial" panose="020B0604020202020204" pitchFamily="34" charset="0"/>
                <a:sym typeface="Wingdings" pitchFamily="2" charset="2"/>
              </a:rPr>
              <a:t>two order of magnitude reduction</a:t>
            </a:r>
            <a:r>
              <a:rPr lang="en-US" sz="1600" dirty="0" smtClean="0">
                <a:latin typeface="Arial" panose="020B0604020202020204" pitchFamily="34" charset="0"/>
                <a:ea typeface="ＭＳ Ｐゴシック" pitchFamily="34" charset="-128"/>
                <a:cs typeface="Arial" panose="020B0604020202020204" pitchFamily="34" charset="0"/>
                <a:sym typeface="Wingdings" pitchFamily="2" charset="2"/>
              </a:rPr>
              <a:t> of total cooling time</a:t>
            </a:r>
            <a:endParaRPr lang="en-US" sz="1600" dirty="0">
              <a:latin typeface="Arial" panose="020B0604020202020204" pitchFamily="34" charset="0"/>
              <a:ea typeface="ＭＳ Ｐゴシック" pitchFamily="34" charset="-128"/>
              <a:cs typeface="Arial" panose="020B0604020202020204" pitchFamily="34" charset="0"/>
              <a:sym typeface="Wingdings" pitchFamily="2" charset="2"/>
            </a:endParaRPr>
          </a:p>
        </p:txBody>
      </p:sp>
      <p:sp>
        <p:nvSpPr>
          <p:cNvPr id="95" name="Content Placeholder 1"/>
          <p:cNvSpPr txBox="1">
            <a:spLocks/>
          </p:cNvSpPr>
          <p:nvPr/>
        </p:nvSpPr>
        <p:spPr>
          <a:xfrm>
            <a:off x="-1482" y="706763"/>
            <a:ext cx="6264059" cy="1658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2000" b="1" dirty="0" smtClean="0">
                <a:solidFill>
                  <a:srgbClr val="0432FF"/>
                </a:solidFill>
                <a:ea typeface="ＭＳ Ｐゴシック" pitchFamily="34" charset="-128"/>
                <a:cs typeface="Arial" charset="0"/>
                <a:sym typeface="Wingdings" pitchFamily="2" charset="2"/>
              </a:rPr>
              <a:t>Conventional electron cooling </a:t>
            </a:r>
          </a:p>
          <a:p>
            <a:pPr marL="176213" indent="-176213">
              <a:lnSpc>
                <a:spcPct val="100000"/>
              </a:lnSpc>
              <a:spcBef>
                <a:spcPts val="0"/>
              </a:spcBef>
              <a:defRPr/>
            </a:pPr>
            <a:r>
              <a:rPr lang="en-US" sz="1600" dirty="0" smtClean="0">
                <a:ea typeface="ＭＳ Ｐゴシック" pitchFamily="34" charset="-128"/>
                <a:cs typeface="Arial" charset="0"/>
                <a:sym typeface="Wingdings" pitchFamily="2" charset="2"/>
              </a:rPr>
              <a:t>Proved technology but in a new parameter regime</a:t>
            </a:r>
          </a:p>
          <a:p>
            <a:pPr marL="176213" indent="-176213">
              <a:lnSpc>
                <a:spcPct val="100000"/>
              </a:lnSpc>
              <a:spcBef>
                <a:spcPts val="0"/>
              </a:spcBef>
              <a:defRPr/>
            </a:pPr>
            <a:r>
              <a:rPr lang="en-US" sz="1600" dirty="0" smtClean="0">
                <a:ea typeface="ＭＳ Ｐゴシック" pitchFamily="34" charset="-128"/>
                <a:cs typeface="Arial" charset="0"/>
                <a:sym typeface="Wingdings" pitchFamily="2" charset="2"/>
              </a:rPr>
              <a:t>Achieving very small emittance (up to </a:t>
            </a:r>
            <a:r>
              <a:rPr lang="en-US" sz="1600" b="1" dirty="0" smtClean="0">
                <a:solidFill>
                  <a:srgbClr val="0000FF"/>
                </a:solidFill>
                <a:ea typeface="ＭＳ Ｐゴシック" pitchFamily="34" charset="-128"/>
                <a:cs typeface="Arial" charset="0"/>
                <a:sym typeface="Wingdings" pitchFamily="2" charset="2"/>
              </a:rPr>
              <a:t>~10 times </a:t>
            </a:r>
            <a:r>
              <a:rPr lang="en-US" sz="1600" dirty="0" smtClean="0">
                <a:ea typeface="ＭＳ Ｐゴシック" pitchFamily="34" charset="-128"/>
                <a:cs typeface="Arial" charset="0"/>
                <a:sym typeface="Wingdings" pitchFamily="2" charset="2"/>
              </a:rPr>
              <a:t>reduction) and very short bunch (</a:t>
            </a:r>
            <a:r>
              <a:rPr lang="en-US" sz="1600" b="1" dirty="0" smtClean="0">
                <a:solidFill>
                  <a:srgbClr val="0000FF"/>
                </a:solidFill>
                <a:ea typeface="ＭＳ Ｐゴシック" pitchFamily="34" charset="-128"/>
                <a:cs typeface="Arial" charset="0"/>
                <a:sym typeface="Wingdings" pitchFamily="2" charset="2"/>
              </a:rPr>
              <a:t>~2 cm</a:t>
            </a:r>
            <a:r>
              <a:rPr lang="en-US" sz="1600" dirty="0" smtClean="0">
                <a:ea typeface="ＭＳ Ｐゴシック" pitchFamily="34" charset="-128"/>
                <a:cs typeface="Arial" charset="0"/>
                <a:sym typeface="Wingdings" pitchFamily="2" charset="2"/>
              </a:rPr>
              <a:t>) with SRF</a:t>
            </a:r>
          </a:p>
          <a:p>
            <a:pPr marL="176213" indent="-176213">
              <a:lnSpc>
                <a:spcPct val="100000"/>
              </a:lnSpc>
              <a:spcBef>
                <a:spcPts val="0"/>
              </a:spcBef>
              <a:defRPr/>
            </a:pPr>
            <a:r>
              <a:rPr lang="en-US" sz="1600" dirty="0" smtClean="0">
                <a:ea typeface="ＭＳ Ｐゴシック" pitchFamily="34" charset="-128"/>
                <a:cs typeface="Arial" charset="0"/>
                <a:sym typeface="Wingdings" pitchFamily="2" charset="2"/>
              </a:rPr>
              <a:t>Assisting injection/accumulation of heavy ions</a:t>
            </a:r>
          </a:p>
          <a:p>
            <a:pPr marL="176213" indent="-176213">
              <a:lnSpc>
                <a:spcPct val="100000"/>
              </a:lnSpc>
              <a:spcBef>
                <a:spcPts val="0"/>
              </a:spcBef>
              <a:defRPr/>
            </a:pPr>
            <a:r>
              <a:rPr lang="en-US" sz="1600" dirty="0" smtClean="0">
                <a:ea typeface="ＭＳ Ｐゴシック" pitchFamily="34" charset="-128"/>
                <a:cs typeface="Arial" charset="0"/>
                <a:sym typeface="Wingdings" pitchFamily="2" charset="2"/>
              </a:rPr>
              <a:t>Suppressing IBS induced emittance growth during store of beam</a:t>
            </a:r>
          </a:p>
        </p:txBody>
      </p:sp>
      <p:sp>
        <p:nvSpPr>
          <p:cNvPr id="3" name="Rectangle 2"/>
          <p:cNvSpPr/>
          <p:nvPr/>
        </p:nvSpPr>
        <p:spPr>
          <a:xfrm>
            <a:off x="9852046" y="6346754"/>
            <a:ext cx="1878010" cy="411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63" name="Picture 9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58540" y="4763386"/>
            <a:ext cx="6164847" cy="21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Content Placeholder 1"/>
          <p:cNvSpPr txBox="1">
            <a:spLocks/>
          </p:cNvSpPr>
          <p:nvPr/>
        </p:nvSpPr>
        <p:spPr>
          <a:xfrm>
            <a:off x="6021537" y="2295270"/>
            <a:ext cx="6086914" cy="1302790"/>
          </a:xfrm>
          <a:prstGeom prst="rect">
            <a:avLst/>
          </a:prstGeom>
          <a:noFill/>
        </p:spPr>
        <p:txBody>
          <a:bodyPr/>
          <a:lstStyle/>
          <a:p>
            <a:pPr marL="228600" indent="-228600" defTabSz="914400">
              <a:spcBef>
                <a:spcPct val="20000"/>
              </a:spcBef>
              <a:spcAft>
                <a:spcPts val="0"/>
              </a:spcAft>
              <a:defRPr/>
            </a:pPr>
            <a:r>
              <a:rPr lang="en-US" sz="2000" b="1" kern="0" dirty="0" smtClean="0">
                <a:solidFill>
                  <a:srgbClr val="3333FF"/>
                </a:solidFill>
                <a:latin typeface="Arial" panose="020B0604020202020204" pitchFamily="34" charset="0"/>
                <a:ea typeface="ＭＳ Ｐゴシック" pitchFamily="34" charset="-128"/>
                <a:cs typeface="Arial" panose="020B0604020202020204" pitchFamily="34" charset="0"/>
              </a:rPr>
              <a:t>High energy cooler: beyond </a:t>
            </a:r>
            <a:r>
              <a:rPr lang="en-US" sz="2000" b="1" i="1" kern="0" dirty="0">
                <a:solidFill>
                  <a:srgbClr val="3333FF"/>
                </a:solidFill>
                <a:latin typeface="Arial" panose="020B0604020202020204" pitchFamily="34" charset="0"/>
                <a:ea typeface="ＭＳ Ｐゴシック" pitchFamily="34" charset="-128"/>
                <a:cs typeface="Arial" panose="020B0604020202020204" pitchFamily="34" charset="0"/>
              </a:rPr>
              <a:t>state-of-art</a:t>
            </a:r>
            <a:endParaRPr lang="en-US" sz="2000" b="1" i="1" kern="0" dirty="0">
              <a:solidFill>
                <a:srgbClr val="FF0000"/>
              </a:solidFill>
              <a:latin typeface="Arial" panose="020B0604020202020204" pitchFamily="34" charset="0"/>
              <a:ea typeface="ＭＳ Ｐゴシック" pitchFamily="34" charset="-128"/>
              <a:cs typeface="Arial" panose="020B0604020202020204" pitchFamily="34" charset="0"/>
            </a:endParaRPr>
          </a:p>
          <a:p>
            <a:pPr marL="169863" indent="-169863" defTabSz="914400">
              <a:spcBef>
                <a:spcPts val="0"/>
              </a:spcBef>
              <a:buFont typeface="Arial" panose="020B0604020202020204" pitchFamily="34" charset="0"/>
              <a:buChar char="•"/>
              <a:defRPr/>
            </a:pPr>
            <a:r>
              <a:rPr lang="en-US" sz="1600" kern="0" dirty="0">
                <a:solidFill>
                  <a:prstClr val="black"/>
                </a:solidFill>
                <a:latin typeface="Arial" panose="020B0604020202020204" pitchFamily="34" charset="0"/>
                <a:cs typeface="Arial" panose="020B0604020202020204" pitchFamily="34" charset="0"/>
              </a:rPr>
              <a:t>Current: </a:t>
            </a:r>
            <a:r>
              <a:rPr lang="en-US" sz="1600" kern="0" dirty="0" smtClean="0">
                <a:solidFill>
                  <a:prstClr val="black"/>
                </a:solidFill>
                <a:latin typeface="Arial" panose="020B0604020202020204" pitchFamily="34" charset="0"/>
                <a:cs typeface="Arial" panose="020B0604020202020204" pitchFamily="34" charset="0"/>
              </a:rPr>
              <a:t>1.5 A </a:t>
            </a:r>
            <a:r>
              <a:rPr lang="en-US" sz="1600" kern="0" dirty="0">
                <a:solidFill>
                  <a:prstClr val="black"/>
                </a:solidFill>
                <a:latin typeface="Arial" panose="020B0604020202020204" pitchFamily="34" charset="0"/>
                <a:cs typeface="Arial" panose="020B0604020202020204" pitchFamily="34" charset="0"/>
              </a:rPr>
              <a:t>/ 3.2 </a:t>
            </a:r>
            <a:r>
              <a:rPr lang="en-US" sz="1600" kern="0" dirty="0" err="1">
                <a:solidFill>
                  <a:prstClr val="black"/>
                </a:solidFill>
                <a:latin typeface="Arial" panose="020B0604020202020204" pitchFamily="34" charset="0"/>
                <a:cs typeface="Arial" panose="020B0604020202020204" pitchFamily="34" charset="0"/>
              </a:rPr>
              <a:t>nC</a:t>
            </a:r>
            <a:r>
              <a:rPr lang="en-US" sz="1600" kern="0" dirty="0">
                <a:solidFill>
                  <a:prstClr val="black"/>
                </a:solidFill>
                <a:latin typeface="Arial" panose="020B0604020202020204" pitchFamily="34" charset="0"/>
                <a:cs typeface="Arial" panose="020B0604020202020204" pitchFamily="34" charset="0"/>
              </a:rPr>
              <a:t> (</a:t>
            </a:r>
            <a:r>
              <a:rPr lang="en-US" sz="1600" i="1" kern="0" dirty="0">
                <a:solidFill>
                  <a:srgbClr val="0000FF"/>
                </a:solidFill>
                <a:latin typeface="Arial" panose="020B0604020202020204" pitchFamily="34" charset="0"/>
                <a:cs typeface="Arial" panose="020B0604020202020204" pitchFamily="34" charset="0"/>
              </a:rPr>
              <a:t>strong cooling/baseline</a:t>
            </a:r>
            <a:r>
              <a:rPr lang="en-US" sz="1600" kern="0" dirty="0">
                <a:solidFill>
                  <a:prstClr val="black"/>
                </a:solidFill>
                <a:latin typeface="Arial" panose="020B0604020202020204" pitchFamily="34" charset="0"/>
                <a:cs typeface="Arial" panose="020B0604020202020204" pitchFamily="34" charset="0"/>
              </a:rPr>
              <a:t>)</a:t>
            </a:r>
          </a:p>
          <a:p>
            <a:pPr marL="169863" indent="-169863" defTabSz="914400">
              <a:spcBef>
                <a:spcPts val="0"/>
              </a:spcBef>
              <a:buFont typeface="Arial" panose="020B0604020202020204" pitchFamily="34" charset="0"/>
              <a:buChar char="•"/>
              <a:defRPr/>
            </a:pPr>
            <a:r>
              <a:rPr lang="en-US" sz="1600" kern="0" dirty="0" smtClean="0">
                <a:solidFill>
                  <a:prstClr val="black"/>
                </a:solidFill>
                <a:latin typeface="Arial" panose="020B0604020202020204" pitchFamily="34" charset="0"/>
                <a:cs typeface="Arial" panose="020B0604020202020204" pitchFamily="34" charset="0"/>
              </a:rPr>
              <a:t>Energy</a:t>
            </a:r>
            <a:r>
              <a:rPr lang="en-US" sz="1600" kern="0" dirty="0">
                <a:solidFill>
                  <a:prstClr val="black"/>
                </a:solidFill>
                <a:latin typeface="Arial" panose="020B0604020202020204" pitchFamily="34" charset="0"/>
                <a:cs typeface="Arial" panose="020B0604020202020204" pitchFamily="34" charset="0"/>
              </a:rPr>
              <a:t>: </a:t>
            </a:r>
            <a:r>
              <a:rPr lang="en-US" sz="1600" kern="0" dirty="0" smtClean="0">
                <a:solidFill>
                  <a:prstClr val="black"/>
                </a:solidFill>
                <a:latin typeface="Arial" panose="020B0604020202020204" pitchFamily="34" charset="0"/>
                <a:cs typeface="Arial" panose="020B0604020202020204" pitchFamily="34" charset="0"/>
              </a:rPr>
              <a:t>up </a:t>
            </a:r>
            <a:r>
              <a:rPr lang="en-US" sz="1600" kern="0" dirty="0">
                <a:solidFill>
                  <a:prstClr val="black"/>
                </a:solidFill>
                <a:latin typeface="Arial" panose="020B0604020202020204" pitchFamily="34" charset="0"/>
                <a:cs typeface="Arial" panose="020B0604020202020204" pitchFamily="34" charset="0"/>
              </a:rPr>
              <a:t>to </a:t>
            </a:r>
            <a:r>
              <a:rPr lang="en-US" sz="1600" kern="0" dirty="0" smtClean="0">
                <a:solidFill>
                  <a:prstClr val="black"/>
                </a:solidFill>
                <a:latin typeface="Arial" panose="020B0604020202020204" pitchFamily="34" charset="0"/>
                <a:cs typeface="Arial" panose="020B0604020202020204" pitchFamily="34" charset="0"/>
              </a:rPr>
              <a:t>82.5 </a:t>
            </a:r>
            <a:r>
              <a:rPr lang="en-US" sz="1600" kern="0" dirty="0">
                <a:solidFill>
                  <a:prstClr val="black"/>
                </a:solidFill>
                <a:latin typeface="Arial" panose="020B0604020202020204" pitchFamily="34" charset="0"/>
                <a:cs typeface="Arial" panose="020B0604020202020204" pitchFamily="34" charset="0"/>
              </a:rPr>
              <a:t>MeV </a:t>
            </a:r>
            <a:r>
              <a:rPr lang="en-US" sz="1600" kern="0" dirty="0" smtClean="0">
                <a:solidFill>
                  <a:prstClr val="black"/>
                </a:solidFill>
                <a:latin typeface="Arial" panose="020B0604020202020204" pitchFamily="34" charset="0"/>
                <a:cs typeface="Arial" panose="020B0604020202020204" pitchFamily="34" charset="0"/>
              </a:rPr>
              <a:t>(</a:t>
            </a:r>
            <a:r>
              <a:rPr lang="en-US" sz="1600" i="1" kern="0" dirty="0">
                <a:solidFill>
                  <a:prstClr val="black"/>
                </a:solidFill>
                <a:latin typeface="Arial" panose="020B0604020202020204" pitchFamily="34" charset="0"/>
                <a:cs typeface="Arial" panose="020B0604020202020204" pitchFamily="34" charset="0"/>
              </a:rPr>
              <a:t>must </a:t>
            </a:r>
            <a:r>
              <a:rPr lang="en-US" sz="1600" i="1" kern="0" dirty="0" smtClean="0">
                <a:solidFill>
                  <a:prstClr val="black"/>
                </a:solidFill>
                <a:latin typeface="Arial" panose="020B0604020202020204" pitchFamily="34" charset="0"/>
                <a:cs typeface="Arial" panose="020B0604020202020204" pitchFamily="34" charset="0"/>
              </a:rPr>
              <a:t>use a </a:t>
            </a:r>
            <a:r>
              <a:rPr lang="en-US" sz="1600" i="1" kern="0" dirty="0">
                <a:solidFill>
                  <a:srgbClr val="0000FF"/>
                </a:solidFill>
                <a:latin typeface="Arial" panose="020B0604020202020204" pitchFamily="34" charset="0"/>
                <a:cs typeface="Arial" panose="020B0604020202020204" pitchFamily="34" charset="0"/>
              </a:rPr>
              <a:t>RF/SRF </a:t>
            </a:r>
            <a:r>
              <a:rPr lang="en-US" sz="1600" i="1" kern="0" dirty="0" err="1">
                <a:solidFill>
                  <a:srgbClr val="0000FF"/>
                </a:solidFill>
                <a:latin typeface="Arial" panose="020B0604020202020204" pitchFamily="34" charset="0"/>
                <a:cs typeface="Arial" panose="020B0604020202020204" pitchFamily="34" charset="0"/>
              </a:rPr>
              <a:t>linac</a:t>
            </a:r>
            <a:r>
              <a:rPr lang="en-US" sz="1600" kern="0" dirty="0">
                <a:solidFill>
                  <a:prstClr val="black"/>
                </a:solidFill>
                <a:latin typeface="Arial" panose="020B0604020202020204" pitchFamily="34" charset="0"/>
                <a:cs typeface="Arial" panose="020B0604020202020204" pitchFamily="34" charset="0"/>
              </a:rPr>
              <a:t>)</a:t>
            </a:r>
          </a:p>
          <a:p>
            <a:pPr marL="169863" indent="-169863" defTabSz="914400">
              <a:spcBef>
                <a:spcPts val="0"/>
              </a:spcBef>
              <a:buFont typeface="Arial" panose="020B0604020202020204" pitchFamily="34" charset="0"/>
              <a:buChar char="•"/>
              <a:defRPr/>
            </a:pPr>
            <a:r>
              <a:rPr lang="en-US" sz="1600" kern="0" dirty="0">
                <a:solidFill>
                  <a:prstClr val="black"/>
                </a:solidFill>
                <a:latin typeface="Arial" panose="020B0604020202020204" pitchFamily="34" charset="0"/>
                <a:cs typeface="Arial" panose="020B0604020202020204" pitchFamily="34" charset="0"/>
              </a:rPr>
              <a:t>Beam power: </a:t>
            </a:r>
            <a:r>
              <a:rPr lang="en-US" sz="1600" kern="0" dirty="0" smtClean="0">
                <a:solidFill>
                  <a:prstClr val="black"/>
                </a:solidFill>
                <a:latin typeface="Arial" panose="020B0604020202020204" pitchFamily="34" charset="0"/>
                <a:cs typeface="Arial" panose="020B0604020202020204" pitchFamily="34" charset="0"/>
              </a:rPr>
              <a:t>up to 124 </a:t>
            </a:r>
            <a:r>
              <a:rPr lang="en-US" sz="1600" kern="0" dirty="0">
                <a:solidFill>
                  <a:prstClr val="black"/>
                </a:solidFill>
                <a:latin typeface="Arial" panose="020B0604020202020204" pitchFamily="34" charset="0"/>
                <a:cs typeface="Arial" panose="020B0604020202020204" pitchFamily="34" charset="0"/>
              </a:rPr>
              <a:t>MW </a:t>
            </a:r>
            <a:r>
              <a:rPr lang="en-US" sz="1600" kern="0" dirty="0" smtClean="0">
                <a:solidFill>
                  <a:prstClr val="black"/>
                </a:solidFill>
                <a:latin typeface="Arial" panose="020B0604020202020204" pitchFamily="34" charset="0"/>
                <a:cs typeface="Arial" panose="020B0604020202020204" pitchFamily="34" charset="0"/>
              </a:rPr>
              <a:t>(</a:t>
            </a:r>
            <a:r>
              <a:rPr lang="en-US" sz="1600" i="1" kern="0" dirty="0">
                <a:solidFill>
                  <a:prstClr val="black"/>
                </a:solidFill>
                <a:latin typeface="Arial" panose="020B0604020202020204" pitchFamily="34" charset="0"/>
                <a:cs typeface="Arial" panose="020B0604020202020204" pitchFamily="34" charset="0"/>
              </a:rPr>
              <a:t>too big to dump, </a:t>
            </a:r>
            <a:r>
              <a:rPr lang="en-US" sz="1600" i="1" kern="0" dirty="0">
                <a:solidFill>
                  <a:srgbClr val="0000FF"/>
                </a:solidFill>
                <a:latin typeface="Arial" panose="020B0604020202020204" pitchFamily="34" charset="0"/>
                <a:cs typeface="Arial" panose="020B0604020202020204" pitchFamily="34" charset="0"/>
              </a:rPr>
              <a:t>must ER</a:t>
            </a:r>
            <a:r>
              <a:rPr lang="en-US" sz="1600" kern="0" dirty="0" smtClean="0">
                <a:solidFill>
                  <a:prstClr val="black"/>
                </a:solidFill>
                <a:latin typeface="Arial" panose="020B0604020202020204" pitchFamily="34" charset="0"/>
                <a:cs typeface="Arial" panose="020B0604020202020204" pitchFamily="34" charset="0"/>
              </a:rPr>
              <a:t>)</a:t>
            </a:r>
            <a:endParaRPr lang="en-US" sz="1600" kern="0" dirty="0">
              <a:solidFill>
                <a:prstClr val="black"/>
              </a:solidFill>
              <a:latin typeface="Arial" panose="020B0604020202020204" pitchFamily="34" charset="0"/>
              <a:cs typeface="Arial" panose="020B0604020202020204" pitchFamily="34" charset="0"/>
            </a:endParaRPr>
          </a:p>
        </p:txBody>
      </p:sp>
      <p:sp>
        <p:nvSpPr>
          <p:cNvPr id="98" name="Content Placeholder 1"/>
          <p:cNvSpPr txBox="1">
            <a:spLocks/>
          </p:cNvSpPr>
          <p:nvPr/>
        </p:nvSpPr>
        <p:spPr>
          <a:xfrm>
            <a:off x="7980215" y="3456818"/>
            <a:ext cx="3998853" cy="1197004"/>
          </a:xfrm>
          <a:prstGeom prst="rect">
            <a:avLst/>
          </a:prstGeom>
          <a:solidFill>
            <a:srgbClr val="FFCCFF"/>
          </a:solidFill>
        </p:spPr>
        <p:txBody>
          <a:bodyPr/>
          <a:lstStyle/>
          <a:p>
            <a:pPr defTabSz="914400">
              <a:spcBef>
                <a:spcPts val="1200"/>
              </a:spcBef>
              <a:defRPr/>
            </a:pPr>
            <a:r>
              <a:rPr lang="en-US" sz="1600" b="1" kern="0" dirty="0" smtClean="0">
                <a:latin typeface="Arial" panose="020B0604020202020204" pitchFamily="34" charset="0"/>
                <a:ea typeface="ＭＳ Ｐゴシック" pitchFamily="34" charset="-128"/>
                <a:cs typeface="Arial" panose="020B0604020202020204" pitchFamily="34" charset="0"/>
              </a:rPr>
              <a:t>Technical </a:t>
            </a:r>
            <a:r>
              <a:rPr lang="en-US" sz="1600" b="1" kern="0" dirty="0">
                <a:latin typeface="Arial" panose="020B0604020202020204" pitchFamily="34" charset="0"/>
                <a:ea typeface="ＭＳ Ｐゴシック" pitchFamily="34" charset="-128"/>
                <a:cs typeface="Arial" panose="020B0604020202020204" pitchFamily="34" charset="0"/>
              </a:rPr>
              <a:t>approaches </a:t>
            </a:r>
            <a:endParaRPr lang="en-US" sz="1600" kern="0" dirty="0">
              <a:latin typeface="Arial" panose="020B0604020202020204" pitchFamily="34" charset="0"/>
              <a:cs typeface="Arial" panose="020B0604020202020204" pitchFamily="34" charset="0"/>
            </a:endParaRPr>
          </a:p>
          <a:p>
            <a:pPr marL="169863" lvl="0" indent="-169863" defTabSz="914400">
              <a:spcBef>
                <a:spcPts val="0"/>
              </a:spcBef>
              <a:buFont typeface="Arial" panose="020B0604020202020204" pitchFamily="34" charset="0"/>
              <a:buChar char="•"/>
              <a:defRPr/>
            </a:pPr>
            <a:r>
              <a:rPr lang="en-US" sz="1500" kern="0" dirty="0">
                <a:latin typeface="Arial" panose="020B0604020202020204" pitchFamily="34" charset="0"/>
                <a:cs typeface="Arial" panose="020B0604020202020204" pitchFamily="34" charset="0"/>
              </a:rPr>
              <a:t>Magnetized cooling  (</a:t>
            </a:r>
            <a:r>
              <a:rPr lang="en-US" sz="1500" i="1" kern="0" dirty="0">
                <a:latin typeface="Arial" panose="020B0604020202020204" pitchFamily="34" charset="0"/>
                <a:cs typeface="Arial" panose="020B0604020202020204" pitchFamily="34" charset="0"/>
              </a:rPr>
              <a:t>magnetized gun</a:t>
            </a:r>
            <a:r>
              <a:rPr lang="en-US" sz="1500" kern="0" dirty="0">
                <a:latin typeface="Arial" panose="020B0604020202020204" pitchFamily="34" charset="0"/>
                <a:cs typeface="Arial" panose="020B0604020202020204" pitchFamily="34" charset="0"/>
              </a:rPr>
              <a:t>)</a:t>
            </a:r>
          </a:p>
          <a:p>
            <a:pPr marL="169863" lvl="0" indent="-169863" defTabSz="914400">
              <a:spcBef>
                <a:spcPts val="0"/>
              </a:spcBef>
              <a:buFont typeface="Arial" panose="020B0604020202020204" pitchFamily="34" charset="0"/>
              <a:buChar char="•"/>
              <a:defRPr/>
            </a:pPr>
            <a:r>
              <a:rPr lang="en-US" sz="1500" kern="0" dirty="0" smtClean="0">
                <a:latin typeface="Arial" panose="020B0604020202020204" pitchFamily="34" charset="0"/>
                <a:ea typeface="ＭＳ Ｐゴシック" pitchFamily="34" charset="-128"/>
                <a:cs typeface="Arial" panose="020B0604020202020204" pitchFamily="34" charset="0"/>
              </a:rPr>
              <a:t>Energy </a:t>
            </a:r>
            <a:r>
              <a:rPr lang="en-US" sz="1500" kern="0" dirty="0">
                <a:latin typeface="Arial" panose="020B0604020202020204" pitchFamily="34" charset="0"/>
                <a:ea typeface="ＭＳ Ｐゴシック" pitchFamily="34" charset="-128"/>
                <a:cs typeface="Arial" panose="020B0604020202020204" pitchFamily="34" charset="0"/>
              </a:rPr>
              <a:t>recovery     </a:t>
            </a:r>
            <a:r>
              <a:rPr lang="en-US" sz="1500" kern="0" dirty="0" smtClean="0">
                <a:latin typeface="Arial" panose="020B0604020202020204" pitchFamily="34" charset="0"/>
                <a:ea typeface="ＭＳ Ｐゴシック" pitchFamily="34" charset="-128"/>
                <a:cs typeface="Arial" panose="020B0604020202020204" pitchFamily="34" charset="0"/>
              </a:rPr>
              <a:t> </a:t>
            </a:r>
            <a:r>
              <a:rPr lang="en-US" sz="1500" kern="0" dirty="0">
                <a:latin typeface="Arial" panose="020B0604020202020204" pitchFamily="34" charset="0"/>
                <a:ea typeface="ＭＳ Ｐゴシック" pitchFamily="34" charset="-128"/>
                <a:cs typeface="Arial" panose="020B0604020202020204" pitchFamily="34" charset="0"/>
              </a:rPr>
              <a:t>(</a:t>
            </a:r>
            <a:r>
              <a:rPr lang="en-US" sz="1500" i="1" kern="0" dirty="0">
                <a:latin typeface="Arial" panose="020B0604020202020204" pitchFamily="34" charset="0"/>
                <a:ea typeface="ＭＳ Ｐゴシック" pitchFamily="34" charset="-128"/>
                <a:cs typeface="Arial" panose="020B0604020202020204" pitchFamily="34" charset="0"/>
              </a:rPr>
              <a:t>power management</a:t>
            </a:r>
            <a:r>
              <a:rPr lang="en-US" sz="1500" kern="0" dirty="0">
                <a:latin typeface="Arial" panose="020B0604020202020204" pitchFamily="34" charset="0"/>
                <a:ea typeface="ＭＳ Ｐゴシック" pitchFamily="34" charset="-128"/>
                <a:cs typeface="Arial" panose="020B0604020202020204" pitchFamily="34" charset="0"/>
              </a:rPr>
              <a:t>)</a:t>
            </a:r>
          </a:p>
          <a:p>
            <a:pPr marL="169863" lvl="0" indent="-169863" defTabSz="914400">
              <a:spcBef>
                <a:spcPts val="0"/>
              </a:spcBef>
              <a:buFont typeface="Arial" panose="020B0604020202020204" pitchFamily="34" charset="0"/>
              <a:buChar char="•"/>
              <a:defRPr/>
            </a:pPr>
            <a:r>
              <a:rPr lang="en-US" sz="1500" kern="0" dirty="0">
                <a:latin typeface="Arial" panose="020B0604020202020204" pitchFamily="34" charset="0"/>
                <a:ea typeface="ＭＳ Ｐゴシック" pitchFamily="34" charset="-128"/>
                <a:cs typeface="Arial" panose="020B0604020202020204" pitchFamily="34" charset="0"/>
              </a:rPr>
              <a:t>Circulator ring        </a:t>
            </a:r>
            <a:r>
              <a:rPr lang="en-US" sz="1500" kern="0" dirty="0" smtClean="0">
                <a:latin typeface="Arial" panose="020B0604020202020204" pitchFamily="34" charset="0"/>
                <a:ea typeface="ＭＳ Ｐゴシック" pitchFamily="34" charset="-128"/>
                <a:cs typeface="Arial" panose="020B0604020202020204" pitchFamily="34" charset="0"/>
              </a:rPr>
              <a:t>  </a:t>
            </a:r>
            <a:r>
              <a:rPr lang="en-US" sz="1500" kern="0" dirty="0">
                <a:latin typeface="Arial" panose="020B0604020202020204" pitchFamily="34" charset="0"/>
                <a:ea typeface="ＭＳ Ｐゴシック" pitchFamily="34" charset="-128"/>
                <a:cs typeface="Arial" panose="020B0604020202020204" pitchFamily="34" charset="0"/>
              </a:rPr>
              <a:t>(</a:t>
            </a:r>
            <a:r>
              <a:rPr lang="en-US" sz="1500" i="1" kern="0" dirty="0">
                <a:latin typeface="Arial" panose="020B0604020202020204" pitchFamily="34" charset="0"/>
                <a:ea typeface="ＭＳ Ｐゴシック" pitchFamily="34" charset="-128"/>
                <a:cs typeface="Arial" panose="020B0604020202020204" pitchFamily="34" charset="0"/>
              </a:rPr>
              <a:t>current management</a:t>
            </a:r>
            <a:r>
              <a:rPr lang="en-US" sz="1500" kern="0" dirty="0">
                <a:latin typeface="Arial" panose="020B0604020202020204" pitchFamily="34" charset="0"/>
                <a:ea typeface="ＭＳ Ｐゴシック" pitchFamily="34" charset="-128"/>
                <a:cs typeface="Arial" panose="020B0604020202020204" pitchFamily="34" charset="0"/>
              </a:rPr>
              <a:t>)</a:t>
            </a:r>
          </a:p>
          <a:p>
            <a:pPr marL="169863" indent="-169863" defTabSz="914400">
              <a:spcBef>
                <a:spcPts val="0"/>
              </a:spcBef>
              <a:buFont typeface="Arial" panose="020B0604020202020204" pitchFamily="34" charset="0"/>
              <a:buChar char="•"/>
              <a:defRPr/>
            </a:pPr>
            <a:r>
              <a:rPr lang="en-US" sz="1500" kern="0" dirty="0">
                <a:solidFill>
                  <a:prstClr val="black"/>
                </a:solidFill>
                <a:latin typeface="Arial" panose="020B0604020202020204" pitchFamily="34" charset="0"/>
                <a:cs typeface="Arial" panose="020B0604020202020204" pitchFamily="34" charset="0"/>
              </a:rPr>
              <a:t>H</a:t>
            </a:r>
            <a:r>
              <a:rPr lang="en-US" sz="1500" kern="0" dirty="0" smtClean="0">
                <a:solidFill>
                  <a:prstClr val="black"/>
                </a:solidFill>
                <a:latin typeface="Arial" panose="020B0604020202020204" pitchFamily="34" charset="0"/>
                <a:cs typeface="Arial" panose="020B0604020202020204" pitchFamily="34" charset="0"/>
              </a:rPr>
              <a:t>armonic </a:t>
            </a:r>
            <a:r>
              <a:rPr lang="en-US" sz="1500" kern="0" dirty="0">
                <a:solidFill>
                  <a:prstClr val="black"/>
                </a:solidFill>
                <a:latin typeface="Arial" panose="020B0604020202020204" pitchFamily="34" charset="0"/>
                <a:cs typeface="Arial" panose="020B0604020202020204" pitchFamily="34" charset="0"/>
              </a:rPr>
              <a:t>kicker to </a:t>
            </a:r>
            <a:r>
              <a:rPr lang="en-US" sz="1500" kern="0" dirty="0" smtClean="0">
                <a:solidFill>
                  <a:prstClr val="black"/>
                </a:solidFill>
                <a:latin typeface="Arial" panose="020B0604020202020204" pitchFamily="34" charset="0"/>
                <a:cs typeface="Arial" panose="020B0604020202020204" pitchFamily="34" charset="0"/>
              </a:rPr>
              <a:t>inject/extract </a:t>
            </a:r>
            <a:r>
              <a:rPr lang="en-US" sz="1500" kern="0" dirty="0">
                <a:solidFill>
                  <a:prstClr val="black"/>
                </a:solidFill>
                <a:latin typeface="Arial" panose="020B0604020202020204" pitchFamily="34" charset="0"/>
                <a:cs typeface="Arial" panose="020B0604020202020204" pitchFamily="34" charset="0"/>
              </a:rPr>
              <a:t>from CCR </a:t>
            </a:r>
          </a:p>
        </p:txBody>
      </p:sp>
      <p:sp>
        <p:nvSpPr>
          <p:cNvPr id="99" name="Rectangle 98"/>
          <p:cNvSpPr/>
          <p:nvPr/>
        </p:nvSpPr>
        <p:spPr>
          <a:xfrm>
            <a:off x="10278630" y="651533"/>
            <a:ext cx="1920240" cy="307777"/>
          </a:xfrm>
          <a:prstGeom prst="rect">
            <a:avLst/>
          </a:prstGeom>
          <a:solidFill>
            <a:srgbClr val="66FFFF"/>
          </a:solidFill>
        </p:spPr>
        <p:txBody>
          <a:bodyPr wrap="square" lIns="45720" rIns="45720">
            <a:spAutoFit/>
          </a:bodyPr>
          <a:lstStyle/>
          <a:p>
            <a:pPr lvl="0" algn="ctr">
              <a:defRPr/>
            </a:pPr>
            <a:r>
              <a:rPr lang="en-US" sz="1400" b="1" kern="0" dirty="0" smtClean="0">
                <a:latin typeface="Arial" pitchFamily="34" charset="0"/>
                <a:cs typeface="Arial" pitchFamily="34" charset="0"/>
              </a:rPr>
              <a:t>I. </a:t>
            </a:r>
            <a:r>
              <a:rPr lang="en-US" sz="1400" b="1" kern="0" dirty="0" err="1" smtClean="0">
                <a:latin typeface="Arial" pitchFamily="34" charset="0"/>
                <a:cs typeface="Arial" pitchFamily="34" charset="0"/>
              </a:rPr>
              <a:t>Pogorelev</a:t>
            </a:r>
            <a:r>
              <a:rPr lang="en-US" sz="1400" b="1" kern="0" dirty="0" smtClean="0">
                <a:latin typeface="Arial" pitchFamily="34" charset="0"/>
                <a:cs typeface="Arial" pitchFamily="34" charset="0"/>
              </a:rPr>
              <a:t>, TUYBA6</a:t>
            </a:r>
            <a:endParaRPr lang="en-US" sz="1400" b="1" kern="0" dirty="0">
              <a:latin typeface="Arial" pitchFamily="34" charset="0"/>
              <a:cs typeface="Arial" pitchFamily="34" charset="0"/>
            </a:endParaRPr>
          </a:p>
        </p:txBody>
      </p:sp>
      <p:sp>
        <p:nvSpPr>
          <p:cNvPr id="103" name="Rectangle 102"/>
          <p:cNvSpPr/>
          <p:nvPr/>
        </p:nvSpPr>
        <p:spPr>
          <a:xfrm>
            <a:off x="10182449" y="-21304"/>
            <a:ext cx="2011680" cy="307777"/>
          </a:xfrm>
          <a:prstGeom prst="rect">
            <a:avLst/>
          </a:prstGeom>
          <a:solidFill>
            <a:srgbClr val="66FFFF"/>
          </a:solidFill>
        </p:spPr>
        <p:txBody>
          <a:bodyPr wrap="square" lIns="45720" rIns="45720">
            <a:spAutoFit/>
          </a:bodyPr>
          <a:lstStyle/>
          <a:p>
            <a:pPr lvl="0" algn="ctr">
              <a:defRPr/>
            </a:pPr>
            <a:r>
              <a:rPr lang="en-US" sz="1400" b="1" kern="0" dirty="0" smtClean="0">
                <a:latin typeface="Arial" pitchFamily="34" charset="0"/>
                <a:cs typeface="Arial" pitchFamily="34" charset="0"/>
              </a:rPr>
              <a:t>R. Suleiman, MOZBB5</a:t>
            </a:r>
            <a:endParaRPr lang="en-US" sz="1400" b="1" kern="0" dirty="0">
              <a:latin typeface="Arial" pitchFamily="34" charset="0"/>
              <a:cs typeface="Arial" pitchFamily="34" charset="0"/>
            </a:endParaRPr>
          </a:p>
        </p:txBody>
      </p:sp>
      <p:sp>
        <p:nvSpPr>
          <p:cNvPr id="104" name="Rectangle 103"/>
          <p:cNvSpPr/>
          <p:nvPr/>
        </p:nvSpPr>
        <p:spPr>
          <a:xfrm>
            <a:off x="10108017" y="311857"/>
            <a:ext cx="2194560" cy="307777"/>
          </a:xfrm>
          <a:prstGeom prst="rect">
            <a:avLst/>
          </a:prstGeom>
          <a:solidFill>
            <a:srgbClr val="66FFFF"/>
          </a:solidFill>
        </p:spPr>
        <p:txBody>
          <a:bodyPr wrap="square" lIns="45720" rIns="45720">
            <a:spAutoFit/>
          </a:bodyPr>
          <a:lstStyle/>
          <a:p>
            <a:pPr lvl="0" algn="ctr">
              <a:defRPr/>
            </a:pPr>
            <a:r>
              <a:rPr lang="en-US" sz="1400" b="1" kern="0" dirty="0" smtClean="0">
                <a:latin typeface="Arial" pitchFamily="34" charset="0"/>
                <a:cs typeface="Arial" pitchFamily="34" charset="0"/>
              </a:rPr>
              <a:t>S. </a:t>
            </a:r>
            <a:r>
              <a:rPr lang="en-US" sz="1400" b="1" kern="0" dirty="0" err="1" smtClean="0">
                <a:latin typeface="Arial" pitchFamily="34" charset="0"/>
                <a:cs typeface="Arial" pitchFamily="34" charset="0"/>
              </a:rPr>
              <a:t>Wijethunga</a:t>
            </a:r>
            <a:r>
              <a:rPr lang="en-US" sz="1400" b="1" kern="0" dirty="0" smtClean="0">
                <a:latin typeface="Arial" pitchFamily="34" charset="0"/>
                <a:cs typeface="Arial" pitchFamily="34" charset="0"/>
              </a:rPr>
              <a:t>, MOZBB5</a:t>
            </a:r>
            <a:endParaRPr lang="en-US" sz="1400" b="1" kern="0" dirty="0">
              <a:latin typeface="Arial" pitchFamily="34" charset="0"/>
              <a:cs typeface="Arial" pitchFamily="34" charset="0"/>
            </a:endParaRPr>
          </a:p>
        </p:txBody>
      </p:sp>
    </p:spTree>
    <p:extLst>
      <p:ext uri="{BB962C8B-B14F-4D97-AF65-F5344CB8AC3E}">
        <p14:creationId xmlns:p14="http://schemas.microsoft.com/office/powerpoint/2010/main" val="2305783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8124582" y="540630"/>
            <a:ext cx="1783371" cy="307777"/>
          </a:xfrm>
          <a:prstGeom prst="rect">
            <a:avLst/>
          </a:prstGeom>
          <a:solidFill>
            <a:srgbClr val="FFC000"/>
          </a:solidFill>
        </p:spPr>
        <p:txBody>
          <a:bodyPr wrap="square">
            <a:spAutoFit/>
          </a:bodyPr>
          <a:lstStyle/>
          <a:p>
            <a:pPr lvl="0" algn="ctr">
              <a:defRPr/>
            </a:pPr>
            <a:r>
              <a:rPr lang="en-US" sz="1400" b="1" kern="0" dirty="0" smtClean="0">
                <a:latin typeface="Arial" pitchFamily="34" charset="0"/>
                <a:cs typeface="Arial" pitchFamily="34" charset="0"/>
              </a:rPr>
              <a:t>B. Parker, TUZBA2</a:t>
            </a:r>
            <a:endParaRPr lang="en-US" sz="1400" b="1" kern="0" dirty="0">
              <a:latin typeface="Arial" pitchFamily="34" charset="0"/>
              <a:cs typeface="Arial" pitchFamily="34" charset="0"/>
            </a:endParaRPr>
          </a:p>
        </p:txBody>
      </p:sp>
      <p:sp>
        <p:nvSpPr>
          <p:cNvPr id="98" name="Rectangle 97"/>
          <p:cNvSpPr/>
          <p:nvPr/>
        </p:nvSpPr>
        <p:spPr>
          <a:xfrm>
            <a:off x="9978140" y="529997"/>
            <a:ext cx="2100766" cy="307777"/>
          </a:xfrm>
          <a:prstGeom prst="rect">
            <a:avLst/>
          </a:prstGeom>
          <a:solidFill>
            <a:srgbClr val="FFC000"/>
          </a:solidFill>
        </p:spPr>
        <p:txBody>
          <a:bodyPr wrap="square">
            <a:spAutoFit/>
          </a:bodyPr>
          <a:lstStyle/>
          <a:p>
            <a:pPr lvl="0" algn="ctr">
              <a:defRPr/>
            </a:pPr>
            <a:r>
              <a:rPr lang="en-US" sz="1400" b="1" kern="0" dirty="0" smtClean="0">
                <a:latin typeface="Arial" pitchFamily="34" charset="0"/>
                <a:cs typeface="Arial" pitchFamily="34" charset="0"/>
              </a:rPr>
              <a:t>T. Michalski, TUZBA4</a:t>
            </a:r>
            <a:endParaRPr lang="en-US" sz="1400" b="1" kern="0" dirty="0">
              <a:latin typeface="Arial" pitchFamily="34" charset="0"/>
              <a:cs typeface="Arial" pitchFamily="34" charset="0"/>
            </a:endParaRPr>
          </a:p>
        </p:txBody>
      </p:sp>
      <p:sp>
        <p:nvSpPr>
          <p:cNvPr id="2" name="Title 1"/>
          <p:cNvSpPr>
            <a:spLocks noGrp="1"/>
          </p:cNvSpPr>
          <p:nvPr>
            <p:ph type="title"/>
          </p:nvPr>
        </p:nvSpPr>
        <p:spPr>
          <a:xfrm>
            <a:off x="411892" y="0"/>
            <a:ext cx="11285837" cy="728029"/>
          </a:xfrm>
        </p:spPr>
        <p:txBody>
          <a:bodyPr>
            <a:normAutofit/>
          </a:bodyPr>
          <a:lstStyle/>
          <a:p>
            <a:pPr algn="ctr"/>
            <a:r>
              <a:rPr lang="en-US" sz="3600" dirty="0" smtClean="0"/>
              <a:t>Interaction Region and Machine-Detector Interface</a:t>
            </a:r>
            <a:endParaRPr lang="en-US" sz="3600" dirty="0"/>
          </a:p>
        </p:txBody>
      </p:sp>
      <p:sp>
        <p:nvSpPr>
          <p:cNvPr id="4" name="Slide Number Placeholder 3"/>
          <p:cNvSpPr>
            <a:spLocks noGrp="1"/>
          </p:cNvSpPr>
          <p:nvPr>
            <p:ph type="sldNum" sz="quarter" idx="12"/>
          </p:nvPr>
        </p:nvSpPr>
        <p:spPr>
          <a:xfrm>
            <a:off x="8868875" y="6496070"/>
            <a:ext cx="714877" cy="303364"/>
          </a:xfrm>
        </p:spPr>
        <p:txBody>
          <a:bodyPr/>
          <a:lstStyle/>
          <a:p>
            <a:fld id="{07E1C93C-5050-FC42-8F10-D22D4F119D13}" type="slidenum">
              <a:rPr lang="en-US" smtClean="0"/>
              <a:pPr/>
              <a:t>14</a:t>
            </a:fld>
            <a:endParaRPr lang="en-US" dirty="0"/>
          </a:p>
        </p:txBody>
      </p:sp>
      <p:grpSp>
        <p:nvGrpSpPr>
          <p:cNvPr id="5" name="Group 4"/>
          <p:cNvGrpSpPr/>
          <p:nvPr/>
        </p:nvGrpSpPr>
        <p:grpSpPr>
          <a:xfrm>
            <a:off x="19343" y="1559396"/>
            <a:ext cx="8931015" cy="2900280"/>
            <a:chOff x="28575" y="1447141"/>
            <a:chExt cx="9141180" cy="2586297"/>
          </a:xfrm>
        </p:grpSpPr>
        <p:pic>
          <p:nvPicPr>
            <p:cNvPr id="6" name="Picture 45" descr="ir_region_zero_dpx"/>
            <p:cNvPicPr>
              <a:picLocks noChangeArrowheads="1"/>
            </p:cNvPicPr>
            <p:nvPr/>
          </p:nvPicPr>
          <p:blipFill rotWithShape="1">
            <a:blip r:embed="rId2" cstate="print">
              <a:extLst>
                <a:ext uri="{28A0092B-C50C-407E-A947-70E740481C1C}">
                  <a14:useLocalDpi xmlns:a14="http://schemas.microsoft.com/office/drawing/2010/main"/>
                </a:ext>
              </a:extLst>
            </a:blip>
            <a:srcRect t="6327" r="13547" b="24729"/>
            <a:stretch/>
          </p:blipFill>
          <p:spPr bwMode="auto">
            <a:xfrm>
              <a:off x="28575" y="1447141"/>
              <a:ext cx="9032719" cy="215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6"/>
            <p:cNvSpPr>
              <a:spLocks noChangeShapeType="1"/>
            </p:cNvSpPr>
            <p:nvPr/>
          </p:nvSpPr>
          <p:spPr bwMode="auto">
            <a:xfrm flipV="1">
              <a:off x="4604008" y="2581876"/>
              <a:ext cx="0" cy="274306"/>
            </a:xfrm>
            <a:prstGeom prst="line">
              <a:avLst/>
            </a:prstGeom>
            <a:noFill/>
            <a:ln w="12573" cap="sq">
              <a:solidFill>
                <a:srgbClr val="00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48"/>
            <p:cNvSpPr txBox="1">
              <a:spLocks noChangeArrowheads="1"/>
            </p:cNvSpPr>
            <p:nvPr/>
          </p:nvSpPr>
          <p:spPr bwMode="auto">
            <a:xfrm>
              <a:off x="4561205" y="2413981"/>
              <a:ext cx="361878" cy="35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239" tIns="37045" rIns="71239" bIns="37045">
              <a:spAutoFit/>
            </a:bodyPr>
            <a:lstStyle>
              <a:lvl1pPr defTabSz="355600">
                <a:spcBef>
                  <a:spcPct val="20000"/>
                </a:spcBef>
                <a:buFont typeface="Arial"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charset="0"/>
                  <a:cs typeface="Arial" charset="0"/>
                </a:defRPr>
              </a:lvl1pPr>
              <a:lvl2pPr marL="587375" indent="-22542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cs typeface="Arial" charset="0"/>
                </a:defRPr>
              </a:lvl2pPr>
              <a:lvl3pPr marL="904875" indent="-180975" defTabSz="355600">
                <a:spcBef>
                  <a:spcPct val="20000"/>
                </a:spcBef>
                <a:buFont typeface="Wingdings"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3pPr>
              <a:lvl4pPr marL="126682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4pPr>
              <a:lvl5pPr marL="162877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5pPr>
              <a:lvl6pPr marL="20859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6pPr>
              <a:lvl7pPr marL="25431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7pPr>
              <a:lvl8pPr marL="30003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8pPr>
              <a:lvl9pPr marL="34575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9pPr>
            </a:lstStyle>
            <a:p>
              <a:pPr algn="ctr">
                <a:spcBef>
                  <a:spcPct val="0"/>
                </a:spcBef>
                <a:buClr>
                  <a:srgbClr val="000000"/>
                </a:buClr>
                <a:buSzPct val="45000"/>
                <a:buFont typeface="Wingdings" pitchFamily="2" charset="2"/>
                <a:buNone/>
              </a:pPr>
              <a:r>
                <a:rPr lang="en-US" altLang="en-US" sz="1800" b="1" dirty="0">
                  <a:solidFill>
                    <a:srgbClr val="000000"/>
                  </a:solidFill>
                  <a:ea typeface="MS PGothic" pitchFamily="34" charset="-128"/>
                </a:rPr>
                <a:t>IP</a:t>
              </a:r>
            </a:p>
          </p:txBody>
        </p:sp>
        <p:sp>
          <p:nvSpPr>
            <p:cNvPr id="9" name="Line 49"/>
            <p:cNvSpPr>
              <a:spLocks noChangeShapeType="1"/>
            </p:cNvSpPr>
            <p:nvPr/>
          </p:nvSpPr>
          <p:spPr bwMode="auto">
            <a:xfrm>
              <a:off x="8437811" y="2663835"/>
              <a:ext cx="583640" cy="1447"/>
            </a:xfrm>
            <a:prstGeom prst="line">
              <a:avLst/>
            </a:prstGeom>
            <a:noFill/>
            <a:ln w="19050" cap="sq">
              <a:solidFill>
                <a:srgbClr val="FF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Text Box 50"/>
            <p:cNvSpPr txBox="1">
              <a:spLocks noChangeArrowheads="1"/>
            </p:cNvSpPr>
            <p:nvPr/>
          </p:nvSpPr>
          <p:spPr bwMode="auto">
            <a:xfrm>
              <a:off x="8307882" y="2396996"/>
              <a:ext cx="861873" cy="290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239" tIns="37045" rIns="71239" bIns="37045">
              <a:spAutoFit/>
            </a:bodyPr>
            <a:lstStyle>
              <a:lvl1pPr defTabSz="355600">
                <a:spcBef>
                  <a:spcPct val="20000"/>
                </a:spcBef>
                <a:buFont typeface="Arial"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charset="0"/>
                  <a:cs typeface="Arial" charset="0"/>
                </a:defRPr>
              </a:lvl1pPr>
              <a:lvl2pPr marL="587375" indent="-22542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cs typeface="Arial" charset="0"/>
                </a:defRPr>
              </a:lvl2pPr>
              <a:lvl3pPr marL="904875" indent="-180975" defTabSz="355600">
                <a:spcBef>
                  <a:spcPct val="20000"/>
                </a:spcBef>
                <a:buFont typeface="Wingdings"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3pPr>
              <a:lvl4pPr marL="126682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4pPr>
              <a:lvl5pPr marL="162877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5pPr>
              <a:lvl6pPr marL="20859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6pPr>
              <a:lvl7pPr marL="25431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7pPr>
              <a:lvl8pPr marL="30003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8pPr>
              <a:lvl9pPr marL="34575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9pPr>
            </a:lstStyle>
            <a:p>
              <a:pPr algn="ctr">
                <a:spcBef>
                  <a:spcPct val="0"/>
                </a:spcBef>
                <a:buFontTx/>
                <a:buNone/>
              </a:pPr>
              <a:r>
                <a:rPr lang="en-US" altLang="en-US" sz="1400" b="1" dirty="0">
                  <a:solidFill>
                    <a:srgbClr val="FF0000"/>
                  </a:solidFill>
                  <a:ea typeface="MS PGothic" pitchFamily="34" charset="-128"/>
                </a:rPr>
                <a:t>electron</a:t>
              </a:r>
              <a:endParaRPr lang="en-US" altLang="en-US" sz="1400" b="1" baseline="30000" dirty="0">
                <a:solidFill>
                  <a:srgbClr val="FF0000"/>
                </a:solidFill>
                <a:ea typeface="MS PGothic" pitchFamily="34" charset="-128"/>
              </a:endParaRPr>
            </a:p>
          </p:txBody>
        </p:sp>
        <p:sp>
          <p:nvSpPr>
            <p:cNvPr id="11" name="Line 51"/>
            <p:cNvSpPr>
              <a:spLocks noChangeShapeType="1"/>
            </p:cNvSpPr>
            <p:nvPr/>
          </p:nvSpPr>
          <p:spPr bwMode="auto">
            <a:xfrm flipH="1">
              <a:off x="8461664" y="3455414"/>
              <a:ext cx="585559" cy="1447"/>
            </a:xfrm>
            <a:prstGeom prst="line">
              <a:avLst/>
            </a:prstGeom>
            <a:noFill/>
            <a:ln w="19050" cap="sq">
              <a:solidFill>
                <a:srgbClr val="0000FF"/>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Text Box 52"/>
            <p:cNvSpPr txBox="1">
              <a:spLocks noChangeArrowheads="1"/>
            </p:cNvSpPr>
            <p:nvPr/>
          </p:nvSpPr>
          <p:spPr bwMode="auto">
            <a:xfrm>
              <a:off x="8562426" y="3435591"/>
              <a:ext cx="510958" cy="290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1239" tIns="37045" rIns="71239" bIns="37045">
              <a:spAutoFit/>
            </a:bodyPr>
            <a:lstStyle>
              <a:lvl1pPr defTabSz="355600">
                <a:spcBef>
                  <a:spcPct val="20000"/>
                </a:spcBef>
                <a:buFont typeface="Arial"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charset="0"/>
                  <a:cs typeface="Arial" charset="0"/>
                </a:defRPr>
              </a:lvl1pPr>
              <a:lvl2pPr marL="587375" indent="-22542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cs typeface="Arial" charset="0"/>
                </a:defRPr>
              </a:lvl2pPr>
              <a:lvl3pPr marL="904875" indent="-180975" defTabSz="355600">
                <a:spcBef>
                  <a:spcPct val="20000"/>
                </a:spcBef>
                <a:buFont typeface="Wingdings"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3pPr>
              <a:lvl4pPr marL="126682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4pPr>
              <a:lvl5pPr marL="162877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5pPr>
              <a:lvl6pPr marL="20859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6pPr>
              <a:lvl7pPr marL="25431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7pPr>
              <a:lvl8pPr marL="30003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8pPr>
              <a:lvl9pPr marL="34575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9pPr>
            </a:lstStyle>
            <a:p>
              <a:pPr algn="ctr">
                <a:spcBef>
                  <a:spcPct val="0"/>
                </a:spcBef>
                <a:buFontTx/>
                <a:buNone/>
              </a:pPr>
              <a:r>
                <a:rPr lang="en-US" altLang="en-US" sz="1400" b="1" dirty="0">
                  <a:solidFill>
                    <a:srgbClr val="0000FF"/>
                  </a:solidFill>
                  <a:ea typeface="MS PGothic" pitchFamily="34" charset="-128"/>
                </a:rPr>
                <a:t>ions</a:t>
              </a:r>
            </a:p>
          </p:txBody>
        </p:sp>
        <p:sp>
          <p:nvSpPr>
            <p:cNvPr id="13" name="AutoShape 14"/>
            <p:cNvSpPr>
              <a:spLocks/>
            </p:cNvSpPr>
            <p:nvPr/>
          </p:nvSpPr>
          <p:spPr bwMode="auto">
            <a:xfrm rot="16200000">
              <a:off x="5896340" y="2515309"/>
              <a:ext cx="118692" cy="1645920"/>
            </a:xfrm>
            <a:prstGeom prst="leftBrace">
              <a:avLst>
                <a:gd name="adj1" fmla="val 78344"/>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 typeface="Arial" charset="0"/>
                <a:buNone/>
              </a:pPr>
              <a:endParaRPr lang="en-US" altLang="en-US">
                <a:latin typeface="Times" charset="0"/>
              </a:endParaRPr>
            </a:p>
          </p:txBody>
        </p:sp>
        <p:sp>
          <p:nvSpPr>
            <p:cNvPr id="14" name="AutoShape 16"/>
            <p:cNvSpPr>
              <a:spLocks/>
            </p:cNvSpPr>
            <p:nvPr/>
          </p:nvSpPr>
          <p:spPr bwMode="auto">
            <a:xfrm rot="16200000">
              <a:off x="3914832" y="2754808"/>
              <a:ext cx="94084" cy="731520"/>
            </a:xfrm>
            <a:prstGeom prst="leftBrace">
              <a:avLst>
                <a:gd name="adj1" fmla="val 69501"/>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 typeface="Arial" charset="0"/>
                <a:buNone/>
              </a:pPr>
              <a:endParaRPr lang="en-US" altLang="en-US">
                <a:latin typeface="Times" charset="0"/>
              </a:endParaRPr>
            </a:p>
          </p:txBody>
        </p:sp>
        <p:sp>
          <p:nvSpPr>
            <p:cNvPr id="15" name="Text Box 17"/>
            <p:cNvSpPr txBox="1">
              <a:spLocks noChangeArrowheads="1"/>
            </p:cNvSpPr>
            <p:nvPr/>
          </p:nvSpPr>
          <p:spPr bwMode="auto">
            <a:xfrm>
              <a:off x="3391176" y="3076457"/>
              <a:ext cx="1141959" cy="4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 typeface="Arial" charset="0"/>
                <a:buNone/>
              </a:pPr>
              <a:r>
                <a:rPr lang="en-US" altLang="en-US" sz="1300" dirty="0"/>
                <a:t>forward e detection</a:t>
              </a:r>
            </a:p>
          </p:txBody>
        </p:sp>
        <p:sp>
          <p:nvSpPr>
            <p:cNvPr id="16" name="AutoShape 16"/>
            <p:cNvSpPr>
              <a:spLocks/>
            </p:cNvSpPr>
            <p:nvPr/>
          </p:nvSpPr>
          <p:spPr bwMode="auto">
            <a:xfrm rot="16200000">
              <a:off x="3191712" y="2841569"/>
              <a:ext cx="94085" cy="640080"/>
            </a:xfrm>
            <a:prstGeom prst="leftBrace">
              <a:avLst>
                <a:gd name="adj1" fmla="val 47453"/>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 typeface="Arial" charset="0"/>
                <a:buNone/>
              </a:pPr>
              <a:endParaRPr lang="en-US" altLang="en-US">
                <a:latin typeface="Times" charset="0"/>
              </a:endParaRPr>
            </a:p>
          </p:txBody>
        </p:sp>
        <p:sp>
          <p:nvSpPr>
            <p:cNvPr id="17" name="Text Box 17"/>
            <p:cNvSpPr txBox="1">
              <a:spLocks noChangeArrowheads="1"/>
            </p:cNvSpPr>
            <p:nvPr/>
          </p:nvSpPr>
          <p:spPr bwMode="auto">
            <a:xfrm>
              <a:off x="1810184" y="3129296"/>
              <a:ext cx="1043066" cy="4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 typeface="Arial" charset="0"/>
                <a:buNone/>
              </a:pPr>
              <a:r>
                <a:rPr lang="en-US" altLang="en-US" sz="1300" dirty="0"/>
                <a:t>Compton polarimetry </a:t>
              </a:r>
            </a:p>
          </p:txBody>
        </p:sp>
        <p:sp>
          <p:nvSpPr>
            <p:cNvPr id="18" name="Line 65"/>
            <p:cNvSpPr>
              <a:spLocks noChangeShapeType="1"/>
            </p:cNvSpPr>
            <p:nvPr/>
          </p:nvSpPr>
          <p:spPr bwMode="auto">
            <a:xfrm>
              <a:off x="3260953" y="3208000"/>
              <a:ext cx="0" cy="198302"/>
            </a:xfrm>
            <a:prstGeom prst="line">
              <a:avLst/>
            </a:prstGeom>
            <a:noFill/>
            <a:ln w="12573">
              <a:solidFill>
                <a:schemeClr val="tx1"/>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66"/>
            <p:cNvSpPr>
              <a:spLocks noChangeShapeType="1"/>
            </p:cNvSpPr>
            <p:nvPr/>
          </p:nvSpPr>
          <p:spPr bwMode="auto">
            <a:xfrm>
              <a:off x="2717787" y="3414986"/>
              <a:ext cx="548640" cy="0"/>
            </a:xfrm>
            <a:prstGeom prst="line">
              <a:avLst/>
            </a:prstGeom>
            <a:noFill/>
            <a:ln w="12573">
              <a:solidFill>
                <a:schemeClr val="tx1"/>
              </a:solidFill>
              <a:miter lim="800000"/>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Text Box 15"/>
            <p:cNvSpPr txBox="1">
              <a:spLocks noChangeArrowheads="1"/>
            </p:cNvSpPr>
            <p:nvPr/>
          </p:nvSpPr>
          <p:spPr bwMode="auto">
            <a:xfrm>
              <a:off x="6234178" y="3540994"/>
              <a:ext cx="2056177" cy="4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 typeface="Arial" charset="0"/>
                <a:buNone/>
              </a:pPr>
              <a:r>
                <a:rPr lang="en-US" altLang="en-US" sz="1300" dirty="0"/>
                <a:t>dispersion suppressor/</a:t>
              </a:r>
            </a:p>
            <a:p>
              <a:pPr algn="ctr" eaLnBrk="1" hangingPunct="1">
                <a:spcBef>
                  <a:spcPct val="0"/>
                </a:spcBef>
                <a:buFont typeface="Arial" charset="0"/>
                <a:buNone/>
              </a:pPr>
              <a:r>
                <a:rPr lang="en-US" altLang="en-US" sz="1300" dirty="0"/>
                <a:t>geometric match</a:t>
              </a:r>
            </a:p>
          </p:txBody>
        </p:sp>
        <p:sp>
          <p:nvSpPr>
            <p:cNvPr id="21" name="Line 70"/>
            <p:cNvSpPr>
              <a:spLocks noChangeShapeType="1"/>
            </p:cNvSpPr>
            <p:nvPr/>
          </p:nvSpPr>
          <p:spPr bwMode="auto">
            <a:xfrm flipV="1">
              <a:off x="4905955" y="2597777"/>
              <a:ext cx="753508" cy="268844"/>
            </a:xfrm>
            <a:prstGeom prst="line">
              <a:avLst/>
            </a:prstGeom>
            <a:noFill/>
            <a:ln w="12573">
              <a:solidFill>
                <a:schemeClr val="tx1"/>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Line 71"/>
            <p:cNvSpPr>
              <a:spLocks noChangeShapeType="1"/>
            </p:cNvSpPr>
            <p:nvPr/>
          </p:nvSpPr>
          <p:spPr bwMode="auto">
            <a:xfrm flipV="1">
              <a:off x="5551064" y="2616128"/>
              <a:ext cx="104002" cy="354298"/>
            </a:xfrm>
            <a:prstGeom prst="line">
              <a:avLst/>
            </a:prstGeom>
            <a:noFill/>
            <a:ln w="12573">
              <a:solidFill>
                <a:schemeClr val="tx1"/>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Text Box 15"/>
            <p:cNvSpPr txBox="1">
              <a:spLocks noChangeArrowheads="1"/>
            </p:cNvSpPr>
            <p:nvPr/>
          </p:nvSpPr>
          <p:spPr bwMode="auto">
            <a:xfrm>
              <a:off x="5060079" y="2361046"/>
              <a:ext cx="1269526" cy="29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 typeface="Arial" charset="0"/>
                <a:buNone/>
              </a:pPr>
              <a:r>
                <a:rPr lang="en-US" altLang="en-US" sz="1300" dirty="0"/>
                <a:t>spectrometers</a:t>
              </a:r>
            </a:p>
          </p:txBody>
        </p:sp>
        <p:sp>
          <p:nvSpPr>
            <p:cNvPr id="24" name="Line 73"/>
            <p:cNvSpPr>
              <a:spLocks noChangeShapeType="1"/>
            </p:cNvSpPr>
            <p:nvPr/>
          </p:nvSpPr>
          <p:spPr bwMode="auto">
            <a:xfrm flipH="1" flipV="1">
              <a:off x="5711007" y="2597777"/>
              <a:ext cx="634501" cy="420357"/>
            </a:xfrm>
            <a:prstGeom prst="line">
              <a:avLst/>
            </a:prstGeom>
            <a:noFill/>
            <a:ln w="12573">
              <a:solidFill>
                <a:schemeClr val="tx1"/>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Text Box 15"/>
            <p:cNvSpPr txBox="1">
              <a:spLocks noChangeArrowheads="1"/>
            </p:cNvSpPr>
            <p:nvPr/>
          </p:nvSpPr>
          <p:spPr bwMode="auto">
            <a:xfrm>
              <a:off x="5128535" y="3374515"/>
              <a:ext cx="1636113" cy="2000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 typeface="Arial" charset="0"/>
                <a:buNone/>
              </a:pPr>
              <a:r>
                <a:rPr lang="en-US" altLang="en-US" sz="1300" dirty="0"/>
                <a:t>forward ion detection</a:t>
              </a:r>
            </a:p>
          </p:txBody>
        </p:sp>
        <p:sp>
          <p:nvSpPr>
            <p:cNvPr id="26" name="AutoShape 14"/>
            <p:cNvSpPr>
              <a:spLocks/>
            </p:cNvSpPr>
            <p:nvPr/>
          </p:nvSpPr>
          <p:spPr bwMode="auto">
            <a:xfrm rot="16200000">
              <a:off x="7246607" y="2728439"/>
              <a:ext cx="153620" cy="1645920"/>
            </a:xfrm>
            <a:prstGeom prst="leftBrace">
              <a:avLst>
                <a:gd name="adj1" fmla="val 96972"/>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 typeface="Arial" charset="0"/>
                <a:buNone/>
              </a:pPr>
              <a:endParaRPr lang="en-US" altLang="en-US">
                <a:latin typeface="Times" charset="0"/>
              </a:endParaRPr>
            </a:p>
          </p:txBody>
        </p:sp>
        <p:sp>
          <p:nvSpPr>
            <p:cNvPr id="27" name="Rectangle 78"/>
            <p:cNvSpPr>
              <a:spLocks noChangeArrowheads="1"/>
            </p:cNvSpPr>
            <p:nvPr/>
          </p:nvSpPr>
          <p:spPr bwMode="auto">
            <a:xfrm>
              <a:off x="2861201" y="2409248"/>
              <a:ext cx="3474720" cy="1143000"/>
            </a:xfrm>
            <a:prstGeom prst="rect">
              <a:avLst/>
            </a:prstGeom>
            <a:noFill/>
            <a:ln w="571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r" eaLnBrk="1" hangingPunct="1"/>
              <a:endParaRPr lang="en-US" altLang="en-US"/>
            </a:p>
          </p:txBody>
        </p:sp>
        <p:sp>
          <p:nvSpPr>
            <p:cNvPr id="28" name="Text Box 18"/>
            <p:cNvSpPr txBox="1">
              <a:spLocks noChangeArrowheads="1"/>
            </p:cNvSpPr>
            <p:nvPr/>
          </p:nvSpPr>
          <p:spPr bwMode="auto">
            <a:xfrm>
              <a:off x="2605353" y="1809988"/>
              <a:ext cx="1096963"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6670" tIns="41100" rIns="66670" bIns="33345"/>
            <a:lstStyle>
              <a:lvl1pPr>
                <a:spcBef>
                  <a:spcPct val="20000"/>
                </a:spcBef>
                <a:buFont typeface="Arial" charset="0"/>
                <a:buBlip>
                  <a:blip r:embed="rId3"/>
                </a:buBlip>
                <a:tabLst>
                  <a:tab pos="723900" algn="l"/>
                  <a:tab pos="1447800" algn="l"/>
                </a:tabLst>
                <a:defRPr sz="2000">
                  <a:solidFill>
                    <a:schemeClr val="tx1"/>
                  </a:solidFill>
                  <a:latin typeface="Arial" charset="0"/>
                  <a:cs typeface="Arial" charset="0"/>
                </a:defRPr>
              </a:lvl1pPr>
              <a:lvl2pPr marL="742950" indent="-285750">
                <a:spcBef>
                  <a:spcPct val="20000"/>
                </a:spcBef>
                <a:buFont typeface="Arial" charset="0"/>
                <a:buChar char="–"/>
                <a:tabLst>
                  <a:tab pos="723900" algn="l"/>
                  <a:tab pos="1447800" algn="l"/>
                </a:tabLst>
                <a:defRPr>
                  <a:solidFill>
                    <a:schemeClr val="tx1"/>
                  </a:solidFill>
                  <a:latin typeface="Arial" charset="0"/>
                  <a:cs typeface="Arial" charset="0"/>
                </a:defRPr>
              </a:lvl2pPr>
              <a:lvl3pPr marL="1143000" indent="-228600">
                <a:spcBef>
                  <a:spcPct val="20000"/>
                </a:spcBef>
                <a:buFont typeface="Wingdings" pitchFamily="2" charset="2"/>
                <a:buChar char="§"/>
                <a:tabLst>
                  <a:tab pos="723900" algn="l"/>
                  <a:tab pos="1447800" algn="l"/>
                </a:tabLst>
                <a:defRPr sz="1600">
                  <a:solidFill>
                    <a:schemeClr val="tx1"/>
                  </a:solidFill>
                  <a:latin typeface="Arial" charset="0"/>
                  <a:cs typeface="Arial" charset="0"/>
                </a:defRPr>
              </a:lvl3pPr>
              <a:lvl4pPr marL="1600200" indent="-228600">
                <a:spcBef>
                  <a:spcPct val="20000"/>
                </a:spcBef>
                <a:buFont typeface="Arial" charset="0"/>
                <a:buChar char="–"/>
                <a:tabLst>
                  <a:tab pos="723900" algn="l"/>
                  <a:tab pos="1447800" algn="l"/>
                </a:tabLst>
                <a:defRPr sz="1600">
                  <a:solidFill>
                    <a:schemeClr val="tx1"/>
                  </a:solidFill>
                  <a:latin typeface="Arial" charset="0"/>
                  <a:cs typeface="Arial" charset="0"/>
                </a:defRPr>
              </a:lvl4pPr>
              <a:lvl5pPr marL="2057400" indent="-228600">
                <a:spcBef>
                  <a:spcPct val="20000"/>
                </a:spcBef>
                <a:buFont typeface="Arial" charset="0"/>
                <a:buChar char="»"/>
                <a:tabLst>
                  <a:tab pos="723900" algn="l"/>
                  <a:tab pos="1447800" algn="l"/>
                </a:tabLst>
                <a:defRPr sz="16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9pPr>
            </a:lstStyle>
            <a:p>
              <a:pPr algn="ctr" defTabSz="914400" hangingPunct="1">
                <a:spcBef>
                  <a:spcPct val="0"/>
                </a:spcBef>
                <a:buFontTx/>
                <a:buNone/>
              </a:pPr>
              <a:r>
                <a:rPr lang="en-US" altLang="en-US" sz="1600" b="1" dirty="0">
                  <a:solidFill>
                    <a:srgbClr val="000000"/>
                  </a:solidFill>
                  <a:ea typeface="MS PGothic" pitchFamily="34" charset="-128"/>
                </a:rPr>
                <a:t>IR Layout</a:t>
              </a:r>
            </a:p>
          </p:txBody>
        </p:sp>
      </p:grpSp>
      <p:sp>
        <p:nvSpPr>
          <p:cNvPr id="29" name="Content Placeholder 1"/>
          <p:cNvSpPr>
            <a:spLocks/>
          </p:cNvSpPr>
          <p:nvPr/>
        </p:nvSpPr>
        <p:spPr bwMode="auto">
          <a:xfrm>
            <a:off x="483656" y="770561"/>
            <a:ext cx="8373043" cy="103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spcBef>
                <a:spcPct val="20000"/>
              </a:spcBef>
              <a:buFont typeface="Arial" charset="0"/>
              <a:buBlip>
                <a:blip r:embed="rId3"/>
              </a:buBlip>
              <a:defRPr sz="2000">
                <a:solidFill>
                  <a:schemeClr val="tx1"/>
                </a:solidFill>
                <a:latin typeface="Arial" charset="0"/>
                <a:cs typeface="Arial" charset="0"/>
              </a:defRPr>
            </a:lvl1pPr>
            <a:lvl2pPr marL="690563" indent="-233363">
              <a:spcBef>
                <a:spcPct val="20000"/>
              </a:spcBef>
              <a:buFont typeface="Arial" charset="0"/>
              <a:buChar char="–"/>
              <a:defRPr>
                <a:solidFill>
                  <a:schemeClr val="tx1"/>
                </a:solidFill>
                <a:latin typeface="Arial" charset="0"/>
                <a:cs typeface="Arial" charset="0"/>
              </a:defRPr>
            </a:lvl2pPr>
            <a:lvl3pPr marL="1031875" indent="-227013">
              <a:spcBef>
                <a:spcPct val="20000"/>
              </a:spcBef>
              <a:buFont typeface="Wingdings" pitchFamily="2" charset="2"/>
              <a:buChar char="§"/>
              <a:defRPr sz="1600">
                <a:solidFill>
                  <a:schemeClr val="tx1"/>
                </a:solidFill>
                <a:latin typeface="Arial" charset="0"/>
                <a:cs typeface="Arial" charset="0"/>
              </a:defRPr>
            </a:lvl3pPr>
            <a:lvl4pPr indent="-223838">
              <a:spcBef>
                <a:spcPct val="20000"/>
              </a:spcBef>
              <a:buFont typeface="Arial" charset="0"/>
              <a:buChar char="–"/>
              <a:defRPr sz="1600">
                <a:solidFill>
                  <a:schemeClr val="tx1"/>
                </a:solidFill>
                <a:latin typeface="Arial" charset="0"/>
                <a:cs typeface="Arial" charset="0"/>
              </a:defRPr>
            </a:lvl4pPr>
            <a:lvl5pPr marL="1711325" indent="-222250">
              <a:spcBef>
                <a:spcPct val="20000"/>
              </a:spcBef>
              <a:buFont typeface="Arial" charset="0"/>
              <a:buChar char="»"/>
              <a:defRPr sz="1600">
                <a:solidFill>
                  <a:schemeClr val="tx1"/>
                </a:solidFill>
                <a:latin typeface="Arial" charset="0"/>
                <a:cs typeface="Arial" charset="0"/>
              </a:defRPr>
            </a:lvl5pPr>
            <a:lvl6pPr marL="2168525" indent="-22225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625725" indent="-22225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082925" indent="-22225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540125" indent="-22225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marL="169863" indent="-169863" eaLnBrk="1" hangingPunct="1">
              <a:buFont typeface="Arial" panose="020B0604020202020204" pitchFamily="34" charset="0"/>
              <a:buChar char="•"/>
              <a:defRPr/>
            </a:pPr>
            <a:r>
              <a:rPr lang="en-US" altLang="en-US" sz="1600" dirty="0" smtClean="0"/>
              <a:t>IR designed to support </a:t>
            </a:r>
            <a:r>
              <a:rPr lang="en-US" altLang="en-US" sz="1600" b="1" i="1" dirty="0" smtClean="0">
                <a:solidFill>
                  <a:srgbClr val="FF0000"/>
                </a:solidFill>
              </a:rPr>
              <a:t>full-acceptance</a:t>
            </a:r>
            <a:r>
              <a:rPr lang="en-US" altLang="en-US" sz="1600" dirty="0" smtClean="0"/>
              <a:t> detection    </a:t>
            </a:r>
            <a:r>
              <a:rPr lang="en-US" altLang="en-US" sz="1600" dirty="0" smtClean="0">
                <a:sym typeface="Wingdings" pitchFamily="2" charset="2"/>
              </a:rPr>
              <a:t>   </a:t>
            </a:r>
            <a:r>
              <a:rPr lang="en-US" altLang="en-US" sz="1600" i="1" dirty="0" smtClean="0">
                <a:sym typeface="Wingdings" pitchFamily="2" charset="2"/>
              </a:rPr>
              <a:t>unprecedented requirement</a:t>
            </a:r>
            <a:endParaRPr lang="en-US" altLang="en-US" sz="1600" i="1" dirty="0" smtClean="0"/>
          </a:p>
          <a:p>
            <a:pPr marL="169863" indent="-169863" eaLnBrk="1" hangingPunct="1">
              <a:buFont typeface="Arial" panose="020B0604020202020204" pitchFamily="34" charset="0"/>
              <a:buChar char="•"/>
              <a:defRPr/>
            </a:pPr>
            <a:r>
              <a:rPr lang="en-US" altLang="en-US" sz="1600" dirty="0" smtClean="0"/>
              <a:t>Satisfy geometric match (elements) and </a:t>
            </a:r>
            <a:r>
              <a:rPr lang="en-US" altLang="en-US" sz="1600" b="1" dirty="0" smtClean="0"/>
              <a:t>beam dynamics </a:t>
            </a:r>
            <a:r>
              <a:rPr lang="en-US" altLang="en-US" sz="1600" dirty="0" smtClean="0"/>
              <a:t>(chromatic compensation)</a:t>
            </a:r>
          </a:p>
          <a:p>
            <a:pPr marL="169863" indent="-169863" eaLnBrk="1" hangingPunct="1">
              <a:buFont typeface="Arial" panose="020B0604020202020204" pitchFamily="34" charset="0"/>
              <a:buChar char="•"/>
              <a:defRPr/>
            </a:pPr>
            <a:r>
              <a:rPr lang="en-US" altLang="en-US" sz="1600" dirty="0" smtClean="0"/>
              <a:t>Crab crossing:  large (</a:t>
            </a:r>
            <a:r>
              <a:rPr lang="en-US" altLang="en-US" sz="1600" b="1" dirty="0" smtClean="0">
                <a:solidFill>
                  <a:srgbClr val="FF0000"/>
                </a:solidFill>
              </a:rPr>
              <a:t>50 </a:t>
            </a:r>
            <a:r>
              <a:rPr lang="en-US" altLang="en-US" sz="1600" b="1" dirty="0" err="1" smtClean="0">
                <a:solidFill>
                  <a:srgbClr val="FF0000"/>
                </a:solidFill>
              </a:rPr>
              <a:t>mrad</a:t>
            </a:r>
            <a:r>
              <a:rPr lang="en-US" altLang="en-US" sz="1600" dirty="0" smtClean="0"/>
              <a:t>), </a:t>
            </a:r>
            <a:r>
              <a:rPr lang="en-US" altLang="en-US" sz="1600" b="1" dirty="0" smtClean="0"/>
              <a:t>avoiding parasitic collisions</a:t>
            </a:r>
            <a:r>
              <a:rPr lang="en-US" altLang="en-US" sz="1600" dirty="0" smtClean="0"/>
              <a:t>, </a:t>
            </a:r>
            <a:r>
              <a:rPr lang="en-US" altLang="en-US" sz="1600" b="1" dirty="0" smtClean="0"/>
              <a:t>optimizing detections</a:t>
            </a:r>
          </a:p>
        </p:txBody>
      </p:sp>
      <p:grpSp>
        <p:nvGrpSpPr>
          <p:cNvPr id="46" name="Group 45"/>
          <p:cNvGrpSpPr/>
          <p:nvPr/>
        </p:nvGrpSpPr>
        <p:grpSpPr>
          <a:xfrm>
            <a:off x="9032670" y="997269"/>
            <a:ext cx="3017520" cy="1828800"/>
            <a:chOff x="4008048" y="983277"/>
            <a:chExt cx="2197071" cy="1613577"/>
          </a:xfrm>
        </p:grpSpPr>
        <p:sp>
          <p:nvSpPr>
            <p:cNvPr id="47" name="Rectangular Callout 46"/>
            <p:cNvSpPr/>
            <p:nvPr/>
          </p:nvSpPr>
          <p:spPr>
            <a:xfrm>
              <a:off x="4008048" y="983277"/>
              <a:ext cx="2197071" cy="1613577"/>
            </a:xfrm>
            <a:prstGeom prst="wedgeRectCallout">
              <a:avLst>
                <a:gd name="adj1" fmla="val -85157"/>
                <a:gd name="adj2" fmla="val 44378"/>
              </a:avLst>
            </a:prstGeom>
            <a:solidFill>
              <a:srgbClr val="66FFFF"/>
            </a:soli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1600" dirty="0">
                  <a:solidFill>
                    <a:schemeClr val="tx1"/>
                  </a:solidFill>
                  <a:latin typeface="Arial" panose="020B0604020202020204" pitchFamily="34" charset="0"/>
                  <a:cs typeface="Arial" panose="020B0604020202020204" pitchFamily="34" charset="0"/>
                </a:rPr>
                <a:t>crab crossing</a:t>
              </a:r>
            </a:p>
          </p:txBody>
        </p:sp>
        <p:pic>
          <p:nvPicPr>
            <p:cNvPr id="48" name="Picture 49" descr="CrabCrossing"/>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62848" y="1039395"/>
              <a:ext cx="2115391" cy="152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52"/>
            <p:cNvSpPr txBox="1">
              <a:spLocks noChangeArrowheads="1"/>
            </p:cNvSpPr>
            <p:nvPr/>
          </p:nvSpPr>
          <p:spPr bwMode="auto">
            <a:xfrm>
              <a:off x="5036454" y="1080150"/>
              <a:ext cx="1005464" cy="256098"/>
            </a:xfrm>
            <a:prstGeom prst="rect">
              <a:avLst/>
            </a:prstGeom>
            <a:solidFill>
              <a:srgbClr val="FFFF00"/>
            </a:solidFill>
            <a:ln w="9525">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239" tIns="37045" rIns="71239" bIns="37045">
              <a:spAutoFit/>
            </a:bodyPr>
            <a:lstStyle>
              <a:lvl1pPr defTabSz="355600">
                <a:spcBef>
                  <a:spcPct val="20000"/>
                </a:spcBef>
                <a:buFont typeface="Arial"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charset="0"/>
                  <a:cs typeface="Arial" charset="0"/>
                </a:defRPr>
              </a:lvl1pPr>
              <a:lvl2pPr marL="587375" indent="-22542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cs typeface="Arial" charset="0"/>
                </a:defRPr>
              </a:lvl2pPr>
              <a:lvl3pPr marL="904875" indent="-180975" defTabSz="355600">
                <a:spcBef>
                  <a:spcPct val="20000"/>
                </a:spcBef>
                <a:buFont typeface="Wingdings"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3pPr>
              <a:lvl4pPr marL="126682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4pPr>
              <a:lvl5pPr marL="162877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5pPr>
              <a:lvl6pPr marL="20859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6pPr>
              <a:lvl7pPr marL="25431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7pPr>
              <a:lvl8pPr marL="30003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8pPr>
              <a:lvl9pPr marL="34575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9pPr>
            </a:lstStyle>
            <a:p>
              <a:pPr algn="ctr">
                <a:spcBef>
                  <a:spcPct val="0"/>
                </a:spcBef>
                <a:buFontTx/>
                <a:buNone/>
              </a:pPr>
              <a:r>
                <a:rPr lang="en-US" altLang="en-US" sz="1400" b="1" dirty="0" smtClean="0">
                  <a:ea typeface="MS PGothic" pitchFamily="34" charset="-128"/>
                </a:rPr>
                <a:t>Crab crossing</a:t>
              </a:r>
              <a:endParaRPr lang="en-US" altLang="en-US" sz="1400" b="1" dirty="0">
                <a:ea typeface="MS PGothic" pitchFamily="34" charset="-128"/>
              </a:endParaRPr>
            </a:p>
          </p:txBody>
        </p:sp>
        <p:sp>
          <p:nvSpPr>
            <p:cNvPr id="50" name="Text Box 52"/>
            <p:cNvSpPr txBox="1">
              <a:spLocks noChangeArrowheads="1"/>
            </p:cNvSpPr>
            <p:nvPr/>
          </p:nvSpPr>
          <p:spPr bwMode="auto">
            <a:xfrm>
              <a:off x="4759084" y="2166584"/>
              <a:ext cx="713794" cy="25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239" tIns="37045" rIns="71239" bIns="37045">
              <a:spAutoFit/>
            </a:bodyPr>
            <a:lstStyle>
              <a:lvl1pPr defTabSz="355600">
                <a:spcBef>
                  <a:spcPct val="20000"/>
                </a:spcBef>
                <a:buFont typeface="Arial"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charset="0"/>
                  <a:cs typeface="Arial" charset="0"/>
                </a:defRPr>
              </a:lvl1pPr>
              <a:lvl2pPr marL="587375" indent="-22542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cs typeface="Arial" charset="0"/>
                </a:defRPr>
              </a:lvl2pPr>
              <a:lvl3pPr marL="904875" indent="-180975" defTabSz="355600">
                <a:spcBef>
                  <a:spcPct val="20000"/>
                </a:spcBef>
                <a:buFont typeface="Wingdings"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3pPr>
              <a:lvl4pPr marL="126682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4pPr>
              <a:lvl5pPr marL="162877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5pPr>
              <a:lvl6pPr marL="20859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6pPr>
              <a:lvl7pPr marL="25431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7pPr>
              <a:lvl8pPr marL="30003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8pPr>
              <a:lvl9pPr marL="34575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9pPr>
            </a:lstStyle>
            <a:p>
              <a:pPr algn="ctr">
                <a:spcBef>
                  <a:spcPct val="0"/>
                </a:spcBef>
                <a:buFontTx/>
                <a:buNone/>
              </a:pPr>
              <a:r>
                <a:rPr lang="en-US" altLang="en-US" sz="1400" b="1" dirty="0" smtClean="0">
                  <a:solidFill>
                    <a:srgbClr val="0000FF"/>
                  </a:solidFill>
                  <a:ea typeface="MS PGothic" pitchFamily="34" charset="-128"/>
                </a:rPr>
                <a:t>50 </a:t>
              </a:r>
              <a:r>
                <a:rPr lang="en-US" altLang="en-US" sz="1400" b="1" dirty="0" err="1" smtClean="0">
                  <a:solidFill>
                    <a:srgbClr val="0000FF"/>
                  </a:solidFill>
                  <a:ea typeface="MS PGothic" pitchFamily="34" charset="-128"/>
                </a:rPr>
                <a:t>mrad</a:t>
              </a:r>
              <a:endParaRPr lang="en-US" altLang="en-US" sz="1400" b="1" dirty="0">
                <a:solidFill>
                  <a:srgbClr val="0000FF"/>
                </a:solidFill>
                <a:ea typeface="MS PGothic" pitchFamily="34" charset="-128"/>
              </a:endParaRPr>
            </a:p>
          </p:txBody>
        </p:sp>
      </p:grpSp>
      <p:sp>
        <p:nvSpPr>
          <p:cNvPr id="52" name="Rectangular Callout 51"/>
          <p:cNvSpPr/>
          <p:nvPr/>
        </p:nvSpPr>
        <p:spPr>
          <a:xfrm>
            <a:off x="5199339" y="4427342"/>
            <a:ext cx="5518272" cy="2346627"/>
          </a:xfrm>
          <a:prstGeom prst="wedgeRectCallout">
            <a:avLst>
              <a:gd name="adj1" fmla="val -53991"/>
              <a:gd name="adj2" fmla="val -51974"/>
            </a:avLst>
          </a:prstGeom>
          <a:solidFill>
            <a:srgbClr val="66FFFF"/>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600" dirty="0">
              <a:solidFill>
                <a:schemeClr val="tx1"/>
              </a:solidFill>
              <a:latin typeface="Arial" panose="020B0604020202020204" pitchFamily="34" charset="0"/>
              <a:cs typeface="Arial" panose="020B0604020202020204" pitchFamily="34" charset="0"/>
            </a:endParaRPr>
          </a:p>
        </p:txBody>
      </p:sp>
      <p:sp>
        <p:nvSpPr>
          <p:cNvPr id="54" name="Rectangle 78"/>
          <p:cNvSpPr>
            <a:spLocks noChangeArrowheads="1"/>
          </p:cNvSpPr>
          <p:nvPr/>
        </p:nvSpPr>
        <p:spPr bwMode="auto">
          <a:xfrm>
            <a:off x="5267634" y="4487488"/>
            <a:ext cx="5346729" cy="2233012"/>
          </a:xfrm>
          <a:prstGeom prst="rect">
            <a:avLst/>
          </a:prstGeom>
          <a:solidFill>
            <a:schemeClr val="bg1"/>
          </a:solidFill>
          <a:ln w="57150">
            <a:noFill/>
            <a:prstDash val="dash"/>
            <a:miter lim="800000"/>
            <a:headEnd/>
            <a:tailEnd/>
          </a:ln>
          <a:effectLst/>
          <a:extLst/>
        </p:spPr>
        <p:txBody>
          <a:bodyPr wrap="none" anchor="ct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r" eaLnBrk="1" hangingPunct="1"/>
            <a:endParaRPr lang="en-US" altLang="en-US"/>
          </a:p>
        </p:txBody>
      </p:sp>
      <p:grpSp>
        <p:nvGrpSpPr>
          <p:cNvPr id="55" name="Group 47"/>
          <p:cNvGrpSpPr>
            <a:grpSpLocks/>
          </p:cNvGrpSpPr>
          <p:nvPr/>
        </p:nvGrpSpPr>
        <p:grpSpPr bwMode="auto">
          <a:xfrm>
            <a:off x="5106274" y="4535990"/>
            <a:ext cx="5611337" cy="2190063"/>
            <a:chOff x="680" y="1137"/>
            <a:chExt cx="6078" cy="2787"/>
          </a:xfrm>
        </p:grpSpPr>
        <p:sp>
          <p:nvSpPr>
            <p:cNvPr id="57" name="TextBox 7"/>
            <p:cNvSpPr txBox="1">
              <a:spLocks noChangeArrowheads="1"/>
            </p:cNvSpPr>
            <p:nvPr/>
          </p:nvSpPr>
          <p:spPr bwMode="auto">
            <a:xfrm>
              <a:off x="4498" y="3300"/>
              <a:ext cx="2260" cy="6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Tx/>
                <a:buNone/>
              </a:pPr>
              <a:r>
                <a:rPr lang="en-US" altLang="en-US" sz="1400" b="1" dirty="0">
                  <a:solidFill>
                    <a:srgbClr val="FF0000"/>
                  </a:solidFill>
                  <a:latin typeface="Calibri" pitchFamily="34" charset="0"/>
                </a:rPr>
                <a:t>Particles Associated </a:t>
              </a:r>
            </a:p>
            <a:p>
              <a:pPr algn="ctr" eaLnBrk="1" hangingPunct="1">
                <a:spcBef>
                  <a:spcPct val="0"/>
                </a:spcBef>
                <a:buFontTx/>
                <a:buNone/>
              </a:pPr>
              <a:r>
                <a:rPr lang="en-US" altLang="en-US" sz="1400" b="1" dirty="0">
                  <a:solidFill>
                    <a:srgbClr val="FF0000"/>
                  </a:solidFill>
                  <a:latin typeface="Calibri" pitchFamily="34" charset="0"/>
                </a:rPr>
                <a:t>with Initial Ion</a:t>
              </a:r>
            </a:p>
          </p:txBody>
        </p:sp>
        <p:pic>
          <p:nvPicPr>
            <p:cNvPr id="58" name="Picture 3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rot="878856">
              <a:off x="2628" y="2302"/>
              <a:ext cx="859"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p:cNvCxnSpPr/>
            <p:nvPr/>
          </p:nvCxnSpPr>
          <p:spPr>
            <a:xfrm flipV="1">
              <a:off x="1690" y="1883"/>
              <a:ext cx="4693" cy="521"/>
            </a:xfrm>
            <a:prstGeom prst="line">
              <a:avLst/>
            </a:prstGeom>
            <a:ln w="31750">
              <a:solidFill>
                <a:srgbClr val="FF0000"/>
              </a:solidFill>
              <a:headEnd type="none" w="lg" len="lg"/>
              <a:tailEnd type="none"/>
            </a:ln>
            <a:effectLst/>
          </p:spPr>
          <p:style>
            <a:lnRef idx="2">
              <a:schemeClr val="accent1"/>
            </a:lnRef>
            <a:fillRef idx="0">
              <a:schemeClr val="accent1"/>
            </a:fillRef>
            <a:effectRef idx="1">
              <a:schemeClr val="accent1"/>
            </a:effectRef>
            <a:fontRef idx="minor">
              <a:schemeClr val="tx1"/>
            </a:fontRef>
          </p:style>
        </p:cxnSp>
        <p:sp>
          <p:nvSpPr>
            <p:cNvPr id="60" name="TextBox 18"/>
            <p:cNvSpPr txBox="1">
              <a:spLocks noChangeArrowheads="1"/>
            </p:cNvSpPr>
            <p:nvPr/>
          </p:nvSpPr>
          <p:spPr bwMode="auto">
            <a:xfrm rot="1736580">
              <a:off x="680" y="1504"/>
              <a:ext cx="143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Tx/>
                <a:buNone/>
              </a:pPr>
              <a:r>
                <a:rPr lang="en-US" altLang="en-US" sz="1400" dirty="0">
                  <a:solidFill>
                    <a:srgbClr val="000000"/>
                  </a:solidFill>
                  <a:latin typeface="Calibri" pitchFamily="34" charset="0"/>
                </a:rPr>
                <a:t>Ion beamline</a:t>
              </a:r>
            </a:p>
          </p:txBody>
        </p:sp>
        <p:cxnSp>
          <p:nvCxnSpPr>
            <p:cNvPr id="61" name="Straight Connector 60"/>
            <p:cNvCxnSpPr/>
            <p:nvPr/>
          </p:nvCxnSpPr>
          <p:spPr>
            <a:xfrm>
              <a:off x="956" y="1269"/>
              <a:ext cx="2921" cy="1531"/>
            </a:xfrm>
            <a:prstGeom prst="line">
              <a:avLst/>
            </a:prstGeom>
            <a:ln w="31750">
              <a:solidFill>
                <a:srgbClr val="000090"/>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62" name="TextBox 48"/>
            <p:cNvSpPr txBox="1">
              <a:spLocks noChangeArrowheads="1"/>
            </p:cNvSpPr>
            <p:nvPr/>
          </p:nvSpPr>
          <p:spPr bwMode="auto">
            <a:xfrm rot="21275415">
              <a:off x="4154" y="1663"/>
              <a:ext cx="196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Tx/>
                <a:buNone/>
              </a:pPr>
              <a:r>
                <a:rPr lang="en-US" altLang="en-US" sz="1400" dirty="0">
                  <a:solidFill>
                    <a:srgbClr val="000000"/>
                  </a:solidFill>
                  <a:latin typeface="Calibri" pitchFamily="34" charset="0"/>
                </a:rPr>
                <a:t>Electron beamline</a:t>
              </a:r>
            </a:p>
          </p:txBody>
        </p:sp>
        <p:sp>
          <p:nvSpPr>
            <p:cNvPr id="63" name="Cube 62"/>
            <p:cNvSpPr>
              <a:spLocks noChangeArrowheads="1"/>
            </p:cNvSpPr>
            <p:nvPr/>
          </p:nvSpPr>
          <p:spPr bwMode="auto">
            <a:xfrm rot="15190135">
              <a:off x="3710" y="2475"/>
              <a:ext cx="370" cy="589"/>
            </a:xfrm>
            <a:prstGeom prst="cube">
              <a:avLst>
                <a:gd name="adj" fmla="val 58255"/>
              </a:avLst>
            </a:prstGeom>
            <a:noFill/>
            <a:ln w="9525" algn="ctr">
              <a:solidFill>
                <a:srgbClr val="4A7EBB"/>
              </a:solidFill>
              <a:miter lim="800000"/>
              <a:headEnd/>
              <a:tailEnd/>
            </a:ln>
            <a:effectLst>
              <a:outerShdw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en-US" sz="1200" dirty="0">
                <a:solidFill>
                  <a:schemeClr val="lt1"/>
                </a:solidFill>
                <a:latin typeface="+mn-lt"/>
                <a:cs typeface="+mn-cs"/>
              </a:endParaRPr>
            </a:p>
          </p:txBody>
        </p:sp>
        <p:cxnSp>
          <p:nvCxnSpPr>
            <p:cNvPr id="64" name="Straight Connector 63"/>
            <p:cNvCxnSpPr>
              <a:endCxn id="89" idx="1"/>
            </p:cNvCxnSpPr>
            <p:nvPr/>
          </p:nvCxnSpPr>
          <p:spPr>
            <a:xfrm>
              <a:off x="3805" y="2788"/>
              <a:ext cx="595" cy="599"/>
            </a:xfrm>
            <a:prstGeom prst="line">
              <a:avLst/>
            </a:prstGeom>
            <a:ln w="31750">
              <a:solidFill>
                <a:srgbClr val="000090"/>
              </a:solidFill>
              <a:tailEnd type="triangle" w="lg" len="lg"/>
            </a:ln>
            <a:effectLst/>
          </p:spPr>
          <p:style>
            <a:lnRef idx="2">
              <a:schemeClr val="accent1"/>
            </a:lnRef>
            <a:fillRef idx="0">
              <a:schemeClr val="accent1"/>
            </a:fillRef>
            <a:effectRef idx="1">
              <a:schemeClr val="accent1"/>
            </a:effectRef>
            <a:fontRef idx="minor">
              <a:schemeClr val="tx1"/>
            </a:fontRef>
          </p:style>
        </p:cxnSp>
        <p:pic>
          <p:nvPicPr>
            <p:cNvPr id="65" name="Picture 22" descr="Screen Shot 2016-06-28 at 10.14.02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rot="-7339224">
              <a:off x="2345" y="1816"/>
              <a:ext cx="6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65"/>
            <p:cNvSpPr/>
            <p:nvPr/>
          </p:nvSpPr>
          <p:spPr>
            <a:xfrm flipH="1">
              <a:off x="3101" y="1541"/>
              <a:ext cx="73" cy="8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pic>
          <p:nvPicPr>
            <p:cNvPr id="67" name="Picture 29" descr="Screen Shot 2016-06-28 at 10.14.02 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rot="-552291">
              <a:off x="819" y="2418"/>
              <a:ext cx="6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Oval 67"/>
            <p:cNvSpPr/>
            <p:nvPr/>
          </p:nvSpPr>
          <p:spPr>
            <a:xfrm flipH="1">
              <a:off x="794" y="2688"/>
              <a:ext cx="72" cy="85"/>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sp>
          <p:nvSpPr>
            <p:cNvPr id="69" name="Cube 68"/>
            <p:cNvSpPr>
              <a:spLocks noChangeArrowheads="1"/>
            </p:cNvSpPr>
            <p:nvPr/>
          </p:nvSpPr>
          <p:spPr bwMode="auto">
            <a:xfrm rot="-5753109">
              <a:off x="1549" y="2141"/>
              <a:ext cx="310" cy="589"/>
            </a:xfrm>
            <a:prstGeom prst="cube">
              <a:avLst>
                <a:gd name="adj" fmla="val 42449"/>
              </a:avLst>
            </a:prstGeom>
            <a:noFill/>
            <a:ln w="9525" algn="ctr">
              <a:solidFill>
                <a:srgbClr val="4A7EBB"/>
              </a:solidFill>
              <a:miter lim="800000"/>
              <a:headEnd/>
              <a:tailEnd/>
            </a:ln>
            <a:effectLst>
              <a:outerShdw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en-US" sz="1200">
                <a:solidFill>
                  <a:schemeClr val="lt1"/>
                </a:solidFill>
                <a:latin typeface="+mn-lt"/>
                <a:cs typeface="+mn-cs"/>
              </a:endParaRPr>
            </a:p>
          </p:txBody>
        </p:sp>
        <p:cxnSp>
          <p:nvCxnSpPr>
            <p:cNvPr id="70" name="Straight Connector 69"/>
            <p:cNvCxnSpPr/>
            <p:nvPr/>
          </p:nvCxnSpPr>
          <p:spPr>
            <a:xfrm flipV="1">
              <a:off x="956" y="2404"/>
              <a:ext cx="734" cy="285"/>
            </a:xfrm>
            <a:prstGeom prst="line">
              <a:avLst/>
            </a:prstGeom>
            <a:ln w="31750">
              <a:solidFill>
                <a:srgbClr val="FF0000"/>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973" y="2837"/>
              <a:ext cx="773" cy="357"/>
            </a:xfrm>
            <a:prstGeom prst="line">
              <a:avLst/>
            </a:prstGeom>
            <a:ln w="31750">
              <a:solidFill>
                <a:srgbClr val="000090"/>
              </a:solidFill>
              <a:prstDash val="sysDot"/>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2" name="Curved Connector 71"/>
            <p:cNvCxnSpPr/>
            <p:nvPr/>
          </p:nvCxnSpPr>
          <p:spPr>
            <a:xfrm rot="5400000" flipH="1" flipV="1">
              <a:off x="2598" y="1736"/>
              <a:ext cx="631" cy="455"/>
            </a:xfrm>
            <a:prstGeom prst="curvedConnector3">
              <a:avLst>
                <a:gd name="adj1" fmla="val 3424"/>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3" name="Oval 72"/>
            <p:cNvSpPr>
              <a:spLocks noChangeArrowheads="1"/>
            </p:cNvSpPr>
            <p:nvPr/>
          </p:nvSpPr>
          <p:spPr bwMode="auto">
            <a:xfrm flipV="1">
              <a:off x="2476" y="2692"/>
              <a:ext cx="85" cy="118"/>
            </a:xfrm>
            <a:prstGeom prst="ellipse">
              <a:avLst/>
            </a:prstGeom>
            <a:solidFill>
              <a:srgbClr val="953735"/>
            </a:solidFill>
            <a:ln w="9525" algn="ctr">
              <a:solidFill>
                <a:srgbClr val="FF6600"/>
              </a:solidFill>
              <a:round/>
              <a:headEnd/>
              <a:tailEnd/>
            </a:ln>
            <a:effectLst>
              <a:outerShdw dist="23000" dir="5400000" rotWithShape="0">
                <a:srgbClr val="000000">
                  <a:alpha val="34999"/>
                </a:srgbClr>
              </a:outerShdw>
            </a:effectLst>
          </p:spPr>
          <p:txBody>
            <a:bodyPr rot="10800000" anchor="ctr"/>
            <a:lstStyle/>
            <a:p>
              <a:pPr algn="ctr" eaLnBrk="1" fontAlgn="auto" hangingPunct="1">
                <a:spcBef>
                  <a:spcPts val="0"/>
                </a:spcBef>
                <a:spcAft>
                  <a:spcPts val="0"/>
                </a:spcAft>
                <a:defRPr/>
              </a:pPr>
              <a:endParaRPr lang="en-US" sz="1200">
                <a:solidFill>
                  <a:prstClr val="white"/>
                </a:solidFill>
                <a:latin typeface="Calibri"/>
                <a:cs typeface="+mn-cs"/>
              </a:endParaRPr>
            </a:p>
          </p:txBody>
        </p:sp>
        <p:sp>
          <p:nvSpPr>
            <p:cNvPr id="74" name="Oval 73"/>
            <p:cNvSpPr>
              <a:spLocks noChangeArrowheads="1"/>
            </p:cNvSpPr>
            <p:nvPr/>
          </p:nvSpPr>
          <p:spPr bwMode="auto">
            <a:xfrm flipV="1">
              <a:off x="3274" y="2656"/>
              <a:ext cx="105" cy="127"/>
            </a:xfrm>
            <a:prstGeom prst="ellipse">
              <a:avLst/>
            </a:prstGeom>
            <a:solidFill>
              <a:srgbClr val="953735"/>
            </a:solidFill>
            <a:ln w="9525" algn="ctr">
              <a:solidFill>
                <a:srgbClr val="FF6600"/>
              </a:solidFill>
              <a:round/>
              <a:headEnd/>
              <a:tailEnd/>
            </a:ln>
            <a:effectLst>
              <a:outerShdw dist="23000" dir="5400000" rotWithShape="0">
                <a:srgbClr val="000000">
                  <a:alpha val="34999"/>
                </a:srgbClr>
              </a:outerShdw>
            </a:effectLst>
          </p:spPr>
          <p:txBody>
            <a:bodyPr rot="10800000" anchor="ctr"/>
            <a:lstStyle/>
            <a:p>
              <a:pPr algn="ctr" eaLnBrk="1" fontAlgn="auto" hangingPunct="1">
                <a:spcBef>
                  <a:spcPts val="0"/>
                </a:spcBef>
                <a:spcAft>
                  <a:spcPts val="0"/>
                </a:spcAft>
                <a:defRPr/>
              </a:pPr>
              <a:endParaRPr lang="en-US" sz="1200">
                <a:solidFill>
                  <a:prstClr val="white"/>
                </a:solidFill>
                <a:latin typeface="Calibri"/>
                <a:cs typeface="+mn-cs"/>
              </a:endParaRPr>
            </a:p>
          </p:txBody>
        </p:sp>
        <p:sp>
          <p:nvSpPr>
            <p:cNvPr id="75" name="Oval 74"/>
            <p:cNvSpPr>
              <a:spLocks noChangeArrowheads="1"/>
            </p:cNvSpPr>
            <p:nvPr/>
          </p:nvSpPr>
          <p:spPr bwMode="auto">
            <a:xfrm flipV="1">
              <a:off x="3363" y="2919"/>
              <a:ext cx="85" cy="120"/>
            </a:xfrm>
            <a:prstGeom prst="ellipse">
              <a:avLst/>
            </a:prstGeom>
            <a:solidFill>
              <a:srgbClr val="953735"/>
            </a:solidFill>
            <a:ln w="9525" algn="ctr">
              <a:solidFill>
                <a:srgbClr val="FF6600"/>
              </a:solidFill>
              <a:round/>
              <a:headEnd/>
              <a:tailEnd/>
            </a:ln>
            <a:effectLst>
              <a:outerShdw dist="23000" dir="5400000" rotWithShape="0">
                <a:srgbClr val="000000">
                  <a:alpha val="34999"/>
                </a:srgbClr>
              </a:outerShdw>
            </a:effectLst>
          </p:spPr>
          <p:txBody>
            <a:bodyPr rot="10800000" anchor="ctr"/>
            <a:lstStyle/>
            <a:p>
              <a:pPr algn="ctr" eaLnBrk="1" fontAlgn="auto" hangingPunct="1">
                <a:spcBef>
                  <a:spcPts val="0"/>
                </a:spcBef>
                <a:spcAft>
                  <a:spcPts val="0"/>
                </a:spcAft>
                <a:defRPr/>
              </a:pPr>
              <a:endParaRPr lang="en-US" sz="1200">
                <a:solidFill>
                  <a:prstClr val="white"/>
                </a:solidFill>
                <a:latin typeface="Calibri"/>
                <a:cs typeface="+mn-cs"/>
              </a:endParaRPr>
            </a:p>
          </p:txBody>
        </p:sp>
        <p:sp>
          <p:nvSpPr>
            <p:cNvPr id="76" name="Oval 75"/>
            <p:cNvSpPr/>
            <p:nvPr/>
          </p:nvSpPr>
          <p:spPr>
            <a:xfrm>
              <a:off x="3803" y="3194"/>
              <a:ext cx="73" cy="11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cxnSp>
          <p:nvCxnSpPr>
            <p:cNvPr id="77" name="Straight Arrow Connector 76"/>
            <p:cNvCxnSpPr/>
            <p:nvPr/>
          </p:nvCxnSpPr>
          <p:spPr>
            <a:xfrm>
              <a:off x="3939" y="2884"/>
              <a:ext cx="0" cy="2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4774" y="3225"/>
              <a:ext cx="115" cy="13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sp>
          <p:nvSpPr>
            <p:cNvPr id="79" name="Oval 78"/>
            <p:cNvSpPr/>
            <p:nvPr/>
          </p:nvSpPr>
          <p:spPr>
            <a:xfrm>
              <a:off x="4517" y="2723"/>
              <a:ext cx="88" cy="8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sp>
          <p:nvSpPr>
            <p:cNvPr id="80" name="Oval 79"/>
            <p:cNvSpPr/>
            <p:nvPr/>
          </p:nvSpPr>
          <p:spPr>
            <a:xfrm>
              <a:off x="4119" y="3209"/>
              <a:ext cx="73" cy="9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sp>
          <p:nvSpPr>
            <p:cNvPr id="81" name="Oval 80"/>
            <p:cNvSpPr/>
            <p:nvPr/>
          </p:nvSpPr>
          <p:spPr>
            <a:xfrm>
              <a:off x="3803" y="3096"/>
              <a:ext cx="73" cy="9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cxnSp>
          <p:nvCxnSpPr>
            <p:cNvPr id="82" name="Straight Arrow Connector 81"/>
            <p:cNvCxnSpPr/>
            <p:nvPr/>
          </p:nvCxnSpPr>
          <p:spPr>
            <a:xfrm flipV="1">
              <a:off x="4067" y="2772"/>
              <a:ext cx="348" cy="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3914" y="3194"/>
              <a:ext cx="152" cy="156"/>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200">
                <a:solidFill>
                  <a:prstClr val="white"/>
                </a:solidFill>
              </a:endParaRPr>
            </a:p>
          </p:txBody>
        </p:sp>
        <p:pic>
          <p:nvPicPr>
            <p:cNvPr id="84" name="Picture 2"/>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rot="878856">
              <a:off x="2736" y="2239"/>
              <a:ext cx="579"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718347">
              <a:off x="2527" y="2254"/>
              <a:ext cx="580" cy="580"/>
            </a:xfrm>
            <a:prstGeom prst="rect">
              <a:avLst/>
            </a:prstGeom>
            <a:scene3d>
              <a:camera prst="orthographicFront">
                <a:rot lat="0" lon="10799999" rev="0"/>
              </a:camera>
              <a:lightRig rig="threePt" dir="t"/>
            </a:scene3d>
          </p:spPr>
        </p:pic>
        <p:sp>
          <p:nvSpPr>
            <p:cNvPr id="86" name="TextBox 85"/>
            <p:cNvSpPr txBox="1"/>
            <p:nvPr/>
          </p:nvSpPr>
          <p:spPr>
            <a:xfrm rot="21300000">
              <a:off x="1547" y="1137"/>
              <a:ext cx="2264" cy="392"/>
            </a:xfrm>
            <a:prstGeom prst="rect">
              <a:avLst/>
            </a:prstGeom>
            <a:solidFill>
              <a:schemeClr val="accent1">
                <a:lumMod val="20000"/>
                <a:lumOff val="80000"/>
              </a:schemeClr>
            </a:solidFill>
          </p:spPr>
          <p:txBody>
            <a:bodyPr wrap="square">
              <a:spAutoFit/>
            </a:bodyPr>
            <a:lstStyle/>
            <a:p>
              <a:pPr eaLnBrk="1" fontAlgn="auto" hangingPunct="1">
                <a:spcBef>
                  <a:spcPts val="0"/>
                </a:spcBef>
                <a:spcAft>
                  <a:spcPts val="0"/>
                </a:spcAft>
                <a:defRPr/>
              </a:pPr>
              <a:r>
                <a:rPr lang="en-US" sz="1400" dirty="0">
                  <a:latin typeface="+mn-lt"/>
                  <a:cs typeface="+mn-cs"/>
                </a:rPr>
                <a:t>Central </a:t>
              </a:r>
              <a:r>
                <a:rPr lang="en-US" sz="1400" dirty="0" smtClean="0">
                  <a:latin typeface="+mn-lt"/>
                  <a:cs typeface="+mn-cs"/>
                </a:rPr>
                <a:t>detector/solenoid</a:t>
              </a:r>
              <a:endParaRPr lang="en-US" sz="1400" dirty="0">
                <a:latin typeface="+mn-lt"/>
                <a:cs typeface="+mn-cs"/>
              </a:endParaRPr>
            </a:p>
          </p:txBody>
        </p:sp>
        <p:sp>
          <p:nvSpPr>
            <p:cNvPr id="87" name="TextBox 5"/>
            <p:cNvSpPr txBox="1">
              <a:spLocks noChangeArrowheads="1"/>
            </p:cNvSpPr>
            <p:nvPr/>
          </p:nvSpPr>
          <p:spPr bwMode="auto">
            <a:xfrm rot="-638855">
              <a:off x="3494" y="2275"/>
              <a:ext cx="7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US" altLang="en-US" sz="1400">
                  <a:latin typeface="Calibri" pitchFamily="34" charset="0"/>
                </a:rPr>
                <a:t>Dipole</a:t>
              </a:r>
            </a:p>
          </p:txBody>
        </p:sp>
        <p:sp>
          <p:nvSpPr>
            <p:cNvPr id="88" name="TextBox 36"/>
            <p:cNvSpPr txBox="1">
              <a:spLocks noChangeArrowheads="1"/>
            </p:cNvSpPr>
            <p:nvPr/>
          </p:nvSpPr>
          <p:spPr bwMode="auto">
            <a:xfrm rot="21207718">
              <a:off x="1315" y="2584"/>
              <a:ext cx="793"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US" altLang="en-US" sz="1400" dirty="0">
                  <a:latin typeface="Calibri" pitchFamily="34" charset="0"/>
                </a:rPr>
                <a:t>Dipole</a:t>
              </a:r>
            </a:p>
          </p:txBody>
        </p:sp>
        <p:pic>
          <p:nvPicPr>
            <p:cNvPr id="89" name="Picture 9"/>
            <p:cNvPicPr>
              <a:picLocks/>
            </p:cNvPicPr>
            <p:nvPr/>
          </p:nvPicPr>
          <p:blipFill>
            <a:blip r:embed="rId9" cstate="print">
              <a:extLst>
                <a:ext uri="{28A0092B-C50C-407E-A947-70E740481C1C}">
                  <a14:useLocalDpi xmlns:a14="http://schemas.microsoft.com/office/drawing/2010/main"/>
                </a:ext>
              </a:extLst>
            </a:blip>
            <a:srcRect/>
            <a:stretch>
              <a:fillRect/>
            </a:stretch>
          </p:blipFill>
          <p:spPr bwMode="auto">
            <a:xfrm>
              <a:off x="4400" y="3209"/>
              <a:ext cx="37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10"/>
            <p:cNvPicPr>
              <a:picLocks/>
            </p:cNvPicPr>
            <p:nvPr/>
          </p:nvPicPr>
          <p:blipFill>
            <a:blip r:embed="rId10" cstate="print">
              <a:extLst>
                <a:ext uri="{28A0092B-C50C-407E-A947-70E740481C1C}">
                  <a14:useLocalDpi xmlns:a14="http://schemas.microsoft.com/office/drawing/2010/main"/>
                </a:ext>
              </a:extLst>
            </a:blip>
            <a:srcRect/>
            <a:stretch>
              <a:fillRect/>
            </a:stretch>
          </p:blipFill>
          <p:spPr bwMode="auto">
            <a:xfrm>
              <a:off x="3206" y="1472"/>
              <a:ext cx="37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1"/>
            <p:cNvPicPr>
              <a:picLocks/>
            </p:cNvPicPr>
            <p:nvPr/>
          </p:nvPicPr>
          <p:blipFill>
            <a:blip r:embed="rId11" cstate="print">
              <a:extLst>
                <a:ext uri="{28A0092B-C50C-407E-A947-70E740481C1C}">
                  <a14:useLocalDpi xmlns:a14="http://schemas.microsoft.com/office/drawing/2010/main"/>
                </a:ext>
              </a:extLst>
            </a:blip>
            <a:srcRect/>
            <a:stretch>
              <a:fillRect/>
            </a:stretch>
          </p:blipFill>
          <p:spPr bwMode="auto">
            <a:xfrm>
              <a:off x="2673" y="2751"/>
              <a:ext cx="37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Right Brace 91"/>
            <p:cNvSpPr>
              <a:spLocks/>
            </p:cNvSpPr>
            <p:nvPr/>
          </p:nvSpPr>
          <p:spPr bwMode="auto">
            <a:xfrm rot="18812617">
              <a:off x="4776" y="2325"/>
              <a:ext cx="149" cy="1086"/>
            </a:xfrm>
            <a:prstGeom prst="rightBrace">
              <a:avLst>
                <a:gd name="adj1" fmla="val 8315"/>
                <a:gd name="adj2" fmla="val 50000"/>
              </a:avLst>
            </a:prstGeom>
            <a:noFill/>
            <a:ln w="25400" algn="ctr">
              <a:solidFill>
                <a:schemeClr val="accent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en-US" sz="1200">
                <a:latin typeface="+mn-lt"/>
                <a:cs typeface="+mn-cs"/>
              </a:endParaRPr>
            </a:p>
          </p:txBody>
        </p:sp>
        <p:sp>
          <p:nvSpPr>
            <p:cNvPr id="93" name="TextBox 92"/>
            <p:cNvSpPr txBox="1"/>
            <p:nvPr/>
          </p:nvSpPr>
          <p:spPr>
            <a:xfrm rot="2640000">
              <a:off x="4493" y="2234"/>
              <a:ext cx="1321" cy="666"/>
            </a:xfrm>
            <a:prstGeom prst="rect">
              <a:avLst/>
            </a:prstGeom>
            <a:solidFill>
              <a:schemeClr val="accent1">
                <a:lumMod val="20000"/>
                <a:lumOff val="80000"/>
              </a:schemeClr>
            </a:solidFill>
          </p:spPr>
          <p:txBody>
            <a:bodyPr wrap="square">
              <a:spAutoFit/>
            </a:bodyPr>
            <a:lstStyle/>
            <a:p>
              <a:pPr algn="ctr" eaLnBrk="1" fontAlgn="auto" hangingPunct="1">
                <a:spcBef>
                  <a:spcPts val="0"/>
                </a:spcBef>
                <a:spcAft>
                  <a:spcPts val="0"/>
                </a:spcAft>
                <a:defRPr/>
              </a:pPr>
              <a:r>
                <a:rPr lang="en-US" sz="1400" dirty="0">
                  <a:latin typeface="+mn-lt"/>
                  <a:cs typeface="+mn-cs"/>
                </a:rPr>
                <a:t>Forward (Ion) Detector</a:t>
              </a:r>
            </a:p>
          </p:txBody>
        </p:sp>
        <p:sp>
          <p:nvSpPr>
            <p:cNvPr id="94" name="TextBox 6"/>
            <p:cNvSpPr txBox="1">
              <a:spLocks noChangeArrowheads="1"/>
            </p:cNvSpPr>
            <p:nvPr/>
          </p:nvSpPr>
          <p:spPr bwMode="auto">
            <a:xfrm>
              <a:off x="3373" y="1323"/>
              <a:ext cx="1192"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algn="ctr" eaLnBrk="1" hangingPunct="1">
                <a:spcBef>
                  <a:spcPct val="0"/>
                </a:spcBef>
                <a:buFontTx/>
                <a:buNone/>
              </a:pPr>
              <a:r>
                <a:rPr lang="en-US" altLang="en-US" sz="1400" b="1" dirty="0">
                  <a:solidFill>
                    <a:srgbClr val="0000FF"/>
                  </a:solidFill>
                  <a:latin typeface="Calibri" pitchFamily="34" charset="0"/>
                </a:rPr>
                <a:t>Scattered Electron</a:t>
              </a:r>
            </a:p>
          </p:txBody>
        </p:sp>
        <p:sp>
          <p:nvSpPr>
            <p:cNvPr id="95" name="TextBox 8"/>
            <p:cNvSpPr txBox="1">
              <a:spLocks noChangeArrowheads="1"/>
            </p:cNvSpPr>
            <p:nvPr/>
          </p:nvSpPr>
          <p:spPr bwMode="auto">
            <a:xfrm>
              <a:off x="1927" y="3134"/>
              <a:ext cx="2017" cy="5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Blip>
                  <a:blip r:embed="rId3"/>
                </a:buBlip>
                <a:defRPr sz="2000">
                  <a:solidFill>
                    <a:schemeClr val="tx1"/>
                  </a:solidFill>
                  <a:latin typeface="Arial" charset="0"/>
                  <a:cs typeface="Arial" charset="0"/>
                </a:defRPr>
              </a:lvl1pPr>
              <a:lvl2pPr marL="742950" indent="-285750">
                <a:spcBef>
                  <a:spcPct val="20000"/>
                </a:spcBef>
                <a:buFont typeface="Arial" charset="0"/>
                <a:buChar char="–"/>
                <a:defRPr>
                  <a:solidFill>
                    <a:schemeClr val="tx1"/>
                  </a:solidFill>
                  <a:latin typeface="Arial" charset="0"/>
                  <a:cs typeface="Arial" charset="0"/>
                </a:defRPr>
              </a:lvl2pPr>
              <a:lvl3pPr marL="1143000" indent="-228600">
                <a:spcBef>
                  <a:spcPct val="20000"/>
                </a:spcBef>
                <a:buFont typeface="Wingdings" pitchFamily="2" charset="2"/>
                <a:buChar char="§"/>
                <a:defRPr sz="1600">
                  <a:solidFill>
                    <a:schemeClr val="tx1"/>
                  </a:solidFill>
                  <a:latin typeface="Arial" charset="0"/>
                  <a:cs typeface="Arial" charset="0"/>
                </a:defRPr>
              </a:lvl3pPr>
              <a:lvl4pPr marL="1600200" indent="-228600">
                <a:spcBef>
                  <a:spcPct val="20000"/>
                </a:spcBef>
                <a:buFont typeface="Arial" charset="0"/>
                <a:buChar char="–"/>
                <a:defRPr sz="1600">
                  <a:solidFill>
                    <a:schemeClr val="tx1"/>
                  </a:solidFill>
                  <a:latin typeface="Arial" charset="0"/>
                  <a:cs typeface="Arial" charset="0"/>
                </a:defRPr>
              </a:lvl4pPr>
              <a:lvl5pPr marL="2057400" indent="-228600">
                <a:spcBef>
                  <a:spcPct val="20000"/>
                </a:spcBef>
                <a:buFont typeface="Arial" charset="0"/>
                <a:buChar char="»"/>
                <a:defRPr sz="16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Arial" charset="0"/>
                  <a:cs typeface="Arial" charset="0"/>
                </a:defRPr>
              </a:lvl9pPr>
            </a:lstStyle>
            <a:p>
              <a:pPr eaLnBrk="1" hangingPunct="1">
                <a:spcBef>
                  <a:spcPct val="0"/>
                </a:spcBef>
                <a:buFontTx/>
                <a:buNone/>
              </a:pPr>
              <a:r>
                <a:rPr lang="en-US" altLang="en-US" sz="1400" b="1" dirty="0">
                  <a:solidFill>
                    <a:srgbClr val="FF0000"/>
                  </a:solidFill>
                  <a:latin typeface="Calibri" pitchFamily="34" charset="0"/>
                </a:rPr>
                <a:t>Particles Associated </a:t>
              </a:r>
              <a:br>
                <a:rPr lang="en-US" altLang="en-US" sz="1400" b="1" dirty="0">
                  <a:solidFill>
                    <a:srgbClr val="FF0000"/>
                  </a:solidFill>
                  <a:latin typeface="Calibri" pitchFamily="34" charset="0"/>
                </a:rPr>
              </a:br>
              <a:r>
                <a:rPr lang="en-US" altLang="en-US" sz="1400" b="1" dirty="0">
                  <a:solidFill>
                    <a:srgbClr val="FF0000"/>
                  </a:solidFill>
                  <a:latin typeface="Calibri" pitchFamily="34" charset="0"/>
                </a:rPr>
                <a:t>with struck </a:t>
              </a:r>
              <a:r>
                <a:rPr lang="en-US" altLang="en-US" sz="1400" b="1" dirty="0" err="1">
                  <a:solidFill>
                    <a:srgbClr val="FF0000"/>
                  </a:solidFill>
                  <a:latin typeface="Calibri" pitchFamily="34" charset="0"/>
                </a:rPr>
                <a:t>parton</a:t>
              </a:r>
              <a:endParaRPr lang="en-US" altLang="en-US" sz="1400" b="1" dirty="0">
                <a:solidFill>
                  <a:srgbClr val="FF0000"/>
                </a:solidFill>
                <a:latin typeface="Calibri" pitchFamily="34" charset="0"/>
              </a:endParaRPr>
            </a:p>
          </p:txBody>
        </p:sp>
        <p:sp>
          <p:nvSpPr>
            <p:cNvPr id="96" name="Can 95"/>
            <p:cNvSpPr>
              <a:spLocks noChangeArrowheads="1"/>
            </p:cNvSpPr>
            <p:nvPr/>
          </p:nvSpPr>
          <p:spPr bwMode="auto">
            <a:xfrm rot="15932619">
              <a:off x="2019" y="1508"/>
              <a:ext cx="1573" cy="1626"/>
            </a:xfrm>
            <a:prstGeom prst="can">
              <a:avLst>
                <a:gd name="adj" fmla="val 25000"/>
              </a:avLst>
            </a:prstGeom>
            <a:noFill/>
            <a:ln w="28575" algn="ctr">
              <a:solidFill>
                <a:srgbClr val="4A7EBB"/>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vert="eaVert" anchor="ctr"/>
            <a:lstStyle/>
            <a:p>
              <a:pPr algn="ctr" eaLnBrk="1" fontAlgn="auto" hangingPunct="1">
                <a:spcBef>
                  <a:spcPts val="0"/>
                </a:spcBef>
                <a:spcAft>
                  <a:spcPts val="0"/>
                </a:spcAft>
                <a:defRPr/>
              </a:pPr>
              <a:endParaRPr lang="en-US" sz="1200" dirty="0">
                <a:solidFill>
                  <a:schemeClr val="lt1"/>
                </a:solidFill>
                <a:latin typeface="+mn-lt"/>
                <a:cs typeface="+mn-cs"/>
              </a:endParaRPr>
            </a:p>
          </p:txBody>
        </p:sp>
      </p:grpSp>
      <p:sp>
        <p:nvSpPr>
          <p:cNvPr id="56" name="Text Box 18"/>
          <p:cNvSpPr txBox="1">
            <a:spLocks noChangeArrowheads="1"/>
          </p:cNvSpPr>
          <p:nvPr/>
        </p:nvSpPr>
        <p:spPr bwMode="auto">
          <a:xfrm>
            <a:off x="5121381" y="6221982"/>
            <a:ext cx="1005985" cy="5067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6670" tIns="41100" rIns="66670" bIns="33345"/>
          <a:lstStyle>
            <a:lvl1pPr>
              <a:spcBef>
                <a:spcPct val="20000"/>
              </a:spcBef>
              <a:buFont typeface="Arial" charset="0"/>
              <a:buBlip>
                <a:blip r:embed="rId3"/>
              </a:buBlip>
              <a:tabLst>
                <a:tab pos="723900" algn="l"/>
                <a:tab pos="1447800" algn="l"/>
              </a:tabLst>
              <a:defRPr sz="2000">
                <a:solidFill>
                  <a:schemeClr val="tx1"/>
                </a:solidFill>
                <a:latin typeface="Arial" charset="0"/>
                <a:cs typeface="Arial" charset="0"/>
              </a:defRPr>
            </a:lvl1pPr>
            <a:lvl2pPr marL="742950" indent="-285750">
              <a:spcBef>
                <a:spcPct val="20000"/>
              </a:spcBef>
              <a:buFont typeface="Arial" charset="0"/>
              <a:buChar char="–"/>
              <a:tabLst>
                <a:tab pos="723900" algn="l"/>
                <a:tab pos="1447800" algn="l"/>
              </a:tabLst>
              <a:defRPr>
                <a:solidFill>
                  <a:schemeClr val="tx1"/>
                </a:solidFill>
                <a:latin typeface="Arial" charset="0"/>
                <a:cs typeface="Arial" charset="0"/>
              </a:defRPr>
            </a:lvl2pPr>
            <a:lvl3pPr marL="1143000" indent="-228600">
              <a:spcBef>
                <a:spcPct val="20000"/>
              </a:spcBef>
              <a:buFont typeface="Wingdings" pitchFamily="2" charset="2"/>
              <a:buChar char="§"/>
              <a:tabLst>
                <a:tab pos="723900" algn="l"/>
                <a:tab pos="1447800" algn="l"/>
              </a:tabLst>
              <a:defRPr sz="1600">
                <a:solidFill>
                  <a:schemeClr val="tx1"/>
                </a:solidFill>
                <a:latin typeface="Arial" charset="0"/>
                <a:cs typeface="Arial" charset="0"/>
              </a:defRPr>
            </a:lvl3pPr>
            <a:lvl4pPr marL="1600200" indent="-228600">
              <a:spcBef>
                <a:spcPct val="20000"/>
              </a:spcBef>
              <a:buFont typeface="Arial" charset="0"/>
              <a:buChar char="–"/>
              <a:tabLst>
                <a:tab pos="723900" algn="l"/>
                <a:tab pos="1447800" algn="l"/>
              </a:tabLst>
              <a:defRPr sz="1600">
                <a:solidFill>
                  <a:schemeClr val="tx1"/>
                </a:solidFill>
                <a:latin typeface="Arial" charset="0"/>
                <a:cs typeface="Arial" charset="0"/>
              </a:defRPr>
            </a:lvl4pPr>
            <a:lvl5pPr marL="2057400" indent="-228600">
              <a:spcBef>
                <a:spcPct val="20000"/>
              </a:spcBef>
              <a:buFont typeface="Arial" charset="0"/>
              <a:buChar char="»"/>
              <a:tabLst>
                <a:tab pos="723900" algn="l"/>
                <a:tab pos="1447800" algn="l"/>
              </a:tabLst>
              <a:defRPr sz="16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tabLst>
                <a:tab pos="723900" algn="l"/>
                <a:tab pos="1447800" algn="l"/>
              </a:tabLst>
              <a:defRPr sz="1600">
                <a:solidFill>
                  <a:schemeClr val="tx1"/>
                </a:solidFill>
                <a:latin typeface="Arial" charset="0"/>
                <a:cs typeface="Arial" charset="0"/>
              </a:defRPr>
            </a:lvl9pPr>
          </a:lstStyle>
          <a:p>
            <a:pPr algn="ctr" defTabSz="914400" hangingPunct="1">
              <a:spcBef>
                <a:spcPct val="0"/>
              </a:spcBef>
              <a:buFontTx/>
              <a:buNone/>
            </a:pPr>
            <a:r>
              <a:rPr lang="en-US" altLang="en-US" sz="1400" b="1" dirty="0">
                <a:solidFill>
                  <a:srgbClr val="000000"/>
                </a:solidFill>
                <a:ea typeface="MS PGothic" pitchFamily="34" charset="-128"/>
              </a:rPr>
              <a:t>EIC Detection</a:t>
            </a:r>
          </a:p>
        </p:txBody>
      </p:sp>
      <p:grpSp>
        <p:nvGrpSpPr>
          <p:cNvPr id="136" name="Group 135"/>
          <p:cNvGrpSpPr/>
          <p:nvPr/>
        </p:nvGrpSpPr>
        <p:grpSpPr>
          <a:xfrm>
            <a:off x="19343" y="4174976"/>
            <a:ext cx="4957149" cy="2566409"/>
            <a:chOff x="23687" y="3959741"/>
            <a:chExt cx="5298051" cy="2865108"/>
          </a:xfrm>
        </p:grpSpPr>
        <p:sp>
          <p:nvSpPr>
            <p:cNvPr id="135" name="Rectangle 134"/>
            <p:cNvSpPr/>
            <p:nvPr/>
          </p:nvSpPr>
          <p:spPr>
            <a:xfrm>
              <a:off x="23687" y="3959741"/>
              <a:ext cx="5212080" cy="2781562"/>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896" y="4044538"/>
              <a:ext cx="5223842" cy="278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2" name="Picture 88"/>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359720" y="3157328"/>
            <a:ext cx="2715782" cy="152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 Box 52"/>
          <p:cNvSpPr txBox="1">
            <a:spLocks noChangeArrowheads="1"/>
          </p:cNvSpPr>
          <p:nvPr/>
        </p:nvSpPr>
        <p:spPr bwMode="auto">
          <a:xfrm>
            <a:off x="10593065" y="4740037"/>
            <a:ext cx="1590215" cy="290257"/>
          </a:xfrm>
          <a:prstGeom prst="rect">
            <a:avLst/>
          </a:prstGeom>
          <a:solidFill>
            <a:srgbClr val="FFFF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239" tIns="37045" rIns="71239" bIns="37045">
            <a:spAutoFit/>
          </a:bodyPr>
          <a:lstStyle>
            <a:lvl1pPr defTabSz="355600">
              <a:spcBef>
                <a:spcPct val="20000"/>
              </a:spcBef>
              <a:buFont typeface="Arial" charset="0"/>
              <a:buBlip>
                <a:blip r:embed="rId3"/>
              </a:buBlip>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2000">
                <a:solidFill>
                  <a:schemeClr val="tx1"/>
                </a:solidFill>
                <a:latin typeface="Arial" charset="0"/>
                <a:cs typeface="Arial" charset="0"/>
              </a:defRPr>
            </a:lvl1pPr>
            <a:lvl2pPr marL="587375" indent="-22542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cs typeface="Arial" charset="0"/>
              </a:defRPr>
            </a:lvl2pPr>
            <a:lvl3pPr marL="904875" indent="-180975" defTabSz="355600">
              <a:spcBef>
                <a:spcPct val="20000"/>
              </a:spcBef>
              <a:buFont typeface="Wingdings" pitchFamily="2" charset="2"/>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3pPr>
            <a:lvl4pPr marL="126682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4pPr>
            <a:lvl5pPr marL="1628775" indent="-180975" defTabSz="355600">
              <a:spcBef>
                <a:spcPct val="20000"/>
              </a:spcBef>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5pPr>
            <a:lvl6pPr marL="20859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6pPr>
            <a:lvl7pPr marL="25431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7pPr>
            <a:lvl8pPr marL="30003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8pPr>
            <a:lvl9pPr marL="3457575" indent="-180975" defTabSz="355600" eaLnBrk="0" fontAlgn="base" hangingPunct="0">
              <a:spcBef>
                <a:spcPct val="20000"/>
              </a:spcBef>
              <a:spcAft>
                <a:spcPct val="0"/>
              </a:spcAft>
              <a:buFont typeface="Arial" charset="0"/>
              <a:buChar cha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1600">
                <a:solidFill>
                  <a:schemeClr val="tx1"/>
                </a:solidFill>
                <a:latin typeface="Arial" charset="0"/>
                <a:cs typeface="Arial" charset="0"/>
              </a:defRPr>
            </a:lvl9pPr>
          </a:lstStyle>
          <a:p>
            <a:pPr algn="ctr">
              <a:spcBef>
                <a:spcPct val="0"/>
              </a:spcBef>
              <a:buFontTx/>
              <a:buNone/>
            </a:pPr>
            <a:r>
              <a:rPr lang="en-US" altLang="en-US" sz="1400" b="1" dirty="0" smtClean="0">
                <a:ea typeface="MS PGothic" pitchFamily="34" charset="-128"/>
              </a:rPr>
              <a:t>Central Detector</a:t>
            </a:r>
            <a:endParaRPr lang="en-US" altLang="en-US" sz="1400" b="1" dirty="0">
              <a:ea typeface="MS PGothic" pitchFamily="34" charset="-128"/>
            </a:endParaRPr>
          </a:p>
        </p:txBody>
      </p:sp>
    </p:spTree>
    <p:extLst>
      <p:ext uri="{BB962C8B-B14F-4D97-AF65-F5344CB8AC3E}">
        <p14:creationId xmlns:p14="http://schemas.microsoft.com/office/powerpoint/2010/main" val="705871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0"/>
            <a:ext cx="9022645" cy="728029"/>
          </a:xfrm>
        </p:spPr>
        <p:txBody>
          <a:bodyPr>
            <a:normAutofit/>
          </a:bodyPr>
          <a:lstStyle/>
          <a:p>
            <a:pPr algn="ctr"/>
            <a:r>
              <a:rPr lang="en-US" sz="3600" dirty="0" smtClean="0"/>
              <a:t>Summary</a:t>
            </a:r>
            <a:endParaRPr lang="en-US" sz="3600" dirty="0"/>
          </a:p>
        </p:txBody>
      </p:sp>
      <p:sp>
        <p:nvSpPr>
          <p:cNvPr id="4" name="Slide Number Placeholder 3"/>
          <p:cNvSpPr>
            <a:spLocks noGrp="1"/>
          </p:cNvSpPr>
          <p:nvPr>
            <p:ph type="sldNum" sz="quarter" idx="12"/>
          </p:nvPr>
        </p:nvSpPr>
        <p:spPr>
          <a:xfrm>
            <a:off x="4735824" y="6546472"/>
            <a:ext cx="714877" cy="303364"/>
          </a:xfrm>
        </p:spPr>
        <p:txBody>
          <a:bodyPr/>
          <a:lstStyle/>
          <a:p>
            <a:fld id="{07E1C93C-5050-FC42-8F10-D22D4F119D13}" type="slidenum">
              <a:rPr lang="en-US" smtClean="0"/>
              <a:pPr/>
              <a:t>15</a:t>
            </a:fld>
            <a:endParaRPr lang="en-US" dirty="0"/>
          </a:p>
        </p:txBody>
      </p:sp>
      <p:sp>
        <p:nvSpPr>
          <p:cNvPr id="5" name="Content Placeholder 4"/>
          <p:cNvSpPr>
            <a:spLocks noGrp="1"/>
          </p:cNvSpPr>
          <p:nvPr>
            <p:ph idx="1"/>
          </p:nvPr>
        </p:nvSpPr>
        <p:spPr>
          <a:xfrm>
            <a:off x="93022" y="743065"/>
            <a:ext cx="9157304" cy="1949330"/>
          </a:xfrm>
        </p:spPr>
        <p:txBody>
          <a:bodyPr>
            <a:normAutofit/>
          </a:bodyPr>
          <a:lstStyle/>
          <a:p>
            <a:pPr marL="169863" indent="-169863">
              <a:lnSpc>
                <a:spcPct val="100000"/>
              </a:lnSpc>
            </a:pPr>
            <a:r>
              <a:rPr lang="en-US" sz="1800" dirty="0" smtClean="0"/>
              <a:t>JLEIC </a:t>
            </a:r>
            <a:r>
              <a:rPr lang="en-US" sz="1800" b="1" i="1" dirty="0" smtClean="0">
                <a:solidFill>
                  <a:srgbClr val="0432FF"/>
                </a:solidFill>
              </a:rPr>
              <a:t>exceeds </a:t>
            </a:r>
            <a:r>
              <a:rPr lang="en-US" altLang="en-US" sz="1800" dirty="0" smtClean="0"/>
              <a:t>luminosity</a:t>
            </a:r>
            <a:r>
              <a:rPr lang="en-US" altLang="en-US" sz="1800" dirty="0" smtClean="0"/>
              <a:t>, polarization, and </a:t>
            </a:r>
            <a:r>
              <a:rPr lang="en-US" altLang="en-US" sz="1800" dirty="0" smtClean="0"/>
              <a:t>detection </a:t>
            </a:r>
            <a:r>
              <a:rPr lang="en-US" sz="1800" dirty="0" smtClean="0"/>
              <a:t>requirements </a:t>
            </a:r>
            <a:endParaRPr lang="en-US" altLang="en-US" sz="1800" dirty="0" smtClean="0"/>
          </a:p>
          <a:p>
            <a:pPr marL="169863" indent="-169863">
              <a:lnSpc>
                <a:spcPct val="100000"/>
              </a:lnSpc>
            </a:pPr>
            <a:r>
              <a:rPr lang="en-US" sz="1800" dirty="0" smtClean="0"/>
              <a:t>JLEIC takes advantage of modern SRF electron </a:t>
            </a:r>
            <a:r>
              <a:rPr lang="en-US" sz="1800" dirty="0" err="1" smtClean="0"/>
              <a:t>linac</a:t>
            </a:r>
            <a:r>
              <a:rPr lang="en-US" sz="1800" dirty="0" smtClean="0"/>
              <a:t> and a green-field ion complex</a:t>
            </a:r>
          </a:p>
          <a:p>
            <a:pPr marL="169863" indent="-169863">
              <a:lnSpc>
                <a:spcPct val="100000"/>
              </a:lnSpc>
              <a:spcBef>
                <a:spcPts val="600"/>
              </a:spcBef>
            </a:pPr>
            <a:r>
              <a:rPr lang="en-US" sz="1800" dirty="0"/>
              <a:t>Pre-CDR is completed and </a:t>
            </a:r>
            <a:r>
              <a:rPr lang="en-US" sz="1800" dirty="0" smtClean="0"/>
              <a:t>presently under review</a:t>
            </a:r>
            <a:endParaRPr lang="en-US" sz="1800" dirty="0" smtClean="0"/>
          </a:p>
          <a:p>
            <a:pPr marL="169863" indent="-169863">
              <a:lnSpc>
                <a:spcPct val="100000"/>
              </a:lnSpc>
              <a:spcBef>
                <a:spcPts val="600"/>
              </a:spcBef>
            </a:pPr>
            <a:r>
              <a:rPr lang="en-US" sz="1800" dirty="0"/>
              <a:t>Present focus:  design optimization for </a:t>
            </a:r>
            <a:r>
              <a:rPr lang="en-US" sz="1800" dirty="0" smtClean="0"/>
              <a:t>robustness, risk reduction and </a:t>
            </a:r>
            <a:r>
              <a:rPr lang="en-US" sz="1800" dirty="0"/>
              <a:t>cost efficiency</a:t>
            </a:r>
            <a:r>
              <a:rPr lang="en-US" sz="1800" dirty="0" smtClean="0"/>
              <a:t>, </a:t>
            </a:r>
          </a:p>
          <a:p>
            <a:pPr marL="0" indent="0">
              <a:lnSpc>
                <a:spcPct val="100000"/>
              </a:lnSpc>
              <a:spcBef>
                <a:spcPts val="0"/>
              </a:spcBef>
              <a:buNone/>
            </a:pPr>
            <a:r>
              <a:rPr lang="en-US" sz="1800" dirty="0"/>
              <a:t> </a:t>
            </a:r>
            <a:r>
              <a:rPr lang="en-US" sz="1800" dirty="0" smtClean="0"/>
              <a:t>                           accelerator R&amp;D</a:t>
            </a:r>
            <a:endParaRPr lang="en-US" sz="1800" dirty="0"/>
          </a:p>
          <a:p>
            <a:pPr>
              <a:lnSpc>
                <a:spcPct val="100000"/>
              </a:lnSpc>
            </a:pP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023" y="2514131"/>
            <a:ext cx="8030252" cy="41642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585106">
            <a:off x="9257794" y="26453"/>
            <a:ext cx="2671709" cy="345750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2856" r="2646"/>
          <a:stretch/>
        </p:blipFill>
        <p:spPr>
          <a:xfrm>
            <a:off x="8477691" y="3088284"/>
            <a:ext cx="3657600" cy="4917253"/>
          </a:xfrm>
          <a:prstGeom prst="rect">
            <a:avLst/>
          </a:prstGeom>
        </p:spPr>
      </p:pic>
    </p:spTree>
    <p:extLst>
      <p:ext uri="{BB962C8B-B14F-4D97-AF65-F5344CB8AC3E}">
        <p14:creationId xmlns:p14="http://schemas.microsoft.com/office/powerpoint/2010/main" val="2425678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Title 1"/>
          <p:cNvSpPr txBox="1">
            <a:spLocks/>
          </p:cNvSpPr>
          <p:nvPr/>
        </p:nvSpPr>
        <p:spPr>
          <a:xfrm>
            <a:off x="0" y="160338"/>
            <a:ext cx="12192000" cy="539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US" altLang="en-US" sz="3600" dirty="0" smtClean="0">
                <a:solidFill>
                  <a:srgbClr val="0000FF"/>
                </a:solidFill>
                <a:latin typeface="Arial" charset="0"/>
                <a:cs typeface="Arial" charset="0"/>
              </a:rPr>
              <a:t>JLEIC Collaboration</a:t>
            </a:r>
          </a:p>
        </p:txBody>
      </p:sp>
      <p:sp>
        <p:nvSpPr>
          <p:cNvPr id="7" name="Content Placeholder 2"/>
          <p:cNvSpPr>
            <a:spLocks noGrp="1"/>
          </p:cNvSpPr>
          <p:nvPr>
            <p:ph idx="4294967295"/>
          </p:nvPr>
        </p:nvSpPr>
        <p:spPr>
          <a:xfrm>
            <a:off x="108824" y="773996"/>
            <a:ext cx="11948500" cy="5775660"/>
          </a:xfrm>
        </p:spPr>
        <p:txBody>
          <a:bodyPr>
            <a:noAutofit/>
          </a:bodyPr>
          <a:lstStyle/>
          <a:p>
            <a:pPr marL="0" indent="0" defTabSz="914400" eaLnBrk="1" hangingPunct="1">
              <a:lnSpc>
                <a:spcPct val="100000"/>
              </a:lnSpc>
              <a:spcBef>
                <a:spcPct val="0"/>
              </a:spcBef>
              <a:spcAft>
                <a:spcPts val="600"/>
              </a:spcAft>
              <a:buFontTx/>
              <a:buNone/>
              <a:tabLst>
                <a:tab pos="-457200" algn="l"/>
                <a:tab pos="114300" algn="l"/>
                <a:tab pos="1577975" algn="l"/>
                <a:tab pos="5668963" algn="l"/>
              </a:tabLst>
            </a:pPr>
            <a:r>
              <a:rPr lang="en-US" altLang="en-US" sz="1700" i="1" dirty="0" smtClean="0">
                <a:latin typeface="Arial" charset="0"/>
                <a:cs typeface="Arial" charset="0"/>
              </a:rPr>
              <a:t>S. Benson, A. </a:t>
            </a:r>
            <a:r>
              <a:rPr lang="en-US" altLang="en-US" sz="1700" i="1" dirty="0" err="1" smtClean="0">
                <a:latin typeface="Arial" charset="0"/>
                <a:cs typeface="Arial" charset="0"/>
              </a:rPr>
              <a:t>Bogacz</a:t>
            </a:r>
            <a:r>
              <a:rPr lang="en-US" altLang="en-US" sz="1700" i="1" dirty="0" smtClean="0">
                <a:latin typeface="Arial" charset="0"/>
                <a:cs typeface="Arial" charset="0"/>
              </a:rPr>
              <a:t>, P. </a:t>
            </a:r>
            <a:r>
              <a:rPr lang="en-US" altLang="en-US" sz="1700" i="1" dirty="0" err="1" smtClean="0">
                <a:latin typeface="Arial" charset="0"/>
                <a:cs typeface="Arial" charset="0"/>
              </a:rPr>
              <a:t>Brindza</a:t>
            </a:r>
            <a:r>
              <a:rPr lang="en-US" altLang="en-US" sz="1700" i="1" dirty="0" smtClean="0">
                <a:latin typeface="Arial" charset="0"/>
                <a:cs typeface="Arial" charset="0"/>
              </a:rPr>
              <a:t>, M. Bruker, A. </a:t>
            </a:r>
            <a:r>
              <a:rPr lang="en-US" altLang="en-US" sz="1700" i="1" dirty="0" err="1" smtClean="0">
                <a:latin typeface="Arial" charset="0"/>
                <a:cs typeface="Arial" charset="0"/>
              </a:rPr>
              <a:t>Camsonne</a:t>
            </a:r>
            <a:r>
              <a:rPr lang="en-US" altLang="en-US" sz="1700" i="1" dirty="0" smtClean="0">
                <a:latin typeface="Arial" charset="0"/>
                <a:cs typeface="Arial" charset="0"/>
              </a:rPr>
              <a:t>, P. </a:t>
            </a:r>
            <a:r>
              <a:rPr lang="en-US" altLang="en-US" sz="1700" i="1" dirty="0" err="1" smtClean="0">
                <a:latin typeface="Arial" charset="0"/>
                <a:cs typeface="Arial" charset="0"/>
              </a:rPr>
              <a:t>Degtyarenko</a:t>
            </a:r>
            <a:r>
              <a:rPr lang="en-US" altLang="en-US" sz="1700" i="1" dirty="0" smtClean="0">
                <a:latin typeface="Arial" charset="0"/>
                <a:cs typeface="Arial" charset="0"/>
              </a:rPr>
              <a:t>, E. Daly, </a:t>
            </a:r>
            <a:r>
              <a:rPr lang="en-US" altLang="en-US" sz="1700" i="1" dirty="0" err="1" smtClean="0">
                <a:latin typeface="Arial" charset="0"/>
                <a:cs typeface="Arial" charset="0"/>
              </a:rPr>
              <a:t>Ya</a:t>
            </a:r>
            <a:r>
              <a:rPr lang="en-US" altLang="en-US" sz="1700" i="1" dirty="0" smtClean="0">
                <a:latin typeface="Arial" charset="0"/>
                <a:cs typeface="Arial" charset="0"/>
              </a:rPr>
              <a:t>. </a:t>
            </a:r>
            <a:r>
              <a:rPr lang="en-US" altLang="en-US" sz="1700" i="1" dirty="0" err="1" smtClean="0">
                <a:latin typeface="Arial" charset="0"/>
                <a:cs typeface="Arial" charset="0"/>
              </a:rPr>
              <a:t>Derbenev</a:t>
            </a:r>
            <a:r>
              <a:rPr lang="en-US" altLang="en-US" sz="1700" i="1" dirty="0" smtClean="0">
                <a:latin typeface="Arial" charset="0"/>
                <a:cs typeface="Arial" charset="0"/>
              </a:rPr>
              <a:t>, M. </a:t>
            </a:r>
            <a:r>
              <a:rPr lang="en-US" altLang="en-US" sz="1700" i="1" dirty="0" err="1" smtClean="0">
                <a:latin typeface="Arial" charset="0"/>
                <a:cs typeface="Arial" charset="0"/>
              </a:rPr>
              <a:t>Diefenthaler</a:t>
            </a:r>
            <a:r>
              <a:rPr lang="en-US" altLang="en-US" sz="1700" i="1" dirty="0" smtClean="0">
                <a:latin typeface="Arial" charset="0"/>
                <a:cs typeface="Arial" charset="0"/>
              </a:rPr>
              <a:t>, K. </a:t>
            </a:r>
            <a:r>
              <a:rPr lang="en-US" altLang="en-US" sz="1700" i="1" dirty="0" err="1" smtClean="0">
                <a:latin typeface="Arial" charset="0"/>
                <a:cs typeface="Arial" charset="0"/>
              </a:rPr>
              <a:t>Deitrick</a:t>
            </a:r>
            <a:r>
              <a:rPr lang="en-US" altLang="en-US" sz="1700" i="1" dirty="0" smtClean="0">
                <a:latin typeface="Arial" charset="0"/>
                <a:cs typeface="Arial" charset="0"/>
              </a:rPr>
              <a:t>, D. Douglas, R. Ent, R. Fair, Y. </a:t>
            </a:r>
            <a:r>
              <a:rPr lang="en-US" altLang="en-US" sz="1700" i="1" dirty="0" err="1" smtClean="0">
                <a:latin typeface="Arial" charset="0"/>
                <a:cs typeface="Arial" charset="0"/>
              </a:rPr>
              <a:t>Furletova</a:t>
            </a:r>
            <a:r>
              <a:rPr lang="en-US" altLang="en-US" sz="1700" i="1" dirty="0" smtClean="0">
                <a:latin typeface="Arial" charset="0"/>
                <a:cs typeface="Arial" charset="0"/>
              </a:rPr>
              <a:t>, R. </a:t>
            </a:r>
            <a:r>
              <a:rPr lang="en-US" altLang="en-US" sz="1700" i="1" dirty="0" err="1" smtClean="0">
                <a:latin typeface="Arial" charset="0"/>
                <a:cs typeface="Arial" charset="0"/>
              </a:rPr>
              <a:t>Gamage</a:t>
            </a:r>
            <a:r>
              <a:rPr lang="en-US" altLang="en-US" sz="1700" i="1" dirty="0" smtClean="0">
                <a:latin typeface="Arial" charset="0"/>
                <a:cs typeface="Arial" charset="0"/>
              </a:rPr>
              <a:t>, D. Gaskell,  R. </a:t>
            </a:r>
            <a:r>
              <a:rPr lang="en-US" altLang="en-US" sz="1700" i="1" dirty="0" err="1" smtClean="0">
                <a:latin typeface="Arial" charset="0"/>
                <a:cs typeface="Arial" charset="0"/>
              </a:rPr>
              <a:t>Geng</a:t>
            </a:r>
            <a:r>
              <a:rPr lang="en-US" altLang="en-US" sz="1700" i="1" dirty="0" smtClean="0">
                <a:latin typeface="Arial" charset="0"/>
                <a:cs typeface="Arial" charset="0"/>
              </a:rPr>
              <a:t>, P. </a:t>
            </a:r>
            <a:r>
              <a:rPr lang="en-US" altLang="en-US" sz="1700" i="1" dirty="0" err="1" smtClean="0">
                <a:latin typeface="Arial" charset="0"/>
                <a:cs typeface="Arial" charset="0"/>
              </a:rPr>
              <a:t>Ghoshal</a:t>
            </a:r>
            <a:r>
              <a:rPr lang="en-US" altLang="en-US" sz="1700" i="1" dirty="0" smtClean="0">
                <a:latin typeface="Arial" charset="0"/>
                <a:cs typeface="Arial" charset="0"/>
              </a:rPr>
              <a:t>, J. </a:t>
            </a:r>
            <a:r>
              <a:rPr lang="en-US" altLang="en-US" sz="1700" i="1" dirty="0" err="1" smtClean="0">
                <a:latin typeface="Arial" charset="0"/>
                <a:cs typeface="Arial" charset="0"/>
              </a:rPr>
              <a:t>Grames</a:t>
            </a:r>
            <a:r>
              <a:rPr lang="en-US" altLang="en-US" sz="1700" i="1" dirty="0" smtClean="0">
                <a:latin typeface="Arial" charset="0"/>
                <a:cs typeface="Arial" charset="0"/>
              </a:rPr>
              <a:t>, K. Jorden, J. </a:t>
            </a:r>
            <a:r>
              <a:rPr lang="en-US" altLang="en-US" sz="1700" i="1" dirty="0" err="1" smtClean="0">
                <a:latin typeface="Arial" charset="0"/>
                <a:cs typeface="Arial" charset="0"/>
              </a:rPr>
              <a:t>Guo</a:t>
            </a:r>
            <a:r>
              <a:rPr lang="en-US" altLang="en-US" sz="1700" i="1" dirty="0" smtClean="0">
                <a:latin typeface="Arial" charset="0"/>
                <a:cs typeface="Arial" charset="0"/>
              </a:rPr>
              <a:t>, F. Hanna, L. Harwood, T. Hiatt, H. Huang, A. Hutton, K. Jordan, A. Kimber, D. </a:t>
            </a:r>
            <a:r>
              <a:rPr lang="en-US" altLang="en-US" sz="1700" i="1" dirty="0" err="1" smtClean="0">
                <a:latin typeface="Arial" charset="0"/>
                <a:cs typeface="Arial" charset="0"/>
              </a:rPr>
              <a:t>Kashy</a:t>
            </a:r>
            <a:r>
              <a:rPr lang="en-US" altLang="en-US" sz="1700" i="1" dirty="0" smtClean="0">
                <a:latin typeface="Arial" charset="0"/>
                <a:cs typeface="Arial" charset="0"/>
              </a:rPr>
              <a:t>, G. </a:t>
            </a:r>
            <a:r>
              <a:rPr lang="en-US" altLang="en-US" sz="1700" i="1" dirty="0" err="1" smtClean="0">
                <a:latin typeface="Arial" charset="0"/>
                <a:cs typeface="Arial" charset="0"/>
              </a:rPr>
              <a:t>Krafft</a:t>
            </a:r>
            <a:r>
              <a:rPr lang="en-US" altLang="en-US" sz="1700" i="1" dirty="0" smtClean="0">
                <a:latin typeface="Arial" charset="0"/>
                <a:cs typeface="Arial" charset="0"/>
              </a:rPr>
              <a:t>, R. </a:t>
            </a:r>
            <a:r>
              <a:rPr lang="en-US" altLang="en-US" sz="1700" i="1" dirty="0" err="1" smtClean="0">
                <a:latin typeface="Arial" charset="0"/>
                <a:cs typeface="Arial" charset="0"/>
              </a:rPr>
              <a:t>Lessiter</a:t>
            </a:r>
            <a:r>
              <a:rPr lang="en-US" altLang="en-US" sz="1700" i="1" dirty="0" smtClean="0">
                <a:latin typeface="Arial" charset="0"/>
                <a:cs typeface="Arial" charset="0"/>
              </a:rPr>
              <a:t>, R. Li, F. Lin, M. </a:t>
            </a:r>
            <a:r>
              <a:rPr lang="en-US" altLang="en-US" sz="1700" i="1" dirty="0" err="1" smtClean="0">
                <a:latin typeface="Arial" charset="0"/>
                <a:cs typeface="Arial" charset="0"/>
              </a:rPr>
              <a:t>Mamum</a:t>
            </a:r>
            <a:r>
              <a:rPr lang="en-US" altLang="en-US" sz="1700" i="1" dirty="0" smtClean="0">
                <a:latin typeface="Arial" charset="0"/>
                <a:cs typeface="Arial" charset="0"/>
              </a:rPr>
              <a:t>, F. </a:t>
            </a:r>
            <a:r>
              <a:rPr lang="en-US" altLang="en-US" sz="1700" i="1" dirty="0" err="1" smtClean="0">
                <a:latin typeface="Arial" charset="0"/>
                <a:cs typeface="Arial" charset="0"/>
              </a:rPr>
              <a:t>Marhauser</a:t>
            </a:r>
            <a:r>
              <a:rPr lang="en-US" altLang="en-US" sz="1700" i="1" dirty="0" smtClean="0">
                <a:latin typeface="Arial" charset="0"/>
                <a:cs typeface="Arial" charset="0"/>
              </a:rPr>
              <a:t>, R. McKeown, T. Michalski, V. </a:t>
            </a:r>
            <a:r>
              <a:rPr lang="en-US" altLang="en-US" sz="1700" i="1" dirty="0" err="1" smtClean="0">
                <a:latin typeface="Arial" charset="0"/>
                <a:cs typeface="Arial" charset="0"/>
              </a:rPr>
              <a:t>Morozov</a:t>
            </a:r>
            <a:r>
              <a:rPr lang="en-US" altLang="en-US" sz="1700" i="1" dirty="0" smtClean="0">
                <a:latin typeface="Arial" charset="0"/>
                <a:cs typeface="Arial" charset="0"/>
              </a:rPr>
              <a:t>, E. </a:t>
            </a:r>
            <a:r>
              <a:rPr lang="en-US" altLang="en-US" sz="1700" i="1" dirty="0" err="1" smtClean="0">
                <a:latin typeface="Arial" charset="0"/>
                <a:cs typeface="Arial" charset="0"/>
              </a:rPr>
              <a:t>Nissen</a:t>
            </a:r>
            <a:r>
              <a:rPr lang="en-US" altLang="en-US" sz="1700" i="1" dirty="0" smtClean="0">
                <a:latin typeface="Arial" charset="0"/>
                <a:cs typeface="Arial" charset="0"/>
              </a:rPr>
              <a:t>, G. Park, H. Park, M. </a:t>
            </a:r>
            <a:r>
              <a:rPr lang="en-US" altLang="en-US" sz="1700" i="1" dirty="0" err="1" smtClean="0">
                <a:latin typeface="Arial" charset="0"/>
                <a:cs typeface="Arial" charset="0"/>
              </a:rPr>
              <a:t>Poelker</a:t>
            </a:r>
            <a:r>
              <a:rPr lang="en-US" altLang="en-US" sz="1700" i="1" dirty="0" smtClean="0">
                <a:latin typeface="Arial" charset="0"/>
                <a:cs typeface="Arial" charset="0"/>
              </a:rPr>
              <a:t>, T. Powers, R. Rajput-</a:t>
            </a:r>
            <a:r>
              <a:rPr lang="en-US" altLang="en-US" sz="1700" i="1" dirty="0" err="1" smtClean="0">
                <a:latin typeface="Arial" charset="0"/>
                <a:cs typeface="Arial" charset="0"/>
              </a:rPr>
              <a:t>Ghoshal</a:t>
            </a:r>
            <a:r>
              <a:rPr lang="en-US" altLang="en-US" sz="1700" i="1" dirty="0" smtClean="0">
                <a:latin typeface="Arial" charset="0"/>
                <a:cs typeface="Arial" charset="0"/>
              </a:rPr>
              <a:t>, R. </a:t>
            </a:r>
            <a:r>
              <a:rPr lang="en-US" altLang="en-US" sz="1700" i="1" dirty="0" err="1" smtClean="0">
                <a:latin typeface="Arial" charset="0"/>
                <a:cs typeface="Arial" charset="0"/>
              </a:rPr>
              <a:t>Rimmer</a:t>
            </a:r>
            <a:r>
              <a:rPr lang="en-US" altLang="en-US" sz="1700" i="1" dirty="0" smtClean="0">
                <a:latin typeface="Arial" charset="0"/>
                <a:cs typeface="Arial" charset="0"/>
              </a:rPr>
              <a:t>, Y. Roblin, T. </a:t>
            </a:r>
            <a:r>
              <a:rPr lang="en-US" altLang="en-US" sz="1700" i="1" dirty="0" err="1" smtClean="0">
                <a:latin typeface="Arial" charset="0"/>
                <a:cs typeface="Arial" charset="0"/>
              </a:rPr>
              <a:t>Satogata</a:t>
            </a:r>
            <a:r>
              <a:rPr lang="en-US" altLang="en-US" sz="1700" i="1" dirty="0" smtClean="0">
                <a:latin typeface="Arial" charset="0"/>
                <a:cs typeface="Arial" charset="0"/>
              </a:rPr>
              <a:t>, A. </a:t>
            </a:r>
            <a:r>
              <a:rPr lang="en-US" altLang="en-US" sz="1700" i="1" dirty="0" err="1" smtClean="0">
                <a:latin typeface="Arial" charset="0"/>
                <a:cs typeface="Arial" charset="0"/>
              </a:rPr>
              <a:t>Seryi</a:t>
            </a:r>
            <a:r>
              <a:rPr lang="en-US" altLang="en-US" sz="1700" i="1" dirty="0" smtClean="0">
                <a:latin typeface="Arial" charset="0"/>
                <a:cs typeface="Arial" charset="0"/>
              </a:rPr>
              <a:t>, M. </a:t>
            </a:r>
            <a:r>
              <a:rPr lang="en-US" altLang="en-US" sz="1700" i="1" dirty="0" err="1" smtClean="0">
                <a:latin typeface="Arial" charset="0"/>
                <a:cs typeface="Arial" charset="0"/>
              </a:rPr>
              <a:t>Spata</a:t>
            </a:r>
            <a:r>
              <a:rPr lang="en-US" altLang="en-US" sz="1700" i="1" dirty="0" smtClean="0">
                <a:latin typeface="Arial" charset="0"/>
                <a:cs typeface="Arial" charset="0"/>
              </a:rPr>
              <a:t>, R. Suleiman, A. </a:t>
            </a:r>
            <a:r>
              <a:rPr lang="en-US" altLang="en-US" sz="1700" i="1" dirty="0" err="1" smtClean="0">
                <a:latin typeface="Arial" charset="0"/>
                <a:cs typeface="Arial" charset="0"/>
              </a:rPr>
              <a:t>Sy</a:t>
            </a:r>
            <a:r>
              <a:rPr lang="en-US" altLang="en-US" sz="1700" i="1" dirty="0" smtClean="0">
                <a:latin typeface="Arial" charset="0"/>
                <a:cs typeface="Arial" charset="0"/>
              </a:rPr>
              <a:t>, C. Tennant, H. Wang, S. Wang, C. Weiss, M. Wiseman, W. </a:t>
            </a:r>
            <a:r>
              <a:rPr lang="en-US" altLang="en-US" sz="1700" i="1" dirty="0" err="1" smtClean="0">
                <a:latin typeface="Arial" charset="0"/>
                <a:cs typeface="Arial" charset="0"/>
              </a:rPr>
              <a:t>Wittmer</a:t>
            </a:r>
            <a:r>
              <a:rPr lang="en-US" altLang="en-US" sz="1700" i="1" dirty="0" smtClean="0">
                <a:latin typeface="Arial" charset="0"/>
                <a:cs typeface="Arial" charset="0"/>
              </a:rPr>
              <a:t>, R. Yoshida, H. Zhang, S. Zhang, Y. Zhang  </a:t>
            </a:r>
            <a:r>
              <a:rPr lang="en-US" altLang="en-US" sz="1700" dirty="0" smtClean="0">
                <a:latin typeface="Arial" charset="0"/>
                <a:cs typeface="Arial" charset="0"/>
              </a:rPr>
              <a:t>– </a:t>
            </a:r>
            <a:r>
              <a:rPr lang="en-US" altLang="en-US" sz="1700" b="1" dirty="0" err="1" smtClean="0">
                <a:solidFill>
                  <a:srgbClr val="3333FF"/>
                </a:solidFill>
                <a:latin typeface="Arial" charset="0"/>
                <a:cs typeface="Arial" charset="0"/>
              </a:rPr>
              <a:t>JLab</a:t>
            </a:r>
            <a:endParaRPr lang="en-US" altLang="en-US" sz="1700" dirty="0" smtClean="0">
              <a:latin typeface="Arial" charset="0"/>
              <a:cs typeface="Arial" charset="0"/>
            </a:endParaRPr>
          </a:p>
          <a:p>
            <a:pPr marL="0" indent="0">
              <a:lnSpc>
                <a:spcPct val="100000"/>
              </a:lnSpc>
              <a:spcBef>
                <a:spcPts val="1200"/>
              </a:spcBef>
              <a:spcAft>
                <a:spcPts val="900"/>
              </a:spcAft>
              <a:buNone/>
              <a:tabLst>
                <a:tab pos="-457200" algn="l"/>
                <a:tab pos="114300" algn="l"/>
                <a:tab pos="1577975" algn="l"/>
                <a:tab pos="5668963" algn="l"/>
              </a:tabLst>
            </a:pPr>
            <a:r>
              <a:rPr lang="en-US" altLang="en-US" sz="1700" i="1" dirty="0" smtClean="0">
                <a:latin typeface="Arial" charset="0"/>
                <a:cs typeface="Arial" charset="0"/>
              </a:rPr>
              <a:t>Y. </a:t>
            </a:r>
            <a:r>
              <a:rPr lang="en-US" altLang="en-US" sz="1700" i="1" dirty="0" err="1" smtClean="0">
                <a:latin typeface="Arial" charset="0"/>
                <a:cs typeface="Arial" charset="0"/>
              </a:rPr>
              <a:t>Nosochkov</a:t>
            </a:r>
            <a:r>
              <a:rPr lang="en-US" altLang="en-US" sz="1700" i="1" dirty="0" smtClean="0">
                <a:latin typeface="Arial" charset="0"/>
                <a:cs typeface="Arial" charset="0"/>
              </a:rPr>
              <a:t>, G. </a:t>
            </a:r>
            <a:r>
              <a:rPr lang="en-US" altLang="en-US" sz="1700" i="1" dirty="0" err="1" smtClean="0">
                <a:latin typeface="Arial" charset="0"/>
                <a:cs typeface="Arial" charset="0"/>
              </a:rPr>
              <a:t>Stupakov</a:t>
            </a:r>
            <a:r>
              <a:rPr lang="en-US" altLang="en-US" sz="1700" i="1" dirty="0" smtClean="0">
                <a:latin typeface="Arial" charset="0"/>
                <a:cs typeface="Arial" charset="0"/>
              </a:rPr>
              <a:t>, M. Sullivan, C. Tsai, M. Wang </a:t>
            </a:r>
            <a:r>
              <a:rPr lang="en-US" altLang="en-US" sz="1700" dirty="0" smtClean="0">
                <a:latin typeface="Arial" charset="0"/>
                <a:cs typeface="Arial" charset="0"/>
              </a:rPr>
              <a:t>- </a:t>
            </a:r>
            <a:r>
              <a:rPr lang="en-US" altLang="en-US" sz="1700" b="1" dirty="0" smtClean="0">
                <a:solidFill>
                  <a:srgbClr val="3333FF"/>
                </a:solidFill>
                <a:latin typeface="Arial" charset="0"/>
                <a:cs typeface="Arial" charset="0"/>
              </a:rPr>
              <a:t>SLAC</a:t>
            </a:r>
            <a:r>
              <a:rPr lang="en-US" altLang="en-US" sz="1700" dirty="0" smtClean="0">
                <a:latin typeface="Arial" charset="0"/>
                <a:cs typeface="Arial" charset="0"/>
              </a:rPr>
              <a:t>    </a:t>
            </a:r>
            <a:r>
              <a:rPr lang="en-US" altLang="en-US" sz="1700" i="1" dirty="0">
                <a:latin typeface="Arial" charset="0"/>
                <a:cs typeface="Arial" charset="0"/>
              </a:rPr>
              <a:t>J. </a:t>
            </a:r>
            <a:r>
              <a:rPr lang="en-US" altLang="en-US" sz="1700" i="1" dirty="0" err="1">
                <a:latin typeface="Arial" charset="0"/>
                <a:cs typeface="Arial" charset="0"/>
              </a:rPr>
              <a:t>Qiang</a:t>
            </a:r>
            <a:r>
              <a:rPr lang="en-US" altLang="en-US" sz="1700" i="1" dirty="0">
                <a:latin typeface="Arial" charset="0"/>
                <a:cs typeface="Arial" charset="0"/>
              </a:rPr>
              <a:t>,  G. </a:t>
            </a:r>
            <a:r>
              <a:rPr lang="en-US" altLang="en-US" sz="1700" i="1" dirty="0" err="1">
                <a:latin typeface="Arial" charset="0"/>
                <a:cs typeface="Arial" charset="0"/>
              </a:rPr>
              <a:t>Sabbi</a:t>
            </a:r>
            <a:r>
              <a:rPr lang="en-US" altLang="en-US" sz="1700" i="1" dirty="0">
                <a:latin typeface="Arial" charset="0"/>
                <a:cs typeface="Arial" charset="0"/>
              </a:rPr>
              <a:t> </a:t>
            </a:r>
            <a:r>
              <a:rPr lang="en-US" altLang="en-US" sz="1700" dirty="0" smtClean="0">
                <a:latin typeface="Arial" charset="0"/>
                <a:cs typeface="Arial" charset="0"/>
              </a:rPr>
              <a:t>– </a:t>
            </a:r>
            <a:r>
              <a:rPr lang="en-US" altLang="en-US" sz="1700" b="1" dirty="0" smtClean="0">
                <a:solidFill>
                  <a:srgbClr val="3333FF"/>
                </a:solidFill>
                <a:latin typeface="Arial" charset="0"/>
                <a:cs typeface="Arial" charset="0"/>
              </a:rPr>
              <a:t>LBNL     </a:t>
            </a:r>
            <a:r>
              <a:rPr lang="en-US" altLang="en-US" sz="1700" i="1" dirty="0">
                <a:latin typeface="Arial" charset="0"/>
                <a:cs typeface="Arial" charset="0"/>
              </a:rPr>
              <a:t>D. Barber</a:t>
            </a:r>
            <a:r>
              <a:rPr lang="en-US" altLang="en-US" sz="1700" dirty="0">
                <a:latin typeface="Arial" charset="0"/>
                <a:cs typeface="Arial" charset="0"/>
              </a:rPr>
              <a:t> – </a:t>
            </a:r>
            <a:r>
              <a:rPr lang="en-US" altLang="en-US" sz="1700" b="1" dirty="0">
                <a:solidFill>
                  <a:srgbClr val="3333FF"/>
                </a:solidFill>
                <a:latin typeface="Arial" charset="0"/>
                <a:cs typeface="Arial" charset="0"/>
              </a:rPr>
              <a:t>DESY</a:t>
            </a:r>
            <a:r>
              <a:rPr lang="en-US" altLang="en-US" sz="1700" dirty="0">
                <a:latin typeface="Arial" charset="0"/>
                <a:cs typeface="Arial" charset="0"/>
              </a:rPr>
              <a:t> </a:t>
            </a:r>
            <a:endParaRPr lang="en-US" altLang="en-US" sz="1700" dirty="0" smtClean="0">
              <a:latin typeface="Arial" charset="0"/>
              <a:cs typeface="Arial" charset="0"/>
            </a:endParaRPr>
          </a:p>
          <a:p>
            <a:pPr marL="0" indent="0">
              <a:lnSpc>
                <a:spcPct val="100000"/>
              </a:lnSpc>
              <a:spcBef>
                <a:spcPct val="0"/>
              </a:spcBef>
              <a:spcAft>
                <a:spcPts val="900"/>
              </a:spcAft>
              <a:buNone/>
              <a:tabLst>
                <a:tab pos="-457200" algn="l"/>
                <a:tab pos="114300" algn="l"/>
                <a:tab pos="1577975" algn="l"/>
                <a:tab pos="5668963" algn="l"/>
              </a:tabLst>
            </a:pPr>
            <a:r>
              <a:rPr lang="en-US" altLang="en-US" sz="1700" i="1" dirty="0" smtClean="0">
                <a:latin typeface="Arial" charset="0"/>
                <a:cs typeface="Arial" charset="0"/>
              </a:rPr>
              <a:t>M. </a:t>
            </a:r>
            <a:r>
              <a:rPr lang="en-US" altLang="en-US" sz="1700" i="1" dirty="0" err="1" smtClean="0">
                <a:latin typeface="Arial" charset="0"/>
                <a:cs typeface="Arial" charset="0"/>
              </a:rPr>
              <a:t>Blaskiewicz</a:t>
            </a:r>
            <a:r>
              <a:rPr lang="en-US" altLang="en-US" sz="1700" i="1" dirty="0" smtClean="0">
                <a:latin typeface="Arial" charset="0"/>
                <a:cs typeface="Arial" charset="0"/>
              </a:rPr>
              <a:t>, H. Huang, Y. Luo, Q. Wu, F. </a:t>
            </a:r>
            <a:r>
              <a:rPr lang="en-US" altLang="en-US" sz="1700" i="1" dirty="0" err="1" smtClean="0">
                <a:latin typeface="Arial" charset="0"/>
                <a:cs typeface="Arial" charset="0"/>
              </a:rPr>
              <a:t>Willeke</a:t>
            </a:r>
            <a:r>
              <a:rPr lang="en-US" altLang="en-US" sz="1700" i="1" dirty="0">
                <a:latin typeface="Arial" charset="0"/>
                <a:cs typeface="Arial" charset="0"/>
              </a:rPr>
              <a:t> </a:t>
            </a:r>
            <a:r>
              <a:rPr lang="en-US" altLang="en-US" sz="1700" i="1" dirty="0" smtClean="0">
                <a:latin typeface="Arial" charset="0"/>
                <a:cs typeface="Arial" charset="0"/>
              </a:rPr>
              <a:t> </a:t>
            </a:r>
            <a:r>
              <a:rPr lang="en-US" altLang="en-US" sz="1700" dirty="0" smtClean="0">
                <a:latin typeface="Arial" charset="0"/>
                <a:cs typeface="Arial" charset="0"/>
              </a:rPr>
              <a:t>– </a:t>
            </a:r>
            <a:r>
              <a:rPr lang="en-US" altLang="en-US" sz="1700" b="1" dirty="0" smtClean="0">
                <a:solidFill>
                  <a:srgbClr val="3333FF"/>
                </a:solidFill>
                <a:latin typeface="Arial" charset="0"/>
                <a:cs typeface="Arial" charset="0"/>
              </a:rPr>
              <a:t>BNL</a:t>
            </a:r>
            <a:r>
              <a:rPr lang="en-US" altLang="en-US" sz="1700" dirty="0">
                <a:latin typeface="Arial" charset="0"/>
                <a:cs typeface="Arial" charset="0"/>
              </a:rPr>
              <a:t> </a:t>
            </a:r>
            <a:r>
              <a:rPr lang="en-US" altLang="en-US" sz="1700" dirty="0" smtClean="0">
                <a:latin typeface="Arial" charset="0"/>
                <a:cs typeface="Arial" charset="0"/>
              </a:rPr>
              <a:t>   </a:t>
            </a:r>
            <a:r>
              <a:rPr lang="en-US" altLang="en-US" sz="1700" i="1" dirty="0" smtClean="0">
                <a:latin typeface="Arial" charset="0"/>
                <a:cs typeface="Arial" charset="0"/>
              </a:rPr>
              <a:t>Z. Conway, B. Mustapha, U. </a:t>
            </a:r>
            <a:r>
              <a:rPr lang="en-US" altLang="en-US" sz="1700" i="1" dirty="0" err="1" smtClean="0">
                <a:latin typeface="Arial" charset="0"/>
                <a:cs typeface="Arial" charset="0"/>
              </a:rPr>
              <a:t>Wienands</a:t>
            </a:r>
            <a:r>
              <a:rPr lang="en-US" altLang="en-US" sz="1700" dirty="0" smtClean="0">
                <a:latin typeface="Arial" charset="0"/>
                <a:cs typeface="Arial" charset="0"/>
              </a:rPr>
              <a:t>, </a:t>
            </a:r>
            <a:r>
              <a:rPr lang="en-US" altLang="en-US" sz="1700" i="1" dirty="0" smtClean="0">
                <a:latin typeface="Arial" charset="0"/>
                <a:cs typeface="Arial" charset="0"/>
              </a:rPr>
              <a:t>A. </a:t>
            </a:r>
            <a:r>
              <a:rPr lang="en-US" altLang="en-US" sz="1700" i="1" dirty="0" err="1" smtClean="0">
                <a:latin typeface="Arial" charset="0"/>
                <a:cs typeface="Arial" charset="0"/>
              </a:rPr>
              <a:t>Zholents</a:t>
            </a:r>
            <a:r>
              <a:rPr lang="en-US" altLang="en-US" sz="1700" i="1" dirty="0" smtClean="0">
                <a:latin typeface="Arial" charset="0"/>
                <a:cs typeface="Arial" charset="0"/>
              </a:rPr>
              <a:t> </a:t>
            </a:r>
            <a:r>
              <a:rPr lang="en-US" altLang="en-US" sz="1700" dirty="0" smtClean="0">
                <a:latin typeface="Arial" charset="0"/>
                <a:cs typeface="Arial" charset="0"/>
              </a:rPr>
              <a:t>– </a:t>
            </a:r>
            <a:r>
              <a:rPr lang="en-US" altLang="en-US" sz="1700" b="1" dirty="0" smtClean="0">
                <a:solidFill>
                  <a:srgbClr val="3333FF"/>
                </a:solidFill>
                <a:latin typeface="Arial" charset="0"/>
                <a:cs typeface="Arial" charset="0"/>
              </a:rPr>
              <a:t>ANL   </a:t>
            </a:r>
          </a:p>
          <a:p>
            <a:pPr marL="0" indent="0">
              <a:lnSpc>
                <a:spcPct val="100000"/>
              </a:lnSpc>
              <a:spcBef>
                <a:spcPct val="0"/>
              </a:spcBef>
              <a:spcAft>
                <a:spcPts val="900"/>
              </a:spcAft>
              <a:buNone/>
              <a:tabLst>
                <a:tab pos="-457200" algn="l"/>
                <a:tab pos="114300" algn="l"/>
                <a:tab pos="1577975" algn="l"/>
                <a:tab pos="5668963" algn="l"/>
              </a:tabLst>
            </a:pPr>
            <a:r>
              <a:rPr lang="en-US" altLang="en-US" sz="1700" i="1" dirty="0" smtClean="0">
                <a:latin typeface="Arial" charset="0"/>
                <a:cs typeface="Arial" charset="0"/>
              </a:rPr>
              <a:t>Y. </a:t>
            </a:r>
            <a:r>
              <a:rPr lang="en-US" altLang="en-US" sz="1700" i="1" dirty="0" err="1" smtClean="0">
                <a:latin typeface="Arial" charset="0"/>
                <a:cs typeface="Arial" charset="0"/>
              </a:rPr>
              <a:t>Hao</a:t>
            </a:r>
            <a:r>
              <a:rPr lang="en-US" altLang="en-US" sz="1700" i="1" dirty="0" smtClean="0">
                <a:latin typeface="Arial" charset="0"/>
                <a:cs typeface="Arial" charset="0"/>
              </a:rPr>
              <a:t>, P. </a:t>
            </a:r>
            <a:r>
              <a:rPr lang="en-US" altLang="en-US" sz="1700" i="1" dirty="0" err="1" smtClean="0">
                <a:latin typeface="Arial" charset="0"/>
                <a:cs typeface="Arial" charset="0"/>
              </a:rPr>
              <a:t>Ostroumov</a:t>
            </a:r>
            <a:r>
              <a:rPr lang="en-US" altLang="en-US" sz="1700" i="1" dirty="0" smtClean="0">
                <a:latin typeface="Arial" charset="0"/>
                <a:cs typeface="Arial" charset="0"/>
              </a:rPr>
              <a:t>, A. </a:t>
            </a:r>
            <a:r>
              <a:rPr lang="en-US" altLang="en-US" sz="1700" i="1" dirty="0" err="1" smtClean="0">
                <a:latin typeface="Arial" charset="0"/>
                <a:cs typeface="Arial" charset="0"/>
              </a:rPr>
              <a:t>Plastun</a:t>
            </a:r>
            <a:r>
              <a:rPr lang="en-US" altLang="en-US" sz="1700" i="1" dirty="0" smtClean="0">
                <a:latin typeface="Arial" charset="0"/>
                <a:cs typeface="Arial" charset="0"/>
              </a:rPr>
              <a:t> , R. York</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Michigan State Univ.</a:t>
            </a:r>
            <a:r>
              <a:rPr lang="en-US" altLang="en-US" sz="1700" dirty="0" smtClean="0">
                <a:latin typeface="Arial" charset="0"/>
                <a:cs typeface="Arial" charset="0"/>
              </a:rPr>
              <a:t>    </a:t>
            </a:r>
            <a:r>
              <a:rPr lang="en-US" altLang="en-US" sz="1700" i="1" dirty="0" smtClean="0">
                <a:latin typeface="Arial" charset="0"/>
                <a:cs typeface="Arial" charset="0"/>
              </a:rPr>
              <a:t>S. </a:t>
            </a:r>
            <a:r>
              <a:rPr lang="en-US" altLang="en-US" sz="1700" i="1" dirty="0" err="1" smtClean="0">
                <a:latin typeface="Arial" charset="0"/>
                <a:cs typeface="Arial" charset="0"/>
              </a:rPr>
              <a:t>Abeyratne</a:t>
            </a:r>
            <a:r>
              <a:rPr lang="en-US" altLang="en-US" sz="1700" i="1" dirty="0" smtClean="0">
                <a:latin typeface="Arial" charset="0"/>
                <a:cs typeface="Arial" charset="0"/>
              </a:rPr>
              <a:t>, B. </a:t>
            </a:r>
            <a:r>
              <a:rPr lang="en-US" altLang="en-US" sz="1700" i="1" dirty="0" err="1" smtClean="0">
                <a:latin typeface="Arial" charset="0"/>
                <a:cs typeface="Arial" charset="0"/>
              </a:rPr>
              <a:t>Erdelyi</a:t>
            </a:r>
            <a:r>
              <a:rPr lang="en-US" altLang="en-US" sz="1700" dirty="0" smtClean="0">
                <a:latin typeface="Arial" charset="0"/>
                <a:cs typeface="Arial" charset="0"/>
              </a:rPr>
              <a:t>  </a:t>
            </a:r>
            <a:r>
              <a:rPr lang="en-US" altLang="en-US" sz="1700" dirty="0" smtClean="0">
                <a:solidFill>
                  <a:srgbClr val="3333FF"/>
                </a:solidFill>
                <a:latin typeface="Arial" charset="0"/>
                <a:cs typeface="Arial" charset="0"/>
              </a:rPr>
              <a:t>- </a:t>
            </a:r>
            <a:r>
              <a:rPr lang="en-US" altLang="en-US" sz="1700" b="1" dirty="0" smtClean="0">
                <a:solidFill>
                  <a:srgbClr val="3333FF"/>
                </a:solidFill>
                <a:latin typeface="Arial" charset="0"/>
                <a:cs typeface="Arial" charset="0"/>
              </a:rPr>
              <a:t>Northern Illinois Univ</a:t>
            </a:r>
            <a:r>
              <a:rPr lang="en-US" altLang="en-US" sz="1700" b="1" dirty="0" smtClean="0">
                <a:solidFill>
                  <a:schemeClr val="hlink"/>
                </a:solidFill>
                <a:latin typeface="Arial" charset="0"/>
                <a:cs typeface="Arial" charset="0"/>
              </a:rPr>
              <a:t>.</a:t>
            </a:r>
            <a:r>
              <a:rPr lang="en-US" altLang="en-US" sz="1700" dirty="0" smtClean="0">
                <a:latin typeface="Arial" charset="0"/>
                <a:cs typeface="Arial" charset="0"/>
              </a:rPr>
              <a:t>, </a:t>
            </a:r>
          </a:p>
          <a:p>
            <a:pPr marL="0" indent="0">
              <a:lnSpc>
                <a:spcPct val="100000"/>
              </a:lnSpc>
              <a:spcBef>
                <a:spcPct val="0"/>
              </a:spcBef>
              <a:spcAft>
                <a:spcPts val="900"/>
              </a:spcAft>
              <a:buNone/>
              <a:tabLst>
                <a:tab pos="-457200" algn="l"/>
                <a:tab pos="114300" algn="l"/>
                <a:tab pos="1577975" algn="l"/>
                <a:tab pos="5668963" algn="l"/>
              </a:tabLst>
            </a:pPr>
            <a:r>
              <a:rPr lang="en-US" altLang="en-US" sz="1700" i="1" dirty="0" smtClean="0">
                <a:latin typeface="Arial" charset="0"/>
                <a:cs typeface="Arial" charset="0"/>
              </a:rPr>
              <a:t>J. </a:t>
            </a:r>
            <a:r>
              <a:rPr lang="en-US" altLang="en-US" sz="1700" i="1" dirty="0" err="1" smtClean="0">
                <a:latin typeface="Arial" charset="0"/>
                <a:cs typeface="Arial" charset="0"/>
              </a:rPr>
              <a:t>Delayen</a:t>
            </a:r>
            <a:r>
              <a:rPr lang="en-US" altLang="en-US" sz="1700" i="1" dirty="0" smtClean="0">
                <a:latin typeface="Arial" charset="0"/>
                <a:cs typeface="Arial" charset="0"/>
              </a:rPr>
              <a:t>, C. Hyde, S. De Silva, S. Sosa, B. </a:t>
            </a:r>
            <a:r>
              <a:rPr lang="en-US" altLang="en-US" sz="1700" i="1" dirty="0" err="1" smtClean="0">
                <a:latin typeface="Arial" charset="0"/>
                <a:cs typeface="Arial" charset="0"/>
              </a:rPr>
              <a:t>Terzic</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Old Dominion Univ. </a:t>
            </a:r>
            <a:r>
              <a:rPr lang="en-US" altLang="en-US" sz="1700" i="1" dirty="0">
                <a:latin typeface="Arial" charset="0"/>
                <a:cs typeface="Arial" charset="0"/>
              </a:rPr>
              <a:t>P. </a:t>
            </a:r>
            <a:r>
              <a:rPr lang="en-US" altLang="en-US" sz="1700" i="1" dirty="0" err="1">
                <a:latin typeface="Arial" charset="0"/>
                <a:cs typeface="Arial" charset="0"/>
              </a:rPr>
              <a:t>Nadel-Turonski</a:t>
            </a:r>
            <a:r>
              <a:rPr lang="en-US" altLang="en-US" sz="1700" i="1" dirty="0">
                <a:latin typeface="Arial" charset="0"/>
                <a:cs typeface="Arial" charset="0"/>
              </a:rPr>
              <a:t>, - </a:t>
            </a:r>
            <a:r>
              <a:rPr lang="en-US" altLang="en-US" sz="1700" b="1" dirty="0">
                <a:solidFill>
                  <a:srgbClr val="0000FF"/>
                </a:solidFill>
                <a:latin typeface="Arial" charset="0"/>
                <a:cs typeface="Arial" charset="0"/>
              </a:rPr>
              <a:t>Stony Brook Univ.</a:t>
            </a:r>
            <a:r>
              <a:rPr lang="en-US" altLang="en-US" sz="1700" dirty="0">
                <a:latin typeface="Arial" charset="0"/>
                <a:cs typeface="Arial" charset="0"/>
              </a:rPr>
              <a:t>, </a:t>
            </a:r>
            <a:endParaRPr lang="en-US" altLang="en-US" sz="1700" dirty="0" smtClean="0">
              <a:latin typeface="Arial" charset="0"/>
              <a:cs typeface="Arial" charset="0"/>
            </a:endParaRPr>
          </a:p>
          <a:p>
            <a:pPr marL="0" indent="0">
              <a:lnSpc>
                <a:spcPct val="100000"/>
              </a:lnSpc>
              <a:spcBef>
                <a:spcPct val="0"/>
              </a:spcBef>
              <a:spcAft>
                <a:spcPts val="900"/>
              </a:spcAft>
              <a:buNone/>
              <a:tabLst>
                <a:tab pos="-457200" algn="l"/>
                <a:tab pos="114300" algn="l"/>
                <a:tab pos="1577975" algn="l"/>
                <a:tab pos="5668963" algn="l"/>
              </a:tabLst>
            </a:pPr>
            <a:r>
              <a:rPr lang="en-US" altLang="en-US" sz="1700" i="1" dirty="0" smtClean="0">
                <a:latin typeface="Arial" charset="0"/>
                <a:cs typeface="Arial" charset="0"/>
              </a:rPr>
              <a:t>J. </a:t>
            </a:r>
            <a:r>
              <a:rPr lang="en-US" altLang="en-US" sz="1700" i="1" dirty="0" err="1" smtClean="0">
                <a:latin typeface="Arial" charset="0"/>
                <a:cs typeface="Arial" charset="0"/>
              </a:rPr>
              <a:t>Gerity</a:t>
            </a:r>
            <a:r>
              <a:rPr lang="en-US" altLang="en-US" sz="1700" i="1" dirty="0" smtClean="0">
                <a:latin typeface="Arial" charset="0"/>
                <a:cs typeface="Arial" charset="0"/>
              </a:rPr>
              <a:t>, T. Mann, P. McIntyre, N. Pogue, A. </a:t>
            </a:r>
            <a:r>
              <a:rPr lang="en-US" altLang="en-US" sz="1700" i="1" dirty="0" err="1" smtClean="0">
                <a:latin typeface="Arial" charset="0"/>
                <a:cs typeface="Arial" charset="0"/>
              </a:rPr>
              <a:t>Sattarov</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Texas A&amp;M Univ.   </a:t>
            </a:r>
            <a:r>
              <a:rPr lang="en-US" altLang="en-US" sz="1700" dirty="0" smtClean="0">
                <a:latin typeface="Arial" charset="0"/>
                <a:cs typeface="Arial" charset="0"/>
              </a:rPr>
              <a:t> </a:t>
            </a:r>
            <a:r>
              <a:rPr lang="en-US" altLang="en-US" sz="1700" dirty="0">
                <a:latin typeface="Arial" charset="0"/>
                <a:cs typeface="Arial" charset="0"/>
              </a:rPr>
              <a:t>Z. Zhao - </a:t>
            </a:r>
            <a:r>
              <a:rPr lang="en-US" altLang="en-US" sz="1700" b="1" dirty="0">
                <a:solidFill>
                  <a:srgbClr val="3333FF"/>
                </a:solidFill>
                <a:latin typeface="Arial" charset="0"/>
                <a:cs typeface="Arial" charset="0"/>
              </a:rPr>
              <a:t>Duke Univ</a:t>
            </a:r>
            <a:r>
              <a:rPr lang="en-US" altLang="en-US" sz="1700" b="1" dirty="0">
                <a:solidFill>
                  <a:schemeClr val="hlink"/>
                </a:solidFill>
                <a:latin typeface="Arial" charset="0"/>
                <a:cs typeface="Arial" charset="0"/>
              </a:rPr>
              <a:t>.</a:t>
            </a:r>
            <a:endParaRPr lang="en-US" altLang="en-US" sz="1700" dirty="0" smtClean="0">
              <a:latin typeface="Arial" charset="0"/>
              <a:cs typeface="Arial" charset="0"/>
            </a:endParaRPr>
          </a:p>
          <a:p>
            <a:pPr marL="0" indent="0" defTabSz="914400" eaLnBrk="1" hangingPunct="1">
              <a:lnSpc>
                <a:spcPct val="100000"/>
              </a:lnSpc>
              <a:spcBef>
                <a:spcPct val="0"/>
              </a:spcBef>
              <a:spcAft>
                <a:spcPts val="900"/>
              </a:spcAft>
              <a:buFont typeface="Arial" charset="0"/>
              <a:buNone/>
              <a:tabLst>
                <a:tab pos="-457200" algn="l"/>
                <a:tab pos="114300" algn="l"/>
                <a:tab pos="1577975" algn="l"/>
                <a:tab pos="5668963" algn="l"/>
              </a:tabLst>
            </a:pPr>
            <a:r>
              <a:rPr lang="en-US" altLang="en-US" sz="1700" i="1" dirty="0" smtClean="0">
                <a:latin typeface="Arial" charset="0"/>
                <a:cs typeface="Arial" charset="0"/>
              </a:rPr>
              <a:t>V. </a:t>
            </a:r>
            <a:r>
              <a:rPr lang="en-US" altLang="en-US" sz="1700" i="1" dirty="0" err="1" smtClean="0">
                <a:latin typeface="Arial" charset="0"/>
                <a:cs typeface="Arial" charset="0"/>
              </a:rPr>
              <a:t>Dudnikov</a:t>
            </a:r>
            <a:r>
              <a:rPr lang="en-US" altLang="en-US" sz="1700" i="1" dirty="0" smtClean="0">
                <a:latin typeface="Arial" charset="0"/>
                <a:cs typeface="Arial" charset="0"/>
              </a:rPr>
              <a:t>, R. Johnson</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Muons, Inc.</a:t>
            </a:r>
            <a:r>
              <a:rPr lang="en-US" altLang="en-US" sz="1700" dirty="0" smtClean="0">
                <a:solidFill>
                  <a:srgbClr val="3333FF"/>
                </a:solidFill>
                <a:latin typeface="Arial" charset="0"/>
                <a:cs typeface="Arial" charset="0"/>
              </a:rPr>
              <a:t>,</a:t>
            </a:r>
            <a:r>
              <a:rPr lang="en-US" altLang="en-US" sz="1700" dirty="0">
                <a:latin typeface="Arial" charset="0"/>
                <a:cs typeface="Arial" charset="0"/>
              </a:rPr>
              <a:t> </a:t>
            </a:r>
            <a:r>
              <a:rPr lang="en-US" altLang="en-US" sz="1700" dirty="0" smtClean="0">
                <a:latin typeface="Arial" charset="0"/>
                <a:cs typeface="Arial" charset="0"/>
              </a:rPr>
              <a:t> </a:t>
            </a:r>
            <a:r>
              <a:rPr lang="en-US" altLang="en-US" sz="1700" i="1" dirty="0" smtClean="0">
                <a:latin typeface="Arial" charset="0"/>
                <a:cs typeface="Arial" charset="0"/>
              </a:rPr>
              <a:t>D. </a:t>
            </a:r>
            <a:r>
              <a:rPr lang="en-US" altLang="en-US" sz="1700" i="1" dirty="0" err="1" smtClean="0">
                <a:latin typeface="Arial" charset="0"/>
                <a:cs typeface="Arial" charset="0"/>
              </a:rPr>
              <a:t>Abell</a:t>
            </a:r>
            <a:r>
              <a:rPr lang="en-US" altLang="en-US" sz="1700" i="1" dirty="0" smtClean="0">
                <a:latin typeface="Arial" charset="0"/>
                <a:cs typeface="Arial" charset="0"/>
              </a:rPr>
              <a:t>, D. </a:t>
            </a:r>
            <a:r>
              <a:rPr lang="en-US" altLang="en-US" sz="1700" i="1" dirty="0" err="1" smtClean="0">
                <a:latin typeface="Arial" charset="0"/>
                <a:cs typeface="Arial" charset="0"/>
              </a:rPr>
              <a:t>Bruhwiler</a:t>
            </a:r>
            <a:r>
              <a:rPr lang="en-US" altLang="en-US" sz="1700" i="1" dirty="0" smtClean="0">
                <a:latin typeface="Arial" charset="0"/>
                <a:cs typeface="Arial" charset="0"/>
              </a:rPr>
              <a:t>,</a:t>
            </a:r>
            <a:r>
              <a:rPr lang="en-US" altLang="en-US" sz="1700" dirty="0" smtClean="0">
                <a:latin typeface="Arial" charset="0"/>
                <a:cs typeface="Arial" charset="0"/>
              </a:rPr>
              <a:t> </a:t>
            </a:r>
            <a:r>
              <a:rPr lang="en-US" altLang="en-US" sz="1700" i="1" dirty="0">
                <a:latin typeface="Arial" charset="0"/>
                <a:cs typeface="Arial" charset="0"/>
              </a:rPr>
              <a:t>I. </a:t>
            </a:r>
            <a:r>
              <a:rPr lang="en-US" altLang="en-US" sz="1700" i="1" dirty="0" err="1">
                <a:latin typeface="Arial" charset="0"/>
                <a:cs typeface="Arial" charset="0"/>
              </a:rPr>
              <a:t>Pogorelov</a:t>
            </a:r>
            <a:r>
              <a:rPr lang="en-US" altLang="en-US" sz="1700" dirty="0">
                <a:latin typeface="Arial" charset="0"/>
                <a:cs typeface="Arial" charset="0"/>
              </a:rPr>
              <a:t> - </a:t>
            </a:r>
            <a:r>
              <a:rPr lang="en-US" altLang="en-US" sz="1700" b="1" dirty="0" err="1" smtClean="0">
                <a:solidFill>
                  <a:srgbClr val="3333FF"/>
                </a:solidFill>
                <a:latin typeface="Arial" charset="0"/>
                <a:cs typeface="Arial" charset="0"/>
              </a:rPr>
              <a:t>Radiasoft</a:t>
            </a:r>
            <a:r>
              <a:rPr lang="en-US" altLang="en-US" sz="1700" dirty="0" smtClean="0">
                <a:solidFill>
                  <a:srgbClr val="3333FF"/>
                </a:solidFill>
                <a:latin typeface="Arial" charset="0"/>
                <a:cs typeface="Arial" charset="0"/>
              </a:rPr>
              <a:t>,</a:t>
            </a:r>
            <a:r>
              <a:rPr lang="en-US" altLang="en-US" sz="1700" dirty="0" smtClean="0">
                <a:latin typeface="Arial" charset="0"/>
                <a:cs typeface="Arial" charset="0"/>
              </a:rPr>
              <a:t>   </a:t>
            </a:r>
            <a:r>
              <a:rPr lang="en-US" altLang="en-US" sz="1700" i="1" dirty="0" smtClean="0">
                <a:latin typeface="Arial" charset="0"/>
                <a:cs typeface="Arial" charset="0"/>
              </a:rPr>
              <a:t>G. Bell, J. Cary</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Tech-X Corp.</a:t>
            </a:r>
            <a:r>
              <a:rPr lang="en-US" altLang="en-US" sz="1700" dirty="0" smtClean="0">
                <a:solidFill>
                  <a:srgbClr val="3333FF"/>
                </a:solidFill>
                <a:latin typeface="Arial" charset="0"/>
                <a:cs typeface="Arial" charset="0"/>
              </a:rPr>
              <a:t>, </a:t>
            </a:r>
            <a:r>
              <a:rPr lang="en-US" altLang="en-US" sz="1700" dirty="0" smtClean="0">
                <a:latin typeface="Arial" charset="0"/>
                <a:cs typeface="Arial" charset="0"/>
              </a:rPr>
              <a:t>         </a:t>
            </a:r>
          </a:p>
          <a:p>
            <a:pPr marL="0" indent="0" defTabSz="914400" eaLnBrk="1" hangingPunct="1">
              <a:lnSpc>
                <a:spcPct val="100000"/>
              </a:lnSpc>
              <a:spcBef>
                <a:spcPct val="0"/>
              </a:spcBef>
              <a:spcAft>
                <a:spcPts val="900"/>
              </a:spcAft>
              <a:buFont typeface="Arial" charset="0"/>
              <a:buNone/>
              <a:tabLst>
                <a:tab pos="-457200" algn="l"/>
                <a:tab pos="114300" algn="l"/>
                <a:tab pos="1577975" algn="l"/>
                <a:tab pos="5668963" algn="l"/>
              </a:tabLst>
            </a:pPr>
            <a:r>
              <a:rPr lang="en-US" altLang="en-US" sz="1700" i="1" dirty="0" smtClean="0">
                <a:latin typeface="Arial" charset="0"/>
                <a:cs typeface="Arial" charset="0"/>
              </a:rPr>
              <a:t>A. Kondratenko, M. Kondratenko</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Sci. &amp; Tech. Laboratory </a:t>
            </a:r>
            <a:r>
              <a:rPr lang="en-US" altLang="en-US" sz="1700" b="1" dirty="0" err="1" smtClean="0">
                <a:solidFill>
                  <a:srgbClr val="3333FF"/>
                </a:solidFill>
                <a:latin typeface="Arial" charset="0"/>
                <a:cs typeface="Arial" charset="0"/>
              </a:rPr>
              <a:t>Zaryad</a:t>
            </a:r>
            <a:r>
              <a:rPr lang="en-US" altLang="en-US" sz="1700" dirty="0" smtClean="0">
                <a:latin typeface="Arial" charset="0"/>
                <a:cs typeface="Arial" charset="0"/>
              </a:rPr>
              <a:t>, Russia</a:t>
            </a:r>
          </a:p>
          <a:p>
            <a:pPr marL="0" indent="0" defTabSz="914400" eaLnBrk="1" hangingPunct="1">
              <a:lnSpc>
                <a:spcPct val="100000"/>
              </a:lnSpc>
              <a:spcBef>
                <a:spcPct val="0"/>
              </a:spcBef>
              <a:spcAft>
                <a:spcPts val="900"/>
              </a:spcAft>
              <a:buFontTx/>
              <a:buNone/>
              <a:tabLst>
                <a:tab pos="-457200" algn="l"/>
                <a:tab pos="114300" algn="l"/>
                <a:tab pos="1577975" algn="l"/>
                <a:tab pos="5668963" algn="l"/>
              </a:tabLst>
            </a:pPr>
            <a:r>
              <a:rPr lang="en-US" altLang="en-US" sz="1700" i="1" dirty="0" smtClean="0">
                <a:latin typeface="Arial" charset="0"/>
                <a:cs typeface="Arial" charset="0"/>
              </a:rPr>
              <a:t>Yu. </a:t>
            </a:r>
            <a:r>
              <a:rPr lang="en-US" altLang="en-US" sz="1700" i="1" dirty="0" err="1" smtClean="0">
                <a:latin typeface="Arial" charset="0"/>
                <a:cs typeface="Arial" charset="0"/>
              </a:rPr>
              <a:t>Filatov</a:t>
            </a:r>
            <a:r>
              <a:rPr lang="en-US" altLang="en-US" sz="1700" dirty="0" smtClean="0">
                <a:latin typeface="Arial" charset="0"/>
                <a:cs typeface="Arial" charset="0"/>
              </a:rPr>
              <a:t> - </a:t>
            </a:r>
            <a:r>
              <a:rPr lang="en-US" altLang="en-US" sz="1700" b="1" dirty="0" smtClean="0">
                <a:solidFill>
                  <a:srgbClr val="3333FF"/>
                </a:solidFill>
                <a:latin typeface="Arial" charset="0"/>
                <a:cs typeface="Arial" charset="0"/>
              </a:rPr>
              <a:t>Moscow Institute of Physics and Technology</a:t>
            </a:r>
            <a:r>
              <a:rPr lang="en-US" altLang="en-US" sz="1700" dirty="0" smtClean="0">
                <a:latin typeface="Arial" charset="0"/>
                <a:cs typeface="Arial" charset="0"/>
              </a:rPr>
              <a:t>, Russia</a:t>
            </a:r>
          </a:p>
          <a:p>
            <a:pPr marL="0" indent="0" defTabSz="914400" eaLnBrk="1" hangingPunct="1">
              <a:lnSpc>
                <a:spcPct val="100000"/>
              </a:lnSpc>
              <a:spcBef>
                <a:spcPct val="0"/>
              </a:spcBef>
              <a:spcAft>
                <a:spcPts val="900"/>
              </a:spcAft>
              <a:buFontTx/>
              <a:buNone/>
              <a:tabLst>
                <a:tab pos="-457200" algn="l"/>
                <a:tab pos="114300" algn="l"/>
                <a:tab pos="1577975" algn="l"/>
                <a:tab pos="5668963" algn="l"/>
              </a:tabLst>
            </a:pPr>
            <a:r>
              <a:rPr lang="en-US" altLang="en-US" sz="1700" i="1" dirty="0" smtClean="0">
                <a:latin typeface="Arial" charset="0"/>
                <a:cs typeface="Arial" charset="0"/>
              </a:rPr>
              <a:t>Y. Huang, X. Ma, L. Mao, Y. Yuan, H. Zhao, H.W. Zhao </a:t>
            </a:r>
            <a:r>
              <a:rPr lang="en-US" altLang="en-US" sz="1700" dirty="0" smtClean="0">
                <a:latin typeface="Arial" charset="0"/>
                <a:cs typeface="Arial" charset="0"/>
              </a:rPr>
              <a:t>– </a:t>
            </a:r>
            <a:r>
              <a:rPr lang="en-US" altLang="en-US" sz="1700" b="1" dirty="0" smtClean="0">
                <a:solidFill>
                  <a:srgbClr val="0000FF"/>
                </a:solidFill>
                <a:latin typeface="Arial" charset="0"/>
                <a:cs typeface="Arial" charset="0"/>
              </a:rPr>
              <a:t>IMP</a:t>
            </a:r>
            <a:r>
              <a:rPr lang="en-US" altLang="en-US" sz="1700" dirty="0" smtClean="0">
                <a:latin typeface="Arial" charset="0"/>
                <a:cs typeface="Arial" charset="0"/>
              </a:rPr>
              <a:t>, China </a:t>
            </a:r>
            <a:endParaRPr lang="en-US" altLang="en-US" sz="1700" dirty="0">
              <a:latin typeface="Arial" charset="0"/>
              <a:cs typeface="Arial" charset="0"/>
            </a:endParaRPr>
          </a:p>
          <a:p>
            <a:pPr marL="0" indent="0" defTabSz="914400" eaLnBrk="1" hangingPunct="1">
              <a:lnSpc>
                <a:spcPct val="100000"/>
              </a:lnSpc>
              <a:spcBef>
                <a:spcPct val="0"/>
              </a:spcBef>
              <a:buFontTx/>
              <a:buNone/>
              <a:tabLst>
                <a:tab pos="-457200" algn="l"/>
                <a:tab pos="114300" algn="l"/>
                <a:tab pos="1577975" algn="l"/>
                <a:tab pos="5668963" algn="l"/>
              </a:tabLst>
            </a:pPr>
            <a:r>
              <a:rPr lang="en-US" altLang="en-US" sz="1700" b="1" dirty="0">
                <a:solidFill>
                  <a:srgbClr val="3333FF"/>
                </a:solidFill>
                <a:latin typeface="Arial" charset="0"/>
                <a:cs typeface="Arial" charset="0"/>
              </a:rPr>
              <a:t>G</a:t>
            </a:r>
            <a:r>
              <a:rPr lang="en-US" altLang="en-US" sz="1700" b="1" i="1" dirty="0" smtClean="0">
                <a:solidFill>
                  <a:srgbClr val="3333FF"/>
                </a:solidFill>
                <a:latin typeface="Arial" charset="0"/>
                <a:cs typeface="Arial" charset="0"/>
              </a:rPr>
              <a:t>one but not forgotten</a:t>
            </a:r>
            <a:endParaRPr lang="en-US" altLang="en-US" sz="1700" dirty="0" smtClean="0">
              <a:latin typeface="Arial" charset="0"/>
              <a:cs typeface="Arial" charset="0"/>
            </a:endParaRPr>
          </a:p>
          <a:p>
            <a:pPr marL="0" indent="0" defTabSz="914400" eaLnBrk="1" hangingPunct="1">
              <a:lnSpc>
                <a:spcPct val="100000"/>
              </a:lnSpc>
              <a:spcBef>
                <a:spcPct val="0"/>
              </a:spcBef>
              <a:spcAft>
                <a:spcPts val="900"/>
              </a:spcAft>
              <a:buFontTx/>
              <a:buNone/>
              <a:tabLst>
                <a:tab pos="-457200" algn="l"/>
                <a:tab pos="114300" algn="l"/>
                <a:tab pos="1577975" algn="l"/>
                <a:tab pos="5668963" algn="l"/>
              </a:tabLst>
            </a:pPr>
            <a:r>
              <a:rPr lang="en-US" altLang="en-US" sz="1700" i="1" dirty="0" smtClean="0">
                <a:latin typeface="Arial" charset="0"/>
                <a:cs typeface="Arial" charset="0"/>
              </a:rPr>
              <a:t>S. Ahmed, K. Beard, A. </a:t>
            </a:r>
            <a:r>
              <a:rPr lang="en-US" altLang="en-US" sz="1700" i="1" dirty="0" err="1" smtClean="0">
                <a:latin typeface="Arial" charset="0"/>
                <a:cs typeface="Arial" charset="0"/>
              </a:rPr>
              <a:t>Castilla</a:t>
            </a:r>
            <a:r>
              <a:rPr lang="en-US" altLang="en-US" sz="1700" i="1" dirty="0" smtClean="0">
                <a:latin typeface="Arial" charset="0"/>
                <a:cs typeface="Arial" charset="0"/>
              </a:rPr>
              <a:t>, Y. Chao, P. </a:t>
            </a:r>
            <a:r>
              <a:rPr lang="en-US" altLang="en-US" sz="1700" i="1" dirty="0" err="1" smtClean="0">
                <a:latin typeface="Arial" charset="0"/>
                <a:cs typeface="Arial" charset="0"/>
              </a:rPr>
              <a:t>Chevtsov</a:t>
            </a:r>
            <a:r>
              <a:rPr lang="en-US" altLang="en-US" sz="1700" i="1" dirty="0" smtClean="0">
                <a:latin typeface="Arial" charset="0"/>
                <a:cs typeface="Arial" charset="0"/>
              </a:rPr>
              <a:t>, L. </a:t>
            </a:r>
            <a:r>
              <a:rPr lang="en-US" altLang="en-US" sz="1700" i="1" dirty="0" err="1" smtClean="0">
                <a:latin typeface="Arial" charset="0"/>
                <a:cs typeface="Arial" charset="0"/>
              </a:rPr>
              <a:t>Merminga</a:t>
            </a:r>
            <a:r>
              <a:rPr lang="en-US" altLang="en-US" sz="1700" i="1" dirty="0" smtClean="0">
                <a:latin typeface="Arial" charset="0"/>
                <a:cs typeface="Arial" charset="0"/>
              </a:rPr>
              <a:t>, F. </a:t>
            </a:r>
            <a:r>
              <a:rPr lang="en-US" altLang="en-US" sz="1700" i="1" dirty="0" err="1" smtClean="0">
                <a:latin typeface="Arial" charset="0"/>
                <a:cs typeface="Arial" charset="0"/>
              </a:rPr>
              <a:t>Pilat</a:t>
            </a:r>
            <a:r>
              <a:rPr lang="en-US" altLang="en-US" sz="1700" i="1" dirty="0" smtClean="0">
                <a:latin typeface="Arial" charset="0"/>
                <a:cs typeface="Arial" charset="0"/>
              </a:rPr>
              <a:t>, H. Sayed, G. Wei, B. </a:t>
            </a:r>
            <a:r>
              <a:rPr lang="en-US" altLang="en-US" sz="1700" i="1" dirty="0" err="1" smtClean="0">
                <a:latin typeface="Arial" charset="0"/>
                <a:cs typeface="Arial" charset="0"/>
              </a:rPr>
              <a:t>Yunn</a:t>
            </a:r>
            <a:r>
              <a:rPr lang="en-US" altLang="en-US" sz="1700" i="1" dirty="0" smtClean="0">
                <a:latin typeface="Arial" charset="0"/>
                <a:cs typeface="Arial" charset="0"/>
              </a:rPr>
              <a:t>, </a:t>
            </a:r>
          </a:p>
        </p:txBody>
      </p:sp>
      <p:sp>
        <p:nvSpPr>
          <p:cNvPr id="8" name="AutoShape 11" descr="data:image/png;base64,iVBORw0KGgoAAAANSUhEUgAAAXAAAACJCAMAAAACLZNoAAAAulBMVEX///8FNlYANFUAJUsAKE0AMVMAKk4ALE8AMVIAI0oAIUn09/kAJEt8jZy1u8MdQl8AGUXV3eM8XHUAHEZ0iZmVo68oSWQOOlnJztOksr0+X3icpa/y8/QAHUaAlKNre4u7xc1JYnhfdYjn7O9Xan7f5OgAFEKfrrnN1dszVG63wspZc4ePnqutucJug5R/kqEADkAAAD2OmKQbSGUAADcwTGYzWHJMaH5kgJN5kqNMYHVeeo4/V29db4JD16wqAAAeCklEQVR4nO1de2OiuNqHQBIuWi+oaAcsSqlo1XbH03HOmdnv/7XeXEmCSJ12ZvrurM8fuyMNkPySPHnuWNY/j1YHex9+dCf+RTTvA4AmH92LfxEFNqF++dHd+NdQElHA/c1H9+PfQwdIAH/OP7ob/x4qsO/3Vx/di38BhUnCZZMwuynMK1f6+VSM4n6/s9ipK+Vd/PCAj9mHdemPpg1CgLBumC4k8976mF2J9h/asT+UioiCSykS3Dt5rq6MP7ZvfyQ9YoEuAJJr7+Ul270y8p9NuSvBRXN5bRDIa87NR/btD6LpMn6Aixn9lyPBTZWGufbENTyy2BEaodurtPgOmj/QU5Eck6GV+ZKj9BT76CJxER4ta8Uae8E6+cAe/7NplfJT0SGSYAU4/Fs1mMllj5fkVJ1AznIWH9fjfzaFPYE3lUEqloK7qkWRSr7e1X4F04/q8T+cSn4mAkh/FJJ7IE0ELKSY4lA2b815G3wVy99GO76o0Wf2KxZCt9sEeIcdpIPohOlc6Qdo17E1M6wUuh3NKpsLpgNi/tu9Av4emnKWkg7YrzLVuQenXPL1J/6bi4n0BL3SG0gwjJTbBSVPaWIpD3xOrC+w3uJKP0J8wUYC8JVg6VvVoOBMB96K31/YDZ3Bb+/pH0JbxpP9TPzkS1yXQQSbiaQcCGgLb/2bu/nnUM45hFTWV36z4gOlphM+MCZ/Ve7fTHukL+lwQjkGmCjV/onycOBL4wo7ZUF8tRy+mXKGIJA/N4xlO8pWsqRbAN3Jn2M6P/51gb+D5pRn9Av5k9nEg0z+ZLo/AJX3nh6yUiS/0tuo52lMnDB1oIspBdUs/Uouz+kR+nAND3oXlR1D7JgF3BQrfpH1j4/qj0SocbrWld5FW4I4UoL1PWEqHXkq3mEbuCociKg9cH09Md9LR6w51azQBkowx8DuK8vKANkAXnWed1Mee7qTZ9qv5ESi9jgj1XCEQLCzrvRuGgRAN1iNU+Dzf3UR1pTKnAjkc+tKP4Gyh+CgseZv6XPG/vHQibV4zvlDerUS/iQqy1IDPCzLQv+/oEF5FQivdKUrXUKDC+kqg/8kOkbOJfSfj+7nH0OfqrjCNrqarX4a7ZzX4bZt7/b1J13pIroC/ptpdhngXz66n38MfXbgJeR/dD//GHr8MryEJtfEzStd6UpXutKVrnSlK13pSle60pX+zRSGxTWO6DfQ7Kl793i77oHOQx+ZaePZdna1z/xsCkHqYOh5AAAbGpEt4bHvOr8xQysfZKvV03y1m/7/3GhJeTN/+rbsbjfv6l8yWg6xSHPWE7Ysa0k9e6D/e8LnyvkaIN9xMXKdDu497hq2VjG7aaZscLagQ7irtd20/HWXne1fvjraroMQxgj5KN6/MwhoxL2mRpb+gF/7HTlayRYEyAOgcqYA7ATH0zEN/KDJe97p+AF+XBUNT6YhgKnW8uGx9uZ1v1P98XnU+ARC5WPqQgA8shxcDGn/0vX7IJ8A5obWl5V07DnvevAFlHT7CNgnBB+OJ1u3qjhwQgC60WHcdOIMfPVweLJ6QlGDgxD+eqaD5W0fEn7rxN/32/H463dIuwujr+8JS2HZQt7/9EvCscdrK/xC2sXnghKwu603np9FnPbfRaMGyJdVpSpWCKVGyn+Jm1lzvk/pmvaHlQBRbG2WXHV4By9/ZE940i+VvEILfjx3z0+h8C5oWN0VQMcagMUrESMIfDp5xUaWmrGBfTofuawa4TXXmdnELJUwNqaq+E4vQvvtiNv0rZ3MuLZgK6P/S0WGfKIvWQB1Rs4APJgQhVXVqTMETubIKjrymd73hi4MBU8xl5ukLVsPzrF+Kq8ZS4ibz43XiRf+gObt+SFA7sMvFVJyWHFQIqP4h+Ntzw9cHVMIzKHeVfwBkKMy8Al1sDEJGNSWSNKTgMOm3fpVlumYNfxxzwpM+KfcneW32fitEgVjZOCkIvmu++mtU3gR5aDCG8VzcewXq7UOOTR7NaqqCU7yhFA+KDfzNXS1jQEezJJI4Yt8S2Odja3YY02FlPaMG7lNFX927E+dN+ZAsGIsZ0/pX0XhukIPz/UjP9MZDTJQ0gDX7ijGE425A2Su8WEFeJPcN3bPAs7xPnOKcebWeduKZAdHwxH+a2kkBQTPrg023PsKv47er2bAyR3bjtoWMDb40HcJOGpKqjwP+JbxE+/QbN7g1T3eVu8q51URfrNGnck6l6DOdQl1FeKwp8F3DnAiVcUVf7KRsSjfCPiG9885U7Ot4E8N3mJtYoLTLxe4axT25JLsNw1pr3iEo9lzzgNu5T21xo3PB7wN8IRrY+5Z9fM7e92binc8Many+HrDn0lbpw0Gy3pRAgxQ2LYATtZcdXR6WqblGwHnUnFLcQ7eFfiWkE5WF8T9zWUo0gY4dSq1Ja661ga4LMvGlrgm5L0JcC6FtKGy4jc+tA+ziUI2iPT3ZsGt5AI/1d8FKZVcM6C1Am4dq13hadLkWwAXVTrb+KwoAhdouIVmn8K8mA6K037yqp99veFuu20wkNZuPfM4SUmxW23n412z7bTSRpxzp85A7gFV9+s1wFVJZH39vAXw8WmFsTqJLSgrWyfZ0/H7eqF2RDla4yhI0fpkk7BXqnh+0pBafn2kC/XhdH5PHretRlk8fYfkcc7LmS5lyx61i7quk/YaTEoDqarA+7MjUmq82tjtgGu3aDL3GwCX2ulDiwwiAHeZ9Wb6GAfUjwMDMZ7i6CDeGRjUBXm2EUUBUGs86YiGdr+SDsp9L0D0cf6QDzP/6vJWwPObMi82ax9DP4oPTgCIIoJP5BA5zLY1tKq4uNLJXwFc3aKlPL0BcMHwWgUJAThdl0XsY0+soIgJSOMO9qC8FJhj5OxK1KjI/nKcjuMZfU4OPpICgM8mYQYxQV9cck401GThQ+Cv2Zsz2gz4dYXsVi7FltLEeV+iZ2N57RXAC3VLv1qcbwBc7JROmy6oAb76C8axzeVIWtSwGKYOnixue7wJgMZGYbsbBJzTro7bTbYTyrCwZmX/wXEcc22bnl/5se+i3uI4EWzhuYZmiTFZ1VJMYDWLcW2pKIMSbtGNq0ZKvXgFcEtJhkoU/3HA5fHhtNVil4A/EZEmK8IwGYvKntYOpb0tG9eKQ+QbE8csVzVPGkMXIH7wZJtBEiY71m0QhFOYxnOmG+64MbXGFTbkJQCq7jPYzDlWLBz0WrikMg1WleteA1zJKYrv/zjgT2J1tZZin/rVChf0witLjiI8lp3jtSeN45APC5t94f027bX37Bred4InOfHcXWJadzKHFubSes+2Z41zqPrzLy2OqnFlw3Iycek1wD9Xt6gR/TjgB1DHsoGEr0gTa8VsOz1lqghPLS7cpl+zXDHzYU3LEmNFSBM82Q42jpYB5WS6Ms4LtFZljMxRkp3VArjKl+zIr4q8Brh20Fa9+mHAE3EStH9fULj7NOQe+ZKc6Izo6Nk1XSNnQ6jZYNhc1dgM32fQ1pf9N1yfP2pCMn21zBRZW+GVb7IV8OnpZ1xeA1zN0TsAr/znrYYpvuP1pcSWrl6/yRLeYuMrNMxy5dV2NttTtf7d8VVvdIKNXw8WYsVEI70NlzVqHtoKt1bAy0r1uRjw2c8AfIxe75s0XmlKWd5k5V7Ql7u6Fs8Wbt0Xwu21mX6Js57aAcnUb23nMYiQYWBjmxz0zOd/fQU3TkrXvJil/BTAhVGhvfK99D4rDb3kGrspdtFWpvOaT4GpfvKRRoZQxD/dVGMNbCdor7ilEQWB8UrWr7rBROEWt2xbBfjFh6ZiKWoN/TDg8sxsLQIpPtGhZdwzbQnYRiu2v+FQu5Kw3tRqjrNue6Y3kQsWNfGO+rRBpZVYUyqhmLvliS3wupFTxZe0yeGKpVwsFqrKG1J1fgPgsjZ+k1u5fp/2ERS2MfCd0YoZMA1ph5dkrknDbMerHjNiGNUkUxa7gr9Vv1lxXEPK39ApOC3QWkkprR/BqYTHyxWfJyVJVt34YcClkJKd75pl/c2fGlVD4zy3Fv3KxD3DaTRucj4wXUVVFWbEDuWaG5Z5vFV8AS94jjVOtKITDKOTniso28JzFUN25aXXAP9SKT7KbPrDgD/wK2mbzzHnSp/GBngcXs3KzeRm49uEPObKZLEDNqrI9NKyW2uSKRueMlowo71m/iuOAQ3NWZ9yjUrTbP1ESKXFqAXxGuD9SrVXh9lbAW918gqPrHY4cUelbRx8zLbj6SycT0HNUXrTOWkm+KmpeyY0YAscqt+GzppkyxTa0O81ccIqwKy1wPxCIuVWAWyvAF5WkrumRCjAm4KrGgB/FmuhLQRCmB1c1abbwCvYHtW/dSViroDJwhnjqa16Lt29GNemHVtXocMXprNurLDInu5BgKHjLnbNeA7V1s/ODiqVs9K/0AEhTBe22f0K8MbIGwm4Jivj1wHnXjJD52PLA5tzyviHwWW45crEUVg/TGbEV69pSmefRFCHU8K67h0XE+wj5Abu/eqszLdVYspZnlJFYWqb6BXAlX1Ri4msAG8MdRMCE9AA5wcBQC2Ai+NFk+64uFeTARijD/QrXJQxj8Li5OyTt9a0qCFUdl2rEpux6wf9zu02a9PTSuXvjc6N67biKGpPtgOeVaeszhAX0vbe6F2SOpimC4uXtB2afGaRtsCnbPQmr2AWXHOacUPY7I1/2jnG/YGhovKJ0YR67jT3hvtZ9np0zEE5w741txCflqPjUo9rB3xdMSrda7+UVxuzOcR06Nqg0J6c87YrHiRkaJBsz0IzPpfxYUOp5IaOoIGF18S1HdeijEGyLa+d/HybpZdF262Uv7cxEEgzbeumglbA1TMN25C6pyE+XH5EUw9lFX6jFu/fgfXN+MAJm9Za5Btj65G+UbgoA4xW3CoTNFiboOm+3JvfABF8+cLPeYYqzQT0mhwrlRAO9G3aBvhAuXuMSupKnG9QZWT4iyFeiI/a3Z20FiTiCg2JpIHnMr+WWU+y22C5YvbaOghsHRjyjRXSidHR4Of9pTGhY7XEcYNnpazQc3TFuAXwQgUXmg8cVOdFw6kpH+jqqRMc0LPWQh4cDqD+Z84ATaMoi9owp+2lwfnAVn3NUpYEp4uXZRbouj5nfW2hHAZpoYDoS32Nl3F10hmM9zzgA1g9D7gGWwsnytFZ337VJ0l9HaqEz/a5U5NFwQGTB/AQe9MoOj9l4WxNROZz2aqvmff48W9GdXGhXpM7ub+gQcybNgZEKiWF3GRn5rOrzB/gGr07C/hY6Zh2WjvtRpUMWjdOJjKCsWap49uvMZ6cAMSwrbFOJjbXdhBj4cas8Uiljvk8xsBqS4GxZ+9gXLursXD+YS0ypvpqze2gMTVjq5iKDdJjJUaG2VDNRWRuPw1w/Q2rSUcdCWl9jw3Ui2DPyEV9kY+rfT4j5PIObJK2VrRzHszMq4yFm/bFnGVOYf0ZXH00cWTco7aurCGdBGz6VLmhW2snMp78GhPPew3WK0ZLPScNBr3lfHazG98dAsVs+jXwlCO/tx1zetoPXUfFhoPolKdpmYPAv58VeRiGSZHddSqBseYgsQZMXm5SypjwC2GNN3Fxr2OIzWLH64Azob8mnXLBxczaCONTyxWXnYyJ4bbR2kbIJ/hkycnHHo0sQICR03EQ1vJ1orotcaGQRZIw1B7ioYZDO9G4lw0d1Ht5eZlAX03D6YrYsUMwODEEsfWNJnXZl2vFrtmUjc5gKVzpNWuoClnD6AGXnfrGBuOvMCZBJAoj3WSRxTA4G9Nu3bdladpeVB8vM5e1kd+crbp5NloBStrvtMGqtWK31LZrSDMzQH95Ir7wEHszVpwjKeTNkE0RB9wMv+DSNBzqz2xiPRxw+W0sPuMiZ9+pOpR/c7z0PN7kbam+PE1yeyfgTYOzrWkP3bPW9V3aMlPNK2LH+FQ60o6kWYzIS+LstDELsTfFZpmzgvG3z/sv/2EzN/TEyPafnpaAL1ahJkD38fPnO5tP8GOD86GMqnaj4V+caYRcA7MxGm3KQfZpGGEvaC8AUq6d5lxX5DaE4WjM+ARt7Pe250PTsvhc1jjsnOnhYEgTtRDsTlmC4qYLfOA58bZBOufGw5rhM5E2aMIqU66vSDmBcE/kPHOOkUgVECI34Nd4pmM9c1SAS9o5qfwmWd4Tw8JOEPiuR5bDq4rnahKcrHLoon2DiSBrXODAI10IevtWa5mV71FDDQUAgy/nMxFmLykGAAcR+U/kIIiDl3HjnE77mNBzrQO7iAdKuehxw/8UyvRG6INlJgGIPI5j2hvxvhQ+oo+rITANeJIL6hxnVS+Sx0Adep5jz1tB4BRuHp2gis8FEDv9L02FIZLVXw/9OhEs4vWyOyva4i45Fd1e5Cr1n3ByWiWkNboqzO56ke8ScpzUHz6dWz3Z3YjQiUNpswj6UbrWBpOM3Mj3I/dvvdbS5ovf77vD7lSCVbLHjerYTY8ubbc1J2K6hKnjItcN/MV5e3iNkuzz0X7uR1H/AQ73TdVpLJqYkTRQGF4wp/IJ5fjx8NBPA0JpPz3sLygxFRbZavx5vJqVl79HUVLktZWQDDbZyQdpSLOLnp7kTe3CckZ7mL2+5k5ee8E6fT/lg3I6LQfXcl5XutKVrnSlK13pDCVldiogXelX0eqWysNpep/92H35sqKnM7UKfzONPxPqciNI0aX/zj62Q000nfjQ9jya7xadVPBqp00fQohZkUwnXbQqir+Hps8IudLBue0j56SW1cfTzIE2ctfDmJpRMA+Wpl6BMJEshmqQYbMW6VDn4foAAxfYMNjrTYpyqhSavPYA4/lWmGh/Zf8+nfeiLAdGk8bm1FvgSQ9+AVnwn96avUk9nL+49jY5XH6baGIOPi9vMlPbDU2y8oIRa5Owf8qWmQOA381pCv8aEcRZMFEGe724iusIj3GP0uTlcVxjHDagPvYwzFfUAugqN/ZqDdwA2XLVl/T+uLI5rmzy6zG0itvj8Xib89/CED6gLadkfZK/Lf4rMJhPYMfHvSU3zGWkP7HwAOWTXg9UlnLqpK6imfIYUBtxeSBP/CLgIUOxt+TakLz4GFpz8uLeQgA+vj0uvibWDPYkfSFPfOSDf1k/SQt1uLcD3+/E1Cy7IQ9akBcu455G9sw6oioyK0fA7ktzI3UjVL6URyQTyg8QaMUEBi4AMAgChF3frDrKAa9udoTZuDg42HEc5MHgyNvP6SOq6NwJBCCl1qc7Fzp0Yldk2lPRjRFicZPJM4QPfH435M2O08EejrhRquyD6kv2M18LJmgC3MojAJBY9mXqscDBowvZSI8YVEFy0wizGEZyjayWIOjggxg8DgIHIuEwDNek047jQhZh6kCYkvleu7SSIADAIzc6AcFkjaXDI+kAleI/dzX/djjxRBTMkrAZBWsSA/g9u7nZ95CNjIqMGuDU5QZ4cOIg8HBvNc22MbYRd4sw076sbrOhvkiXTugW8ciQkLqPhBsy63CPLQDCT7bqA3S7m2Z77NkBR5Om/vT57ikDLdykEXBmuvf5Bkr6PMSli3ko0oDMtHS1zzH3/3xGNt5ubm5mEwo44VJwmW3GsQe4V3fvgt5mMPgEWMD4rccCteIlrQnt2OCF4LQ67HlkP/d8z5EWpwSB7umj4SzMdL+EekYSfSeLbwy7rpmwrAM+6AAeMB1igO8591pgseqNpPYFNcyyzpDL3LZPHQQeH/mNANwGvA/TQEaADHpA+PRvVUTaBYB/YgmUfH4eePjOHInYr6FX+e5ijwM0dmW88pAPnsX30NitIGT/55GOeSwA7ydWyHoc9kViV0g3zZPLI0zzDlDR1mQweqUdymDY4M4AzpI/Hc0PrQNOM2FYLckRqhKVErpMC45sLOPbSgcQfE8BFwdIHfAhhPJsmLq2x4JgGODwkFwIuEv6CXgoVh3wnS8jqDJHDJICzq3tAwH4XF7OWLyS8DJPNcBzCfiwupF6mWiq+B5rfqyVexLJxwK9zgJOBqGH3hmAk0HQGM0cAuWaJb1kgUwzB/8XiyCyPY5H+BRwLM6AGuCZr4UUHyHHggyT9JCV6LsIcMJbxdasA04FLR5+9YgFkApwSwecbH/K/ojsI73MYQW4aNo3YrNXDj02CX/V4vQIKzMCPr4RIBZtgFOfqq8cYQbgG4dVvdj4WlBI3ucPnDl+SWaTxvPmrjsmvPsEcOpZp+d3DfAustPqfYRLsh1466ExeTeNdbwIcLxdQ57DcAI4eT4LO87JnFgV4GwAuQH4HtvsECdPgnEVNNcCOHVn+7t7qIegj2qAUyDaASd7QqvsZgBO1iINWydj0fKPEI+sJoBn05TFEH923WR+CjjOZz5Z42Ud8CPUgl7JScS+jnHr+VManxftLgPcnVHZjAo2J4DToB46oytHxhQSwPHo06dPh1ICzvZoanNRp+wQ0cKRRSPaAJ+SRyPPAJiscOMDzhSIVpZCUdViRM0VToQPOGAZooXWghXno4BT2cJPLEiOkqcGwAe0IqUX55kBeHgAWlAI3c/3HPDMGkc0ve0ywFdE6AP04DwBnLIpyiqGngz2oVuNSrU8VYYMHqyXjz0fOuJDwBmray8qg7QBTgRMKY5JotnCeowSYSlsf7UA7ugJAgbgZHvQRDjyDC1UWAecLGF3vPOdwRnAaSwsPt64BuAvhPsagP8tAbf2DjlDM+cywK1xSgsCByeA3wQ0LHjgV4cZARwcCD1LwG3oEMVBlXVLiABJNFpWPKUVcFrU3ozPoSFEemYX6W+bWMhR1WLpDcCJIE7zBAiYWvwp4sIgAzzskRN3SDfmGcCT2LPxBBgshTxVy13CPLOBA24NyQbtAQNw7yzgfH7ACeA08cIv5iiQtiDKwwdEpc+qFT4cYWCEc+YjB3BFshVwKrj1jQsh2WdabsYAiYjb84ATuRXpDEMBTpPPOzN2mqtApSLiPxjgNJUQeFQWOAM4WWc0G8UAnBwzKsOHPDu4UYDnZIKAEWdPpkcHnJe+EICHZH6AfQI47QzeT2A1YAK4ll1GBk8Q2lerSJiApkS2p6Uj2gEnIkatXCgta6Ny1An75VK2BngZ6oAPhBjTAPh3yDNmiKCq4qQJxEyH54DTfAWWGHkOcGsTAdsEfBNobyQnKEsOEoBbJQ0o0gEnSmUVEUs0MZ5mLABn89MAON34HlD1DDTAEwl4jmSWVil27xixkV0C+Gy3mw5WoTWd0pdVKgGL/oKHsAb4o77CwzU0wt8V4DnNReDa9lKJPkVHpN9wwKkMxgA+CziLQDMAp1+bkboWWeAuUzol4OSKucJp+L4sTEVFsEQHnMxPE+AsDlgrL6gBvuWAf2Urh9ucBsIilDmgc+EKv3nplp86U+tA1VAa8wvQ0yDPp/eEx4lsRAl4WAy7HHB6VIXlGpvhlnRDj6bT6a4LybpOOZvLySS6x4LsjCz2AA+9E4AX0GP9PQ84PdlNTZOcM8Ch9sxkBQHm2RYV4HSv64CzPXSgptNkjIAIHh4jmWxC5qMBcGrR0PQ/gi0vpJTs53KFU3sFT40fPK9pT/OFxxSaOuBmstuSs5T7qfX0dT/tMuv8lsbc4wDCgLA/IFYvzRNc/v33/XcU3VCdwAa95XIxIa36RhwpK4To+75DuoOwlM8z8kgYrBcvAYAuH9bK5elLy4CBSRYfS5AkY5OAy/B2co5wwAmH4tHb2z5RKvFw0SNaj7AZfPFkEHcIgJErRWURz5ksFrEDPJFRvMeVJLuGHHBpvOLPIIKIFgxN/gbvyeiH9sOGW+7oaiMiFttog8jrLO7+7kHA0mmGUBmj8qieWkQOTTp3BPCv2eTrDVcosgOLQQSeG90JkTH0MaaSqOPifkkZK3XpOG7HidaZ/rwNC5wk5LoBHqmDpqSRl54HcbSW69ZxmFGy/A/DYII9atS0lh3sU+5DhOkq4H8UBJRtFM8Yc8HM2lGxDHoQ9b9xBMMH7MujfhU5RnLaOHLJSQrJDYGM1Y+RI0+B8tllm37t4kCJHaMAafXIeogMqBp8mWL+xwPC/YwqSg6EGEPEOQxBqrJ1zx5c9y+jyFjkus9knP/LrC/591H5l7iedddE8tQ+obYbdSWNqClM/HO2M/0PSdXs06wW95qN1rG9riIuN6Tlnv1gS213fHw8fsutck8fSx46HvH/UypGIzoXY/pcsTDD2XJix7dV6CTt30iuq/3ILFqVj29jsvHiRynbZLS1/PE0ohM7ZS+usCGvVPHIG23wuRVu6f9ph0o6hoxmMT0eAOlMXiH1JCZrReiT7mjcfCIXyGlZJlZu5WGS/R85GVtuKF36mQ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5" descr="data:image/png;base64,iVBORw0KGgoAAAANSUhEUgAAAKAAAACgCAMAAAC8EZcfAAABL1BMVEX////xhRcTSZrxgxDwfwAARJjwgQD//vzxggvwfgD//Pn09/oPR5kARpr+9+/xggbY4u9wjb8AQJb74Mj++fT86Nb97+D+9u398uYAPZXxiBv50az969v6+/3wegDmHyf61rT1rmvyjyrzm0j2tnz7483yjSPylT7u8vj2u4P3wpL0p17zn1DykjX2snT5zaX0qGPBzuP97e3nKTH3vov4xpz5yszpPEPmFSBZfLWAnMfzlzLqSVCwwt03Yqd1kcFTd7IoWKKjudnveH3sWmEALY/yj5TvbxW+zuT72NoANZL0n6PvbXNEa6uWrdEaUZ/rUA71p6rpOB3lABD6z9HykZXpRj/5x6X2u7zsVVz1raTtYBbyk0r85ubvdGr1rbDpRi/xgUDxhSn0qYnzmWQXBAJ7AAASIElEQVR4nO1cCXfayLIGt2g1MiBsCRASjiUEwlrYxhBsYzveXiaLl8nimeTemzdv+/+/4XWpJcwigeOIce45U3PmBC2WPlVXVdfWnUr9TX/T3/TTUUXSta5e458bRwyVu726ipBqDivPDSWSHFMVUZoSSneeG8siCVI766PzKWv/bKNccOoP8CgP69JzI5qlcic9jY8idITnxjRNJRenZwl55ecG9UC8Xp/Hl06r+nPDeiBtSvwQCn5zw59GTXQrxIdEtWWOGUTckZ8bWEB6mwTwOMuWykpNt+AEcQvPjcwnXgv5h9pOMKglGHJk/hyziRTIH1I7zcnJrkpPtH4KgM0WG19Sn55+ayaiDFWeD9aElMD+YVWa1tlCR0yj8U8AsBzgQ73a7AXn5wBYaAT60ZnHQoUQjZ9fBgeBSbYXoOj/8+s///vbc2CaJkllFtlYNHj/+K/R8fHVl2cANUWhgbEX3ZYP+8eX96+v9t8/p0dTdhm+xqKovd0fXf/5+cvr49HnZwAWkNxg9sWI0NX7T6PLL98+33/d/fOvBxaSxvCNoybc64PR9YeXlIMH98mOsSDLj31gE8MAE68WdfH6YP/4+vLy6/6nRAFWJKfRcKRHxbSKK4J9bpUir77/tLs/Oh7t7yY6xOVOXaRkmXZz5b3ygAVGevTHfDs+2AU6+Po2OXwVgwRuCW47q+YA3bcw2W7c9S8jgHewn6QhHHAPXjvXkpbKTo25MPHBeeX/Pu7uH18lyL9UypqOGollL3OHfRcBG/F8rpnk1/9NdqaTsrNBI25E6qdPOuBD5hJRbbaRpSeKL9VZjGujNZQ69C1w6JcC0FXUXq1q30MFjznGiIRRY1qsR0MAZ5QO8HDJ0/ihmHREUjaRH1eYrlcXA4hk1ksOX66pfsi27GmyIYq9RPFRvYRhq2s1pdbstrkwTNNj7iQxFjogxULxJuhpRKWaDlvw0HJDFWMRgrCiFWkNqnE4XseeDBC1Jocll/miZAGJ7mv7YPkU63BonCy+VIkC5OyH40JXJSzanU3zlUGZsLsiHHJJ0iLomw5Onz6jtRgPzWmEggMaIq6yIBbilin5U6jcQqo6+96m6esKMqf0gYmqnVpOJZzGyVpBqnf/+udvv/3jl5lzZWa8xQefr2DQASYRMdIsDTjiJZ04+vw7dZA+Xc5On3KPec1umEfriqDZq5LPskdw0rnBb9e71PsY7V/O8lBp+OYGB+nmAjhZ6nCVk0wVTk06g/7hYHf/6vLyajTnwCn+tIYszWeIg2HAVyY0NHWFHf9+ki8Pdo/vX35+ffx6jj2yL4fIAo74cTBe+Wp+IIqdhEUQAH59//bt/QJAKofMNeCpk0A1RFylwSz1lrSREe4/7R5ffvjzcvRh8X00PvdNDbj5xFxdWwBXK+ERpko8gkDxenQV4QXXPA45fKrikpVzMJDQwIlPI5S+0Dhsf/fry6hrJRMUYwhOgr06cV9pJT+NAL39z48ff4uJIiSdmhgLxYbBM9TEaS7xEfZRoBdcjAXheXBQ0mnuMT6egdF4LTktZYyWAABngowfUZmpiNSuJwjrgYSGiI24CYq38SOLb1oWWWvKTeuImHGPlqgXQxqPKW0ZVIfXVAJrtklcEVpuEOYkVFa9m0YsiTsKISmuqMYIYRNUmLr5ckdf8RAHJR0QP5BgEzGm0cAU0wTq012uvvztZZc8xlY+kXQrJh8pYWZiqC0U3aXjR/2JNdaxy+ZiEAdEw3AaCFO+DKktxNqSJwiOiFoJx5vT1ME4oqTgewkIcEHSiJhLAJTrCBtrg0cBcCjC0BQoA0UWh4D7uszXc7KP8Bd/gBQc5atTuQrjEAVKI2rsIPMtUTTXB48SjXYa8+cgkkOhjQaDHd9vUh6PrfVMcyFpGOH5c5KKHrqIeAdi+bjUr6Ao5fX2KSgtlNXnzlF3VR1MjmSDKgp+tq4nmToMjVlDp7j2UJ8yvTU6qRC3QpmplGu1WmlCtVq5rCiVgiyss11GF+ejDll5MDxymf4eiiw2lh3PM02zFZBpep7n9oyOPXCGmt5ck0dT9sjCfMzLlZKkDxs9718tqsAVV2RBlGSJaIEIpJBV1Wq3vJ7dlWqFpNnpINxTQmCFSk0fuCa1vpjjsEiQCD6/nwjryDT+RbP9bjMpeERELouxZTb0ciFBD1tiPpdQkjSn4dZFjCdZdeBPtlNJ8UMVpSHHX/JUy7JUNY1EzNEbSQRgRDBWvYHWTCqlXvEINP4pBvULsF8bA15gLKpWfWy6PaieKFpX0ygr+aYOpGnd4XBgd1yvVbdUjDGZx0mw2jK6CTXeDrOoVab2TiQUF5flkDV2G11dapbKSoXqKLyFn3sVz/OCTAVCKZeakma7YxVnOXEGJyIU4w9ZJ0Fpdg2YBlSUdSB7SaW84+jN8lPkp1LSHcNrWTMgEc560tN8RV5p6vZYFTnKu1QH1alDIjTLlR8TbR40rNdSxSmMRO08wZeo6E6PRhJUB0SRmpGSJiXn0SlNrdHmyANEbOrf94RCs2HW01T/qB7UPY1ZmL1iSHvTRzuTv5o+s1OcuXuBZEX3MDdhI6kv83hniZclo445ggiyTEOrhfKxd7adz+dzuXzmvE+PbuAon9++KYZ/2M9k4EzmDhCdbNM7fcrdnV1EYkyV7PYE4aPLoAWp62IqIAS1e46uTCnmyV1uAyhTPaTve5PLbcB/mQnA4lmGHm/ktrfg6CazAUeZDL0pk98qRrwKLFJjUo+Oj75n4OmdtkgdPSy6Q0mZMRs7tzcM4enpCT082mCUPwvevXmUYx8A/E0VT9nNZ4d3efrP9lHMC2UtbCRdHtYE8LpencqdyI1tqbJgP/eKd8C/m/4eyNhe/ybv8zMEeHIOiHKnJ4EIblEW5m+Keyen9Hz+NO6dvNQKq6hLK6VgVLoWFTzqx7t6tFnqVymA3G1w9OaODfghk6/iaYYdBjqzd5qnY+vz2v+QaCkEkgJBRPWl+BTNpHMmEtt2rNU82gYO9dnB5laGAdxir97K+ENavQjx0+P8KXD3lgLM3cUDFIyghrq00Cj1oEooWo1mrB3egzHNHG6yo+J5LndKRy+z5Z+gSgtSl5tw6hBG2AcPHMydL3l3l9Wh8ZKlHBWnTmDScZtL5pwLGNNqOMIXmdz27Q0F+AoAFm8yd1vnwM/gchG4vQE37wHUzOEjAMbPyZIJHVekHdMwxGgPxjRXDTl0ms+dUy5u5I922LWjIzArJ8Hl2yqoCNx84ev6m/gH82yIxV5cYCWwDnHVXe5VFE/zU5woVnOZV6DWAHDn4i5z1j/Mg9YGXwNs822Lbx1zW5vxD/ZLpWnUinu9oNX9DvbeilLHia8TISdAYfp9Oq/kKECKfbvfp+zcvg10GA42tmHC2YLPuom20z6Ve6xvQ4sbPtZvRVYt8/B58sChm3z+bI/aHV/OzjKZo50jyqm7fogfxCH3pn97lqewQ82PooLBfK5unHJK/viuzp30fZtyFHCITnu5i9QJA3hbpcbQl8fAJlKdAduXq1armVzm7mwJ/0pj0BDUjs+buD4+4q3Ax3hyHhrBV/k8ZcsF1YS7i/55hv4+ocO9cTvBD/gyQHeHMZ4CUEWDdjSEevHiX2KtT6uLQCBU+a2QQ6c5+A2qene7lbmjwEAXpvCDST87PNy6fRMPLyV1wFUg6mCJeAXddysBFquhXQO6yOXu6JRxSzXl7vRum+pocTv3MM0VfRW53dvb29yJfWKq3ADpJ3h5z1/Ym7Win2XHV5HTByOSOdtjqkxH8hx+0g+ozhrBKMkTfvmFoaE+p0qNL0KetjweCQCmsb70NmYEQ2vWv8v5No4BPD8BZxZENBxNUJHc0aLpk7+8Pj6+/CIINb2DRBhcb2VTZ9h+h1pLEfpSXw2txavMRrU4AQiaAXbvwYiD23oeMXe8H42ORwf797YHPVYidrXyyqBYDztAUTvWEqUubs9yvgieUB5t9sHGbJz0N32A4M30Tw7h+pavEHtv/Dnx9KI/P8ZvR1evX1+Pdnd/peEEh1z9MWkF3hRDhFmvFOMH/kfVd61y70Dw+htVcKzeUZt3tJ0Df7X4jl3fBhndfPVu27+5+m7eQbgcvX759v3V/u5HsW46j81zSa1J9EesjhT1UUfVDKP8LXj27GiDaTHMHbfB9ao/955uB3dvTM8fgiL98fvx/Wcf4O80nHgkvNTU6jKYcCyju+AQ7txuvfJp6xXl0N7Rlk9H9Hfx4uSNfz0gGNNieLA10RKqE13btbiPo+v3Hy6Pdw+uH48uBUFB+yE8RURtu905v2dzQjtTRxHX/c/Z3Jy9g+96rbpKY1jy2+7o6up4f/fT/XcBpBOO3Z5KRCCSxWPKSOWHamuQSCo4Ha9J/VFECMGo7dmsEf1g9Mvqv58jqTMNEcaaU1udri6VyoXvyi3zQkGpNSVddyDpqnLQe1hr0VHpDKl4v7zaPzjYvYps0VhBcnPQxmJ6mpCI1XrLMxoOAFWWp4x4GXBpw0HDcM22pWIOwvAGB30KvK6XguH49uX+/ssTG72FmmZgjpvNMkKWUkyr9XbLhER4w3acYbdLp3YZMpQ1iLsHtt0wDNczW+26pSJRJCwpnaYsbIoIuiOnh0D4sdyY1PDaVnoxF4p8pBQ/0AvqmgmdF9kX0MUxfMFxGIuEhOlykQ6ERT/I0ISUYIvETLhMXCjpw4HbVhEkx2OS4dBGqajIz1UwfxKxhDBSrVZvMKQiUWNZRKm+njXtSlPvDjquObYQznILDMVQsBmIrKFHok6JRWXV7QwcjQrrjKVXXBE56yng8IJcKCiQWx4Y3hhy4Bz8zwhYVxsTv19BaEKeulKILiU5Ioqu1idPAmTDA/KbPHQLoYUSrDBn4xWT4O4zLRmHeux0gaxAzd8fdmcOjc2Jxl+xZJyvLK4Lg85LNKkjC04dBGG+YCZxyPorxlhyPWP+PbxNfUkxVFIJwn9uoVWZp3q23mI2I0fkFrtoZSjBBonbAiTHUERnhU5ZuP4x9gvGi3MALFlXB7J/A3jmaoRTrtQRt/5Cd80kUQ2yBQOx3i2+a6Wj1+tCdw23ugP3R0mCxXxR56mEwRIIlqCK7LDkqbflrXu1Lj/EKLrPdyhC0gkYTCk6+K95JL5jJSESbEzcSElXIKsi9CB2JTH2jh+Qx7UY/gAVXBKXQAa+Dv2u9FZcA5ymrszt/ShBi/Eg9ipLMKqxM1opvkMyKSpZSzp9JT8q5BqxMy5P9XjNW7joYnqhsSekkp/dQa0lga6GyZo3IKFC9iImA1tgK56Xliqpc7vmpqQOBRjNIaHhJ5/w8p2Wxuuej8co/SISQYEtzUGNQoovx5sSm1udYv4hoiheRJ2XHZbTgQWzJS/eGlOHQV2nJZS5GIADVo2GIIp3cawhTJWt9ToMSgxAjWUj8MCfDKnnFVfLKvREbqFDMkGqAcAFGZQHmG04B2FbE4w1F9cMzw9R4vHxNJUA4LwWF4LxRf6eGbLt+4Nxzdy6+qg1J0+lZjadzs7JUKHB9nQjwYryCjg0yIpJI1N3LGZddyIkcQt7J7CFdZAGCxnjbzITZ7CpPxa3HiAJAg7OeDOC3gr2NJpaL+nvo4aiyxlKj6CoXvGkAHKz23dUhvWg/FOfqqGybTRIZNlX7oikt769mGp+qSJUAF4yxHDPrxmRUwy2z0IEQt7GM8t9EybFr5habHWp1Jhs6Zadm4HLbG+3qGSMg9e5dSOPmT5YtmNYGIetoeqCA9BktfGI2vMQPaax6Mk0DoaU48SpZrDF9bo823CQLI5yd737DtqL+zCiejfCKLO17iCHc2C6MCOuT411cR4fyeqRr5M7WWZ+9NnzQzGN1xjaVcy5HGukqvrEG2wCxM6M5zDA6XWm4QRnZoyR2onPqCm94GOm933xF8esa10dUM2b6jcllrbM5tZ6gRX39IdzJixFWKfPqquh8cN4RYdSqmQG86A1KafDTiriWgHS6FeFFQNq/RFt2RUz4CG2nLIs8IIOBY11p4JLw45hNIbLd2UK73VDY87VO86w4e9gsvbtTflCpSI/0tbWQk1JQ4WK8ZNbox38flKM7HyZivvjuUHNkm3NIly91cZfTEK3NTP/kCXbcT0P8U0DTzFx7VnWJ5BsqxOI3E+ywe4cle0WrFhABHk/JT5KJafjtcye8xNt4z1HfKFcqq3oePi3o/8HKEzXvAxJ+3Q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 descr="data:image/png;base64,iVBORw0KGgoAAAANSUhEUgAAAPgAAADLCAMAAAB04a46AAAAkFBMVEX///9QAABBAABKAABOAABFAABDAAA/AACMbGzm3d3VyspkMjK3paVdHh5HAAA7AACJZmZaGRnb1NTZ0dGmj4/q5ubGubn38/OcgIBXGhqDX19tPT1iKyu8q6uJaGiUdnaWeXmAW1uiiYn59vZ5UVGumZllLy80AAB1SkrBsbHOwcF2TU1qOjp5VVUtAAApAAD2Zk/pAAAIxUlEQVR4nO2da3eqOhCGCQRQdwut1tpjT6/2att9/v+/O0jRApPMDJpggbxr7S82hjw7EOaW6Hl6nUvRZflThA2VA++mHLgDd+BM8KBDkgbBT+9HndHdhzQHntzs20H7mhi91dNnk2OzqavUKHhXyBfXodnFTYj4wuQALWkSBPlgpTQHLuJHk0O0ootUFtzr0By4iK9MDtKCPnxRcC/GvkFw4d+ZHKZpjWVQcAdzb2oUXER3s8lv1Ulxm+fcpsFF4P9aJcUQZZJxGwe3IbNX+ObuArj8TOhG/N6isdcRcH++DOlWXAXf3F0Aj8eeOXJ57XUJ3FtGhjrrGrh3a4i8c+DeyAx598ANkXcQ3Lsz8VbrIrj3r4FLdRL8jwPfXw7cgTtwB24QXIYRR2HAAT+os3bB5QuzsxuVjVIDl6fMzk5ULl3L4P8eMlYH7sAP6MyBO/BmuD/qGLgICtLBgYt0kv91eOAiXW/+OkBwkV56wwQX6ftAwUV6MlDwjHw+THDhnwXDBBeF0zo8cOHA95QDHxq4SOgy6eSgse4NHjMquNPZHsy5RmcMccvfjIKvl4yRPYzpjlqQUfAuyYE7cAfuOXAH3iM5cAfuwL3fBj5LaU/A525Pag4+vb/S6Z5jho8338/+3W90V9JoNDpboeC+Yqw1Jdwdac3BL9NEp+iDccWnKGup89wWvxkcqXCN6Skfp/qvC7+r4MEDecGlslCm6+D0lM+xCe8weHBGXG+ETXiHwUU6Ry+HT3iXwQM85nWPV8B3GFygb6RFjA+7y+AJtr/5itjy0GVwEeutrxW1yaXT4IneWr6g9rh0GlyEuilfkXt7ug2e6M7seCYzTN0GF4HmWqjt0gfwUD3ljJQiAf43jmPscQl9/9WeP164pcj1pVReSmJZXpl3+oqCr+aZTvRXjmarxQL16A8Cnz5ebISRR6rTmG6wO0U+5J0+0sNGdosQVuOh4IUwo1sKxRfQ8xdC7sFVM8z2Q0yIdsBF9A7aX6IrU3jCHC/qzmvfJ62By3PQ/hSt4+CCL3DvTr24tAgu/Mta8zX+KuKCP+I2UFS/bOvgoAaH2MHGBSdsP/nn2OAiXldaTwh/lAl+Q5kCMbuyyBa4/Ky0viYqtZjg+EIhGKEv6+AinpQaoy8hPjh132wui5pAbYDLt1LjD8pM54E/0dY+4hS3BF5+3KbkTLHA57AbeOvrPKT2wIOvXdsHcqZY4DBSKV8AudJcbhX8pxc0a8QHh4EreQ5vAm4xq0XwYFk0vaUfTQ44jGNk/i80YSur6lHAt8kFIonABocPdLRSvC+Cp5bBFevMKG95ByccfMIAh0ZvHsmGJmGMJ3NMg8vlKegnn3JFEiEB/xcMcGgD5d3DgFBy3yp4MIL2ZD4EmESQb5N6UxocrpBFThoGdlhuuTnwM4UHkdlRC+iWxbN1fZpocJhmjb8L35/BZTUxP1vgS8Wymz2F0JHMzHhwf5Lg0BHfvrdW8I2mCgDZBPdgX+FccRus9wCHMb5dlAcunv4a7cs8OBydhBtoNgeWNAeHb4ZdtEVhxFxjXVkAX7E246z3AH+Ha/fPgwx9l5QuQjIKTmcFi0ezMTi0yUu5B+itFhZEe+BkHriIxjUFV9hn5Rg6PG+PdsvNgpOZ/yL+2hQcund+2Ty7hK8TMoVmGFzx1q7qey1uCK5yxEe3PzpDlr6WwKkpL16xDcFVnVZKQeGfFSkNu+BExL8IEzQE3+OYVNItNw2u8sVKwylsqmbgrC2rgIHYyWkcHPW+t3zNwPc6uY8qqzUOjhZtbpecRuBE9kknosbSPDgy5Tu3qRH4237nJ6IFdzbAPcXLZdtm26QJOCNUqVbUNvhYF0X/8ZObgKOrJSb8TWEBXJu8T3YtGoBDd5srRZLeMrjm5iyZkQ3AYYCFLdQttwHufSmnPPoJhTUAP+CnSyS2N8gK+FQ15eV0Hh8cL50hhLnlVsCV2dFy7JMP/rn/hOP1X3bAFfnwymuVDU7nWVH5+kCzHXCF0VEJDbDB9TYBS0j9lyVwEA2qpje44IosTBDqBQOb+kCzJXDwbFZjQVxwGMNLri71+oJpRW39ly3w2pTXlhkuOHyH+zqQjeDSoq//sgVey2LWMphMcFj3S9TpKqKOuvova+AVZ7Ie7mWCw+ouImAO85ba+i9r4JX//bpvzAOH8XIyRQLNHd0+OHvgJZsL/LfzwKHlSybFYFhSF2i2B166UcENygKHEQ06DaqIgiTqlhbB37dTDsNfLHDF7NGJb5hH09R/WQT/+fVosCKxwOHINJNX1gzWhKkDzSYrIuoqUpyKMiRYEbGblvvrQjBPKORb9rk2erp6yf6qCNDJfwqJ8g3THPwuyHuB5uH3x+Ub69uXrrxKw7zVObjkef55sPCWiSykGFj2aaD9PZBVrP9WrrC8zjUHHyWaYeUfV56o3ACpVPN6KcIkZWbYLgk/VG+LrSjXPTkQHHWYqtuJNl+vpjTIEwP6AZ71XrM5BgLuBfXS0qGAP/vVLRqDAfdea0bmYMDrZtNgwOty4Eo5cL0cuAN34A5co98N/hX7qGLtkaGrzaEhmConhjQHP0uxcb0SZcj/oVR/F950QkhfvzanVA64Ngcf4+Mi9j4RVPiXTapLB9IalQN34A7cc+AOvEdy4A68f+DzGdT0UeVy1MHPx4qv7v3rXa3r8VXhFihdrRq4kEqP4qgwTcTY+KkBV+uoME3kwB24A3fgDPBdPcNRYZrIDHjw+SR7D64w6+T5rnj+uDQN1Bj8GcaCpVjstpUdGYevpuAa7t6DPyvOJwg2weOeg18ouJM8aN5vcBV3+J0s6DG4P1dwi6hY63sMHiwVx1FE2/qlHoPDowVF6QfT+wyukgN34F2RA98TfOuyDQ18t5doaOAiKUruBwcukpd8A/7wwEVwuqkbGiB4ZtHNhwmeeeTjYYILGY1vBwmezfmf/kZZCXQxUPCtjs3DlgN34A58D7GOrf8dekwjkwqPzdMv/Q9fcBQ+Aow5TAAAAABJRU5ErkJgg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8801992" y="312737"/>
            <a:ext cx="3383280" cy="369332"/>
          </a:xfrm>
          <a:prstGeom prst="rect">
            <a:avLst/>
          </a:prstGeom>
          <a:solidFill>
            <a:srgbClr val="FFC000"/>
          </a:solidFill>
        </p:spPr>
        <p:txBody>
          <a:bodyPr wrap="square" rtlCol="0">
            <a:spAutoFit/>
          </a:bodyPr>
          <a:lstStyle/>
          <a:p>
            <a:pPr algn="ctr">
              <a:spcAft>
                <a:spcPts val="300"/>
              </a:spcAft>
            </a:pPr>
            <a:r>
              <a:rPr lang="en-US" sz="1800" b="1" dirty="0" smtClean="0">
                <a:latin typeface="Arial" panose="020B0604020202020204" pitchFamily="34" charset="0"/>
                <a:cs typeface="Arial" panose="020B0604020202020204" pitchFamily="34" charset="0"/>
              </a:rPr>
              <a:t>For Accelerator and Detector</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570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0"/>
            <a:ext cx="11285837" cy="728029"/>
          </a:xfrm>
        </p:spPr>
        <p:txBody>
          <a:bodyPr>
            <a:normAutofit/>
          </a:bodyPr>
          <a:lstStyle/>
          <a:p>
            <a:pPr algn="ctr"/>
            <a:r>
              <a:rPr lang="en-US" sz="3600" dirty="0" smtClean="0"/>
              <a:t>JLEIC Talks/Posters in this NAPAC</a:t>
            </a:r>
            <a:endParaRPr lang="en-US" sz="3600" dirty="0"/>
          </a:p>
        </p:txBody>
      </p:sp>
      <p:sp>
        <p:nvSpPr>
          <p:cNvPr id="3" name="Content Placeholder 2"/>
          <p:cNvSpPr>
            <a:spLocks noGrp="1"/>
          </p:cNvSpPr>
          <p:nvPr>
            <p:ph idx="1"/>
          </p:nvPr>
        </p:nvSpPr>
        <p:spPr>
          <a:xfrm>
            <a:off x="-2784" y="785297"/>
            <a:ext cx="12194784" cy="3722903"/>
          </a:xfrm>
        </p:spPr>
        <p:txBody>
          <a:bodyPr>
            <a:normAutofit/>
          </a:bodyPr>
          <a:lstStyle/>
          <a:p>
            <a:pPr marL="0" indent="0">
              <a:lnSpc>
                <a:spcPct val="100000"/>
              </a:lnSpc>
              <a:spcBef>
                <a:spcPts val="600"/>
              </a:spcBef>
              <a:buNone/>
            </a:pPr>
            <a:r>
              <a:rPr lang="en-US" sz="2000" b="1" dirty="0" smtClean="0"/>
              <a:t>Monday</a:t>
            </a:r>
          </a:p>
          <a:p>
            <a:pPr>
              <a:lnSpc>
                <a:spcPct val="100000"/>
              </a:lnSpc>
              <a:spcBef>
                <a:spcPts val="0"/>
              </a:spcBef>
            </a:pPr>
            <a:r>
              <a:rPr lang="en-US" sz="1600" dirty="0" smtClean="0"/>
              <a:t>Electron-Ion </a:t>
            </a:r>
            <a:r>
              <a:rPr lang="en-US" sz="1600" dirty="0"/>
              <a:t>Accelerator Designs, </a:t>
            </a:r>
            <a:r>
              <a:rPr lang="en-US" sz="1600" dirty="0" smtClean="0"/>
              <a:t>by A</a:t>
            </a:r>
            <a:r>
              <a:rPr lang="en-US" sz="1600" dirty="0"/>
              <a:t>. </a:t>
            </a:r>
            <a:r>
              <a:rPr lang="en-US" sz="1600" dirty="0" err="1" smtClean="0"/>
              <a:t>Seryi</a:t>
            </a:r>
            <a:r>
              <a:rPr lang="en-US" sz="1600" dirty="0" smtClean="0"/>
              <a:t> </a:t>
            </a:r>
            <a:r>
              <a:rPr lang="en-US" sz="1600" dirty="0"/>
              <a:t>(</a:t>
            </a:r>
            <a:r>
              <a:rPr lang="en-US" sz="1600" dirty="0" err="1" smtClean="0"/>
              <a:t>JLab</a:t>
            </a:r>
            <a:r>
              <a:rPr lang="en-US" sz="1600" dirty="0"/>
              <a:t>) </a:t>
            </a:r>
            <a:r>
              <a:rPr lang="en-US" sz="1600" b="1" dirty="0" smtClean="0">
                <a:solidFill>
                  <a:srgbClr val="0432FF"/>
                </a:solidFill>
              </a:rPr>
              <a:t>MOOHC2</a:t>
            </a:r>
          </a:p>
          <a:p>
            <a:pPr>
              <a:lnSpc>
                <a:spcPct val="100000"/>
              </a:lnSpc>
              <a:spcBef>
                <a:spcPts val="0"/>
              </a:spcBef>
            </a:pPr>
            <a:r>
              <a:rPr lang="en-US" sz="1600" dirty="0"/>
              <a:t>JLEIC: A High Luminosity Polarized Electron-Ion Collider at Jefferson </a:t>
            </a:r>
            <a:r>
              <a:rPr lang="en-US" sz="1600" dirty="0" smtClean="0"/>
              <a:t>Lab, by Y</a:t>
            </a:r>
            <a:r>
              <a:rPr lang="en-US" sz="1600" dirty="0"/>
              <a:t>. Zhang (</a:t>
            </a:r>
            <a:r>
              <a:rPr lang="en-US" sz="1600" dirty="0" err="1"/>
              <a:t>JLab</a:t>
            </a:r>
            <a:r>
              <a:rPr lang="en-US" sz="1600" dirty="0"/>
              <a:t>) </a:t>
            </a:r>
            <a:r>
              <a:rPr lang="en-US" sz="1600" b="1" dirty="0" smtClean="0">
                <a:solidFill>
                  <a:srgbClr val="0432FF"/>
                </a:solidFill>
              </a:rPr>
              <a:t>MOYBA3</a:t>
            </a:r>
          </a:p>
          <a:p>
            <a:pPr>
              <a:lnSpc>
                <a:spcPct val="100000"/>
              </a:lnSpc>
              <a:spcBef>
                <a:spcPts val="0"/>
              </a:spcBef>
            </a:pPr>
            <a:r>
              <a:rPr lang="en-US" sz="1600" dirty="0"/>
              <a:t>Magnetized Electron Source for JLEIC Electron Cooler, </a:t>
            </a:r>
            <a:r>
              <a:rPr lang="en-US" sz="1600" dirty="0" smtClean="0"/>
              <a:t>by R</a:t>
            </a:r>
            <a:r>
              <a:rPr lang="en-US" sz="1600" dirty="0"/>
              <a:t>. Suleiman (JLAB) </a:t>
            </a:r>
            <a:r>
              <a:rPr lang="en-US" sz="1600" b="1" dirty="0">
                <a:solidFill>
                  <a:srgbClr val="0432FF"/>
                </a:solidFill>
              </a:rPr>
              <a:t>MOZBB5</a:t>
            </a:r>
            <a:endParaRPr lang="en-US" sz="1600" b="1" dirty="0" smtClean="0">
              <a:solidFill>
                <a:srgbClr val="0432FF"/>
              </a:solidFill>
            </a:endParaRPr>
          </a:p>
          <a:p>
            <a:pPr marL="0" indent="0">
              <a:lnSpc>
                <a:spcPct val="100000"/>
              </a:lnSpc>
              <a:spcBef>
                <a:spcPts val="600"/>
              </a:spcBef>
              <a:buNone/>
            </a:pPr>
            <a:r>
              <a:rPr lang="en-US" sz="2000" b="1" dirty="0" smtClean="0"/>
              <a:t>Tuesday</a:t>
            </a:r>
            <a:endParaRPr lang="en-US" sz="2000" b="1" dirty="0"/>
          </a:p>
          <a:p>
            <a:pPr>
              <a:lnSpc>
                <a:spcPct val="100000"/>
              </a:lnSpc>
              <a:spcBef>
                <a:spcPts val="0"/>
              </a:spcBef>
            </a:pPr>
            <a:r>
              <a:rPr lang="en-US" sz="1600" dirty="0"/>
              <a:t>EIC Machine Detector Interface, by </a:t>
            </a:r>
            <a:r>
              <a:rPr lang="en-US" sz="1600" dirty="0" smtClean="0"/>
              <a:t>B</a:t>
            </a:r>
            <a:r>
              <a:rPr lang="en-US" sz="1600" dirty="0"/>
              <a:t>. Parker (BNL) </a:t>
            </a:r>
            <a:r>
              <a:rPr lang="en-US" sz="1600" b="1" dirty="0" smtClean="0">
                <a:solidFill>
                  <a:srgbClr val="0432FF"/>
                </a:solidFill>
              </a:rPr>
              <a:t>TUZBA2</a:t>
            </a:r>
          </a:p>
          <a:p>
            <a:pPr>
              <a:lnSpc>
                <a:spcPct val="100000"/>
              </a:lnSpc>
              <a:spcBef>
                <a:spcPts val="0"/>
              </a:spcBef>
            </a:pPr>
            <a:r>
              <a:rPr lang="en-US" sz="1600" dirty="0"/>
              <a:t>A High-Energy Design for JLEIC Ion Complex, by </a:t>
            </a:r>
            <a:r>
              <a:rPr lang="en-US" sz="1600" dirty="0" smtClean="0"/>
              <a:t>B</a:t>
            </a:r>
            <a:r>
              <a:rPr lang="en-US" sz="1600" dirty="0"/>
              <a:t>. Mustapha (ANL) </a:t>
            </a:r>
            <a:r>
              <a:rPr lang="en-US" sz="1600" b="1" dirty="0" smtClean="0">
                <a:solidFill>
                  <a:srgbClr val="0432FF"/>
                </a:solidFill>
              </a:rPr>
              <a:t>TUZBA3</a:t>
            </a:r>
          </a:p>
          <a:p>
            <a:pPr>
              <a:lnSpc>
                <a:spcPct val="100000"/>
              </a:lnSpc>
              <a:spcBef>
                <a:spcPts val="0"/>
              </a:spcBef>
            </a:pPr>
            <a:r>
              <a:rPr lang="en-US" sz="1600" dirty="0"/>
              <a:t>Interaction Region Magnets for Future Electron-Ion Collider at Jefferson Lab, by </a:t>
            </a:r>
            <a:r>
              <a:rPr lang="en-US" sz="1600" dirty="0" smtClean="0"/>
              <a:t>T</a:t>
            </a:r>
            <a:r>
              <a:rPr lang="en-US" sz="1600" dirty="0"/>
              <a:t>. Michalski (</a:t>
            </a:r>
            <a:r>
              <a:rPr lang="en-US" sz="1600" dirty="0" err="1"/>
              <a:t>JLab</a:t>
            </a:r>
            <a:r>
              <a:rPr lang="en-US" sz="1600" dirty="0"/>
              <a:t>) </a:t>
            </a:r>
            <a:r>
              <a:rPr lang="en-US" sz="1600" b="1" dirty="0" smtClean="0">
                <a:solidFill>
                  <a:srgbClr val="0432FF"/>
                </a:solidFill>
              </a:rPr>
              <a:t>TUZBA4</a:t>
            </a:r>
          </a:p>
          <a:p>
            <a:pPr>
              <a:lnSpc>
                <a:spcPct val="100000"/>
              </a:lnSpc>
              <a:spcBef>
                <a:spcPts val="0"/>
              </a:spcBef>
            </a:pPr>
            <a:r>
              <a:rPr lang="en-US" sz="1600" dirty="0"/>
              <a:t>Computation of Magnetized Dynamic Friction Force Based on a Reduced Binary Interaction Model, </a:t>
            </a:r>
            <a:r>
              <a:rPr lang="en-US" sz="1600" dirty="0" smtClean="0"/>
              <a:t>by I.V</a:t>
            </a:r>
            <a:r>
              <a:rPr lang="en-US" sz="1600" dirty="0"/>
              <a:t>. </a:t>
            </a:r>
            <a:r>
              <a:rPr lang="en-US" sz="1600" dirty="0" err="1"/>
              <a:t>Pogorelov</a:t>
            </a:r>
            <a:r>
              <a:rPr lang="en-US" sz="1600" dirty="0"/>
              <a:t> (</a:t>
            </a:r>
            <a:r>
              <a:rPr lang="en-US" sz="1600" dirty="0" err="1"/>
              <a:t>RadiaSoft</a:t>
            </a:r>
            <a:r>
              <a:rPr lang="en-US" sz="1600" dirty="0"/>
              <a:t>) </a:t>
            </a:r>
            <a:r>
              <a:rPr lang="en-US" sz="1600" b="1" dirty="0">
                <a:solidFill>
                  <a:srgbClr val="0432FF"/>
                </a:solidFill>
              </a:rPr>
              <a:t>TUYBA6</a:t>
            </a:r>
            <a:endParaRPr lang="en-US" sz="1600" b="1" dirty="0" smtClean="0">
              <a:solidFill>
                <a:srgbClr val="0432FF"/>
              </a:solidFill>
            </a:endParaRPr>
          </a:p>
          <a:p>
            <a:pPr>
              <a:lnSpc>
                <a:spcPct val="100000"/>
              </a:lnSpc>
              <a:spcBef>
                <a:spcPts val="0"/>
              </a:spcBef>
            </a:pPr>
            <a:r>
              <a:rPr lang="en-US" sz="1600" dirty="0"/>
              <a:t>Space Charge Study of the Jefferson Lab Magnetized Electron Beam, by </a:t>
            </a:r>
            <a:r>
              <a:rPr lang="en-US" sz="1600" dirty="0" smtClean="0"/>
              <a:t>S</a:t>
            </a:r>
            <a:r>
              <a:rPr lang="en-US" sz="1600" dirty="0"/>
              <a:t>. </a:t>
            </a:r>
            <a:r>
              <a:rPr lang="en-US" sz="1600" dirty="0" err="1"/>
              <a:t>Wijethunga</a:t>
            </a:r>
            <a:r>
              <a:rPr lang="en-US" sz="1600" dirty="0"/>
              <a:t> (ODU) </a:t>
            </a:r>
            <a:r>
              <a:rPr lang="en-US" sz="1600" b="1" dirty="0" smtClean="0">
                <a:solidFill>
                  <a:srgbClr val="0432FF"/>
                </a:solidFill>
              </a:rPr>
              <a:t>TUZBB4</a:t>
            </a:r>
          </a:p>
          <a:p>
            <a:pPr marL="0" indent="0">
              <a:lnSpc>
                <a:spcPct val="100000"/>
              </a:lnSpc>
              <a:spcBef>
                <a:spcPts val="600"/>
              </a:spcBef>
              <a:buNone/>
            </a:pPr>
            <a:r>
              <a:rPr lang="en-US" sz="2000" b="1" dirty="0" smtClean="0"/>
              <a:t>Friday</a:t>
            </a:r>
            <a:endParaRPr lang="en-US" sz="2000" b="1" dirty="0"/>
          </a:p>
          <a:p>
            <a:pPr>
              <a:lnSpc>
                <a:spcPct val="100000"/>
              </a:lnSpc>
              <a:spcBef>
                <a:spcPts val="0"/>
              </a:spcBef>
            </a:pPr>
            <a:r>
              <a:rPr lang="en-US" sz="1600" dirty="0"/>
              <a:t>Review of Recent Advances in Cooling Techniques, by </a:t>
            </a:r>
            <a:r>
              <a:rPr lang="en-US" sz="1600" dirty="0" smtClean="0"/>
              <a:t>S</a:t>
            </a:r>
            <a:r>
              <a:rPr lang="en-US" sz="1600" dirty="0"/>
              <a:t>. </a:t>
            </a:r>
            <a:r>
              <a:rPr lang="en-US" sz="1600" dirty="0" err="1"/>
              <a:t>Nagaitsev</a:t>
            </a:r>
            <a:r>
              <a:rPr lang="en-US" sz="1600" dirty="0"/>
              <a:t> (FNAL) </a:t>
            </a:r>
            <a:r>
              <a:rPr lang="en-US" sz="1600" b="1" dirty="0">
                <a:solidFill>
                  <a:srgbClr val="0432FF"/>
                </a:solidFill>
              </a:rPr>
              <a:t>FRXBA1</a:t>
            </a:r>
          </a:p>
        </p:txBody>
      </p:sp>
      <p:sp>
        <p:nvSpPr>
          <p:cNvPr id="4" name="Slide Number Placeholder 3"/>
          <p:cNvSpPr>
            <a:spLocks noGrp="1"/>
          </p:cNvSpPr>
          <p:nvPr>
            <p:ph type="sldNum" sz="quarter" idx="12"/>
          </p:nvPr>
        </p:nvSpPr>
        <p:spPr>
          <a:xfrm>
            <a:off x="5161126" y="6554636"/>
            <a:ext cx="714877" cy="303364"/>
          </a:xfrm>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2437867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CFNS Inaugural Symposium, A. Seryi</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3480081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26822" y="6554636"/>
            <a:ext cx="714877" cy="303364"/>
          </a:xfrm>
        </p:spPr>
        <p:txBody>
          <a:bodyPr/>
          <a:lstStyle/>
          <a:p>
            <a:fld id="{07E1C93C-5050-FC42-8F10-D22D4F119D13}" type="slidenum">
              <a:rPr lang="en-US" smtClean="0"/>
              <a:pPr/>
              <a:t>19</a:t>
            </a:fld>
            <a:endParaRPr lang="en-US" dirty="0"/>
          </a:p>
        </p:txBody>
      </p:sp>
      <p:sp>
        <p:nvSpPr>
          <p:cNvPr id="5" name="Title 1">
            <a:extLst>
              <a:ext uri="{FF2B5EF4-FFF2-40B4-BE49-F238E27FC236}">
                <a16:creationId xmlns:a16="http://schemas.microsoft.com/office/drawing/2014/main" id="{99EC3469-1AFE-474A-B3B8-0BB651AED560}"/>
              </a:ext>
            </a:extLst>
          </p:cNvPr>
          <p:cNvSpPr>
            <a:spLocks noGrp="1"/>
          </p:cNvSpPr>
          <p:nvPr>
            <p:ph type="title"/>
          </p:nvPr>
        </p:nvSpPr>
        <p:spPr>
          <a:xfrm>
            <a:off x="0" y="0"/>
            <a:ext cx="10892589" cy="728029"/>
          </a:xfrm>
        </p:spPr>
        <p:txBody>
          <a:bodyPr>
            <a:normAutofit/>
          </a:bodyPr>
          <a:lstStyle/>
          <a:p>
            <a:pPr algn="ctr"/>
            <a:r>
              <a:rPr lang="en-US" sz="3600" dirty="0" smtClean="0"/>
              <a:t>EIC Science Assessments by US NAS</a:t>
            </a:r>
            <a:endParaRPr lang="en-US" sz="36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82461" y="-34271"/>
            <a:ext cx="1920240" cy="2380882"/>
          </a:xfrm>
          <a:prstGeom prst="rect">
            <a:avLst/>
          </a:prstGeom>
          <a:effectLst>
            <a:outerShdw blurRad="50800" dist="38100" dir="2700000" algn="tl" rotWithShape="0">
              <a:prstClr val="black">
                <a:alpha val="40000"/>
              </a:prstClr>
            </a:outerShdw>
            <a:softEdge rad="50800"/>
          </a:effectLst>
        </p:spPr>
      </p:pic>
      <p:sp>
        <p:nvSpPr>
          <p:cNvPr id="15" name="Rectangle 14"/>
          <p:cNvSpPr/>
          <p:nvPr/>
        </p:nvSpPr>
        <p:spPr>
          <a:xfrm>
            <a:off x="2487582" y="8727328"/>
            <a:ext cx="12111839" cy="1077218"/>
          </a:xfrm>
          <a:prstGeom prst="rect">
            <a:avLst/>
          </a:prstGeom>
          <a:noFill/>
          <a:ln w="38100">
            <a:solidFill>
              <a:srgbClr val="0070C0"/>
            </a:solidFill>
          </a:ln>
        </p:spPr>
        <p:txBody>
          <a:bodyPr wrap="square">
            <a:spAutoFit/>
          </a:bodyPr>
          <a:lstStyle/>
          <a:p>
            <a:pPr>
              <a:spcBef>
                <a:spcPts val="0"/>
              </a:spcBef>
              <a:spcAft>
                <a:spcPts val="600"/>
              </a:spcAft>
            </a:pPr>
            <a:r>
              <a:rPr lang="en-US" altLang="en-US" sz="1600" i="1" dirty="0">
                <a:latin typeface="Arial" panose="020B0604020202020204" pitchFamily="34" charset="0"/>
                <a:cs typeface="Arial" panose="020B0604020202020204" pitchFamily="34" charset="0"/>
              </a:rPr>
              <a:t>“In summary, the committee finds </a:t>
            </a:r>
            <a:r>
              <a:rPr lang="en-US" altLang="en-US" sz="1600" b="1" i="1" dirty="0">
                <a:solidFill>
                  <a:srgbClr val="0432FF"/>
                </a:solidFill>
                <a:latin typeface="Arial" panose="020B0604020202020204" pitchFamily="34" charset="0"/>
                <a:cs typeface="Arial" panose="020B0604020202020204" pitchFamily="34" charset="0"/>
              </a:rPr>
              <a:t>a compelling scientific </a:t>
            </a:r>
            <a:r>
              <a:rPr lang="en-US" altLang="en-US" sz="1600" i="1" dirty="0">
                <a:latin typeface="Arial" panose="020B0604020202020204" pitchFamily="34" charset="0"/>
                <a:cs typeface="Arial" panose="020B0604020202020204" pitchFamily="34" charset="0"/>
              </a:rPr>
              <a:t>case </a:t>
            </a:r>
            <a:r>
              <a:rPr lang="en-US" altLang="en-US" sz="1600" i="1" dirty="0" smtClean="0">
                <a:latin typeface="Arial" panose="020B0604020202020204" pitchFamily="34" charset="0"/>
                <a:cs typeface="Arial" panose="020B0604020202020204" pitchFamily="34" charset="0"/>
              </a:rPr>
              <a:t> for </a:t>
            </a:r>
            <a:r>
              <a:rPr lang="en-US" altLang="en-US" sz="1600" i="1" dirty="0">
                <a:latin typeface="Arial" panose="020B0604020202020204" pitchFamily="34" charset="0"/>
                <a:cs typeface="Arial" panose="020B0604020202020204" pitchFamily="34" charset="0"/>
              </a:rPr>
              <a:t>such a facility. The science questions that an EIC will answer </a:t>
            </a:r>
            <a:r>
              <a:rPr lang="en-US" altLang="en-US" sz="1600" i="1" dirty="0" smtClean="0">
                <a:latin typeface="Arial" panose="020B0604020202020204" pitchFamily="34" charset="0"/>
                <a:cs typeface="Arial" panose="020B0604020202020204" pitchFamily="34" charset="0"/>
              </a:rPr>
              <a:t>are</a:t>
            </a:r>
            <a:r>
              <a:rPr lang="en-US" altLang="en-US" sz="1600" b="1" i="1" dirty="0" smtClean="0">
                <a:solidFill>
                  <a:srgbClr val="0432FF"/>
                </a:solidFill>
                <a:latin typeface="Arial" panose="020B0604020202020204" pitchFamily="34" charset="0"/>
                <a:cs typeface="Arial" panose="020B0604020202020204" pitchFamily="34" charset="0"/>
              </a:rPr>
              <a:t> </a:t>
            </a:r>
            <a:r>
              <a:rPr lang="en-US" altLang="en-US" sz="1600" b="1" i="1" dirty="0">
                <a:solidFill>
                  <a:srgbClr val="0432FF"/>
                </a:solidFill>
                <a:latin typeface="Arial" panose="020B0604020202020204" pitchFamily="34" charset="0"/>
                <a:cs typeface="Arial" panose="020B0604020202020204" pitchFamily="34" charset="0"/>
              </a:rPr>
              <a:t>central to completing </a:t>
            </a:r>
            <a:r>
              <a:rPr lang="en-US" altLang="en-US" sz="1600" i="1" dirty="0">
                <a:latin typeface="Arial" panose="020B0604020202020204" pitchFamily="34" charset="0"/>
                <a:cs typeface="Arial" panose="020B0604020202020204" pitchFamily="34" charset="0"/>
              </a:rPr>
              <a:t>an understanding of atoms as well as </a:t>
            </a:r>
            <a:r>
              <a:rPr lang="en-US" altLang="en-US" sz="1600" i="1" dirty="0" smtClean="0">
                <a:latin typeface="Arial" panose="020B0604020202020204" pitchFamily="34" charset="0"/>
                <a:cs typeface="Arial" panose="020B0604020202020204" pitchFamily="34" charset="0"/>
              </a:rPr>
              <a:t>being </a:t>
            </a:r>
            <a:r>
              <a:rPr lang="en-US" altLang="en-US" sz="1600" b="1" i="1" dirty="0">
                <a:solidFill>
                  <a:srgbClr val="0432FF"/>
                </a:solidFill>
                <a:latin typeface="Arial" panose="020B0604020202020204" pitchFamily="34" charset="0"/>
                <a:cs typeface="Arial" panose="020B0604020202020204" pitchFamily="34" charset="0"/>
              </a:rPr>
              <a:t>integral to the agenda </a:t>
            </a:r>
            <a:r>
              <a:rPr lang="en-US" altLang="en-US" sz="1600" i="1" dirty="0">
                <a:latin typeface="Arial" panose="020B0604020202020204" pitchFamily="34" charset="0"/>
                <a:cs typeface="Arial" panose="020B0604020202020204" pitchFamily="34" charset="0"/>
              </a:rPr>
              <a:t>of nuclear physics today. In addition, </a:t>
            </a:r>
            <a:r>
              <a:rPr lang="en-US" altLang="en-US" sz="1600" i="1" dirty="0" smtClean="0">
                <a:latin typeface="Arial" panose="020B0604020202020204" pitchFamily="34" charset="0"/>
                <a:cs typeface="Arial" panose="020B0604020202020204" pitchFamily="34" charset="0"/>
              </a:rPr>
              <a:t>the </a:t>
            </a:r>
            <a:r>
              <a:rPr lang="en-US" altLang="en-US" sz="1600" i="1" dirty="0">
                <a:latin typeface="Arial" panose="020B0604020202020204" pitchFamily="34" charset="0"/>
                <a:cs typeface="Arial" panose="020B0604020202020204" pitchFamily="34" charset="0"/>
              </a:rPr>
              <a:t>development of an EIC would </a:t>
            </a:r>
            <a:r>
              <a:rPr lang="en-US" altLang="en-US" sz="1600" b="1" i="1" dirty="0">
                <a:solidFill>
                  <a:srgbClr val="0432FF"/>
                </a:solidFill>
                <a:latin typeface="Arial" panose="020B0604020202020204" pitchFamily="34" charset="0"/>
                <a:cs typeface="Arial" panose="020B0604020202020204" pitchFamily="34" charset="0"/>
              </a:rPr>
              <a:t>advance accelerator science and </a:t>
            </a:r>
            <a:r>
              <a:rPr lang="en-US" altLang="en-US" sz="1600" b="1" i="1" dirty="0" smtClean="0">
                <a:solidFill>
                  <a:srgbClr val="0432FF"/>
                </a:solidFill>
                <a:latin typeface="Arial" panose="020B0604020202020204" pitchFamily="34" charset="0"/>
                <a:cs typeface="Arial" panose="020B0604020202020204" pitchFamily="34" charset="0"/>
              </a:rPr>
              <a:t>technology</a:t>
            </a:r>
            <a:r>
              <a:rPr lang="en-US" altLang="en-US" sz="1600" i="1" dirty="0" smtClean="0">
                <a:latin typeface="Arial" panose="020B0604020202020204" pitchFamily="34" charset="0"/>
                <a:cs typeface="Arial" panose="020B0604020202020204" pitchFamily="34" charset="0"/>
              </a:rPr>
              <a:t> </a:t>
            </a:r>
            <a:r>
              <a:rPr lang="en-US" altLang="en-US" sz="1600" i="1" dirty="0">
                <a:latin typeface="Arial" panose="020B0604020202020204" pitchFamily="34" charset="0"/>
                <a:cs typeface="Arial" panose="020B0604020202020204" pitchFamily="34" charset="0"/>
              </a:rPr>
              <a:t>in nuclear science; it would as well </a:t>
            </a:r>
            <a:r>
              <a:rPr lang="en-US" altLang="en-US" sz="1600" b="1" i="1" dirty="0">
                <a:solidFill>
                  <a:srgbClr val="0432FF"/>
                </a:solidFill>
                <a:latin typeface="Arial" panose="020B0604020202020204" pitchFamily="34" charset="0"/>
                <a:cs typeface="Arial" panose="020B0604020202020204" pitchFamily="34" charset="0"/>
              </a:rPr>
              <a:t>benefit other fields</a:t>
            </a:r>
            <a:r>
              <a:rPr lang="en-US" altLang="en-US" sz="1600" i="1" dirty="0">
                <a:latin typeface="Arial" panose="020B0604020202020204" pitchFamily="34" charset="0"/>
                <a:cs typeface="Arial" panose="020B0604020202020204" pitchFamily="34" charset="0"/>
              </a:rPr>
              <a:t> </a:t>
            </a:r>
            <a:r>
              <a:rPr lang="en-US" altLang="en-US" sz="1600" i="1" dirty="0" smtClean="0">
                <a:latin typeface="Arial" panose="020B0604020202020204" pitchFamily="34" charset="0"/>
                <a:cs typeface="Arial" panose="020B0604020202020204" pitchFamily="34" charset="0"/>
              </a:rPr>
              <a:t>of </a:t>
            </a:r>
            <a:r>
              <a:rPr lang="en-US" altLang="en-US" sz="1600" i="1" dirty="0">
                <a:latin typeface="Arial" panose="020B0604020202020204" pitchFamily="34" charset="0"/>
                <a:cs typeface="Arial" panose="020B0604020202020204" pitchFamily="34" charset="0"/>
              </a:rPr>
              <a:t>accelerator based science and society, from medicine through </a:t>
            </a:r>
            <a:r>
              <a:rPr lang="en-US" altLang="en-US" sz="1600" i="1" dirty="0" smtClean="0">
                <a:latin typeface="Arial" panose="020B0604020202020204" pitchFamily="34" charset="0"/>
                <a:cs typeface="Arial" panose="020B0604020202020204" pitchFamily="34" charset="0"/>
              </a:rPr>
              <a:t>materials </a:t>
            </a:r>
            <a:r>
              <a:rPr lang="en-US" altLang="en-US" sz="1600" i="1" dirty="0">
                <a:latin typeface="Arial" panose="020B0604020202020204" pitchFamily="34" charset="0"/>
                <a:cs typeface="Arial" panose="020B0604020202020204" pitchFamily="34" charset="0"/>
              </a:rPr>
              <a:t>science to elementary particle physics.”</a:t>
            </a:r>
          </a:p>
        </p:txBody>
      </p:sp>
      <p:grpSp>
        <p:nvGrpSpPr>
          <p:cNvPr id="7" name="Group 6"/>
          <p:cNvGrpSpPr/>
          <p:nvPr/>
        </p:nvGrpSpPr>
        <p:grpSpPr>
          <a:xfrm>
            <a:off x="33201" y="895029"/>
            <a:ext cx="12122694" cy="5755422"/>
            <a:chOff x="17159" y="846903"/>
            <a:chExt cx="12122694" cy="5755422"/>
          </a:xfrm>
        </p:grpSpPr>
        <p:sp>
          <p:nvSpPr>
            <p:cNvPr id="8" name="Rectangle 7"/>
            <p:cNvSpPr/>
            <p:nvPr/>
          </p:nvSpPr>
          <p:spPr>
            <a:xfrm>
              <a:off x="17159" y="846903"/>
              <a:ext cx="12122694" cy="5755422"/>
            </a:xfrm>
            <a:prstGeom prst="rect">
              <a:avLst/>
            </a:prstGeom>
          </p:spPr>
          <p:txBody>
            <a:bodyPr wrap="square">
              <a:spAutoFit/>
            </a:bodyPr>
            <a:lstStyle/>
            <a:p>
              <a:pPr marL="231775" indent="-231775"/>
              <a:r>
                <a:rPr lang="en-US" sz="1600" b="1" dirty="0">
                  <a:solidFill>
                    <a:srgbClr val="0000FF"/>
                  </a:solidFill>
                  <a:latin typeface="Arial" panose="020B0604020202020204" pitchFamily="34" charset="0"/>
                  <a:cs typeface="Arial" panose="020B0604020202020204" pitchFamily="34" charset="0"/>
                </a:rPr>
                <a:t>Finding 1:</a:t>
              </a:r>
              <a:r>
                <a:rPr lang="en-US" sz="1600"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(Science)   </a:t>
              </a:r>
              <a:r>
                <a:rPr lang="en-US" sz="1600" dirty="0">
                  <a:latin typeface="Arial" panose="020B0604020202020204" pitchFamily="34" charset="0"/>
                  <a:cs typeface="Arial" panose="020B0604020202020204" pitchFamily="34" charset="0"/>
                </a:rPr>
                <a:t>An EIC can uniquely address three profound questions about </a:t>
              </a:r>
              <a:r>
                <a:rPr lang="en-US" sz="1600" dirty="0" smtClean="0">
                  <a:latin typeface="Arial" panose="020B0604020202020204" pitchFamily="34" charset="0"/>
                  <a:cs typeface="Arial" panose="020B0604020202020204" pitchFamily="34" charset="0"/>
                </a:rPr>
                <a:t>nucleons—neutrons and 		protons—and </a:t>
              </a:r>
              <a:r>
                <a:rPr lang="en-US" sz="1600" dirty="0">
                  <a:latin typeface="Arial" panose="020B0604020202020204" pitchFamily="34" charset="0"/>
                  <a:cs typeface="Arial" panose="020B0604020202020204" pitchFamily="34" charset="0"/>
                </a:rPr>
                <a:t>how they are assembled to form the nuclei of atoms: </a:t>
              </a:r>
              <a:endParaRPr lang="en-US" sz="1600" dirty="0" smtClean="0">
                <a:latin typeface="Arial" panose="020B0604020202020204" pitchFamily="34" charset="0"/>
                <a:cs typeface="Arial" panose="020B0604020202020204" pitchFamily="34" charset="0"/>
              </a:endParaRPr>
            </a:p>
            <a:p>
              <a:pPr marL="231775" indent="-231775"/>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How </a:t>
              </a:r>
              <a:r>
                <a:rPr lang="en-US" sz="1600" dirty="0">
                  <a:latin typeface="Arial" panose="020B0604020202020204" pitchFamily="34" charset="0"/>
                  <a:cs typeface="Arial" panose="020B0604020202020204" pitchFamily="34" charset="0"/>
                </a:rPr>
                <a:t>does the mass of the nucleon arise? </a:t>
              </a:r>
              <a:r>
                <a:rPr lang="en-US" sz="1600" dirty="0" smtClean="0">
                  <a:latin typeface="Arial" panose="020B0604020202020204" pitchFamily="34" charset="0"/>
                  <a:cs typeface="Arial" panose="020B0604020202020204" pitchFamily="34" charset="0"/>
                </a:rPr>
                <a:t> </a:t>
              </a:r>
            </a:p>
            <a:p>
              <a:pPr marL="231775" indent="-231775"/>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How </a:t>
              </a:r>
              <a:r>
                <a:rPr lang="en-US" sz="1600" dirty="0">
                  <a:latin typeface="Arial" panose="020B0604020202020204" pitchFamily="34" charset="0"/>
                  <a:cs typeface="Arial" panose="020B0604020202020204" pitchFamily="34" charset="0"/>
                </a:rPr>
                <a:t>does the spin of the nucleon arise?</a:t>
              </a:r>
            </a:p>
            <a:p>
              <a:pPr marL="682625" lvl="1" indent="-225425"/>
              <a:r>
                <a:rPr lang="en-US" sz="1600" dirty="0">
                  <a:latin typeface="Arial" panose="020B0604020202020204" pitchFamily="34" charset="0"/>
                  <a:cs typeface="Arial" panose="020B0604020202020204" pitchFamily="34" charset="0"/>
                </a:rPr>
                <a:t>What are the emergent properties of dense systems of gluons?</a:t>
              </a:r>
            </a:p>
            <a:p>
              <a:pPr marL="231775" indent="-231775"/>
              <a:r>
                <a:rPr lang="en-US" sz="1600" b="1" dirty="0">
                  <a:solidFill>
                    <a:srgbClr val="0000FF"/>
                  </a:solidFill>
                  <a:latin typeface="Arial" panose="020B0604020202020204" pitchFamily="34" charset="0"/>
                  <a:cs typeface="Arial" panose="020B0604020202020204" pitchFamily="34" charset="0"/>
                </a:rPr>
                <a:t>Finding 2:</a:t>
              </a:r>
              <a:r>
                <a:rPr lang="en-US" sz="1600"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(Accelerator)   </a:t>
              </a:r>
              <a:r>
                <a:rPr lang="en-US" sz="1600" dirty="0">
                  <a:latin typeface="Arial" panose="020B0604020202020204" pitchFamily="34" charset="0"/>
                  <a:cs typeface="Arial" panose="020B0604020202020204" pitchFamily="34" charset="0"/>
                </a:rPr>
                <a:t>These three high-priority science questions can be answered by an EIC with highly </a:t>
              </a:r>
              <a:r>
                <a:rPr lang="en-US" sz="1600" dirty="0" smtClean="0">
                  <a:latin typeface="Arial" panose="020B0604020202020204" pitchFamily="34" charset="0"/>
                  <a:cs typeface="Arial" panose="020B0604020202020204" pitchFamily="34" charset="0"/>
                </a:rPr>
                <a:t>			polarized </a:t>
              </a:r>
              <a:r>
                <a:rPr lang="en-US" sz="1600" dirty="0">
                  <a:latin typeface="Arial" panose="020B0604020202020204" pitchFamily="34" charset="0"/>
                  <a:cs typeface="Arial" panose="020B0604020202020204" pitchFamily="34" charset="0"/>
                </a:rPr>
                <a:t>beams of electrons and ions, with sufficiently high luminosity and sufficient, and variable, center-of-mass energy. </a:t>
              </a:r>
            </a:p>
            <a:p>
              <a:pPr marL="231775" indent="-231775"/>
              <a:r>
                <a:rPr lang="en-US" sz="1600" b="1" dirty="0">
                  <a:solidFill>
                    <a:srgbClr val="0000FF"/>
                  </a:solidFill>
                  <a:latin typeface="Arial" panose="020B0604020202020204" pitchFamily="34" charset="0"/>
                  <a:cs typeface="Arial" panose="020B0604020202020204" pitchFamily="34" charset="0"/>
                </a:rPr>
                <a:t>Finding 3:  </a:t>
              </a:r>
              <a:r>
                <a:rPr lang="en-US" sz="1600" b="1" dirty="0" smtClean="0">
                  <a:solidFill>
                    <a:srgbClr val="0000FF"/>
                  </a:solidFill>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An </a:t>
              </a:r>
              <a:r>
                <a:rPr lang="en-US" sz="1600" dirty="0">
                  <a:latin typeface="Arial" panose="020B0604020202020204" pitchFamily="34" charset="0"/>
                  <a:cs typeface="Arial" panose="020B0604020202020204" pitchFamily="34" charset="0"/>
                </a:rPr>
                <a:t>EIC would be a unique facility in the world, and would maintain U.S. leadership in nuclear physics. </a:t>
              </a:r>
            </a:p>
            <a:p>
              <a:pPr marL="231775" indent="-231775"/>
              <a:r>
                <a:rPr lang="en-US" sz="1600" b="1" dirty="0">
                  <a:solidFill>
                    <a:srgbClr val="0000FF"/>
                  </a:solidFill>
                  <a:latin typeface="Arial" panose="020B0604020202020204" pitchFamily="34" charset="0"/>
                  <a:cs typeface="Arial" panose="020B0604020202020204" pitchFamily="34" charset="0"/>
                </a:rPr>
                <a:t>Finding 4:</a:t>
              </a:r>
              <a:r>
                <a:rPr lang="en-US" sz="1600" dirty="0">
                  <a:latin typeface="Arial" panose="020B0604020202020204" pitchFamily="34" charset="0"/>
                  <a:cs typeface="Arial" panose="020B0604020202020204" pitchFamily="34" charset="0"/>
                </a:rPr>
                <a:t>     An EIC would maintain U.S. leadership in the accelerator science and technology of colliders, and help to maintain scientific leadership more broadly.  </a:t>
              </a:r>
            </a:p>
            <a:p>
              <a:pPr marL="231775" indent="-231775"/>
              <a:r>
                <a:rPr lang="en-US" sz="1600" b="1" dirty="0">
                  <a:solidFill>
                    <a:srgbClr val="0000FF"/>
                  </a:solidFill>
                  <a:latin typeface="Arial" panose="020B0604020202020204" pitchFamily="34" charset="0"/>
                  <a:cs typeface="Arial" panose="020B0604020202020204" pitchFamily="34" charset="0"/>
                </a:rPr>
                <a:t>Finding 5:     </a:t>
              </a:r>
              <a:r>
                <a:rPr lang="en-US" sz="1600" dirty="0">
                  <a:latin typeface="Arial" panose="020B0604020202020204" pitchFamily="34" charset="0"/>
                  <a:cs typeface="Arial" panose="020B0604020202020204" pitchFamily="34" charset="0"/>
                </a:rPr>
                <a:t>Taking advantage of existing accelerator infrastructure and accelerator expertise would make development of an EIC cost effective and would potentially reduce risk. </a:t>
              </a:r>
              <a:endParaRPr lang="en-US" sz="1600" dirty="0" smtClean="0">
                <a:latin typeface="Arial" panose="020B0604020202020204" pitchFamily="34" charset="0"/>
                <a:cs typeface="Arial" panose="020B0604020202020204" pitchFamily="34" charset="0"/>
              </a:endParaRPr>
            </a:p>
            <a:p>
              <a:pPr marL="231775" indent="-231775"/>
              <a:r>
                <a:rPr lang="en-US" sz="1600" b="1" dirty="0" smtClean="0">
                  <a:solidFill>
                    <a:srgbClr val="0432FF"/>
                  </a:solidFill>
                  <a:latin typeface="Arial" panose="020B0604020202020204" pitchFamily="34" charset="0"/>
                  <a:cs typeface="Arial" panose="020B0604020202020204" pitchFamily="34" charset="0"/>
                </a:rPr>
                <a:t>Finding </a:t>
              </a:r>
              <a:r>
                <a:rPr lang="en-US" sz="1600" b="1" dirty="0">
                  <a:solidFill>
                    <a:srgbClr val="0432FF"/>
                  </a:solidFill>
                  <a:latin typeface="Arial" panose="020B0604020202020204" pitchFamily="34" charset="0"/>
                  <a:cs typeface="Arial" panose="020B0604020202020204" pitchFamily="34" charset="0"/>
                </a:rPr>
                <a:t>6:   </a:t>
              </a:r>
              <a:r>
                <a:rPr lang="en-US" sz="1600" dirty="0">
                  <a:latin typeface="Arial" panose="020B0604020202020204" pitchFamily="34" charset="0"/>
                  <a:cs typeface="Arial" panose="020B0604020202020204" pitchFamily="34" charset="0"/>
                </a:rPr>
                <a:t>The current accelerator R&amp;D program supported by the Department of Energy is crucial to addressing outstanding design challenges. </a:t>
              </a:r>
            </a:p>
            <a:p>
              <a:pPr marL="231775" indent="-231775"/>
              <a:r>
                <a:rPr lang="en-US" sz="1600" b="1" dirty="0">
                  <a:solidFill>
                    <a:srgbClr val="0432FF"/>
                  </a:solidFill>
                  <a:latin typeface="Arial" panose="020B0604020202020204" pitchFamily="34" charset="0"/>
                  <a:cs typeface="Arial" panose="020B0604020202020204" pitchFamily="34" charset="0"/>
                </a:rPr>
                <a:t>Finding 7:   </a:t>
              </a:r>
              <a:r>
                <a:rPr lang="en-US" sz="1600" dirty="0">
                  <a:latin typeface="Arial" panose="020B0604020202020204" pitchFamily="34" charset="0"/>
                  <a:cs typeface="Arial" panose="020B0604020202020204" pitchFamily="34" charset="0"/>
                </a:rPr>
                <a:t>To realize fully the scientific opportunities an EIC would enable, a theory program will be required to predict and interpret the experimental results within the context of QCD, and further, to glean the fundamental insights into QCD that an EIC can reveal.  </a:t>
              </a:r>
            </a:p>
            <a:p>
              <a:pPr marL="231775" indent="-231775"/>
              <a:r>
                <a:rPr lang="en-US" sz="1600" b="1" dirty="0">
                  <a:solidFill>
                    <a:srgbClr val="0432FF"/>
                  </a:solidFill>
                  <a:latin typeface="Arial" panose="020B0604020202020204" pitchFamily="34" charset="0"/>
                  <a:cs typeface="Arial" panose="020B0604020202020204" pitchFamily="34" charset="0"/>
                </a:rPr>
                <a:t>Finding 8:   </a:t>
              </a:r>
              <a:r>
                <a:rPr lang="en-US" sz="1600" dirty="0">
                  <a:latin typeface="Arial" panose="020B0604020202020204" pitchFamily="34" charset="0"/>
                  <a:cs typeface="Arial" panose="020B0604020202020204" pitchFamily="34" charset="0"/>
                </a:rPr>
                <a:t>The U.S. nuclear science community has been thorough and thoughtful in its planning for the future, taking into account both science priorities and budgetary realities. Its 2015 Long Range Plan identifies the construction of a high luminosity polarized Electron Ion Collider (EIC) as the highest priority for new facility construction following the completion of the Facility for Rare Isotope Beams (FRIB) at Michigan State University. </a:t>
              </a:r>
            </a:p>
            <a:p>
              <a:pPr marL="231775" indent="-231775"/>
              <a:r>
                <a:rPr lang="en-US" sz="1600" b="1" dirty="0">
                  <a:solidFill>
                    <a:srgbClr val="0432FF"/>
                  </a:solidFill>
                  <a:latin typeface="Arial" panose="020B0604020202020204" pitchFamily="34" charset="0"/>
                  <a:cs typeface="Arial" panose="020B0604020202020204" pitchFamily="34" charset="0"/>
                </a:rPr>
                <a:t>Finding 9:   </a:t>
              </a:r>
              <a:r>
                <a:rPr lang="en-US" sz="1600" dirty="0">
                  <a:latin typeface="Arial" panose="020B0604020202020204" pitchFamily="34" charset="0"/>
                  <a:cs typeface="Arial" panose="020B0604020202020204" pitchFamily="34" charset="0"/>
                </a:rPr>
                <a:t>The broader impacts of building an EIC in the U.S. are significant in related fields of science, including in particular the accelerator science and technology of colliders and workforce development. </a:t>
              </a:r>
            </a:p>
          </p:txBody>
        </p:sp>
        <p:cxnSp>
          <p:nvCxnSpPr>
            <p:cNvPr id="9" name="Straight Connector 8"/>
            <p:cNvCxnSpPr/>
            <p:nvPr/>
          </p:nvCxnSpPr>
          <p:spPr bwMode="auto">
            <a:xfrm>
              <a:off x="608790" y="1632080"/>
              <a:ext cx="3657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1069481" y="2605690"/>
              <a:ext cx="108813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2866630" y="2831696"/>
              <a:ext cx="26517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3235795" y="3557772"/>
              <a:ext cx="53949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1353431" y="6259112"/>
              <a:ext cx="8229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347591" y="3854847"/>
              <a:ext cx="429768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544992" y="1881296"/>
              <a:ext cx="374904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563070" y="2097310"/>
              <a:ext cx="58521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3913751" y="3074396"/>
              <a:ext cx="566928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a:off x="439031" y="6522552"/>
              <a:ext cx="420624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a:off x="8477441" y="2345951"/>
              <a:ext cx="164592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6432500" y="2831696"/>
              <a:ext cx="41148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a:off x="401155" y="3322741"/>
              <a:ext cx="310896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172627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3469-1AFE-474A-B3B8-0BB651AED560}"/>
              </a:ext>
            </a:extLst>
          </p:cNvPr>
          <p:cNvSpPr>
            <a:spLocks noGrp="1"/>
          </p:cNvSpPr>
          <p:nvPr>
            <p:ph type="title"/>
          </p:nvPr>
        </p:nvSpPr>
        <p:spPr>
          <a:xfrm>
            <a:off x="0" y="0"/>
            <a:ext cx="7836195" cy="728029"/>
          </a:xfrm>
        </p:spPr>
        <p:txBody>
          <a:bodyPr>
            <a:noAutofit/>
          </a:bodyPr>
          <a:lstStyle/>
          <a:p>
            <a:pPr algn="ctr"/>
            <a:r>
              <a:rPr lang="en-US" sz="3600" dirty="0" smtClean="0"/>
              <a:t>EIC for </a:t>
            </a:r>
            <a:r>
              <a:rPr lang="en-US" sz="3600" dirty="0"/>
              <a:t>Q</a:t>
            </a:r>
            <a:r>
              <a:rPr lang="en-US" sz="3600" dirty="0" smtClean="0"/>
              <a:t>CD Frontier</a:t>
            </a:r>
            <a:endParaRPr lang="en-US" sz="3600" dirty="0"/>
          </a:p>
        </p:txBody>
      </p:sp>
      <p:sp>
        <p:nvSpPr>
          <p:cNvPr id="3" name="Content Placeholder 2">
            <a:extLst>
              <a:ext uri="{FF2B5EF4-FFF2-40B4-BE49-F238E27FC236}">
                <a16:creationId xmlns:a16="http://schemas.microsoft.com/office/drawing/2014/main" id="{9042B4EE-211C-C744-8907-BA289F339DD6}"/>
              </a:ext>
            </a:extLst>
          </p:cNvPr>
          <p:cNvSpPr>
            <a:spLocks noGrp="1"/>
          </p:cNvSpPr>
          <p:nvPr>
            <p:ph idx="1"/>
          </p:nvPr>
        </p:nvSpPr>
        <p:spPr>
          <a:xfrm>
            <a:off x="1" y="816983"/>
            <a:ext cx="6839776" cy="1903228"/>
          </a:xfrm>
        </p:spPr>
        <p:txBody>
          <a:bodyPr>
            <a:noAutofit/>
          </a:bodyPr>
          <a:lstStyle/>
          <a:p>
            <a:pPr marL="0" indent="0">
              <a:lnSpc>
                <a:spcPct val="100000"/>
              </a:lnSpc>
              <a:spcBef>
                <a:spcPts val="0"/>
              </a:spcBef>
              <a:spcAft>
                <a:spcPts val="300"/>
              </a:spcAft>
              <a:buNone/>
            </a:pPr>
            <a:r>
              <a:rPr lang="en-US" altLang="en-US" sz="2000" b="1" i="1" dirty="0" smtClean="0">
                <a:solidFill>
                  <a:srgbClr val="0432FF"/>
                </a:solidFill>
                <a:latin typeface="Arial" panose="020B0604020202020204" pitchFamily="34" charset="0"/>
              </a:rPr>
              <a:t>EIC </a:t>
            </a:r>
            <a:r>
              <a:rPr lang="en-US" altLang="en-US" sz="2000" b="1" i="1" dirty="0">
                <a:solidFill>
                  <a:srgbClr val="0432FF"/>
                </a:solidFill>
                <a:latin typeface="Arial" panose="020B0604020202020204" pitchFamily="34" charset="0"/>
              </a:rPr>
              <a:t>Community White Paper </a:t>
            </a:r>
            <a:r>
              <a:rPr lang="en-US" altLang="en-US" sz="2000" b="1" i="1" dirty="0" smtClean="0">
                <a:solidFill>
                  <a:srgbClr val="0432FF"/>
                </a:solidFill>
                <a:latin typeface="Arial" panose="020B0604020202020204" pitchFamily="34" charset="0"/>
              </a:rPr>
              <a:t>2012</a:t>
            </a:r>
            <a:endParaRPr lang="en-US" sz="2000" i="1" dirty="0" smtClean="0">
              <a:solidFill>
                <a:srgbClr val="0432FF"/>
              </a:solidFill>
            </a:endParaRPr>
          </a:p>
          <a:p>
            <a:pPr marL="169863" indent="-169863">
              <a:lnSpc>
                <a:spcPct val="100000"/>
              </a:lnSpc>
              <a:spcBef>
                <a:spcPts val="0"/>
              </a:spcBef>
            </a:pPr>
            <a:r>
              <a:rPr lang="en-US" altLang="en-US" sz="1600" dirty="0" smtClean="0">
                <a:sym typeface="Symbol" panose="05050102010706020507" pitchFamily="18" charset="2"/>
              </a:rPr>
              <a:t>Highly polarized (~70%) electron and light beams</a:t>
            </a:r>
            <a:endParaRPr lang="en-US" altLang="en-US" sz="1600" dirty="0" smtClean="0"/>
          </a:p>
          <a:p>
            <a:pPr marL="169863" indent="-169863">
              <a:lnSpc>
                <a:spcPct val="100000"/>
              </a:lnSpc>
              <a:spcBef>
                <a:spcPts val="0"/>
              </a:spcBef>
            </a:pPr>
            <a:r>
              <a:rPr lang="en-US" altLang="en-US" sz="1600" dirty="0" smtClean="0">
                <a:sym typeface="Symbol" panose="05050102010706020507" pitchFamily="18" charset="2"/>
              </a:rPr>
              <a:t>Ion beams from deuteron to the heaviest stable nuclei (U or </a:t>
            </a:r>
            <a:r>
              <a:rPr lang="en-US" altLang="en-US" sz="1600" dirty="0" err="1" smtClean="0">
                <a:sym typeface="Symbol" panose="05050102010706020507" pitchFamily="18" charset="2"/>
              </a:rPr>
              <a:t>Pb</a:t>
            </a:r>
            <a:r>
              <a:rPr lang="en-US" altLang="en-US" sz="1600" dirty="0" smtClean="0">
                <a:sym typeface="Symbol" panose="05050102010706020507" pitchFamily="18" charset="2"/>
              </a:rPr>
              <a:t>)</a:t>
            </a:r>
            <a:endParaRPr lang="en-US" sz="1600" dirty="0"/>
          </a:p>
          <a:p>
            <a:pPr marL="169863" indent="-169863">
              <a:lnSpc>
                <a:spcPct val="100000"/>
              </a:lnSpc>
              <a:spcBef>
                <a:spcPts val="0"/>
              </a:spcBef>
            </a:pPr>
            <a:r>
              <a:rPr lang="en-US" altLang="en-US" sz="1600" dirty="0" smtClean="0">
                <a:sym typeface="Symbol" panose="05050102010706020507" pitchFamily="18" charset="2"/>
              </a:rPr>
              <a:t>Variable CM energies from ~20 – ~100 GeV, upgradable to ~140 GeV</a:t>
            </a:r>
          </a:p>
          <a:p>
            <a:pPr marL="169863" indent="-169863">
              <a:lnSpc>
                <a:spcPct val="100000"/>
              </a:lnSpc>
              <a:spcBef>
                <a:spcPts val="0"/>
              </a:spcBef>
            </a:pPr>
            <a:r>
              <a:rPr lang="en-US" altLang="en-US" sz="1600" dirty="0" smtClean="0">
                <a:sym typeface="Symbol" panose="05050102010706020507" pitchFamily="18" charset="2"/>
              </a:rPr>
              <a:t>High collision luminosity ~10</a:t>
            </a:r>
            <a:r>
              <a:rPr lang="en-US" altLang="en-US" sz="1600" baseline="30000" dirty="0" smtClean="0">
                <a:sym typeface="Symbol" panose="05050102010706020507" pitchFamily="18" charset="2"/>
              </a:rPr>
              <a:t>33-34</a:t>
            </a:r>
            <a:r>
              <a:rPr lang="en-US" altLang="en-US" sz="1600" dirty="0" smtClean="0">
                <a:sym typeface="Symbol" panose="05050102010706020507" pitchFamily="18" charset="2"/>
              </a:rPr>
              <a:t> cm</a:t>
            </a:r>
            <a:r>
              <a:rPr lang="en-US" altLang="en-US" sz="1600" baseline="30000" dirty="0" smtClean="0">
                <a:sym typeface="Symbol" panose="05050102010706020507" pitchFamily="18" charset="2"/>
              </a:rPr>
              <a:t>-2</a:t>
            </a:r>
            <a:r>
              <a:rPr lang="en-US" altLang="en-US" sz="1600" dirty="0" smtClean="0">
                <a:sym typeface="Symbol" panose="05050102010706020507" pitchFamily="18" charset="2"/>
              </a:rPr>
              <a:t>s</a:t>
            </a:r>
            <a:r>
              <a:rPr lang="en-US" altLang="en-US" sz="1600" baseline="30000" dirty="0" smtClean="0">
                <a:sym typeface="Symbol" panose="05050102010706020507" pitchFamily="18" charset="2"/>
              </a:rPr>
              <a:t>-1</a:t>
            </a:r>
          </a:p>
          <a:p>
            <a:pPr marL="169863" indent="-169863">
              <a:lnSpc>
                <a:spcPct val="100000"/>
              </a:lnSpc>
              <a:spcBef>
                <a:spcPts val="0"/>
              </a:spcBef>
            </a:pPr>
            <a:r>
              <a:rPr lang="en-US" altLang="en-US" sz="1600" dirty="0" smtClean="0">
                <a:sym typeface="Symbol" panose="05050102010706020507" pitchFamily="18" charset="2"/>
              </a:rPr>
              <a:t>Possibilities of having more than one interaction region</a:t>
            </a:r>
            <a:endParaRPr lang="en-US" altLang="en-US" sz="1600" dirty="0"/>
          </a:p>
        </p:txBody>
      </p:sp>
      <p:sp>
        <p:nvSpPr>
          <p:cNvPr id="4" name="Slide Number Placeholder 3">
            <a:extLst>
              <a:ext uri="{FF2B5EF4-FFF2-40B4-BE49-F238E27FC236}">
                <a16:creationId xmlns:a16="http://schemas.microsoft.com/office/drawing/2014/main" id="{12B18354-3240-2943-8323-16AA3CA8C5A1}"/>
              </a:ext>
            </a:extLst>
          </p:cNvPr>
          <p:cNvSpPr>
            <a:spLocks noGrp="1"/>
          </p:cNvSpPr>
          <p:nvPr>
            <p:ph type="sldNum" sz="quarter" idx="12"/>
          </p:nvPr>
        </p:nvSpPr>
        <p:spPr>
          <a:xfrm>
            <a:off x="5660589" y="6554636"/>
            <a:ext cx="714877" cy="303364"/>
          </a:xfrm>
        </p:spPr>
        <p:txBody>
          <a:bodyPr/>
          <a:lstStyle/>
          <a:p>
            <a:fld id="{07E1C93C-5050-FC42-8F10-D22D4F119D13}" type="slidenum">
              <a:rPr lang="en-US" smtClean="0"/>
              <a:pPr/>
              <a:t>2</a:t>
            </a:fld>
            <a:endParaRPr lang="en-US" dirty="0"/>
          </a:p>
        </p:txBody>
      </p:sp>
      <p:sp>
        <p:nvSpPr>
          <p:cNvPr id="7" name="Content Placeholder 2"/>
          <p:cNvSpPr txBox="1">
            <a:spLocks/>
          </p:cNvSpPr>
          <p:nvPr/>
        </p:nvSpPr>
        <p:spPr>
          <a:xfrm>
            <a:off x="46769" y="2720211"/>
            <a:ext cx="5971259" cy="1043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altLang="en-US" sz="2000" b="1" i="1" dirty="0" smtClean="0">
                <a:solidFill>
                  <a:srgbClr val="0432FF"/>
                </a:solidFill>
                <a:latin typeface="Arial" panose="020B0604020202020204" pitchFamily="34" charset="0"/>
              </a:rPr>
              <a:t>NSCA Long Range Plan 2015</a:t>
            </a:r>
            <a:endParaRPr lang="en-US" altLang="en-US" sz="2000" i="1" dirty="0" smtClean="0">
              <a:cs typeface="Arial" charset="0"/>
            </a:endParaRPr>
          </a:p>
          <a:p>
            <a:pPr marL="169863" indent="-169863">
              <a:lnSpc>
                <a:spcPct val="100000"/>
              </a:lnSpc>
              <a:spcBef>
                <a:spcPts val="0"/>
              </a:spcBef>
              <a:spcAft>
                <a:spcPts val="600"/>
              </a:spcAft>
              <a:defRPr/>
            </a:pPr>
            <a:r>
              <a:rPr lang="en-US" sz="1600" dirty="0">
                <a:latin typeface="Arial" pitchFamily="34" charset="0"/>
              </a:rPr>
              <a:t>A high-energy high-luminosity polarized Electron-Ion Collider for new facility construction following the completion of </a:t>
            </a:r>
            <a:r>
              <a:rPr lang="en-US" sz="1600" dirty="0" smtClean="0">
                <a:latin typeface="Arial" pitchFamily="34" charset="0"/>
              </a:rPr>
              <a:t>FRIB</a:t>
            </a:r>
            <a:endParaRPr lang="en-US" sz="1600" dirty="0">
              <a:latin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9777" y="795717"/>
            <a:ext cx="1625625"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descr="LRP15_cove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555"/>
          <a:stretch/>
        </p:blipFill>
        <p:spPr bwMode="auto">
          <a:xfrm rot="21600000">
            <a:off x="8565956" y="795717"/>
            <a:ext cx="1622933" cy="2103120"/>
          </a:xfrm>
          <a:prstGeom prst="rect">
            <a:avLst/>
          </a:prstGeom>
          <a:noFill/>
          <a:ln w="38100">
            <a:solidFill>
              <a:schemeClr val="tx1"/>
            </a:solidFill>
            <a:miter lim="800000"/>
            <a:headEnd/>
            <a:tailEnd/>
          </a:ln>
          <a:effectLst>
            <a:outerShdw blurRad="50800" dist="38100" dir="2700000" algn="tl" rotWithShape="0">
              <a:prstClr val="black">
                <a:alpha val="40000"/>
              </a:prstClr>
            </a:outerShdw>
            <a:softEdge rad="50800"/>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6596738" y="36206"/>
            <a:ext cx="4476520" cy="646331"/>
          </a:xfrm>
          <a:prstGeom prst="rect">
            <a:avLst/>
          </a:prstGeom>
          <a:solidFill>
            <a:srgbClr val="FFFF00"/>
          </a:solidFill>
        </p:spPr>
        <p:txBody>
          <a:bodyPr wrap="square">
            <a:spAutoFit/>
          </a:bodyPr>
          <a:lstStyle/>
          <a:p>
            <a:pPr lvl="0">
              <a:defRPr/>
            </a:pPr>
            <a:r>
              <a:rPr lang="en-US" b="1" kern="0" dirty="0" smtClean="0">
                <a:latin typeface="Arial" pitchFamily="34" charset="0"/>
                <a:cs typeface="Arial" pitchFamily="34" charset="0"/>
              </a:rPr>
              <a:t>A </a:t>
            </a:r>
            <a:r>
              <a:rPr lang="en-US" b="1" kern="0" dirty="0">
                <a:latin typeface="Arial" pitchFamily="34" charset="0"/>
                <a:cs typeface="Arial" pitchFamily="34" charset="0"/>
              </a:rPr>
              <a:t>Gluon Microscopy for Understanding the Glue that Binds Us All</a:t>
            </a:r>
          </a:p>
        </p:txBody>
      </p:sp>
      <p:sp>
        <p:nvSpPr>
          <p:cNvPr id="23" name="Rectangle 22"/>
          <p:cNvSpPr/>
          <p:nvPr/>
        </p:nvSpPr>
        <p:spPr>
          <a:xfrm>
            <a:off x="133355" y="3919242"/>
            <a:ext cx="5798086" cy="2693045"/>
          </a:xfrm>
          <a:prstGeom prst="rect">
            <a:avLst/>
          </a:prstGeom>
          <a:solidFill>
            <a:schemeClr val="bg1"/>
          </a:solidFill>
          <a:ln w="38100">
            <a:noFill/>
          </a:ln>
        </p:spPr>
        <p:txBody>
          <a:bodyPr wrap="square">
            <a:spAutoFit/>
          </a:bodyPr>
          <a:lstStyle/>
          <a:p>
            <a:pPr>
              <a:spcAft>
                <a:spcPts val="600"/>
              </a:spcAft>
            </a:pPr>
            <a:r>
              <a:rPr lang="en-US" altLang="en-US" sz="2000" b="1" i="1" dirty="0">
                <a:solidFill>
                  <a:srgbClr val="0432FF"/>
                </a:solidFill>
                <a:latin typeface="Arial" panose="020B0604020202020204" pitchFamily="34" charset="0"/>
              </a:rPr>
              <a:t>NAS Assessment of EIC </a:t>
            </a:r>
            <a:r>
              <a:rPr lang="en-US" altLang="en-US" sz="2000" b="1" i="1" dirty="0" smtClean="0">
                <a:solidFill>
                  <a:srgbClr val="0432FF"/>
                </a:solidFill>
                <a:latin typeface="Arial" panose="020B0604020202020204" pitchFamily="34" charset="0"/>
              </a:rPr>
              <a:t>2018</a:t>
            </a:r>
            <a:endParaRPr lang="en-US" altLang="en-US" sz="2000" i="1" dirty="0" smtClean="0">
              <a:latin typeface="Arial" panose="020B0604020202020204" pitchFamily="34" charset="0"/>
              <a:cs typeface="Arial" panose="020B0604020202020204" pitchFamily="34" charset="0"/>
            </a:endParaRPr>
          </a:p>
          <a:p>
            <a:pPr>
              <a:spcBef>
                <a:spcPts val="0"/>
              </a:spcBef>
              <a:spcAft>
                <a:spcPts val="600"/>
              </a:spcAft>
            </a:pPr>
            <a:r>
              <a:rPr lang="en-US" altLang="en-US" sz="1600" dirty="0" smtClean="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In summary, the committee finds </a:t>
            </a:r>
            <a:r>
              <a:rPr lang="en-US" altLang="en-US" sz="1600" dirty="0">
                <a:solidFill>
                  <a:srgbClr val="0432FF"/>
                </a:solidFill>
                <a:latin typeface="Arial" panose="020B0604020202020204" pitchFamily="34" charset="0"/>
                <a:cs typeface="Arial" panose="020B0604020202020204" pitchFamily="34" charset="0"/>
              </a:rPr>
              <a:t>a compelling scientific case</a:t>
            </a:r>
            <a:r>
              <a:rPr lang="en-US" altLang="en-US" sz="1600" dirty="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 for </a:t>
            </a:r>
            <a:r>
              <a:rPr lang="en-US" altLang="en-US" sz="1600" dirty="0">
                <a:latin typeface="Arial" panose="020B0604020202020204" pitchFamily="34" charset="0"/>
                <a:cs typeface="Arial" panose="020B0604020202020204" pitchFamily="34" charset="0"/>
              </a:rPr>
              <a:t>such a facility. The science questions that an EIC will answer </a:t>
            </a:r>
            <a:r>
              <a:rPr lang="en-US" altLang="en-US" sz="1600" dirty="0" smtClean="0">
                <a:latin typeface="Arial" panose="020B0604020202020204" pitchFamily="34" charset="0"/>
                <a:cs typeface="Arial" panose="020B0604020202020204" pitchFamily="34" charset="0"/>
              </a:rPr>
              <a:t>are</a:t>
            </a:r>
            <a:r>
              <a:rPr lang="en-US" altLang="en-US" sz="1600" dirty="0" smtClean="0">
                <a:solidFill>
                  <a:srgbClr val="0432FF"/>
                </a:solidFill>
                <a:latin typeface="Arial" panose="020B0604020202020204" pitchFamily="34" charset="0"/>
                <a:cs typeface="Arial" panose="020B0604020202020204" pitchFamily="34" charset="0"/>
              </a:rPr>
              <a:t> </a:t>
            </a:r>
            <a:r>
              <a:rPr lang="en-US" altLang="en-US" sz="1600" dirty="0">
                <a:solidFill>
                  <a:srgbClr val="0432FF"/>
                </a:solidFill>
                <a:latin typeface="Arial" panose="020B0604020202020204" pitchFamily="34" charset="0"/>
                <a:cs typeface="Arial" panose="020B0604020202020204" pitchFamily="34" charset="0"/>
              </a:rPr>
              <a:t>central to completing </a:t>
            </a:r>
            <a:r>
              <a:rPr lang="en-US" altLang="en-US" sz="1600" dirty="0">
                <a:latin typeface="Arial" panose="020B0604020202020204" pitchFamily="34" charset="0"/>
                <a:cs typeface="Arial" panose="020B0604020202020204" pitchFamily="34" charset="0"/>
              </a:rPr>
              <a:t>an understanding of atoms as well as </a:t>
            </a:r>
            <a:r>
              <a:rPr lang="en-US" altLang="en-US" sz="1600" dirty="0" smtClean="0">
                <a:latin typeface="Arial" panose="020B0604020202020204" pitchFamily="34" charset="0"/>
                <a:cs typeface="Arial" panose="020B0604020202020204" pitchFamily="34" charset="0"/>
              </a:rPr>
              <a:t>being </a:t>
            </a:r>
            <a:r>
              <a:rPr lang="en-US" altLang="en-US" sz="1600" dirty="0">
                <a:solidFill>
                  <a:srgbClr val="0432FF"/>
                </a:solidFill>
                <a:latin typeface="Arial" panose="020B0604020202020204" pitchFamily="34" charset="0"/>
                <a:cs typeface="Arial" panose="020B0604020202020204" pitchFamily="34" charset="0"/>
              </a:rPr>
              <a:t>integral to the agenda </a:t>
            </a:r>
            <a:r>
              <a:rPr lang="en-US" altLang="en-US" sz="1600" dirty="0">
                <a:latin typeface="Arial" panose="020B0604020202020204" pitchFamily="34" charset="0"/>
                <a:cs typeface="Arial" panose="020B0604020202020204" pitchFamily="34" charset="0"/>
              </a:rPr>
              <a:t>of nuclear physics today. In addition, </a:t>
            </a:r>
            <a:r>
              <a:rPr lang="en-US" altLang="en-US" sz="1600" dirty="0" smtClean="0">
                <a:latin typeface="Arial" panose="020B0604020202020204" pitchFamily="34" charset="0"/>
                <a:cs typeface="Arial" panose="020B0604020202020204" pitchFamily="34" charset="0"/>
              </a:rPr>
              <a:t>the </a:t>
            </a:r>
            <a:r>
              <a:rPr lang="en-US" altLang="en-US" sz="1600" dirty="0">
                <a:latin typeface="Arial" panose="020B0604020202020204" pitchFamily="34" charset="0"/>
                <a:cs typeface="Arial" panose="020B0604020202020204" pitchFamily="34" charset="0"/>
              </a:rPr>
              <a:t>development of an EIC would </a:t>
            </a:r>
            <a:r>
              <a:rPr lang="en-US" altLang="en-US" sz="1600" dirty="0">
                <a:solidFill>
                  <a:srgbClr val="0432FF"/>
                </a:solidFill>
                <a:latin typeface="Arial" panose="020B0604020202020204" pitchFamily="34" charset="0"/>
                <a:cs typeface="Arial" panose="020B0604020202020204" pitchFamily="34" charset="0"/>
              </a:rPr>
              <a:t>advance accelerator science and </a:t>
            </a:r>
            <a:r>
              <a:rPr lang="en-US" altLang="en-US" sz="1600" dirty="0" smtClean="0">
                <a:solidFill>
                  <a:srgbClr val="0432FF"/>
                </a:solidFill>
                <a:latin typeface="Arial" panose="020B0604020202020204" pitchFamily="34" charset="0"/>
                <a:cs typeface="Arial" panose="020B0604020202020204" pitchFamily="34" charset="0"/>
              </a:rPr>
              <a:t>technology</a:t>
            </a:r>
            <a:r>
              <a:rPr lang="en-US" altLang="en-US" sz="1600" dirty="0" smtClean="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in nuclear science; it would as well </a:t>
            </a:r>
            <a:r>
              <a:rPr lang="en-US" altLang="en-US" sz="1600" dirty="0">
                <a:solidFill>
                  <a:srgbClr val="0432FF"/>
                </a:solidFill>
                <a:latin typeface="Arial" panose="020B0604020202020204" pitchFamily="34" charset="0"/>
                <a:cs typeface="Arial" panose="020B0604020202020204" pitchFamily="34" charset="0"/>
              </a:rPr>
              <a:t>benefit other fields</a:t>
            </a:r>
            <a:r>
              <a:rPr lang="en-US" altLang="en-US" sz="1600" dirty="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of </a:t>
            </a:r>
            <a:r>
              <a:rPr lang="en-US" altLang="en-US" sz="1600" dirty="0">
                <a:latin typeface="Arial" panose="020B0604020202020204" pitchFamily="34" charset="0"/>
                <a:cs typeface="Arial" panose="020B0604020202020204" pitchFamily="34" charset="0"/>
              </a:rPr>
              <a:t>accelerator based science and society, from medicine through </a:t>
            </a:r>
            <a:r>
              <a:rPr lang="en-US" altLang="en-US" sz="1600" dirty="0" smtClean="0">
                <a:latin typeface="Arial" panose="020B0604020202020204" pitchFamily="34" charset="0"/>
                <a:cs typeface="Arial" panose="020B0604020202020204" pitchFamily="34" charset="0"/>
              </a:rPr>
              <a:t>materials </a:t>
            </a:r>
            <a:r>
              <a:rPr lang="en-US" altLang="en-US" sz="1600" dirty="0">
                <a:latin typeface="Arial" panose="020B0604020202020204" pitchFamily="34" charset="0"/>
                <a:cs typeface="Arial" panose="020B0604020202020204" pitchFamily="34" charset="0"/>
              </a:rPr>
              <a:t>science to elementary particle physics.”</a:t>
            </a: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6372" y="3078472"/>
            <a:ext cx="5865628" cy="3794832"/>
          </a:xfrm>
          <a:prstGeom prst="rect">
            <a:avLst/>
          </a:prstGeom>
        </p:spPr>
      </p:pic>
      <p:sp>
        <p:nvSpPr>
          <p:cNvPr id="26" name="TextBox 25">
            <a:extLst>
              <a:ext uri="{FF2B5EF4-FFF2-40B4-BE49-F238E27FC236}">
                <a16:creationId xmlns:a16="http://schemas.microsoft.com/office/drawing/2014/main" id="{21BACB82-6381-1A4B-A291-DC23691DDF0A}"/>
              </a:ext>
            </a:extLst>
          </p:cNvPr>
          <p:cNvSpPr txBox="1"/>
          <p:nvPr/>
        </p:nvSpPr>
        <p:spPr>
          <a:xfrm>
            <a:off x="9969240" y="4104954"/>
            <a:ext cx="1588348" cy="338554"/>
          </a:xfrm>
          <a:prstGeom prst="rect">
            <a:avLst/>
          </a:prstGeom>
          <a:solidFill>
            <a:schemeClr val="bg1"/>
          </a:solidFill>
          <a:ln w="28575">
            <a:noFill/>
          </a:ln>
        </p:spPr>
        <p:txBody>
          <a:bodyPr wrap="square" rtlCol="0">
            <a:spAutoFit/>
          </a:bodyPr>
          <a:lstStyle/>
          <a:p>
            <a:pPr algn="ctr"/>
            <a:r>
              <a:rPr lang="en-US" sz="1600" b="1" dirty="0" smtClean="0">
                <a:solidFill>
                  <a:srgbClr val="FF0000"/>
                </a:solidFill>
                <a:latin typeface="Arial" panose="020B0604020202020204" pitchFamily="34" charset="0"/>
                <a:cs typeface="Arial" panose="020B0604020202020204" pitchFamily="34" charset="0"/>
              </a:rPr>
              <a:t>Total ~710 fb</a:t>
            </a:r>
            <a:r>
              <a:rPr lang="en-US" sz="1600" b="1" baseline="30000" dirty="0" smtClean="0">
                <a:solidFill>
                  <a:srgbClr val="FF0000"/>
                </a:solidFill>
                <a:latin typeface="Arial" panose="020B0604020202020204" pitchFamily="34" charset="0"/>
                <a:cs typeface="Arial" panose="020B0604020202020204" pitchFamily="34" charset="0"/>
              </a:rPr>
              <a:t>-1</a:t>
            </a:r>
            <a:endParaRPr lang="en-US" sz="1600" b="1" dirty="0">
              <a:solidFill>
                <a:srgbClr val="FF0000"/>
              </a:solidFill>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9990544" y="2921481"/>
            <a:ext cx="2167128" cy="523220"/>
          </a:xfrm>
          <a:prstGeom prst="rect">
            <a:avLst/>
          </a:prstGeom>
          <a:noFill/>
          <a:ln w="57150">
            <a:solidFill>
              <a:srgbClr val="0070C0"/>
            </a:solid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dirty="0" smtClean="0">
                <a:latin typeface="Arial" pitchFamily="34" charset="0"/>
              </a:rPr>
              <a:t>HERA: 0.8</a:t>
            </a:r>
            <a:r>
              <a:rPr kumimoji="0" lang="en-US" sz="1400" i="0" u="none" strike="noStrike" cap="none" normalizeH="0" dirty="0" smtClean="0">
                <a:ln>
                  <a:noFill/>
                </a:ln>
                <a:latin typeface="Arial" pitchFamily="34" charset="0"/>
              </a:rPr>
              <a:t> </a:t>
            </a:r>
            <a:r>
              <a:rPr lang="en-US" sz="1400" dirty="0">
                <a:latin typeface="Arial" pitchFamily="34" charset="0"/>
              </a:rPr>
              <a:t>f</a:t>
            </a:r>
            <a:r>
              <a:rPr kumimoji="0" lang="en-US" sz="1400" i="0" u="none" strike="noStrike" cap="none" normalizeH="0" dirty="0" smtClean="0">
                <a:ln>
                  <a:noFill/>
                </a:ln>
                <a:latin typeface="Arial" pitchFamily="34" charset="0"/>
              </a:rPr>
              <a:t>b</a:t>
            </a:r>
            <a:r>
              <a:rPr kumimoji="0" lang="en-US" sz="1400" i="0" u="none" strike="noStrike" cap="none" normalizeH="0" baseline="30000" dirty="0" smtClean="0">
                <a:ln>
                  <a:noFill/>
                </a:ln>
                <a:latin typeface="Arial" pitchFamily="34" charset="0"/>
              </a:rPr>
              <a:t>-1</a:t>
            </a:r>
            <a:r>
              <a:rPr kumimoji="0" lang="en-US" sz="1400" i="0" u="none" strike="noStrike" cap="none" normalizeH="0" dirty="0" smtClean="0">
                <a:ln>
                  <a:noFill/>
                </a:ln>
                <a:latin typeface="Arial" pitchFamily="34" charset="0"/>
              </a:rPr>
              <a:t> integrated luminosity delivered</a:t>
            </a:r>
            <a:endParaRPr kumimoji="0" lang="en-US" sz="1400" i="0" u="none" strike="noStrike" cap="none" normalizeH="0" baseline="30000" dirty="0" smtClean="0">
              <a:ln>
                <a:noFill/>
              </a:ln>
              <a:latin typeface="Arial" pitchFamily="34" charset="0"/>
            </a:endParaRPr>
          </a:p>
        </p:txBody>
      </p:sp>
      <p:sp>
        <p:nvSpPr>
          <p:cNvPr id="28" name="TextBox 27">
            <a:extLst>
              <a:ext uri="{FF2B5EF4-FFF2-40B4-BE49-F238E27FC236}">
                <a16:creationId xmlns:a16="http://schemas.microsoft.com/office/drawing/2014/main" id="{DD47DDA0-3F79-A044-ADB2-707CDA900725}"/>
              </a:ext>
            </a:extLst>
          </p:cNvPr>
          <p:cNvSpPr txBox="1"/>
          <p:nvPr/>
        </p:nvSpPr>
        <p:spPr>
          <a:xfrm>
            <a:off x="6833075" y="2888957"/>
            <a:ext cx="2372946" cy="523220"/>
          </a:xfrm>
          <a:prstGeom prst="rect">
            <a:avLst/>
          </a:prstGeom>
          <a:solidFill>
            <a:srgbClr val="FFFF00"/>
          </a:solidFill>
          <a:ln w="31750">
            <a:solidFill>
              <a:srgbClr val="FF0000"/>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95% of program is at CM energies below 100 GeV</a:t>
            </a: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51154" y="775204"/>
            <a:ext cx="1644208" cy="2103120"/>
          </a:xfrm>
          <a:prstGeom prst="rect">
            <a:avLst/>
          </a:prstGeom>
        </p:spPr>
      </p:pic>
      <p:sp>
        <p:nvSpPr>
          <p:cNvPr id="5" name="Rectangle 4"/>
          <p:cNvSpPr/>
          <p:nvPr/>
        </p:nvSpPr>
        <p:spPr>
          <a:xfrm>
            <a:off x="9550927" y="3581947"/>
            <a:ext cx="2296633" cy="1214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EIC Projected Luminosity Needs</a:t>
            </a:r>
          </a:p>
          <a:p>
            <a:pPr algn="ctr"/>
            <a:r>
              <a:rPr lang="en-US" sz="2000" b="1" dirty="0" smtClean="0">
                <a:solidFill>
                  <a:srgbClr val="FF0000"/>
                </a:solidFill>
              </a:rPr>
              <a:t>Total </a:t>
            </a:r>
            <a:r>
              <a:rPr lang="en-US" sz="2000" b="1" dirty="0" smtClean="0">
                <a:solidFill>
                  <a:srgbClr val="FF0000"/>
                </a:solidFill>
              </a:rPr>
              <a:t>~600 </a:t>
            </a:r>
            <a:r>
              <a:rPr lang="en-US" sz="2000" b="1" dirty="0" smtClean="0">
                <a:solidFill>
                  <a:srgbClr val="FF0000"/>
                </a:solidFill>
              </a:rPr>
              <a:t>fb</a:t>
            </a:r>
            <a:r>
              <a:rPr lang="en-US" sz="2000" b="1" baseline="30000" dirty="0" smtClean="0">
                <a:solidFill>
                  <a:srgbClr val="FF0000"/>
                </a:solidFill>
              </a:rPr>
              <a:t>-1</a:t>
            </a:r>
            <a:endParaRPr lang="en-US" sz="2000" b="1" baseline="30000" dirty="0">
              <a:solidFill>
                <a:srgbClr val="FF0000"/>
              </a:solidFill>
            </a:endParaRPr>
          </a:p>
        </p:txBody>
      </p:sp>
      <p:sp>
        <p:nvSpPr>
          <p:cNvPr id="29" name="Rectangle 28"/>
          <p:cNvSpPr/>
          <p:nvPr/>
        </p:nvSpPr>
        <p:spPr>
          <a:xfrm>
            <a:off x="10188889" y="457162"/>
            <a:ext cx="1783371" cy="307777"/>
          </a:xfrm>
          <a:prstGeom prst="rect">
            <a:avLst/>
          </a:prstGeom>
          <a:solidFill>
            <a:srgbClr val="66FFFF"/>
          </a:solidFill>
        </p:spPr>
        <p:txBody>
          <a:bodyPr wrap="square">
            <a:spAutoFit/>
          </a:bodyPr>
          <a:lstStyle/>
          <a:p>
            <a:pPr lvl="0" algn="ctr">
              <a:defRPr/>
            </a:pPr>
            <a:r>
              <a:rPr lang="en-US" sz="1400" b="1" kern="0" dirty="0" smtClean="0">
                <a:latin typeface="Arial" pitchFamily="34" charset="0"/>
                <a:cs typeface="Arial" pitchFamily="34" charset="0"/>
              </a:rPr>
              <a:t>A. </a:t>
            </a:r>
            <a:r>
              <a:rPr lang="en-US" sz="1400" b="1" kern="0" dirty="0" err="1" smtClean="0">
                <a:latin typeface="Arial" pitchFamily="34" charset="0"/>
                <a:cs typeface="Arial" pitchFamily="34" charset="0"/>
              </a:rPr>
              <a:t>Seryi</a:t>
            </a:r>
            <a:r>
              <a:rPr lang="en-US" sz="1400" b="1" kern="0" dirty="0" smtClean="0">
                <a:latin typeface="Arial" pitchFamily="34" charset="0"/>
                <a:cs typeface="Arial" pitchFamily="34" charset="0"/>
              </a:rPr>
              <a:t>, MOOHC2</a:t>
            </a:r>
            <a:endParaRPr lang="en-US" sz="1400" b="1" kern="0" dirty="0">
              <a:latin typeface="Arial" pitchFamily="34" charset="0"/>
              <a:cs typeface="Arial" pitchFamily="34" charset="0"/>
            </a:endParaRPr>
          </a:p>
        </p:txBody>
      </p:sp>
    </p:spTree>
    <p:extLst>
      <p:ext uri="{BB962C8B-B14F-4D97-AF65-F5344CB8AC3E}">
        <p14:creationId xmlns:p14="http://schemas.microsoft.com/office/powerpoint/2010/main" val="1035960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6" name="图片 2">
            <a:extLst>
              <a:ext uri="{FF2B5EF4-FFF2-40B4-BE49-F238E27FC236}">
                <a16:creationId xmlns:a16="http://schemas.microsoft.com/office/drawing/2014/main" id="{83B0F2D7-1E48-4211-AFA7-F94E218BBF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4598" y="1932327"/>
            <a:ext cx="3108960" cy="2072640"/>
          </a:xfrm>
          <a:prstGeom prst="rect">
            <a:avLst/>
          </a:prstGeom>
          <a:effec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50742" y="1685570"/>
            <a:ext cx="5479487" cy="195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31">
            <a:extLst>
              <a:ext uri="{FF2B5EF4-FFF2-40B4-BE49-F238E27FC236}">
                <a16:creationId xmlns:a16="http://schemas.microsoft.com/office/drawing/2014/main" id="{90E9C3A0-099A-4B8A-A9D7-0DEA4F8B0885}"/>
              </a:ext>
            </a:extLst>
          </p:cNvPr>
          <p:cNvSpPr/>
          <p:nvPr/>
        </p:nvSpPr>
        <p:spPr>
          <a:xfrm>
            <a:off x="10352311" y="1484990"/>
            <a:ext cx="1786528" cy="369332"/>
          </a:xfrm>
          <a:prstGeom prst="rect">
            <a:avLst/>
          </a:prstGeom>
          <a:solidFill>
            <a:srgbClr val="FFFF00"/>
          </a:solidFill>
        </p:spPr>
        <p:txBody>
          <a:bodyPr wrap="square">
            <a:spAutoFit/>
          </a:bodyPr>
          <a:lstStyle/>
          <a:p>
            <a:pPr algn="ctr"/>
            <a:r>
              <a:rPr lang="en-US" altLang="zh-CN" dirty="0" smtClean="0">
                <a:latin typeface="Arial" panose="020B0604020202020204" pitchFamily="34" charset="0"/>
                <a:cs typeface="Arial" panose="020B0604020202020204" pitchFamily="34" charset="0"/>
              </a:rPr>
              <a:t>thermionic gun</a:t>
            </a:r>
            <a:endParaRPr lang="zh-CN" altLang="en-US" dirty="0">
              <a:latin typeface="Arial" panose="020B0604020202020204" pitchFamily="34" charset="0"/>
              <a:cs typeface="Arial" panose="020B0604020202020204" pitchFamily="34" charset="0"/>
            </a:endParaRPr>
          </a:p>
        </p:txBody>
      </p:sp>
      <p:sp>
        <p:nvSpPr>
          <p:cNvPr id="9" name="矩形 31">
            <a:extLst>
              <a:ext uri="{FF2B5EF4-FFF2-40B4-BE49-F238E27FC236}">
                <a16:creationId xmlns:a16="http://schemas.microsoft.com/office/drawing/2014/main" id="{90E9C3A0-099A-4B8A-A9D7-0DEA4F8B0885}"/>
              </a:ext>
            </a:extLst>
          </p:cNvPr>
          <p:cNvSpPr/>
          <p:nvPr/>
        </p:nvSpPr>
        <p:spPr>
          <a:xfrm>
            <a:off x="150909" y="1815254"/>
            <a:ext cx="3070755" cy="584775"/>
          </a:xfrm>
          <a:prstGeom prst="rect">
            <a:avLst/>
          </a:prstGeom>
          <a:solidFill>
            <a:srgbClr val="FFFF00"/>
          </a:solidFill>
        </p:spPr>
        <p:txBody>
          <a:bodyPr wrap="square">
            <a:spAutoFit/>
          </a:bodyPr>
          <a:lstStyle/>
          <a:p>
            <a:pPr algn="ctr"/>
            <a:r>
              <a:rPr lang="en-US" altLang="zh-CN" sz="1600" dirty="0" smtClean="0">
                <a:latin typeface="Arial" panose="020B0604020202020204" pitchFamily="34" charset="0"/>
                <a:cs typeface="Arial" panose="020B0604020202020204" pitchFamily="34" charset="0"/>
              </a:rPr>
              <a:t>A DC electron cooler at Institute of Modern Physics, China</a:t>
            </a:r>
            <a:endParaRPr lang="zh-CN" altLang="en-US" sz="1600" dirty="0">
              <a:latin typeface="Arial" panose="020B0604020202020204" pitchFamily="34" charset="0"/>
              <a:cs typeface="Arial" panose="020B0604020202020204" pitchFamily="34" charset="0"/>
            </a:endParaRPr>
          </a:p>
        </p:txBody>
      </p:sp>
      <p:pic>
        <p:nvPicPr>
          <p:cNvPr id="10" name="图片 10">
            <a:extLst>
              <a:ext uri="{FF2B5EF4-FFF2-40B4-BE49-F238E27FC236}">
                <a16:creationId xmlns:a16="http://schemas.microsoft.com/office/drawing/2014/main" id="{AE1835DA-A52D-4C93-8A30-4F6924A3EC8E}"/>
              </a:ext>
            </a:extLst>
          </p:cNvPr>
          <p:cNvPicPr/>
          <p:nvPr/>
        </p:nvPicPr>
        <p:blipFill rotWithShape="1">
          <a:blip r:embed="rId4" cstate="print">
            <a:extLst>
              <a:ext uri="{28A0092B-C50C-407E-A947-70E740481C1C}">
                <a14:useLocalDpi xmlns:a14="http://schemas.microsoft.com/office/drawing/2010/main"/>
              </a:ext>
            </a:extLst>
          </a:blip>
          <a:srcRect l="1939" t="10828" r="1704" b="3677"/>
          <a:stretch/>
        </p:blipFill>
        <p:spPr>
          <a:xfrm>
            <a:off x="119011" y="4596674"/>
            <a:ext cx="3102654" cy="2024076"/>
          </a:xfrm>
          <a:prstGeom prst="rect">
            <a:avLst/>
          </a:prstGeom>
        </p:spPr>
      </p:pic>
      <p:pic>
        <p:nvPicPr>
          <p:cNvPr id="11" name="图片 9">
            <a:extLst>
              <a:ext uri="{FF2B5EF4-FFF2-40B4-BE49-F238E27FC236}">
                <a16:creationId xmlns:a16="http://schemas.microsoft.com/office/drawing/2014/main" id="{4E438E03-4DE6-4D1D-9F13-F9D9316EA0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708" t="8046" r="9582" b="3516"/>
          <a:stretch/>
        </p:blipFill>
        <p:spPr>
          <a:xfrm>
            <a:off x="3344151" y="3748693"/>
            <a:ext cx="4591281" cy="3082677"/>
          </a:xfrm>
          <a:prstGeom prst="rect">
            <a:avLst/>
          </a:prstGeom>
        </p:spPr>
      </p:pic>
      <p:pic>
        <p:nvPicPr>
          <p:cNvPr id="12" name="Picture 11">
            <a:extLst>
              <a:ext uri="{FF2B5EF4-FFF2-40B4-BE49-F238E27FC236}">
                <a16:creationId xmlns:a16="http://schemas.microsoft.com/office/drawing/2014/main" id="{050C77FA-1C04-4B1F-8700-589C05D7BCB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669" t="18823" r="4268" b="26081"/>
          <a:stretch/>
        </p:blipFill>
        <p:spPr>
          <a:xfrm>
            <a:off x="8268530" y="4121075"/>
            <a:ext cx="3849042" cy="2425244"/>
          </a:xfrm>
          <a:prstGeom prst="rect">
            <a:avLst/>
          </a:prstGeom>
        </p:spPr>
      </p:pic>
      <p:sp>
        <p:nvSpPr>
          <p:cNvPr id="13" name="矩形 31">
            <a:extLst>
              <a:ext uri="{FF2B5EF4-FFF2-40B4-BE49-F238E27FC236}">
                <a16:creationId xmlns:a16="http://schemas.microsoft.com/office/drawing/2014/main" id="{90E9C3A0-099A-4B8A-A9D7-0DEA4F8B0885}"/>
              </a:ext>
            </a:extLst>
          </p:cNvPr>
          <p:cNvSpPr/>
          <p:nvPr/>
        </p:nvSpPr>
        <p:spPr>
          <a:xfrm>
            <a:off x="204598" y="4116049"/>
            <a:ext cx="2834640" cy="646331"/>
          </a:xfrm>
          <a:prstGeom prst="rect">
            <a:avLst/>
          </a:prstGeom>
          <a:solidFill>
            <a:srgbClr val="FFFF00"/>
          </a:solidFill>
        </p:spPr>
        <p:txBody>
          <a:bodyPr wrap="square">
            <a:spAutoFit/>
          </a:bodyPr>
          <a:lstStyle/>
          <a:p>
            <a:pPr algn="ctr"/>
            <a:r>
              <a:rPr lang="en-US" altLang="zh-CN" dirty="0" smtClean="0">
                <a:latin typeface="Arial" panose="020B0604020202020204" pitchFamily="34" charset="0"/>
                <a:cs typeface="Arial" panose="020B0604020202020204" pitchFamily="34" charset="0"/>
              </a:rPr>
              <a:t>Longitudinal cooling (reduction of bunch length)</a:t>
            </a:r>
            <a:endParaRPr lang="zh-CN" altLang="en-US" dirty="0">
              <a:latin typeface="Arial" panose="020B0604020202020204" pitchFamily="34" charset="0"/>
              <a:cs typeface="Arial" panose="020B0604020202020204" pitchFamily="34" charset="0"/>
            </a:endParaRPr>
          </a:p>
        </p:txBody>
      </p:sp>
      <p:sp>
        <p:nvSpPr>
          <p:cNvPr id="15" name="矩形 31">
            <a:extLst>
              <a:ext uri="{FF2B5EF4-FFF2-40B4-BE49-F238E27FC236}">
                <a16:creationId xmlns:a16="http://schemas.microsoft.com/office/drawing/2014/main" id="{90E9C3A0-099A-4B8A-A9D7-0DEA4F8B0885}"/>
              </a:ext>
            </a:extLst>
          </p:cNvPr>
          <p:cNvSpPr/>
          <p:nvPr/>
        </p:nvSpPr>
        <p:spPr>
          <a:xfrm>
            <a:off x="9027041" y="3888975"/>
            <a:ext cx="2151733" cy="369332"/>
          </a:xfrm>
          <a:prstGeom prst="rect">
            <a:avLst/>
          </a:prstGeom>
          <a:solidFill>
            <a:srgbClr val="FFFF00"/>
          </a:solidFill>
        </p:spPr>
        <p:txBody>
          <a:bodyPr wrap="square">
            <a:spAutoFit/>
          </a:bodyPr>
          <a:lstStyle/>
          <a:p>
            <a:pPr algn="ctr"/>
            <a:r>
              <a:rPr lang="en-US" altLang="zh-CN" dirty="0" smtClean="0">
                <a:latin typeface="Arial" panose="020B0604020202020204" pitchFamily="34" charset="0"/>
                <a:cs typeface="Arial" panose="020B0604020202020204" pitchFamily="34" charset="0"/>
              </a:rPr>
              <a:t>Transverse cooling</a:t>
            </a:r>
            <a:endParaRPr lang="zh-CN" altLang="en-US" dirty="0">
              <a:latin typeface="Arial" panose="020B0604020202020204" pitchFamily="34" charset="0"/>
              <a:cs typeface="Arial" panose="020B0604020202020204" pitchFamily="34" charset="0"/>
            </a:endParaRPr>
          </a:p>
        </p:txBody>
      </p:sp>
      <p:sp>
        <p:nvSpPr>
          <p:cNvPr id="16" name="TextBox 15"/>
          <p:cNvSpPr txBox="1"/>
          <p:nvPr/>
        </p:nvSpPr>
        <p:spPr>
          <a:xfrm>
            <a:off x="97745" y="739802"/>
            <a:ext cx="8929296" cy="1025922"/>
          </a:xfrm>
          <a:prstGeom prst="rect">
            <a:avLst/>
          </a:prstGeom>
          <a:noFill/>
        </p:spPr>
        <p:txBody>
          <a:bodyPr wrap="square" rtlCol="0">
            <a:spAutoFit/>
          </a:bodyPr>
          <a:lstStyle/>
          <a:p>
            <a:pPr marL="233363" indent="-233363">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Using a DC cooler to demonstrate cooling by a bunched electron beam</a:t>
            </a:r>
          </a:p>
          <a:p>
            <a:pPr marL="233363" indent="-233363">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Pulsed electron beam from a thermionic gun by switching on/off the grid electrode  </a:t>
            </a:r>
          </a:p>
          <a:p>
            <a:pPr marL="233363" indent="-233363">
              <a:spcAft>
                <a:spcPts val="4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 Experiments performed on 4/2016, follow-up experiment on 4/2017, 12/2018</a:t>
            </a:r>
          </a:p>
        </p:txBody>
      </p:sp>
      <p:sp>
        <p:nvSpPr>
          <p:cNvPr id="17" name="Title 1"/>
          <p:cNvSpPr txBox="1">
            <a:spLocks noGrp="1"/>
          </p:cNvSpPr>
          <p:nvPr>
            <p:ph type="title"/>
          </p:nvPr>
        </p:nvSpPr>
        <p:spPr>
          <a:xfrm>
            <a:off x="0" y="0"/>
            <a:ext cx="12192000" cy="6891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3500" dirty="0" smtClean="0">
                <a:latin typeface="Arial" panose="020B0604020202020204" pitchFamily="34" charset="0"/>
              </a:rPr>
              <a:t>Demonstration of Cooling of Ions by a Bunched e-Beam</a:t>
            </a:r>
            <a:endParaRPr lang="en-US" sz="3500" dirty="0">
              <a:latin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687930902"/>
              </p:ext>
            </p:extLst>
          </p:nvPr>
        </p:nvGraphicFramePr>
        <p:xfrm>
          <a:off x="3230779" y="1959440"/>
          <a:ext cx="3528069" cy="1714515"/>
        </p:xfrm>
        <a:graphic>
          <a:graphicData uri="http://schemas.openxmlformats.org/drawingml/2006/table">
            <a:tbl>
              <a:tblPr firstRow="1" bandRow="1">
                <a:tableStyleId>{073A0DAA-6AF3-43AB-8588-CEC1D06C72B9}</a:tableStyleId>
              </a:tblPr>
              <a:tblGrid>
                <a:gridCol w="1444724">
                  <a:extLst>
                    <a:ext uri="{9D8B030D-6E8A-4147-A177-3AD203B41FA5}">
                      <a16:colId xmlns:a16="http://schemas.microsoft.com/office/drawing/2014/main" val="20000"/>
                    </a:ext>
                  </a:extLst>
                </a:gridCol>
                <a:gridCol w="2083345">
                  <a:extLst>
                    <a:ext uri="{9D8B030D-6E8A-4147-A177-3AD203B41FA5}">
                      <a16:colId xmlns:a16="http://schemas.microsoft.com/office/drawing/2014/main" val="20001"/>
                    </a:ext>
                  </a:extLst>
                </a:gridCol>
              </a:tblGrid>
              <a:tr h="251475">
                <a:tc>
                  <a:txBody>
                    <a:bodyPr/>
                    <a:lstStyle/>
                    <a:p>
                      <a:r>
                        <a:rPr lang="en-US" altLang="zh-CN" sz="1600" dirty="0">
                          <a:solidFill>
                            <a:schemeClr val="tx1"/>
                          </a:solidFill>
                          <a:latin typeface="Arial" panose="020B0604020202020204" pitchFamily="34" charset="0"/>
                          <a:cs typeface="Arial" panose="020B0604020202020204" pitchFamily="34" charset="0"/>
                        </a:rPr>
                        <a:t>Ion</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baseline="30000" dirty="0">
                          <a:solidFill>
                            <a:schemeClr val="tx1"/>
                          </a:solidFill>
                          <a:latin typeface="Arial" panose="020B0604020202020204" pitchFamily="34" charset="0"/>
                          <a:cs typeface="Arial" panose="020B0604020202020204" pitchFamily="34" charset="0"/>
                        </a:rPr>
                        <a:t>86</a:t>
                      </a:r>
                      <a:r>
                        <a:rPr lang="en-US" altLang="zh-CN" sz="1600" dirty="0">
                          <a:solidFill>
                            <a:schemeClr val="tx1"/>
                          </a:solidFill>
                          <a:latin typeface="Arial" panose="020B0604020202020204" pitchFamily="34" charset="0"/>
                          <a:cs typeface="Arial" panose="020B0604020202020204" pitchFamily="34" charset="0"/>
                        </a:rPr>
                        <a:t>Kr</a:t>
                      </a:r>
                      <a:r>
                        <a:rPr lang="en-US" altLang="zh-CN" sz="1600" baseline="30000" dirty="0">
                          <a:solidFill>
                            <a:schemeClr val="tx1"/>
                          </a:solidFill>
                          <a:latin typeface="Arial" panose="020B0604020202020204" pitchFamily="34" charset="0"/>
                          <a:cs typeface="Arial" panose="020B0604020202020204" pitchFamily="34" charset="0"/>
                        </a:rPr>
                        <a:t>25+</a:t>
                      </a:r>
                      <a:endParaRPr lang="zh-CN" altLang="en-US" sz="1600" baseline="300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0"/>
                  </a:ext>
                </a:extLst>
              </a:tr>
              <a:tr h="235868">
                <a:tc>
                  <a:txBody>
                    <a:bodyPr/>
                    <a:lstStyle/>
                    <a:p>
                      <a:r>
                        <a:rPr lang="en-US" altLang="zh-CN" sz="1600" dirty="0" smtClean="0">
                          <a:solidFill>
                            <a:schemeClr val="tx1"/>
                          </a:solidFill>
                          <a:latin typeface="Arial" panose="020B0604020202020204" pitchFamily="34" charset="0"/>
                          <a:cs typeface="Arial" panose="020B0604020202020204" pitchFamily="34" charset="0"/>
                        </a:rPr>
                        <a:t>Energy (</a:t>
                      </a:r>
                      <a:r>
                        <a:rPr lang="en-US" altLang="zh-CN" sz="1600" dirty="0" err="1" smtClean="0">
                          <a:solidFill>
                            <a:schemeClr val="tx1"/>
                          </a:solidFill>
                          <a:latin typeface="Arial" panose="020B0604020202020204" pitchFamily="34" charset="0"/>
                          <a:cs typeface="Arial" panose="020B0604020202020204" pitchFamily="34" charset="0"/>
                        </a:rPr>
                        <a:t>i</a:t>
                      </a:r>
                      <a:r>
                        <a:rPr lang="en-US" altLang="zh-CN" sz="1600" dirty="0" smtClean="0">
                          <a:solidFill>
                            <a:schemeClr val="tx1"/>
                          </a:solidFill>
                          <a:latin typeface="Arial" panose="020B0604020202020204" pitchFamily="34" charset="0"/>
                          <a:cs typeface="Arial" panose="020B0604020202020204" pitchFamily="34" charset="0"/>
                        </a:rPr>
                        <a:t>/e)</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dirty="0" smtClean="0">
                          <a:solidFill>
                            <a:schemeClr val="tx1"/>
                          </a:solidFill>
                          <a:latin typeface="Arial" panose="020B0604020202020204" pitchFamily="34" charset="0"/>
                          <a:cs typeface="Arial" panose="020B0604020202020204" pitchFamily="34" charset="0"/>
                        </a:rPr>
                        <a:t>5 MeV/u &amp; 2.7</a:t>
                      </a:r>
                      <a:r>
                        <a:rPr lang="en-US" altLang="zh-CN" sz="1600" baseline="0" dirty="0" smtClean="0">
                          <a:solidFill>
                            <a:schemeClr val="tx1"/>
                          </a:solidFill>
                          <a:latin typeface="Arial" panose="020B0604020202020204" pitchFamily="34" charset="0"/>
                          <a:cs typeface="Arial" panose="020B0604020202020204" pitchFamily="34" charset="0"/>
                        </a:rPr>
                        <a:t> </a:t>
                      </a:r>
                      <a:r>
                        <a:rPr lang="en-US" altLang="zh-CN" sz="1600" baseline="0" dirty="0" err="1" smtClean="0">
                          <a:solidFill>
                            <a:schemeClr val="tx1"/>
                          </a:solidFill>
                          <a:latin typeface="Arial" panose="020B0604020202020204" pitchFamily="34" charset="0"/>
                          <a:cs typeface="Arial" panose="020B0604020202020204" pitchFamily="34" charset="0"/>
                        </a:rPr>
                        <a:t>KeV</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1"/>
                  </a:ext>
                </a:extLst>
              </a:tr>
              <a:tr h="235868">
                <a:tc>
                  <a:txBody>
                    <a:bodyPr/>
                    <a:lstStyle/>
                    <a:p>
                      <a:r>
                        <a:rPr lang="en-US" altLang="zh-CN" sz="1600" dirty="0" smtClean="0">
                          <a:solidFill>
                            <a:schemeClr val="tx1"/>
                          </a:solidFill>
                          <a:latin typeface="Arial" panose="020B0604020202020204" pitchFamily="34" charset="0"/>
                          <a:cs typeface="Arial" panose="020B0604020202020204" pitchFamily="34" charset="0"/>
                        </a:rPr>
                        <a:t>Ion bunches</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2</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2"/>
                  </a:ext>
                </a:extLst>
              </a:tr>
              <a:tr h="235868">
                <a:tc>
                  <a:txBody>
                    <a:bodyPr/>
                    <a:lstStyle/>
                    <a:p>
                      <a:r>
                        <a:rPr lang="en-US" altLang="zh-CN" sz="1600" dirty="0">
                          <a:solidFill>
                            <a:schemeClr val="tx1"/>
                          </a:solidFill>
                          <a:latin typeface="Arial" panose="020B0604020202020204" pitchFamily="34" charset="0"/>
                          <a:cs typeface="Arial" panose="020B0604020202020204" pitchFamily="34" charset="0"/>
                        </a:rPr>
                        <a:t>RF voltage</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600 V</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3"/>
                  </a:ext>
                </a:extLst>
              </a:tr>
              <a:tr h="235868">
                <a:tc>
                  <a:txBody>
                    <a:bodyPr/>
                    <a:lstStyle/>
                    <a:p>
                      <a:r>
                        <a:rPr lang="en-US" altLang="zh-CN" sz="1600" dirty="0">
                          <a:solidFill>
                            <a:schemeClr val="tx1"/>
                          </a:solidFill>
                          <a:latin typeface="Arial" panose="020B0604020202020204" pitchFamily="34" charset="0"/>
                          <a:cs typeface="Arial" panose="020B0604020202020204" pitchFamily="34" charset="0"/>
                        </a:rPr>
                        <a:t>Stored </a:t>
                      </a:r>
                      <a:r>
                        <a:rPr lang="en-US" altLang="zh-CN" sz="1600" dirty="0" smtClean="0">
                          <a:solidFill>
                            <a:schemeClr val="tx1"/>
                          </a:solidFill>
                          <a:latin typeface="Arial" panose="020B0604020202020204" pitchFamily="34" charset="0"/>
                          <a:cs typeface="Arial" panose="020B0604020202020204" pitchFamily="34" charset="0"/>
                        </a:rPr>
                        <a:t>ions</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~10</a:t>
                      </a:r>
                      <a:r>
                        <a:rPr lang="en-US" altLang="zh-CN" sz="1600" baseline="30000" dirty="0">
                          <a:solidFill>
                            <a:schemeClr val="tx1"/>
                          </a:solidFill>
                          <a:latin typeface="Arial" panose="020B0604020202020204" pitchFamily="34" charset="0"/>
                          <a:cs typeface="Arial" panose="020B0604020202020204" pitchFamily="34" charset="0"/>
                        </a:rPr>
                        <a:t>8</a:t>
                      </a:r>
                      <a:endParaRPr lang="zh-CN" altLang="en-US" sz="1600" baseline="300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4"/>
                  </a:ext>
                </a:extLst>
              </a:tr>
              <a:tr h="160521">
                <a:tc>
                  <a:txBody>
                    <a:bodyPr/>
                    <a:lstStyle/>
                    <a:p>
                      <a:r>
                        <a:rPr lang="en-US" altLang="zh-CN" sz="1600" dirty="0">
                          <a:solidFill>
                            <a:schemeClr val="tx1"/>
                          </a:solidFill>
                          <a:latin typeface="Arial" panose="020B0604020202020204" pitchFamily="34" charset="0"/>
                          <a:cs typeface="Arial" panose="020B0604020202020204" pitchFamily="34" charset="0"/>
                        </a:rPr>
                        <a:t>Anode </a:t>
                      </a:r>
                      <a:r>
                        <a:rPr lang="en-US" altLang="zh-CN" sz="1600" dirty="0" smtClean="0">
                          <a:solidFill>
                            <a:schemeClr val="tx1"/>
                          </a:solidFill>
                          <a:latin typeface="Arial" panose="020B0604020202020204" pitchFamily="34" charset="0"/>
                          <a:cs typeface="Arial" panose="020B0604020202020204" pitchFamily="34" charset="0"/>
                        </a:rPr>
                        <a:t>voltage</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400 V,</a:t>
                      </a:r>
                      <a:r>
                        <a:rPr lang="en-US" altLang="zh-CN" sz="1600" baseline="0" dirty="0">
                          <a:solidFill>
                            <a:schemeClr val="tx1"/>
                          </a:solidFill>
                          <a:latin typeface="Arial" panose="020B0604020202020204" pitchFamily="34" charset="0"/>
                          <a:cs typeface="Arial" panose="020B0604020202020204" pitchFamily="34" charset="0"/>
                        </a:rPr>
                        <a:t> 600 V, 800 </a:t>
                      </a:r>
                      <a:r>
                        <a:rPr lang="en-US" altLang="zh-CN" sz="1600" baseline="0" dirty="0" smtClean="0">
                          <a:solidFill>
                            <a:schemeClr val="tx1"/>
                          </a:solidFill>
                          <a:latin typeface="Arial" panose="020B0604020202020204" pitchFamily="34" charset="0"/>
                          <a:cs typeface="Arial" panose="020B0604020202020204" pitchFamily="34" charset="0"/>
                        </a:rPr>
                        <a:t>V</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5"/>
                  </a:ext>
                </a:extLst>
              </a:tr>
              <a:tr h="235868">
                <a:tc>
                  <a:txBody>
                    <a:bodyPr/>
                    <a:lstStyle/>
                    <a:p>
                      <a:r>
                        <a:rPr lang="en-US" altLang="zh-CN" sz="1600" dirty="0">
                          <a:solidFill>
                            <a:schemeClr val="tx1"/>
                          </a:solidFill>
                          <a:latin typeface="Arial" panose="020B0604020202020204" pitchFamily="34" charset="0"/>
                          <a:cs typeface="Arial" panose="020B0604020202020204" pitchFamily="34" charset="0"/>
                        </a:rPr>
                        <a:t>Pulse width</a:t>
                      </a:r>
                      <a:endParaRPr lang="zh-CN" altLang="en-US" sz="1600" dirty="0">
                        <a:solidFill>
                          <a:schemeClr val="tx1"/>
                        </a:solidFill>
                        <a:latin typeface="Arial" panose="020B0604020202020204" pitchFamily="34" charset="0"/>
                        <a:cs typeface="Arial" panose="020B0604020202020204" pitchFamily="34" charset="0"/>
                      </a:endParaRPr>
                    </a:p>
                  </a:txBody>
                  <a:tcPr marL="45720" marR="45720" marT="0" marB="0"/>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300 ns to 1200 </a:t>
                      </a:r>
                      <a:r>
                        <a:rPr lang="en-US" altLang="zh-CN" sz="1600" dirty="0" smtClean="0">
                          <a:solidFill>
                            <a:schemeClr val="tx1"/>
                          </a:solidFill>
                          <a:latin typeface="Arial" panose="020B0604020202020204" pitchFamily="34" charset="0"/>
                          <a:cs typeface="Arial" panose="020B0604020202020204" pitchFamily="34" charset="0"/>
                        </a:rPr>
                        <a:t>ns</a:t>
                      </a:r>
                      <a:endParaRPr lang="en-US" altLang="zh-CN" sz="1600" dirty="0">
                        <a:solidFill>
                          <a:schemeClr val="tx1"/>
                        </a:solidFill>
                        <a:latin typeface="Arial" panose="020B0604020202020204" pitchFamily="34" charset="0"/>
                        <a:cs typeface="Arial" panose="020B0604020202020204" pitchFamily="34" charset="0"/>
                      </a:endParaRPr>
                    </a:p>
                  </a:txBody>
                  <a:tcPr marL="45720" marR="45720" marT="0" marB="0"/>
                </a:tc>
                <a:extLst>
                  <a:ext uri="{0D108BD9-81ED-4DB2-BD59-A6C34878D82A}">
                    <a16:rowId xmlns:a16="http://schemas.microsoft.com/office/drawing/2014/main" val="10006"/>
                  </a:ext>
                </a:extLst>
              </a:tr>
            </a:tbl>
          </a:graphicData>
        </a:graphic>
      </p:graphicFrame>
      <p:sp>
        <p:nvSpPr>
          <p:cNvPr id="19" name="矩形 31">
            <a:extLst>
              <a:ext uri="{FF2B5EF4-FFF2-40B4-BE49-F238E27FC236}">
                <a16:creationId xmlns:a16="http://schemas.microsoft.com/office/drawing/2014/main" id="{90E9C3A0-099A-4B8A-A9D7-0DEA4F8B0885}"/>
              </a:ext>
            </a:extLst>
          </p:cNvPr>
          <p:cNvSpPr/>
          <p:nvPr/>
        </p:nvSpPr>
        <p:spPr>
          <a:xfrm>
            <a:off x="9214883" y="592912"/>
            <a:ext cx="2902689" cy="400110"/>
          </a:xfrm>
          <a:prstGeom prst="rect">
            <a:avLst/>
          </a:prstGeom>
          <a:solidFill>
            <a:srgbClr val="66FFFF"/>
          </a:solidFill>
        </p:spPr>
        <p:txBody>
          <a:bodyPr wrap="square">
            <a:spAutoFit/>
          </a:bodyPr>
          <a:lstStyle/>
          <a:p>
            <a:pPr algn="ctr"/>
            <a:r>
              <a:rPr lang="en-US" altLang="zh-CN" sz="2000" dirty="0" err="1" smtClean="0">
                <a:latin typeface="Arial" panose="020B0604020202020204" pitchFamily="34" charset="0"/>
                <a:cs typeface="Arial" panose="020B0604020202020204" pitchFamily="34" charset="0"/>
              </a:rPr>
              <a:t>JLab</a:t>
            </a:r>
            <a:r>
              <a:rPr lang="en-US" altLang="zh-CN" sz="2000" dirty="0" smtClean="0">
                <a:latin typeface="Arial" panose="020B0604020202020204" pitchFamily="34" charset="0"/>
                <a:cs typeface="Arial" panose="020B0604020202020204" pitchFamily="34" charset="0"/>
              </a:rPr>
              <a:t>-IMP Collaboration</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929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53AA-55F0-5843-B030-576A2360DECC}"/>
              </a:ext>
            </a:extLst>
          </p:cNvPr>
          <p:cNvSpPr>
            <a:spLocks noGrp="1"/>
          </p:cNvSpPr>
          <p:nvPr>
            <p:ph type="title"/>
          </p:nvPr>
        </p:nvSpPr>
        <p:spPr>
          <a:xfrm>
            <a:off x="0" y="0"/>
            <a:ext cx="12192000" cy="728029"/>
          </a:xfrm>
        </p:spPr>
        <p:txBody>
          <a:bodyPr>
            <a:normAutofit/>
          </a:bodyPr>
          <a:lstStyle/>
          <a:p>
            <a:pPr algn="ctr"/>
            <a:r>
              <a:rPr lang="en-US" sz="3600" dirty="0" smtClean="0"/>
              <a:t>EIC R&amp;D at Jefferson Lab with Collaborations</a:t>
            </a:r>
            <a:endParaRPr lang="en-US" sz="3600" dirty="0"/>
          </a:p>
        </p:txBody>
      </p:sp>
      <p:sp>
        <p:nvSpPr>
          <p:cNvPr id="5" name="Slide Number Placeholder 4">
            <a:extLst>
              <a:ext uri="{FF2B5EF4-FFF2-40B4-BE49-F238E27FC236}">
                <a16:creationId xmlns:a16="http://schemas.microsoft.com/office/drawing/2014/main" id="{70551CA7-DA3C-7C4A-9D4F-574273708C25}"/>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6" name="Content Placeholder 2">
            <a:extLst>
              <a:ext uri="{FF2B5EF4-FFF2-40B4-BE49-F238E27FC236}">
                <a16:creationId xmlns:a16="http://schemas.microsoft.com/office/drawing/2014/main" id="{3FA6ED93-3842-0946-8825-0C2E8991AD1F}"/>
              </a:ext>
            </a:extLst>
          </p:cNvPr>
          <p:cNvSpPr>
            <a:spLocks noGrp="1"/>
          </p:cNvSpPr>
          <p:nvPr>
            <p:ph idx="1"/>
          </p:nvPr>
        </p:nvSpPr>
        <p:spPr>
          <a:xfrm>
            <a:off x="82041" y="823727"/>
            <a:ext cx="11901563" cy="5800358"/>
          </a:xfrm>
        </p:spPr>
        <p:txBody>
          <a:bodyPr>
            <a:normAutofit/>
          </a:bodyPr>
          <a:lstStyle/>
          <a:p>
            <a:pPr marL="169863" indent="-169863">
              <a:lnSpc>
                <a:spcPct val="100000"/>
              </a:lnSpc>
            </a:pPr>
            <a:r>
              <a:rPr lang="en-US" sz="2000" dirty="0"/>
              <a:t>High-Priority EIC R&amp;D topics defined </a:t>
            </a:r>
            <a:r>
              <a:rPr lang="en-US" sz="2000" dirty="0" smtClean="0"/>
              <a:t>by a community review panel (Jones panel)</a:t>
            </a:r>
          </a:p>
          <a:p>
            <a:pPr marL="169863" indent="-169863">
              <a:lnSpc>
                <a:spcPct val="100000"/>
              </a:lnSpc>
            </a:pPr>
            <a:r>
              <a:rPr lang="en-US" sz="2000" dirty="0"/>
              <a:t>A</a:t>
            </a:r>
            <a:r>
              <a:rPr lang="en-US" sz="2000" dirty="0" smtClean="0"/>
              <a:t>ccelerator R&amp;D funded by NP </a:t>
            </a:r>
            <a:r>
              <a:rPr lang="mr-IN" sz="2000" dirty="0" smtClean="0"/>
              <a:t>–</a:t>
            </a:r>
            <a:r>
              <a:rPr lang="en-US" sz="2000" dirty="0" smtClean="0"/>
              <a:t> FY17, </a:t>
            </a:r>
            <a:r>
              <a:rPr lang="en-US" sz="2000" i="1" dirty="0" smtClean="0"/>
              <a:t>completed</a:t>
            </a:r>
            <a:r>
              <a:rPr lang="en-US" sz="2000" dirty="0" smtClean="0"/>
              <a:t> </a:t>
            </a:r>
          </a:p>
          <a:p>
            <a:pPr marL="509588" lvl="1" indent="-276225">
              <a:lnSpc>
                <a:spcPct val="100000"/>
              </a:lnSpc>
              <a:spcBef>
                <a:spcPts val="0"/>
              </a:spcBef>
            </a:pPr>
            <a:r>
              <a:rPr lang="en-US" sz="1700" dirty="0" smtClean="0"/>
              <a:t>Crab </a:t>
            </a:r>
            <a:r>
              <a:rPr lang="en-US" sz="1700" dirty="0"/>
              <a:t>system design and experimental test</a:t>
            </a:r>
          </a:p>
          <a:p>
            <a:pPr marL="509588" lvl="1" indent="-276225">
              <a:lnSpc>
                <a:spcPct val="100000"/>
              </a:lnSpc>
              <a:spcBef>
                <a:spcPts val="0"/>
              </a:spcBef>
            </a:pPr>
            <a:r>
              <a:rPr lang="en-US" sz="1700" dirty="0"/>
              <a:t>Electron cooler design</a:t>
            </a:r>
          </a:p>
          <a:p>
            <a:pPr marL="509588" lvl="1" indent="-276225">
              <a:lnSpc>
                <a:spcPct val="100000"/>
              </a:lnSpc>
              <a:spcBef>
                <a:spcPts val="0"/>
              </a:spcBef>
            </a:pPr>
            <a:r>
              <a:rPr lang="en-US" sz="1700" dirty="0"/>
              <a:t>IR magnet design</a:t>
            </a:r>
          </a:p>
          <a:p>
            <a:pPr marL="509588" lvl="1" indent="-276225">
              <a:lnSpc>
                <a:spcPct val="100000"/>
              </a:lnSpc>
              <a:spcBef>
                <a:spcPts val="0"/>
              </a:spcBef>
            </a:pPr>
            <a:r>
              <a:rPr lang="en-US" sz="1700" dirty="0"/>
              <a:t>Simulation software development</a:t>
            </a:r>
          </a:p>
          <a:p>
            <a:pPr>
              <a:lnSpc>
                <a:spcPct val="100000"/>
              </a:lnSpc>
            </a:pPr>
            <a:r>
              <a:rPr lang="en-US" sz="2000" dirty="0"/>
              <a:t>A</a:t>
            </a:r>
            <a:r>
              <a:rPr lang="en-US" sz="2000" dirty="0" smtClean="0"/>
              <a:t>ccelerator R&amp;D fund by FY18-19 </a:t>
            </a:r>
            <a:endParaRPr lang="en-US" sz="2000" dirty="0"/>
          </a:p>
          <a:p>
            <a:pPr marL="509588" lvl="1" indent="-276225">
              <a:lnSpc>
                <a:spcPct val="100000"/>
              </a:lnSpc>
              <a:spcBef>
                <a:spcPts val="0"/>
              </a:spcBef>
            </a:pPr>
            <a:r>
              <a:rPr lang="en-US" sz="1700" dirty="0"/>
              <a:t>Crab cavity operation in a hadron ring </a:t>
            </a:r>
            <a:r>
              <a:rPr lang="en-US" sz="1700" dirty="0" smtClean="0"/>
              <a:t>(BNL, </a:t>
            </a:r>
            <a:r>
              <a:rPr lang="en-US" sz="1700" dirty="0" err="1" smtClean="0"/>
              <a:t>JLab</a:t>
            </a:r>
            <a:r>
              <a:rPr lang="en-US" sz="1700" dirty="0" smtClean="0"/>
              <a:t>, </a:t>
            </a:r>
            <a:r>
              <a:rPr lang="en-US" sz="1700" u="sng" dirty="0" smtClean="0"/>
              <a:t>ODU</a:t>
            </a:r>
            <a:r>
              <a:rPr lang="en-US" sz="1700" dirty="0" smtClean="0"/>
              <a:t>)</a:t>
            </a:r>
            <a:endParaRPr lang="en-US" sz="1700" dirty="0"/>
          </a:p>
          <a:p>
            <a:pPr marL="509588" lvl="1" indent="-276225">
              <a:lnSpc>
                <a:spcPct val="100000"/>
              </a:lnSpc>
              <a:spcBef>
                <a:spcPts val="0"/>
              </a:spcBef>
            </a:pPr>
            <a:r>
              <a:rPr lang="en-US" sz="1700" dirty="0"/>
              <a:t>Strong hadron cooling</a:t>
            </a:r>
          </a:p>
          <a:p>
            <a:pPr marL="744538" lvl="2" indent="-169863">
              <a:lnSpc>
                <a:spcPct val="100000"/>
              </a:lnSpc>
              <a:spcBef>
                <a:spcPts val="0"/>
              </a:spcBef>
            </a:pPr>
            <a:r>
              <a:rPr lang="en-US" sz="1700" dirty="0"/>
              <a:t>Development of innovative high-energy magnetized electron cooling for an EIC </a:t>
            </a:r>
            <a:r>
              <a:rPr lang="en-US" sz="1700" dirty="0" smtClean="0"/>
              <a:t>(BNL</a:t>
            </a:r>
            <a:r>
              <a:rPr lang="en-US" sz="1700" dirty="0"/>
              <a:t>, FNAL, </a:t>
            </a:r>
            <a:r>
              <a:rPr lang="en-US" sz="1700" u="sng" dirty="0" err="1" smtClean="0"/>
              <a:t>JLab</a:t>
            </a:r>
            <a:r>
              <a:rPr lang="en-US" sz="1700" dirty="0" smtClean="0"/>
              <a:t>,  ODU</a:t>
            </a:r>
            <a:r>
              <a:rPr lang="en-US" sz="1700" dirty="0"/>
              <a:t>)</a:t>
            </a:r>
          </a:p>
          <a:p>
            <a:pPr marL="744538" lvl="2" indent="-169863">
              <a:lnSpc>
                <a:spcPct val="100000"/>
              </a:lnSpc>
              <a:spcBef>
                <a:spcPts val="0"/>
              </a:spcBef>
            </a:pPr>
            <a:r>
              <a:rPr lang="en-US" sz="1700" dirty="0"/>
              <a:t>Strong hadron cooling with micro-bunched electron beams </a:t>
            </a:r>
            <a:r>
              <a:rPr lang="en-US" sz="1700" dirty="0" smtClean="0"/>
              <a:t>(ANL, </a:t>
            </a:r>
            <a:r>
              <a:rPr lang="en-US" sz="1700" u="sng" dirty="0" smtClean="0"/>
              <a:t>BNL</a:t>
            </a:r>
            <a:r>
              <a:rPr lang="en-US" sz="1700" dirty="0"/>
              <a:t>, </a:t>
            </a:r>
            <a:r>
              <a:rPr lang="en-US" sz="1700" dirty="0" err="1" smtClean="0"/>
              <a:t>JLab</a:t>
            </a:r>
            <a:r>
              <a:rPr lang="en-US" sz="1700" dirty="0"/>
              <a:t>, </a:t>
            </a:r>
            <a:r>
              <a:rPr lang="en-US" sz="1700" dirty="0" smtClean="0"/>
              <a:t>SLAC)</a:t>
            </a:r>
            <a:endParaRPr lang="en-US" sz="1700" dirty="0"/>
          </a:p>
          <a:p>
            <a:pPr marL="509588" lvl="1" indent="-276225">
              <a:lnSpc>
                <a:spcPct val="100000"/>
              </a:lnSpc>
              <a:spcBef>
                <a:spcPts val="0"/>
              </a:spcBef>
            </a:pPr>
            <a:r>
              <a:rPr lang="en-US" sz="1700" dirty="0"/>
              <a:t>Magnet design</a:t>
            </a:r>
          </a:p>
          <a:p>
            <a:pPr marL="744538" lvl="2" indent="-169863">
              <a:lnSpc>
                <a:spcPct val="100000"/>
              </a:lnSpc>
              <a:spcBef>
                <a:spcPts val="0"/>
              </a:spcBef>
            </a:pPr>
            <a:r>
              <a:rPr lang="en-US" sz="1700" dirty="0"/>
              <a:t>High Gradient Actively Shielded Quadrupole </a:t>
            </a:r>
            <a:r>
              <a:rPr lang="en-US" sz="1700" dirty="0" smtClean="0"/>
              <a:t>(</a:t>
            </a:r>
            <a:r>
              <a:rPr lang="en-US" sz="1700" u="sng" dirty="0" smtClean="0"/>
              <a:t>BNL</a:t>
            </a:r>
            <a:r>
              <a:rPr lang="en-US" sz="1700" dirty="0"/>
              <a:t>, </a:t>
            </a:r>
            <a:r>
              <a:rPr lang="en-US" sz="1700" dirty="0" err="1" smtClean="0"/>
              <a:t>JLab</a:t>
            </a:r>
            <a:r>
              <a:rPr lang="en-US" sz="1700" dirty="0"/>
              <a:t>, LBNL)</a:t>
            </a:r>
          </a:p>
          <a:p>
            <a:pPr marL="744538" lvl="2" indent="-169863">
              <a:lnSpc>
                <a:spcPct val="100000"/>
              </a:lnSpc>
              <a:spcBef>
                <a:spcPts val="0"/>
              </a:spcBef>
            </a:pPr>
            <a:r>
              <a:rPr lang="en-US" sz="1700" dirty="0"/>
              <a:t>Validation of EIC IR magnet parameters and requirements using existing magnet results </a:t>
            </a:r>
            <a:r>
              <a:rPr lang="en-US" sz="1700" dirty="0" smtClean="0"/>
              <a:t>(</a:t>
            </a:r>
            <a:r>
              <a:rPr lang="en-US" sz="1700" u="sng" dirty="0" smtClean="0"/>
              <a:t>JLAB</a:t>
            </a:r>
            <a:r>
              <a:rPr lang="en-US" sz="1700" dirty="0"/>
              <a:t>, </a:t>
            </a:r>
            <a:r>
              <a:rPr lang="en-US" sz="1700" dirty="0" smtClean="0"/>
              <a:t>LBNL, SLAC)</a:t>
            </a:r>
            <a:endParaRPr lang="en-US" sz="1700" dirty="0"/>
          </a:p>
          <a:p>
            <a:pPr marL="509588" lvl="1" indent="-276225">
              <a:lnSpc>
                <a:spcPct val="100000"/>
              </a:lnSpc>
              <a:spcBef>
                <a:spcPts val="0"/>
              </a:spcBef>
            </a:pPr>
            <a:r>
              <a:rPr lang="en-US" sz="1700" dirty="0"/>
              <a:t>Benchmarking of EIC simulations</a:t>
            </a:r>
          </a:p>
          <a:p>
            <a:pPr marL="744538" lvl="2" indent="-169863">
              <a:lnSpc>
                <a:spcPct val="100000"/>
              </a:lnSpc>
              <a:spcBef>
                <a:spcPts val="0"/>
              </a:spcBef>
            </a:pPr>
            <a:r>
              <a:rPr lang="en-US" sz="1700" dirty="0"/>
              <a:t>Development &amp; test of simulation tools for EIC beam-beam interaction </a:t>
            </a:r>
            <a:r>
              <a:rPr lang="en-US" sz="1700" dirty="0" smtClean="0"/>
              <a:t>(</a:t>
            </a:r>
            <a:r>
              <a:rPr lang="en-US" sz="1700" u="sng" dirty="0" smtClean="0"/>
              <a:t>BNL</a:t>
            </a:r>
            <a:r>
              <a:rPr lang="en-US" sz="1700" dirty="0"/>
              <a:t>, </a:t>
            </a:r>
            <a:r>
              <a:rPr lang="en-US" sz="1700" dirty="0" err="1" smtClean="0"/>
              <a:t>JLab</a:t>
            </a:r>
            <a:r>
              <a:rPr lang="en-US" sz="1700" dirty="0"/>
              <a:t>, </a:t>
            </a:r>
            <a:r>
              <a:rPr lang="en-US" sz="1700" dirty="0" smtClean="0"/>
              <a:t>LBNL MSU)</a:t>
            </a:r>
            <a:endParaRPr lang="en-US" sz="1700" dirty="0"/>
          </a:p>
          <a:p>
            <a:pPr marL="744538" lvl="2" indent="-169863">
              <a:lnSpc>
                <a:spcPct val="100000"/>
              </a:lnSpc>
              <a:spcBef>
                <a:spcPts val="0"/>
              </a:spcBef>
            </a:pPr>
            <a:r>
              <a:rPr lang="en-US" sz="1700" dirty="0"/>
              <a:t>Experimental verification of spin transparency mode in an EIC </a:t>
            </a:r>
            <a:r>
              <a:rPr lang="en-US" sz="1700" dirty="0" smtClean="0"/>
              <a:t>(BNL, </a:t>
            </a:r>
            <a:r>
              <a:rPr lang="en-US" sz="1700" u="sng" dirty="0" err="1" smtClean="0"/>
              <a:t>JLab</a:t>
            </a:r>
            <a:r>
              <a:rPr lang="en-US" sz="1700" dirty="0" smtClean="0"/>
              <a:t>)</a:t>
            </a:r>
            <a:endParaRPr lang="en-US" sz="1700" dirty="0"/>
          </a:p>
          <a:p>
            <a:pPr marL="509588" lvl="1" indent="-276225">
              <a:lnSpc>
                <a:spcPct val="100000"/>
              </a:lnSpc>
              <a:spcBef>
                <a:spcPts val="0"/>
              </a:spcBef>
            </a:pPr>
            <a:r>
              <a:rPr lang="en-US" sz="1700" dirty="0"/>
              <a:t>Electron complex</a:t>
            </a:r>
          </a:p>
          <a:p>
            <a:pPr marL="796925" lvl="2" indent="-222250">
              <a:lnSpc>
                <a:spcPct val="100000"/>
              </a:lnSpc>
              <a:spcBef>
                <a:spcPts val="0"/>
              </a:spcBef>
            </a:pPr>
            <a:r>
              <a:rPr lang="en-US" sz="1700" dirty="0"/>
              <a:t>High Bandwidth Beam Feedback Systems for a High Luminosity EIC </a:t>
            </a:r>
            <a:r>
              <a:rPr lang="en-US" sz="1700" dirty="0" smtClean="0"/>
              <a:t>(</a:t>
            </a:r>
            <a:r>
              <a:rPr lang="en-US" sz="1700" u="sng" dirty="0" smtClean="0"/>
              <a:t>ANL</a:t>
            </a:r>
            <a:r>
              <a:rPr lang="en-US" sz="1700" dirty="0"/>
              <a:t>, </a:t>
            </a:r>
            <a:r>
              <a:rPr lang="en-US" sz="1700" dirty="0" err="1" smtClean="0"/>
              <a:t>JLab</a:t>
            </a:r>
            <a:r>
              <a:rPr lang="en-US" sz="1700" dirty="0"/>
              <a:t>)</a:t>
            </a:r>
          </a:p>
          <a:p>
            <a:pPr lvl="1">
              <a:lnSpc>
                <a:spcPct val="100000"/>
              </a:lnSpc>
            </a:pPr>
            <a:endParaRPr lang="en-US" sz="1700" dirty="0"/>
          </a:p>
          <a:p>
            <a:pPr>
              <a:lnSpc>
                <a:spcPct val="100000"/>
              </a:lnSpc>
            </a:pPr>
            <a:endParaRPr lang="en-US" sz="1700" dirty="0"/>
          </a:p>
        </p:txBody>
      </p:sp>
      <p:pic>
        <p:nvPicPr>
          <p:cNvPr id="9"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7757160" y="1405824"/>
            <a:ext cx="4297680" cy="170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906000" y="2923359"/>
            <a:ext cx="2095445" cy="369332"/>
          </a:xfrm>
          <a:prstGeom prst="rect">
            <a:avLst/>
          </a:prstGeom>
          <a:solidFill>
            <a:srgbClr val="FFFF00"/>
          </a:solidFill>
        </p:spPr>
        <p:txBody>
          <a:bodyPr wrap="none">
            <a:spAutoFit/>
          </a:bodyPr>
          <a:lstStyle/>
          <a:p>
            <a:r>
              <a:rPr lang="en-US" dirty="0" smtClean="0">
                <a:latin typeface="Arial" panose="020B0604020202020204" pitchFamily="34" charset="0"/>
                <a:cs typeface="Arial" panose="020B0604020202020204" pitchFamily="34" charset="0"/>
              </a:rPr>
              <a:t>Jones panel report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047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3469-1AFE-474A-B3B8-0BB651AED560}"/>
              </a:ext>
            </a:extLst>
          </p:cNvPr>
          <p:cNvSpPr>
            <a:spLocks noGrp="1"/>
          </p:cNvSpPr>
          <p:nvPr>
            <p:ph type="title"/>
          </p:nvPr>
        </p:nvSpPr>
        <p:spPr>
          <a:xfrm>
            <a:off x="0" y="0"/>
            <a:ext cx="12182592" cy="728029"/>
          </a:xfrm>
        </p:spPr>
        <p:txBody>
          <a:bodyPr>
            <a:normAutofit/>
          </a:bodyPr>
          <a:lstStyle/>
          <a:p>
            <a:pPr algn="ctr"/>
            <a:r>
              <a:rPr lang="en-US" sz="3600" dirty="0" smtClean="0"/>
              <a:t>Jefferson Lab Answers EIC Science Call</a:t>
            </a:r>
            <a:endParaRPr lang="en-US" sz="3600" dirty="0"/>
          </a:p>
        </p:txBody>
      </p:sp>
      <p:sp>
        <p:nvSpPr>
          <p:cNvPr id="3" name="Content Placeholder 2">
            <a:extLst>
              <a:ext uri="{FF2B5EF4-FFF2-40B4-BE49-F238E27FC236}">
                <a16:creationId xmlns:a16="http://schemas.microsoft.com/office/drawing/2014/main" id="{9042B4EE-211C-C744-8907-BA289F339DD6}"/>
              </a:ext>
            </a:extLst>
          </p:cNvPr>
          <p:cNvSpPr>
            <a:spLocks noGrp="1"/>
          </p:cNvSpPr>
          <p:nvPr>
            <p:ph idx="1"/>
          </p:nvPr>
        </p:nvSpPr>
        <p:spPr>
          <a:xfrm>
            <a:off x="21266" y="795264"/>
            <a:ext cx="5390706" cy="5860602"/>
          </a:xfrm>
        </p:spPr>
        <p:txBody>
          <a:bodyPr>
            <a:noAutofit/>
          </a:bodyPr>
          <a:lstStyle/>
          <a:p>
            <a:pPr marL="169863" indent="-169863">
              <a:lnSpc>
                <a:spcPct val="100000"/>
              </a:lnSpc>
              <a:spcBef>
                <a:spcPts val="1800"/>
              </a:spcBef>
            </a:pPr>
            <a:r>
              <a:rPr lang="en-US" sz="1700" dirty="0">
                <a:cs typeface="Arial" charset="0"/>
              </a:rPr>
              <a:t>Large established </a:t>
            </a:r>
            <a:r>
              <a:rPr lang="en-US" sz="1700" b="1" i="1" dirty="0">
                <a:solidFill>
                  <a:srgbClr val="0000FF"/>
                </a:solidFill>
                <a:cs typeface="Arial" charset="0"/>
              </a:rPr>
              <a:t>user community</a:t>
            </a:r>
            <a:r>
              <a:rPr lang="en-US" sz="1700" dirty="0">
                <a:cs typeface="Arial" charset="0"/>
              </a:rPr>
              <a:t> in the </a:t>
            </a:r>
            <a:r>
              <a:rPr lang="en-US" sz="1700" dirty="0" smtClean="0">
                <a:cs typeface="Arial" charset="0"/>
              </a:rPr>
              <a:t>field</a:t>
            </a:r>
            <a:endParaRPr lang="en-US" sz="1700" b="1" i="1" dirty="0" smtClean="0">
              <a:solidFill>
                <a:srgbClr val="0000FF"/>
              </a:solidFill>
              <a:cs typeface="Arial" charset="0"/>
            </a:endParaRPr>
          </a:p>
          <a:p>
            <a:pPr marL="169863" indent="-169863">
              <a:lnSpc>
                <a:spcPct val="100000"/>
              </a:lnSpc>
              <a:spcBef>
                <a:spcPts val="1800"/>
              </a:spcBef>
            </a:pPr>
            <a:r>
              <a:rPr lang="en-US" sz="1700" b="1" i="1" dirty="0" smtClean="0">
                <a:solidFill>
                  <a:srgbClr val="0000FF"/>
                </a:solidFill>
                <a:cs typeface="Arial" charset="0"/>
              </a:rPr>
              <a:t>CEBAF</a:t>
            </a:r>
            <a:r>
              <a:rPr lang="en-US" sz="1700" dirty="0">
                <a:cs typeface="Arial" charset="0"/>
              </a:rPr>
              <a:t>, the world highest energy </a:t>
            </a:r>
            <a:r>
              <a:rPr lang="en-US" sz="1700" dirty="0" smtClean="0">
                <a:cs typeface="Arial" charset="0"/>
              </a:rPr>
              <a:t>CW SRF </a:t>
            </a:r>
            <a:r>
              <a:rPr lang="en-US" sz="1700" dirty="0" err="1" smtClean="0">
                <a:cs typeface="Arial" charset="0"/>
              </a:rPr>
              <a:t>linac</a:t>
            </a:r>
            <a:endParaRPr lang="en-US" altLang="en-US" sz="1700" dirty="0" smtClean="0"/>
          </a:p>
          <a:p>
            <a:pPr marL="404813" lvl="1" indent="-234950">
              <a:lnSpc>
                <a:spcPct val="100000"/>
              </a:lnSpc>
              <a:spcBef>
                <a:spcPts val="400"/>
              </a:spcBef>
            </a:pPr>
            <a:r>
              <a:rPr lang="en-US" sz="1700" dirty="0" smtClean="0">
                <a:cs typeface="Arial" charset="0"/>
              </a:rPr>
              <a:t>As </a:t>
            </a:r>
            <a:r>
              <a:rPr lang="en-US" sz="1700" dirty="0">
                <a:cs typeface="Arial" charset="0"/>
              </a:rPr>
              <a:t>a full energy </a:t>
            </a:r>
            <a:r>
              <a:rPr lang="en-US" sz="1700" dirty="0" smtClean="0">
                <a:cs typeface="Arial" charset="0"/>
              </a:rPr>
              <a:t>injector (requiring no upgrade)</a:t>
            </a:r>
          </a:p>
          <a:p>
            <a:pPr marL="404813" lvl="1" indent="-234950">
              <a:lnSpc>
                <a:spcPct val="100000"/>
              </a:lnSpc>
              <a:spcBef>
                <a:spcPts val="400"/>
              </a:spcBef>
            </a:pPr>
            <a:r>
              <a:rPr lang="en-US" sz="1700" dirty="0" smtClean="0">
                <a:cs typeface="Arial" charset="0"/>
              </a:rPr>
              <a:t>Maintains </a:t>
            </a:r>
            <a:r>
              <a:rPr lang="en-US" sz="1700" dirty="0">
                <a:solidFill>
                  <a:srgbClr val="009900"/>
                </a:solidFill>
                <a:cs typeface="Arial" charset="0"/>
              </a:rPr>
              <a:t>highly-polarized high-current </a:t>
            </a:r>
            <a:r>
              <a:rPr lang="en-US" sz="1700" dirty="0" smtClean="0">
                <a:solidFill>
                  <a:srgbClr val="009900"/>
                </a:solidFill>
                <a:cs typeface="Arial" charset="0"/>
              </a:rPr>
              <a:t>beam</a:t>
            </a:r>
            <a:r>
              <a:rPr lang="en-US" sz="1700" dirty="0" smtClean="0">
                <a:cs typeface="Arial" charset="0"/>
              </a:rPr>
              <a:t> </a:t>
            </a:r>
            <a:r>
              <a:rPr lang="en-US" sz="1700" dirty="0">
                <a:cs typeface="Arial" charset="0"/>
              </a:rPr>
              <a:t>in the electron </a:t>
            </a:r>
            <a:r>
              <a:rPr lang="en-US" sz="1700" dirty="0" smtClean="0">
                <a:cs typeface="Arial" charset="0"/>
              </a:rPr>
              <a:t>collider ring </a:t>
            </a:r>
            <a:r>
              <a:rPr lang="en-US" sz="1700" dirty="0">
                <a:cs typeface="Arial" charset="0"/>
              </a:rPr>
              <a:t>using demonstrated </a:t>
            </a:r>
            <a:r>
              <a:rPr lang="en-US" sz="1700" dirty="0">
                <a:solidFill>
                  <a:srgbClr val="009900"/>
                </a:solidFill>
                <a:cs typeface="Arial" charset="0"/>
              </a:rPr>
              <a:t>top-up injection</a:t>
            </a:r>
            <a:r>
              <a:rPr lang="en-US" sz="1700" dirty="0">
                <a:cs typeface="Arial" charset="0"/>
              </a:rPr>
              <a:t> technique</a:t>
            </a:r>
            <a:endParaRPr lang="en-US" altLang="en-US" sz="1700" dirty="0" smtClean="0"/>
          </a:p>
          <a:p>
            <a:pPr marL="169863" indent="-169863">
              <a:lnSpc>
                <a:spcPct val="100000"/>
              </a:lnSpc>
              <a:spcBef>
                <a:spcPts val="1800"/>
              </a:spcBef>
            </a:pPr>
            <a:r>
              <a:rPr lang="en-US" sz="1700" b="1" i="1" dirty="0" smtClean="0">
                <a:solidFill>
                  <a:srgbClr val="0432FF"/>
                </a:solidFill>
                <a:cs typeface="Arial" charset="0"/>
              </a:rPr>
              <a:t>New collider complex </a:t>
            </a:r>
            <a:endParaRPr lang="en-US" altLang="en-US" sz="1700" b="1" i="1" dirty="0" smtClean="0">
              <a:solidFill>
                <a:srgbClr val="0432FF"/>
              </a:solidFill>
            </a:endParaRPr>
          </a:p>
          <a:p>
            <a:pPr marL="404813" lvl="1" indent="-234950">
              <a:lnSpc>
                <a:spcPct val="100000"/>
              </a:lnSpc>
              <a:spcBef>
                <a:spcPts val="400"/>
              </a:spcBef>
            </a:pPr>
            <a:r>
              <a:rPr lang="en-US" sz="1700" dirty="0">
                <a:solidFill>
                  <a:srgbClr val="009900"/>
                </a:solidFill>
                <a:cs typeface="Arial" charset="0"/>
              </a:rPr>
              <a:t>Modern design and </a:t>
            </a:r>
            <a:r>
              <a:rPr lang="en-US" sz="1700" dirty="0" smtClean="0">
                <a:solidFill>
                  <a:srgbClr val="009900"/>
                </a:solidFill>
                <a:cs typeface="Arial" charset="0"/>
              </a:rPr>
              <a:t>technology, </a:t>
            </a:r>
            <a:r>
              <a:rPr lang="en-US" sz="1700" dirty="0">
                <a:cs typeface="Arial" charset="0"/>
              </a:rPr>
              <a:t>n</a:t>
            </a:r>
            <a:r>
              <a:rPr lang="en-US" sz="1700" dirty="0" smtClean="0">
                <a:cs typeface="Arial" charset="0"/>
              </a:rPr>
              <a:t>o constraints posed by </a:t>
            </a:r>
            <a:r>
              <a:rPr lang="en-US" sz="1700" dirty="0">
                <a:cs typeface="Arial" charset="0"/>
              </a:rPr>
              <a:t>existing infrastructure</a:t>
            </a:r>
          </a:p>
          <a:p>
            <a:pPr marL="404813" lvl="1" indent="-234950">
              <a:lnSpc>
                <a:spcPct val="100000"/>
              </a:lnSpc>
              <a:spcBef>
                <a:spcPts val="400"/>
              </a:spcBef>
            </a:pPr>
            <a:r>
              <a:rPr lang="en-US" sz="1700" dirty="0">
                <a:cs typeface="Arial" charset="0"/>
              </a:rPr>
              <a:t>Design driven by </a:t>
            </a:r>
            <a:r>
              <a:rPr lang="en-US" sz="1700" dirty="0">
                <a:solidFill>
                  <a:srgbClr val="009900"/>
                </a:solidFill>
                <a:cs typeface="Arial" charset="0"/>
              </a:rPr>
              <a:t>experimental requirements</a:t>
            </a:r>
            <a:endParaRPr lang="en-US" sz="1700" dirty="0">
              <a:cs typeface="Arial" charset="0"/>
            </a:endParaRPr>
          </a:p>
          <a:p>
            <a:pPr marL="574675" lvl="2" indent="-169863">
              <a:lnSpc>
                <a:spcPct val="100000"/>
              </a:lnSpc>
              <a:spcBef>
                <a:spcPts val="400"/>
              </a:spcBef>
            </a:pPr>
            <a:r>
              <a:rPr lang="en-US" sz="1700" dirty="0">
                <a:cs typeface="Arial" charset="0"/>
              </a:rPr>
              <a:t>Novel high </a:t>
            </a:r>
            <a:r>
              <a:rPr lang="en-US" sz="1700" dirty="0">
                <a:solidFill>
                  <a:srgbClr val="009900"/>
                </a:solidFill>
                <a:cs typeface="Arial" charset="0"/>
              </a:rPr>
              <a:t>luminosity</a:t>
            </a:r>
            <a:r>
              <a:rPr lang="en-US" sz="1700" dirty="0">
                <a:cs typeface="Arial" charset="0"/>
              </a:rPr>
              <a:t> concept</a:t>
            </a:r>
          </a:p>
          <a:p>
            <a:pPr marL="574675" lvl="2" indent="-169863">
              <a:lnSpc>
                <a:spcPct val="100000"/>
              </a:lnSpc>
              <a:spcBef>
                <a:spcPts val="400"/>
              </a:spcBef>
            </a:pPr>
            <a:r>
              <a:rPr lang="en-US" sz="1700" dirty="0">
                <a:cs typeface="Arial" charset="0"/>
              </a:rPr>
              <a:t>Luminosity optimized around </a:t>
            </a:r>
            <a:r>
              <a:rPr lang="en-US" sz="1700" dirty="0" smtClean="0">
                <a:solidFill>
                  <a:srgbClr val="009900"/>
                </a:solidFill>
                <a:cs typeface="Arial" charset="0"/>
              </a:rPr>
              <a:t>CM energy range </a:t>
            </a:r>
            <a:r>
              <a:rPr lang="en-US" sz="1700" dirty="0">
                <a:solidFill>
                  <a:srgbClr val="009900"/>
                </a:solidFill>
                <a:cs typeface="Arial" charset="0"/>
              </a:rPr>
              <a:t>of physics interest</a:t>
            </a:r>
          </a:p>
          <a:p>
            <a:pPr marL="574675" lvl="2" indent="-169863">
              <a:lnSpc>
                <a:spcPct val="100000"/>
              </a:lnSpc>
              <a:spcBef>
                <a:spcPts val="400"/>
              </a:spcBef>
            </a:pPr>
            <a:r>
              <a:rPr lang="en-US" sz="1700" dirty="0">
                <a:cs typeface="Arial" charset="0"/>
              </a:rPr>
              <a:t>Novel </a:t>
            </a:r>
            <a:r>
              <a:rPr lang="en-US" sz="1700" dirty="0" smtClean="0">
                <a:cs typeface="Arial" charset="0"/>
              </a:rPr>
              <a:t>figure-8 </a:t>
            </a:r>
            <a:r>
              <a:rPr lang="en-US" sz="1700" dirty="0">
                <a:cs typeface="Arial" charset="0"/>
              </a:rPr>
              <a:t>design for </a:t>
            </a:r>
            <a:r>
              <a:rPr lang="en-US" sz="1700" dirty="0">
                <a:solidFill>
                  <a:srgbClr val="009900"/>
                </a:solidFill>
                <a:cs typeface="Arial" charset="0"/>
              </a:rPr>
              <a:t>high polarization</a:t>
            </a:r>
            <a:r>
              <a:rPr lang="en-US" sz="1700" dirty="0">
                <a:cs typeface="Arial" charset="0"/>
              </a:rPr>
              <a:t> of any particles including </a:t>
            </a:r>
            <a:r>
              <a:rPr lang="en-US" sz="1700" dirty="0">
                <a:solidFill>
                  <a:srgbClr val="009900"/>
                </a:solidFill>
                <a:cs typeface="Arial" charset="0"/>
              </a:rPr>
              <a:t>deuterons</a:t>
            </a:r>
            <a:r>
              <a:rPr lang="en-US" sz="1700" dirty="0">
                <a:cs typeface="Arial" charset="0"/>
              </a:rPr>
              <a:t> </a:t>
            </a:r>
          </a:p>
          <a:p>
            <a:pPr marL="574675" lvl="2" indent="-169863">
              <a:lnSpc>
                <a:spcPct val="100000"/>
              </a:lnSpc>
              <a:spcBef>
                <a:spcPts val="400"/>
              </a:spcBef>
            </a:pPr>
            <a:r>
              <a:rPr lang="en-US" sz="1700" dirty="0">
                <a:cs typeface="Arial" charset="0"/>
              </a:rPr>
              <a:t>Deeply integrated detector and machine design for </a:t>
            </a:r>
            <a:r>
              <a:rPr lang="en-US" sz="1700" dirty="0">
                <a:solidFill>
                  <a:srgbClr val="009900"/>
                </a:solidFill>
                <a:cs typeface="Arial" charset="0"/>
              </a:rPr>
              <a:t>full acceptance</a:t>
            </a:r>
          </a:p>
          <a:p>
            <a:pPr marL="404813" lvl="1" indent="-234950">
              <a:lnSpc>
                <a:spcPct val="100000"/>
              </a:lnSpc>
              <a:spcBef>
                <a:spcPts val="400"/>
              </a:spcBef>
            </a:pPr>
            <a:r>
              <a:rPr lang="en-US" sz="1700" dirty="0">
                <a:cs typeface="Arial" charset="0"/>
              </a:rPr>
              <a:t>Balance of good performance and </a:t>
            </a:r>
            <a:r>
              <a:rPr lang="en-US" sz="1700" dirty="0">
                <a:solidFill>
                  <a:srgbClr val="009900"/>
                </a:solidFill>
                <a:cs typeface="Arial" charset="0"/>
              </a:rPr>
              <a:t>low technical </a:t>
            </a:r>
            <a:r>
              <a:rPr lang="en-US" sz="1700" dirty="0" smtClean="0">
                <a:solidFill>
                  <a:srgbClr val="009900"/>
                </a:solidFill>
                <a:cs typeface="Arial" charset="0"/>
              </a:rPr>
              <a:t>risk</a:t>
            </a:r>
          </a:p>
        </p:txBody>
      </p:sp>
      <p:sp>
        <p:nvSpPr>
          <p:cNvPr id="4" name="Slide Number Placeholder 3">
            <a:extLst>
              <a:ext uri="{FF2B5EF4-FFF2-40B4-BE49-F238E27FC236}">
                <a16:creationId xmlns:a16="http://schemas.microsoft.com/office/drawing/2014/main" id="{12B18354-3240-2943-8323-16AA3CA8C5A1}"/>
              </a:ext>
            </a:extLst>
          </p:cNvPr>
          <p:cNvSpPr>
            <a:spLocks noGrp="1"/>
          </p:cNvSpPr>
          <p:nvPr>
            <p:ph type="sldNum" sz="quarter" idx="12"/>
          </p:nvPr>
        </p:nvSpPr>
        <p:spPr>
          <a:xfrm>
            <a:off x="5682122" y="6554636"/>
            <a:ext cx="714877" cy="303364"/>
          </a:xfrm>
        </p:spPr>
        <p:txBody>
          <a:bodyPr/>
          <a:lstStyle/>
          <a:p>
            <a:fld id="{07E1C93C-5050-FC42-8F10-D22D4F119D13}" type="slidenum">
              <a:rPr lang="en-US" smtClean="0"/>
              <a:pPr/>
              <a:t>3</a:t>
            </a:fld>
            <a:endParaRPr lang="en-US" dirty="0"/>
          </a:p>
        </p:txBody>
      </p:sp>
      <p:pic>
        <p:nvPicPr>
          <p:cNvPr id="3074" name="Picture 2" descr="https://cerncourier.com/objects/ccr/cern/48/9/8/CCnew9_11_08.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166532" y="1359170"/>
            <a:ext cx="3749040" cy="3832214"/>
          </a:xfrm>
          <a:prstGeom prst="rect">
            <a:avLst/>
          </a:prstGeom>
          <a:noFill/>
          <a:extLst>
            <a:ext uri="{909E8E84-426E-40DD-AFC4-6F175D3DCCD1}">
              <a14:hiddenFill xmlns:a14="http://schemas.microsoft.com/office/drawing/2010/main">
                <a:solidFill>
                  <a:srgbClr val="FFFFFF"/>
                </a:solidFill>
              </a14:hiddenFill>
            </a:ext>
          </a:extLst>
        </p:spPr>
      </p:pic>
      <p:sp>
        <p:nvSpPr>
          <p:cNvPr id="5" name="Arc 4"/>
          <p:cNvSpPr/>
          <p:nvPr/>
        </p:nvSpPr>
        <p:spPr>
          <a:xfrm>
            <a:off x="4950869" y="1075413"/>
            <a:ext cx="1765003" cy="1919714"/>
          </a:xfrm>
          <a:prstGeom prst="arc">
            <a:avLst/>
          </a:prstGeom>
          <a:ln w="38100">
            <a:solidFill>
              <a:srgbClr val="FF000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937413" y="721377"/>
            <a:ext cx="1690579" cy="584775"/>
          </a:xfrm>
          <a:prstGeom prst="rect">
            <a:avLst/>
          </a:prstGeom>
          <a:noFill/>
        </p:spPr>
        <p:txBody>
          <a:bodyPr wrap="square" rtlCol="0">
            <a:spAutoFit/>
          </a:bodyPr>
          <a:lstStyle/>
          <a:p>
            <a:pPr algn="ctr"/>
            <a:r>
              <a:rPr lang="en-US" sz="1600" b="1" dirty="0" smtClean="0">
                <a:solidFill>
                  <a:srgbClr val="FF0000"/>
                </a:solidFill>
                <a:latin typeface="Arial" panose="020B0604020202020204" pitchFamily="34" charset="0"/>
                <a:cs typeface="Arial" panose="020B0604020202020204" pitchFamily="34" charset="0"/>
              </a:rPr>
              <a:t>Up to 12 GeV @1.5 GHz</a:t>
            </a:r>
            <a:endParaRPr lang="en-US" sz="1600" b="1" dirty="0">
              <a:solidFill>
                <a:srgbClr val="FF0000"/>
              </a:solidFill>
              <a:latin typeface="Arial" panose="020B0604020202020204" pitchFamily="34" charset="0"/>
              <a:cs typeface="Arial" panose="020B0604020202020204" pitchFamily="34" charset="0"/>
            </a:endParaRPr>
          </a:p>
        </p:txBody>
      </p:sp>
      <p:pic>
        <p:nvPicPr>
          <p:cNvPr id="8" name="Picture 6" descr="CEBAF arc的圖片搜尋結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34599" y="3723815"/>
            <a:ext cx="1785869" cy="11887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www.jlab.org/div_dept/dir_off/public_affairs/images/hallc.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48545" y="5429394"/>
            <a:ext cx="1878694"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相關圖片"/>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134599" y="5455975"/>
            <a:ext cx="1920241"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live.staticflickr.com/7426/12599705145_3c9dc12696_b.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494520" y="795264"/>
            <a:ext cx="2560320" cy="24800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539403" y="5429394"/>
            <a:ext cx="2088589"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82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3469-1AFE-474A-B3B8-0BB651AED560}"/>
              </a:ext>
            </a:extLst>
          </p:cNvPr>
          <p:cNvSpPr>
            <a:spLocks noGrp="1"/>
          </p:cNvSpPr>
          <p:nvPr>
            <p:ph type="title"/>
          </p:nvPr>
        </p:nvSpPr>
        <p:spPr>
          <a:xfrm>
            <a:off x="411892" y="0"/>
            <a:ext cx="11285837" cy="728029"/>
          </a:xfrm>
        </p:spPr>
        <p:txBody>
          <a:bodyPr>
            <a:noAutofit/>
          </a:bodyPr>
          <a:lstStyle/>
          <a:p>
            <a:pPr algn="ctr"/>
            <a:r>
              <a:rPr lang="en-US" sz="3600" dirty="0" smtClean="0"/>
              <a:t>JLEIC Layout</a:t>
            </a:r>
            <a:endParaRPr lang="en-US" sz="3600" dirty="0"/>
          </a:p>
        </p:txBody>
      </p:sp>
      <p:sp>
        <p:nvSpPr>
          <p:cNvPr id="4" name="Slide Number Placeholder 3">
            <a:extLst>
              <a:ext uri="{FF2B5EF4-FFF2-40B4-BE49-F238E27FC236}">
                <a16:creationId xmlns:a16="http://schemas.microsoft.com/office/drawing/2014/main" id="{12B18354-3240-2943-8323-16AA3CA8C5A1}"/>
              </a:ext>
            </a:extLst>
          </p:cNvPr>
          <p:cNvSpPr>
            <a:spLocks noGrp="1"/>
          </p:cNvSpPr>
          <p:nvPr>
            <p:ph type="sldNum" sz="quarter" idx="12"/>
          </p:nvPr>
        </p:nvSpPr>
        <p:spPr>
          <a:xfrm>
            <a:off x="7271658" y="6544331"/>
            <a:ext cx="714877" cy="303364"/>
          </a:xfrm>
        </p:spPr>
        <p:txBody>
          <a:bodyPr/>
          <a:lstStyle/>
          <a:p>
            <a:fld id="{07E1C93C-5050-FC42-8F10-D22D4F119D13}" type="slidenum">
              <a:rPr lang="en-US" smtClean="0"/>
              <a:pPr/>
              <a:t>4</a:t>
            </a:fld>
            <a:endParaRPr lang="en-US" dirty="0"/>
          </a:p>
        </p:txBody>
      </p:sp>
      <p:sp>
        <p:nvSpPr>
          <p:cNvPr id="7" name="Content Placeholder 2"/>
          <p:cNvSpPr>
            <a:spLocks noGrp="1"/>
          </p:cNvSpPr>
          <p:nvPr>
            <p:ph idx="1"/>
          </p:nvPr>
        </p:nvSpPr>
        <p:spPr>
          <a:xfrm>
            <a:off x="7575271" y="727463"/>
            <a:ext cx="4639481" cy="3377285"/>
          </a:xfrm>
        </p:spPr>
        <p:txBody>
          <a:bodyPr>
            <a:noAutofit/>
          </a:bodyPr>
          <a:lstStyle/>
          <a:p>
            <a:pPr marL="169863" indent="-169863">
              <a:lnSpc>
                <a:spcPct val="100000"/>
              </a:lnSpc>
            </a:pPr>
            <a:r>
              <a:rPr lang="en-US" altLang="en-US" sz="1600" b="1" dirty="0" smtClean="0">
                <a:solidFill>
                  <a:srgbClr val="0432FF"/>
                </a:solidFill>
              </a:rPr>
              <a:t>Electron complex</a:t>
            </a:r>
            <a:endParaRPr lang="en-US" altLang="en-US" sz="1600" b="1" dirty="0">
              <a:solidFill>
                <a:srgbClr val="0432FF"/>
              </a:solidFill>
            </a:endParaRPr>
          </a:p>
          <a:p>
            <a:pPr marL="509588" lvl="1" indent="-276225">
              <a:lnSpc>
                <a:spcPct val="100000"/>
              </a:lnSpc>
              <a:spcBef>
                <a:spcPts val="0"/>
              </a:spcBef>
            </a:pPr>
            <a:r>
              <a:rPr lang="en-US" altLang="en-US" sz="1600" dirty="0" smtClean="0">
                <a:solidFill>
                  <a:schemeClr val="tx1"/>
                </a:solidFill>
              </a:rPr>
              <a:t>CEBAF as a full energy injector</a:t>
            </a:r>
            <a:endParaRPr lang="en-US" sz="1600" dirty="0">
              <a:solidFill>
                <a:schemeClr val="tx1"/>
              </a:solidFill>
            </a:endParaRPr>
          </a:p>
          <a:p>
            <a:pPr marL="509588" lvl="1" indent="-276225">
              <a:lnSpc>
                <a:spcPct val="100000"/>
              </a:lnSpc>
              <a:spcBef>
                <a:spcPts val="0"/>
              </a:spcBef>
            </a:pPr>
            <a:r>
              <a:rPr lang="en-US" altLang="en-US" sz="1600" dirty="0" smtClean="0">
                <a:solidFill>
                  <a:schemeClr val="tx1"/>
                </a:solidFill>
              </a:rPr>
              <a:t>Electron collider ring: 3-12 GeV/c</a:t>
            </a:r>
          </a:p>
          <a:p>
            <a:pPr marL="169863" indent="-169863">
              <a:lnSpc>
                <a:spcPct val="100000"/>
              </a:lnSpc>
              <a:spcBef>
                <a:spcPts val="600"/>
              </a:spcBef>
            </a:pPr>
            <a:r>
              <a:rPr lang="en-US" altLang="en-US" sz="1600" b="1" dirty="0" smtClean="0">
                <a:solidFill>
                  <a:srgbClr val="0432FF"/>
                </a:solidFill>
              </a:rPr>
              <a:t>Ion complex</a:t>
            </a:r>
            <a:endParaRPr lang="en-US" altLang="en-US" sz="1600" b="1" dirty="0">
              <a:solidFill>
                <a:srgbClr val="0432FF"/>
              </a:solidFill>
            </a:endParaRPr>
          </a:p>
          <a:p>
            <a:pPr marL="509588" lvl="1" indent="-276225">
              <a:lnSpc>
                <a:spcPct val="100000"/>
              </a:lnSpc>
              <a:spcBef>
                <a:spcPts val="0"/>
              </a:spcBef>
            </a:pPr>
            <a:r>
              <a:rPr lang="en-US" altLang="en-US" sz="1600" dirty="0" smtClean="0">
                <a:solidFill>
                  <a:schemeClr val="tx1"/>
                </a:solidFill>
              </a:rPr>
              <a:t>Ion </a:t>
            </a:r>
            <a:r>
              <a:rPr lang="en-US" altLang="en-US" sz="1600" dirty="0" smtClean="0">
                <a:solidFill>
                  <a:schemeClr val="tx1"/>
                </a:solidFill>
              </a:rPr>
              <a:t>source</a:t>
            </a:r>
            <a:r>
              <a:rPr lang="en-US" altLang="en-US" sz="1600" dirty="0" smtClean="0"/>
              <a:t>, </a:t>
            </a:r>
            <a:r>
              <a:rPr lang="en-US" altLang="en-US" sz="1600" dirty="0" smtClean="0">
                <a:solidFill>
                  <a:schemeClr val="tx1"/>
                </a:solidFill>
              </a:rPr>
              <a:t>SRF </a:t>
            </a:r>
            <a:r>
              <a:rPr lang="en-US" altLang="en-US" sz="1600" dirty="0" smtClean="0">
                <a:solidFill>
                  <a:schemeClr val="tx1"/>
                </a:solidFill>
              </a:rPr>
              <a:t>linac: 150 MeV for protons</a:t>
            </a:r>
          </a:p>
          <a:p>
            <a:pPr marL="509588" lvl="1" indent="-276225">
              <a:lnSpc>
                <a:spcPct val="100000"/>
              </a:lnSpc>
              <a:spcBef>
                <a:spcPts val="0"/>
              </a:spcBef>
            </a:pPr>
            <a:r>
              <a:rPr lang="en-US" altLang="en-US" sz="1600" dirty="0" smtClean="0">
                <a:solidFill>
                  <a:schemeClr val="tx1"/>
                </a:solidFill>
              </a:rPr>
              <a:t>Low Energy Booster: 8.9 GeV/c</a:t>
            </a:r>
          </a:p>
          <a:p>
            <a:pPr marL="509588" lvl="1" indent="-276225">
              <a:lnSpc>
                <a:spcPct val="100000"/>
              </a:lnSpc>
              <a:spcBef>
                <a:spcPts val="0"/>
              </a:spcBef>
            </a:pPr>
            <a:r>
              <a:rPr lang="en-US" altLang="en-US" sz="1600" dirty="0" smtClean="0"/>
              <a:t>High Energy Booster: 13 GeV/c</a:t>
            </a:r>
            <a:endParaRPr lang="en-US" altLang="en-US" sz="1600" dirty="0" smtClean="0">
              <a:solidFill>
                <a:schemeClr val="tx1"/>
              </a:solidFill>
            </a:endParaRPr>
          </a:p>
          <a:p>
            <a:pPr marL="509588" lvl="1" indent="-276225">
              <a:lnSpc>
                <a:spcPct val="100000"/>
              </a:lnSpc>
              <a:spcBef>
                <a:spcPts val="0"/>
              </a:spcBef>
            </a:pPr>
            <a:r>
              <a:rPr lang="en-US" altLang="en-US" sz="1600" dirty="0" smtClean="0">
                <a:solidFill>
                  <a:schemeClr val="tx1"/>
                </a:solidFill>
              </a:rPr>
              <a:t>Ion collider ring: 200 GeV/c</a:t>
            </a:r>
            <a:endParaRPr lang="en-US" altLang="en-US" sz="1600" dirty="0">
              <a:solidFill>
                <a:schemeClr val="tx1"/>
              </a:solidFill>
            </a:endParaRPr>
          </a:p>
          <a:p>
            <a:pPr marL="169863" indent="-169863">
              <a:lnSpc>
                <a:spcPct val="100000"/>
              </a:lnSpc>
              <a:spcBef>
                <a:spcPts val="600"/>
              </a:spcBef>
            </a:pPr>
            <a:r>
              <a:rPr lang="en-US" altLang="en-US" sz="1600" b="1" dirty="0" smtClean="0">
                <a:solidFill>
                  <a:srgbClr val="0432FF"/>
                </a:solidFill>
              </a:rPr>
              <a:t>Up to two detectors</a:t>
            </a:r>
            <a:r>
              <a:rPr lang="en-US" altLang="en-US" sz="1600" dirty="0" smtClean="0">
                <a:solidFill>
                  <a:schemeClr val="tx1"/>
                </a:solidFill>
              </a:rPr>
              <a:t> at minimum background locations</a:t>
            </a:r>
          </a:p>
          <a:p>
            <a:pPr marL="169863" indent="-169863">
              <a:lnSpc>
                <a:spcPct val="100000"/>
              </a:lnSpc>
              <a:spcBef>
                <a:spcPts val="600"/>
              </a:spcBef>
            </a:pPr>
            <a:r>
              <a:rPr lang="en-US" altLang="en-US" sz="1600" b="1" dirty="0" smtClean="0">
                <a:solidFill>
                  <a:srgbClr val="0432FF"/>
                </a:solidFill>
              </a:rPr>
              <a:t>Upgradable to 140 GeV CM</a:t>
            </a:r>
            <a:endParaRPr lang="en-US" altLang="en-US" sz="1600" b="1" dirty="0">
              <a:solidFill>
                <a:srgbClr val="0432FF"/>
              </a:solidFill>
            </a:endParaRPr>
          </a:p>
        </p:txBody>
      </p:sp>
      <p:grpSp>
        <p:nvGrpSpPr>
          <p:cNvPr id="5" name="Group 4"/>
          <p:cNvGrpSpPr/>
          <p:nvPr/>
        </p:nvGrpSpPr>
        <p:grpSpPr>
          <a:xfrm>
            <a:off x="-40990" y="2453831"/>
            <a:ext cx="7271658" cy="4238160"/>
            <a:chOff x="4298150" y="943748"/>
            <a:chExt cx="7260656" cy="4548449"/>
          </a:xfrm>
        </p:grpSpPr>
        <p:pic>
          <p:nvPicPr>
            <p:cNvPr id="8" name="Picture 7">
              <a:extLst>
                <a:ext uri="{FF2B5EF4-FFF2-40B4-BE49-F238E27FC236}">
                  <a16:creationId xmlns:a16="http://schemas.microsoft.com/office/drawing/2014/main" id="{9703E215-CA22-F540-B018-051ABC6F7F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355" t="20333" r="9118" b="24306"/>
            <a:stretch/>
          </p:blipFill>
          <p:spPr>
            <a:xfrm>
              <a:off x="4356570" y="1018829"/>
              <a:ext cx="6995729" cy="4473368"/>
            </a:xfrm>
            <a:prstGeom prst="rect">
              <a:avLst/>
            </a:prstGeom>
          </p:spPr>
        </p:pic>
        <p:sp>
          <p:nvSpPr>
            <p:cNvPr id="9" name="TextBox 8">
              <a:extLst>
                <a:ext uri="{FF2B5EF4-FFF2-40B4-BE49-F238E27FC236}">
                  <a16:creationId xmlns:a16="http://schemas.microsoft.com/office/drawing/2014/main" id="{4B9406E7-F3B9-364A-9927-D6D876D69D4D}"/>
                </a:ext>
              </a:extLst>
            </p:cNvPr>
            <p:cNvSpPr txBox="1"/>
            <p:nvPr/>
          </p:nvSpPr>
          <p:spPr>
            <a:xfrm>
              <a:off x="6411543" y="3241779"/>
              <a:ext cx="593604" cy="327904"/>
            </a:xfrm>
            <a:prstGeom prst="rect">
              <a:avLst/>
            </a:prstGeom>
            <a:noFill/>
          </p:spPr>
          <p:txBody>
            <a:bodyPr wrap="none" rtlCol="0">
              <a:spAutoFit/>
            </a:bodyPr>
            <a:lstStyle/>
            <a:p>
              <a:r>
                <a:rPr lang="en-US" sz="1400" b="1" dirty="0"/>
                <a:t>100m</a:t>
              </a:r>
            </a:p>
          </p:txBody>
        </p:sp>
        <p:sp>
          <p:nvSpPr>
            <p:cNvPr id="10" name="TextBox 9">
              <a:extLst>
                <a:ext uri="{FF2B5EF4-FFF2-40B4-BE49-F238E27FC236}">
                  <a16:creationId xmlns:a16="http://schemas.microsoft.com/office/drawing/2014/main" id="{9D65666B-86C6-8F4C-B4E4-A9A925DE72FD}"/>
                </a:ext>
              </a:extLst>
            </p:cNvPr>
            <p:cNvSpPr txBox="1"/>
            <p:nvPr/>
          </p:nvSpPr>
          <p:spPr>
            <a:xfrm>
              <a:off x="6708345" y="4682551"/>
              <a:ext cx="1389833" cy="319488"/>
            </a:xfrm>
            <a:prstGeom prst="rect">
              <a:avLst/>
            </a:prstGeom>
            <a:noFill/>
          </p:spPr>
          <p:txBody>
            <a:bodyPr wrap="none" rtlCol="0">
              <a:spAutoFit/>
            </a:bodyPr>
            <a:lstStyle/>
            <a:p>
              <a:r>
                <a:rPr lang="en-US" sz="1400" b="1" dirty="0">
                  <a:solidFill>
                    <a:srgbClr val="0432FF"/>
                  </a:solidFill>
                  <a:latin typeface="Arial" panose="020B0604020202020204" pitchFamily="34" charset="0"/>
                  <a:cs typeface="Arial" panose="020B0604020202020204" pitchFamily="34" charset="0"/>
                </a:rPr>
                <a:t>12 GeV CEBAF</a:t>
              </a:r>
            </a:p>
          </p:txBody>
        </p:sp>
        <p:sp>
          <p:nvSpPr>
            <p:cNvPr id="11" name="TextBox 10">
              <a:extLst>
                <a:ext uri="{FF2B5EF4-FFF2-40B4-BE49-F238E27FC236}">
                  <a16:creationId xmlns:a16="http://schemas.microsoft.com/office/drawing/2014/main" id="{0F9E9D36-1D09-6346-B8FF-6AE7F7B9EB03}"/>
                </a:ext>
              </a:extLst>
            </p:cNvPr>
            <p:cNvSpPr txBox="1"/>
            <p:nvPr/>
          </p:nvSpPr>
          <p:spPr>
            <a:xfrm>
              <a:off x="4298150" y="3922674"/>
              <a:ext cx="958238" cy="562122"/>
            </a:xfrm>
            <a:prstGeom prst="rect">
              <a:avLst/>
            </a:prstGeom>
            <a:noFill/>
          </p:spPr>
          <p:txBody>
            <a:bodyPr wrap="square" rtlCol="0">
              <a:spAutoFit/>
            </a:bodyPr>
            <a:lstStyle/>
            <a:p>
              <a:pPr algn="ctr"/>
              <a:r>
                <a:rPr lang="en-US" sz="1400" b="1" dirty="0">
                  <a:solidFill>
                    <a:srgbClr val="0432FF"/>
                  </a:solidFill>
                  <a:latin typeface="Arial" panose="020B0604020202020204" pitchFamily="34" charset="0"/>
                  <a:cs typeface="Arial" panose="020B0604020202020204" pitchFamily="34" charset="0"/>
                </a:rPr>
                <a:t>Electron source</a:t>
              </a:r>
            </a:p>
          </p:txBody>
        </p:sp>
        <p:sp>
          <p:nvSpPr>
            <p:cNvPr id="12" name="TextBox 11">
              <a:extLst>
                <a:ext uri="{FF2B5EF4-FFF2-40B4-BE49-F238E27FC236}">
                  <a16:creationId xmlns:a16="http://schemas.microsoft.com/office/drawing/2014/main" id="{361B3B2D-B18E-0F4C-8653-E1984168D55C}"/>
                </a:ext>
              </a:extLst>
            </p:cNvPr>
            <p:cNvSpPr txBox="1"/>
            <p:nvPr/>
          </p:nvSpPr>
          <p:spPr>
            <a:xfrm rot="424855">
              <a:off x="5599856" y="2282390"/>
              <a:ext cx="1215371" cy="543129"/>
            </a:xfrm>
            <a:prstGeom prst="rect">
              <a:avLst/>
            </a:prstGeom>
            <a:noFill/>
          </p:spPr>
          <p:txBody>
            <a:bodyPr wrap="square" rtlCol="0">
              <a:spAutoFit/>
            </a:bodyPr>
            <a:lstStyle/>
            <a:p>
              <a:pPr algn="ctr"/>
              <a:r>
                <a:rPr lang="en-US" sz="1400" b="1" dirty="0" smtClean="0">
                  <a:solidFill>
                    <a:srgbClr val="00B050"/>
                  </a:solidFill>
                  <a:latin typeface="Arial" panose="020B0604020202020204" pitchFamily="34" charset="0"/>
                  <a:cs typeface="Arial" panose="020B0604020202020204" pitchFamily="34" charset="0"/>
                </a:rPr>
                <a:t>Ion </a:t>
              </a:r>
              <a:r>
                <a:rPr lang="en-US" sz="1400" b="1" dirty="0" err="1" smtClean="0">
                  <a:solidFill>
                    <a:srgbClr val="00B050"/>
                  </a:solidFill>
                  <a:latin typeface="Arial" panose="020B0604020202020204" pitchFamily="34" charset="0"/>
                  <a:cs typeface="Arial" panose="020B0604020202020204" pitchFamily="34" charset="0"/>
                </a:rPr>
                <a:t>linac</a:t>
              </a:r>
              <a:r>
                <a:rPr lang="en-US" sz="1400" b="1" dirty="0" smtClean="0">
                  <a:solidFill>
                    <a:srgbClr val="00B050"/>
                  </a:solidFill>
                  <a:latin typeface="Arial" panose="020B0604020202020204" pitchFamily="34" charset="0"/>
                  <a:cs typeface="Arial" panose="020B0604020202020204" pitchFamily="34" charset="0"/>
                </a:rPr>
                <a:t> (150 MeV)</a:t>
              </a:r>
              <a:endParaRPr lang="en-US" sz="1400" b="1" dirty="0">
                <a:solidFill>
                  <a:srgbClr val="00B0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9864E3D-2A3E-DF47-9552-AAD6A21567B2}"/>
                </a:ext>
              </a:extLst>
            </p:cNvPr>
            <p:cNvSpPr txBox="1"/>
            <p:nvPr/>
          </p:nvSpPr>
          <p:spPr>
            <a:xfrm>
              <a:off x="6708345" y="3149591"/>
              <a:ext cx="1636233" cy="766771"/>
            </a:xfrm>
            <a:prstGeom prst="rect">
              <a:avLst/>
            </a:prstGeom>
            <a:noFill/>
          </p:spPr>
          <p:txBody>
            <a:bodyPr wrap="square" rtlCol="0">
              <a:spAutoFit/>
            </a:bodyPr>
            <a:lstStyle/>
            <a:p>
              <a:pPr algn="ctr"/>
              <a:r>
                <a:rPr lang="en-US" sz="1400" b="1" dirty="0">
                  <a:solidFill>
                    <a:srgbClr val="00B050"/>
                  </a:solidFill>
                  <a:latin typeface="Arial" panose="020B0604020202020204" pitchFamily="34" charset="0"/>
                  <a:cs typeface="Arial" panose="020B0604020202020204" pitchFamily="34" charset="0"/>
                </a:rPr>
                <a:t>Low E</a:t>
              </a:r>
              <a:r>
                <a:rPr lang="en-US" sz="1400" b="1" dirty="0" smtClean="0">
                  <a:solidFill>
                    <a:srgbClr val="00B050"/>
                  </a:solidFill>
                  <a:latin typeface="Arial" panose="020B0604020202020204" pitchFamily="34" charset="0"/>
                  <a:cs typeface="Arial" panose="020B0604020202020204" pitchFamily="34" charset="0"/>
                </a:rPr>
                <a:t>nergy Booster</a:t>
              </a:r>
              <a:endParaRPr lang="en-US" sz="1400" b="1" dirty="0">
                <a:solidFill>
                  <a:srgbClr val="00B050"/>
                </a:solidFill>
                <a:latin typeface="Arial" panose="020B0604020202020204" pitchFamily="34" charset="0"/>
                <a:cs typeface="Arial" panose="020B0604020202020204" pitchFamily="34" charset="0"/>
              </a:endParaRPr>
            </a:p>
            <a:p>
              <a:pPr algn="ctr"/>
              <a:r>
                <a:rPr lang="en-US" sz="1400" b="1" dirty="0" smtClean="0">
                  <a:solidFill>
                    <a:srgbClr val="00B050"/>
                  </a:solidFill>
                  <a:latin typeface="Arial" panose="020B0604020202020204" pitchFamily="34" charset="0"/>
                  <a:cs typeface="Arial" panose="020B0604020202020204" pitchFamily="34" charset="0"/>
                </a:rPr>
                <a:t>(8.9 GeV/c)</a:t>
              </a:r>
              <a:endParaRPr lang="en-US" sz="1400" b="1"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AE07A1C-843C-FB43-9CD3-F6BB85BC0DD8}"/>
                </a:ext>
              </a:extLst>
            </p:cNvPr>
            <p:cNvSpPr txBox="1"/>
            <p:nvPr/>
          </p:nvSpPr>
          <p:spPr>
            <a:xfrm>
              <a:off x="4652485" y="1027865"/>
              <a:ext cx="1226627" cy="766771"/>
            </a:xfrm>
            <a:prstGeom prst="rect">
              <a:avLst/>
            </a:prstGeom>
            <a:noFill/>
          </p:spPr>
          <p:txBody>
            <a:bodyPr wrap="none" rtlCol="0">
              <a:spAutoFit/>
            </a:bodyPr>
            <a:lstStyle/>
            <a:p>
              <a:pPr algn="ctr"/>
              <a:r>
                <a:rPr lang="en-US" sz="1400" b="1" dirty="0" smtClean="0">
                  <a:solidFill>
                    <a:srgbClr val="00B050"/>
                  </a:solidFill>
                  <a:latin typeface="Arial" panose="020B0604020202020204" pitchFamily="34" charset="0"/>
                  <a:cs typeface="Arial" panose="020B0604020202020204" pitchFamily="34" charset="0"/>
                </a:rPr>
                <a:t>High </a:t>
              </a:r>
              <a:r>
                <a:rPr lang="en-US" sz="1400" b="1" dirty="0">
                  <a:solidFill>
                    <a:srgbClr val="00B050"/>
                  </a:solidFill>
                  <a:latin typeface="Arial" panose="020B0604020202020204" pitchFamily="34" charset="0"/>
                  <a:cs typeface="Arial" panose="020B0604020202020204" pitchFamily="34" charset="0"/>
                </a:rPr>
                <a:t>E</a:t>
              </a:r>
              <a:r>
                <a:rPr lang="en-US" sz="1400" b="1" dirty="0" smtClean="0">
                  <a:solidFill>
                    <a:srgbClr val="00B050"/>
                  </a:solidFill>
                  <a:latin typeface="Arial" panose="020B0604020202020204" pitchFamily="34" charset="0"/>
                  <a:cs typeface="Arial" panose="020B0604020202020204" pitchFamily="34" charset="0"/>
                </a:rPr>
                <a:t>nergy </a:t>
              </a:r>
              <a:br>
                <a:rPr lang="en-US" sz="1400" b="1" dirty="0" smtClean="0">
                  <a:solidFill>
                    <a:srgbClr val="00B050"/>
                  </a:solidFill>
                  <a:latin typeface="Arial" panose="020B0604020202020204" pitchFamily="34" charset="0"/>
                  <a:cs typeface="Arial" panose="020B0604020202020204" pitchFamily="34" charset="0"/>
                </a:rPr>
              </a:br>
              <a:r>
                <a:rPr lang="en-US" sz="1400" b="1" dirty="0" smtClean="0">
                  <a:solidFill>
                    <a:srgbClr val="00B050"/>
                  </a:solidFill>
                  <a:latin typeface="Arial" panose="020B0604020202020204" pitchFamily="34" charset="0"/>
                  <a:cs typeface="Arial" panose="020B0604020202020204" pitchFamily="34" charset="0"/>
                </a:rPr>
                <a:t>Booster</a:t>
              </a:r>
            </a:p>
            <a:p>
              <a:pPr algn="ctr"/>
              <a:r>
                <a:rPr lang="en-US" sz="1400" b="1" dirty="0" smtClean="0">
                  <a:solidFill>
                    <a:srgbClr val="00B050"/>
                  </a:solidFill>
                  <a:latin typeface="Arial" panose="020B0604020202020204" pitchFamily="34" charset="0"/>
                  <a:cs typeface="Arial" panose="020B0604020202020204" pitchFamily="34" charset="0"/>
                </a:rPr>
                <a:t>(</a:t>
              </a:r>
              <a:r>
                <a:rPr lang="en-US" sz="1400" b="1" dirty="0">
                  <a:solidFill>
                    <a:srgbClr val="00B050"/>
                  </a:solidFill>
                  <a:latin typeface="Arial" panose="020B0604020202020204" pitchFamily="34" charset="0"/>
                  <a:cs typeface="Arial" panose="020B0604020202020204" pitchFamily="34" charset="0"/>
                </a:rPr>
                <a:t>13 </a:t>
              </a:r>
              <a:r>
                <a:rPr lang="en-US" sz="1400" b="1" dirty="0" smtClean="0">
                  <a:solidFill>
                    <a:srgbClr val="00B050"/>
                  </a:solidFill>
                  <a:latin typeface="Arial" panose="020B0604020202020204" pitchFamily="34" charset="0"/>
                  <a:cs typeface="Arial" panose="020B0604020202020204" pitchFamily="34" charset="0"/>
                </a:rPr>
                <a:t>GeV/c)</a:t>
              </a:r>
              <a:endParaRPr lang="en-US" sz="1400" b="1" dirty="0">
                <a:solidFill>
                  <a:srgbClr val="00B0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52CBFD6-0325-6F46-979E-4CE2445C7D99}"/>
                </a:ext>
              </a:extLst>
            </p:cNvPr>
            <p:cNvSpPr txBox="1"/>
            <p:nvPr/>
          </p:nvSpPr>
          <p:spPr>
            <a:xfrm>
              <a:off x="9543197" y="1604739"/>
              <a:ext cx="1674028" cy="543129"/>
            </a:xfrm>
            <a:prstGeom prst="rect">
              <a:avLst/>
            </a:prstGeom>
            <a:noFill/>
          </p:spPr>
          <p:txBody>
            <a:bodyPr wrap="square" rtlCol="0">
              <a:spAutoFit/>
            </a:bodyPr>
            <a:lstStyle/>
            <a:p>
              <a:pPr algn="ctr"/>
              <a:r>
                <a:rPr lang="en-US" sz="1400" b="1" dirty="0" smtClean="0">
                  <a:solidFill>
                    <a:srgbClr val="FF0000"/>
                  </a:solidFill>
                  <a:latin typeface="Arial" panose="020B0604020202020204" pitchFamily="34" charset="0"/>
                  <a:cs typeface="Arial" panose="020B0604020202020204" pitchFamily="34" charset="0"/>
                </a:rPr>
                <a:t>Ion collider </a:t>
              </a:r>
              <a:r>
                <a:rPr lang="en-US" sz="1400" b="1" dirty="0">
                  <a:solidFill>
                    <a:srgbClr val="FF0000"/>
                  </a:solidFill>
                  <a:latin typeface="Arial" panose="020B0604020202020204" pitchFamily="34" charset="0"/>
                  <a:cs typeface="Arial" panose="020B0604020202020204" pitchFamily="34" charset="0"/>
                </a:rPr>
                <a:t>ring (200 </a:t>
              </a:r>
              <a:r>
                <a:rPr lang="en-US" sz="1400" b="1" dirty="0" smtClean="0">
                  <a:solidFill>
                    <a:srgbClr val="FF0000"/>
                  </a:solidFill>
                  <a:latin typeface="Arial" panose="020B0604020202020204" pitchFamily="34" charset="0"/>
                  <a:cs typeface="Arial" panose="020B0604020202020204" pitchFamily="34" charset="0"/>
                </a:rPr>
                <a:t>GeV/c)</a:t>
              </a:r>
              <a:endParaRPr lang="en-US" sz="14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F5357E8-B57A-7648-98DF-FBBAEF170832}"/>
                </a:ext>
              </a:extLst>
            </p:cNvPr>
            <p:cNvSpPr txBox="1"/>
            <p:nvPr/>
          </p:nvSpPr>
          <p:spPr>
            <a:xfrm>
              <a:off x="8012434" y="3693685"/>
              <a:ext cx="1879448" cy="543128"/>
            </a:xfrm>
            <a:prstGeom prst="rect">
              <a:avLst/>
            </a:prstGeom>
            <a:noFill/>
          </p:spPr>
          <p:txBody>
            <a:bodyPr wrap="none" rtlCol="0">
              <a:spAutoFit/>
            </a:bodyPr>
            <a:lstStyle/>
            <a:p>
              <a:pPr algn="ctr"/>
              <a:r>
                <a:rPr lang="en-US" sz="1400" b="1" dirty="0" smtClean="0">
                  <a:solidFill>
                    <a:srgbClr val="0432FF"/>
                  </a:solidFill>
                  <a:latin typeface="Arial" panose="020B0604020202020204" pitchFamily="34" charset="0"/>
                  <a:cs typeface="Arial" panose="020B0604020202020204" pitchFamily="34" charset="0"/>
                </a:rPr>
                <a:t>Electron collider ring</a:t>
              </a:r>
            </a:p>
            <a:p>
              <a:pPr algn="ctr"/>
              <a:r>
                <a:rPr lang="en-US" sz="1400" b="1" dirty="0" smtClean="0">
                  <a:solidFill>
                    <a:srgbClr val="0432FF"/>
                  </a:solidFill>
                  <a:latin typeface="Arial" panose="020B0604020202020204" pitchFamily="34" charset="0"/>
                  <a:cs typeface="Arial" panose="020B0604020202020204" pitchFamily="34" charset="0"/>
                </a:rPr>
                <a:t>(3-12 GeV/c)</a:t>
              </a:r>
              <a:endParaRPr lang="en-US" sz="1400" b="1" dirty="0">
                <a:solidFill>
                  <a:srgbClr val="0432FF"/>
                </a:solidFill>
                <a:latin typeface="Arial" panose="020B0604020202020204" pitchFamily="34" charset="0"/>
                <a:cs typeface="Arial" panose="020B0604020202020204" pitchFamily="34" charset="0"/>
              </a:endParaRPr>
            </a:p>
          </p:txBody>
        </p:sp>
        <p:sp>
          <p:nvSpPr>
            <p:cNvPr id="17" name="Arc 16">
              <a:extLst>
                <a:ext uri="{FF2B5EF4-FFF2-40B4-BE49-F238E27FC236}">
                  <a16:creationId xmlns:a16="http://schemas.microsoft.com/office/drawing/2014/main" id="{1440546C-3EF8-5D4A-82A7-C778A8FA8875}"/>
                </a:ext>
              </a:extLst>
            </p:cNvPr>
            <p:cNvSpPr/>
            <p:nvPr/>
          </p:nvSpPr>
          <p:spPr>
            <a:xfrm>
              <a:off x="5756075" y="943748"/>
              <a:ext cx="1733384" cy="935007"/>
            </a:xfrm>
            <a:prstGeom prst="arc">
              <a:avLst>
                <a:gd name="adj1" fmla="val 10245463"/>
                <a:gd name="adj2" fmla="val 13632957"/>
              </a:avLst>
            </a:prstGeom>
            <a:noFill/>
            <a:ln w="190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p>
          </p:txBody>
        </p:sp>
        <p:sp>
          <p:nvSpPr>
            <p:cNvPr id="18" name="Arc 17">
              <a:extLst>
                <a:ext uri="{FF2B5EF4-FFF2-40B4-BE49-F238E27FC236}">
                  <a16:creationId xmlns:a16="http://schemas.microsoft.com/office/drawing/2014/main" id="{A8440B41-B9EC-8D40-A535-53F0A7970D01}"/>
                </a:ext>
              </a:extLst>
            </p:cNvPr>
            <p:cNvSpPr/>
            <p:nvPr/>
          </p:nvSpPr>
          <p:spPr>
            <a:xfrm rot="1790293">
              <a:off x="8205661" y="3029099"/>
              <a:ext cx="1733384" cy="707886"/>
            </a:xfrm>
            <a:prstGeom prst="arc">
              <a:avLst>
                <a:gd name="adj1" fmla="val 4787365"/>
                <a:gd name="adj2" fmla="val 9445564"/>
              </a:avLst>
            </a:prstGeom>
            <a:noFill/>
            <a:ln w="19050">
              <a:solidFill>
                <a:srgbClr val="0432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p>
          </p:txBody>
        </p:sp>
        <p:sp>
          <p:nvSpPr>
            <p:cNvPr id="19" name="Arc 18">
              <a:extLst>
                <a:ext uri="{FF2B5EF4-FFF2-40B4-BE49-F238E27FC236}">
                  <a16:creationId xmlns:a16="http://schemas.microsoft.com/office/drawing/2014/main" id="{70B826F0-0D92-7A47-8FAF-36F0D8FDD84C}"/>
                </a:ext>
              </a:extLst>
            </p:cNvPr>
            <p:cNvSpPr/>
            <p:nvPr/>
          </p:nvSpPr>
          <p:spPr>
            <a:xfrm rot="488393">
              <a:off x="8200856" y="2144101"/>
              <a:ext cx="3357950" cy="984553"/>
            </a:xfrm>
            <a:prstGeom prst="arc">
              <a:avLst>
                <a:gd name="adj1" fmla="val 15370856"/>
                <a:gd name="adj2" fmla="val 20652007"/>
              </a:avLst>
            </a:prstGeom>
            <a:noFill/>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p>
          </p:txBody>
        </p:sp>
        <p:sp>
          <p:nvSpPr>
            <p:cNvPr id="20" name="TextBox 19">
              <a:extLst>
                <a:ext uri="{FF2B5EF4-FFF2-40B4-BE49-F238E27FC236}">
                  <a16:creationId xmlns:a16="http://schemas.microsoft.com/office/drawing/2014/main" id="{B8FF4C1F-C9B8-0942-8CC3-BE4397CB5623}"/>
                </a:ext>
              </a:extLst>
            </p:cNvPr>
            <p:cNvSpPr txBox="1"/>
            <p:nvPr/>
          </p:nvSpPr>
          <p:spPr>
            <a:xfrm>
              <a:off x="6896384" y="1448206"/>
              <a:ext cx="1045121" cy="543129"/>
            </a:xfrm>
            <a:prstGeom prst="rect">
              <a:avLst/>
            </a:prstGeom>
            <a:noFill/>
          </p:spPr>
          <p:txBody>
            <a:bodyPr wrap="none" rtlCol="0">
              <a:spAutoFit/>
            </a:bodyPr>
            <a:lstStyle/>
            <a:p>
              <a:pPr algn="ctr"/>
              <a:r>
                <a:rPr lang="en-US" sz="1400" b="1" dirty="0">
                  <a:solidFill>
                    <a:srgbClr val="9D41E0"/>
                  </a:solidFill>
                  <a:latin typeface="Arial" panose="020B0604020202020204" pitchFamily="34" charset="0"/>
                  <a:cs typeface="Arial" panose="020B0604020202020204" pitchFamily="34" charset="0"/>
                </a:rPr>
                <a:t>Interaction</a:t>
              </a:r>
            </a:p>
            <a:p>
              <a:pPr algn="ctr"/>
              <a:r>
                <a:rPr lang="en-US" sz="1400" b="1" dirty="0">
                  <a:solidFill>
                    <a:srgbClr val="9D41E0"/>
                  </a:solidFill>
                  <a:latin typeface="Arial" panose="020B0604020202020204" pitchFamily="34" charset="0"/>
                  <a:cs typeface="Arial" panose="020B0604020202020204" pitchFamily="34" charset="0"/>
                </a:rPr>
                <a:t>point</a:t>
              </a:r>
            </a:p>
          </p:txBody>
        </p:sp>
        <p:sp>
          <p:nvSpPr>
            <p:cNvPr id="21" name="TextBox 20">
              <a:extLst>
                <a:ext uri="{FF2B5EF4-FFF2-40B4-BE49-F238E27FC236}">
                  <a16:creationId xmlns:a16="http://schemas.microsoft.com/office/drawing/2014/main" id="{BC19DB8F-A801-A74D-BAB6-5AB8E519BA51}"/>
                </a:ext>
              </a:extLst>
            </p:cNvPr>
            <p:cNvSpPr txBox="1"/>
            <p:nvPr/>
          </p:nvSpPr>
          <p:spPr>
            <a:xfrm>
              <a:off x="8737368" y="2542157"/>
              <a:ext cx="1045121" cy="543129"/>
            </a:xfrm>
            <a:prstGeom prst="rect">
              <a:avLst/>
            </a:prstGeom>
            <a:noFill/>
          </p:spPr>
          <p:txBody>
            <a:bodyPr wrap="none" rtlCol="0">
              <a:spAutoFit/>
            </a:bodyPr>
            <a:lstStyle/>
            <a:p>
              <a:pPr algn="ctr"/>
              <a:r>
                <a:rPr lang="en-US" sz="1400" b="1" dirty="0">
                  <a:solidFill>
                    <a:srgbClr val="9D41E0"/>
                  </a:solidFill>
                  <a:latin typeface="Arial" panose="020B0604020202020204" pitchFamily="34" charset="0"/>
                  <a:cs typeface="Arial" panose="020B0604020202020204" pitchFamily="34" charset="0"/>
                </a:rPr>
                <a:t>Interaction</a:t>
              </a:r>
            </a:p>
            <a:p>
              <a:pPr algn="ctr"/>
              <a:r>
                <a:rPr lang="en-US" sz="1400" b="1" dirty="0">
                  <a:solidFill>
                    <a:srgbClr val="9D41E0"/>
                  </a:solidFill>
                  <a:latin typeface="Arial" panose="020B0604020202020204" pitchFamily="34" charset="0"/>
                  <a:cs typeface="Arial" panose="020B0604020202020204" pitchFamily="34" charset="0"/>
                </a:rPr>
                <a:t>point</a:t>
              </a:r>
            </a:p>
          </p:txBody>
        </p:sp>
        <p:sp>
          <p:nvSpPr>
            <p:cNvPr id="22" name="Arc 21">
              <a:extLst>
                <a:ext uri="{FF2B5EF4-FFF2-40B4-BE49-F238E27FC236}">
                  <a16:creationId xmlns:a16="http://schemas.microsoft.com/office/drawing/2014/main" id="{6578D6E1-2FCB-1A4C-A814-6137DD8A7DE8}"/>
                </a:ext>
              </a:extLst>
            </p:cNvPr>
            <p:cNvSpPr/>
            <p:nvPr/>
          </p:nvSpPr>
          <p:spPr>
            <a:xfrm>
              <a:off x="6411543" y="2285532"/>
              <a:ext cx="1133455" cy="935007"/>
            </a:xfrm>
            <a:prstGeom prst="arc">
              <a:avLst>
                <a:gd name="adj1" fmla="val 1459995"/>
                <a:gd name="adj2" fmla="val 5887615"/>
              </a:avLst>
            </a:prstGeom>
            <a:noFill/>
            <a:ln w="190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1" dirty="0"/>
            </a:p>
          </p:txBody>
        </p:sp>
      </p:gr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798" y="3654623"/>
            <a:ext cx="4792297" cy="3281802"/>
          </a:xfrm>
          <a:prstGeom prst="rect">
            <a:avLst/>
          </a:prstGeom>
        </p:spPr>
      </p:pic>
      <p:grpSp>
        <p:nvGrpSpPr>
          <p:cNvPr id="61" name="Group 60"/>
          <p:cNvGrpSpPr/>
          <p:nvPr/>
        </p:nvGrpSpPr>
        <p:grpSpPr>
          <a:xfrm>
            <a:off x="65205" y="430487"/>
            <a:ext cx="6522981" cy="3526554"/>
            <a:chOff x="65205" y="452770"/>
            <a:chExt cx="6522981" cy="3526554"/>
          </a:xfrm>
        </p:grpSpPr>
        <p:pic>
          <p:nvPicPr>
            <p:cNvPr id="29" name="Picture 28"/>
            <p:cNvPicPr>
              <a:picLocks noChangeAspect="1"/>
            </p:cNvPicPr>
            <p:nvPr/>
          </p:nvPicPr>
          <p:blipFill rotWithShape="1">
            <a:blip r:embed="rId4"/>
            <a:srcRect l="34236" t="65441" r="2858" b="8922"/>
            <a:stretch/>
          </p:blipFill>
          <p:spPr>
            <a:xfrm>
              <a:off x="65205" y="452770"/>
              <a:ext cx="2808180" cy="1463040"/>
            </a:xfrm>
            <a:prstGeom prst="rect">
              <a:avLst/>
            </a:prstGeom>
          </p:spPr>
        </p:pic>
        <p:pic>
          <p:nvPicPr>
            <p:cNvPr id="30" name="Picture 29"/>
            <p:cNvPicPr>
              <a:picLocks noChangeAspect="1"/>
            </p:cNvPicPr>
            <p:nvPr/>
          </p:nvPicPr>
          <p:blipFill rotWithShape="1">
            <a:blip r:embed="rId4"/>
            <a:srcRect t="46308" r="69266" b="36085"/>
            <a:stretch/>
          </p:blipFill>
          <p:spPr>
            <a:xfrm>
              <a:off x="4576506" y="1153985"/>
              <a:ext cx="2011680" cy="1285915"/>
            </a:xfrm>
            <a:prstGeom prst="rect">
              <a:avLst/>
            </a:prstGeom>
          </p:spPr>
        </p:pic>
        <p:cxnSp>
          <p:nvCxnSpPr>
            <p:cNvPr id="38" name="Straight Arrow Connector 37"/>
            <p:cNvCxnSpPr>
              <a:stCxn id="39" idx="0"/>
            </p:cNvCxnSpPr>
            <p:nvPr/>
          </p:nvCxnSpPr>
          <p:spPr>
            <a:xfrm flipH="1" flipV="1">
              <a:off x="2075606" y="1815693"/>
              <a:ext cx="88156" cy="6404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012896" y="2456179"/>
              <a:ext cx="301732" cy="530884"/>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299033" y="3448440"/>
              <a:ext cx="301732" cy="530884"/>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V="1">
              <a:off x="4468327" y="2407784"/>
              <a:ext cx="581554" cy="11200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rotWithShape="1">
            <a:blip r:embed="rId4"/>
            <a:srcRect l="3847" t="78749" r="74881" b="5281"/>
            <a:stretch/>
          </p:blipFill>
          <p:spPr>
            <a:xfrm>
              <a:off x="3076689" y="830955"/>
              <a:ext cx="1463040" cy="1225535"/>
            </a:xfrm>
            <a:prstGeom prst="rect">
              <a:avLst/>
            </a:prstGeom>
          </p:spPr>
        </p:pic>
        <p:cxnSp>
          <p:nvCxnSpPr>
            <p:cNvPr id="48" name="Straight Arrow Connector 47"/>
            <p:cNvCxnSpPr/>
            <p:nvPr/>
          </p:nvCxnSpPr>
          <p:spPr>
            <a:xfrm flipV="1">
              <a:off x="2172934" y="2005819"/>
              <a:ext cx="972538" cy="4983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6990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532"/>
            <a:ext cx="12192000" cy="642971"/>
          </a:xfrm>
        </p:spPr>
        <p:txBody>
          <a:bodyPr>
            <a:noAutofit/>
          </a:bodyPr>
          <a:lstStyle/>
          <a:p>
            <a:pPr algn="ctr"/>
            <a:r>
              <a:rPr lang="en-US" altLang="en-US" sz="3200" dirty="0" smtClean="0"/>
              <a:t>JLEIC High Luminosity Concept: Many Small Short Bunches</a:t>
            </a:r>
            <a:endParaRPr lang="en-US" sz="32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sp>
        <p:nvSpPr>
          <p:cNvPr id="5" name="Content Placeholder 2"/>
          <p:cNvSpPr>
            <a:spLocks noGrp="1"/>
          </p:cNvSpPr>
          <p:nvPr>
            <p:ph idx="1"/>
          </p:nvPr>
        </p:nvSpPr>
        <p:spPr>
          <a:xfrm>
            <a:off x="3952" y="758197"/>
            <a:ext cx="6215715" cy="4125912"/>
          </a:xfrm>
        </p:spPr>
        <p:txBody>
          <a:bodyPr>
            <a:noAutofit/>
          </a:bodyPr>
          <a:lstStyle/>
          <a:p>
            <a:pPr marL="236538" indent="-227013">
              <a:lnSpc>
                <a:spcPct val="100000"/>
              </a:lnSpc>
              <a:spcBef>
                <a:spcPts val="400"/>
              </a:spcBef>
              <a:buFontTx/>
              <a:buBlip>
                <a:blip r:embed="rId2"/>
              </a:buBlip>
              <a:defRPr/>
            </a:pPr>
            <a:r>
              <a:rPr lang="en-US" altLang="en-US" sz="1700" i="1" dirty="0" smtClean="0">
                <a:ea typeface="MS PGothic" pitchFamily="34" charset="-128"/>
                <a:cs typeface="Arial" charset="0"/>
              </a:rPr>
              <a:t>Conventional</a:t>
            </a:r>
            <a:r>
              <a:rPr lang="en-US" altLang="en-US" sz="1700" dirty="0" smtClean="0">
                <a:ea typeface="MS PGothic" pitchFamily="34" charset="-128"/>
                <a:cs typeface="Arial" charset="0"/>
              </a:rPr>
              <a:t> approach for hadron colliders</a:t>
            </a:r>
          </a:p>
          <a:p>
            <a:pPr marL="519113" lvl="1" indent="-285750">
              <a:lnSpc>
                <a:spcPct val="100000"/>
              </a:lnSpc>
              <a:spcBef>
                <a:spcPts val="0"/>
              </a:spcBef>
              <a:defRPr/>
            </a:pPr>
            <a:r>
              <a:rPr lang="en-US" altLang="en-US" sz="1700" dirty="0" smtClean="0">
                <a:ea typeface="MS PGothic" pitchFamily="34" charset="-128"/>
                <a:cs typeface="Arial" charset="0"/>
              </a:rPr>
              <a:t>Few colliding bunches </a:t>
            </a:r>
            <a:r>
              <a:rPr lang="en-US" altLang="en-US" sz="1700" dirty="0" smtClean="0">
                <a:ea typeface="MS PGothic" pitchFamily="34" charset="-128"/>
                <a:cs typeface="Arial" charset="0"/>
                <a:sym typeface="Wingdings" panose="05000000000000000000" pitchFamily="2" charset="2"/>
              </a:rPr>
              <a:t> </a:t>
            </a:r>
            <a:r>
              <a:rPr lang="en-US" altLang="en-US" sz="1700" dirty="0" smtClean="0">
                <a:ea typeface="MS PGothic" pitchFamily="34" charset="-128"/>
                <a:cs typeface="Arial" charset="0"/>
              </a:rPr>
              <a:t>low bunch frequency</a:t>
            </a:r>
          </a:p>
          <a:p>
            <a:pPr marL="519113" lvl="1" indent="-285750">
              <a:lnSpc>
                <a:spcPct val="100000"/>
              </a:lnSpc>
              <a:spcBef>
                <a:spcPts val="0"/>
              </a:spcBef>
              <a:defRPr/>
            </a:pPr>
            <a:r>
              <a:rPr lang="en-US" altLang="en-US" sz="1700" dirty="0" smtClean="0">
                <a:ea typeface="MS PGothic" pitchFamily="34" charset="-128"/>
                <a:cs typeface="Arial" charset="0"/>
              </a:rPr>
              <a:t>High bunch intensity </a:t>
            </a:r>
            <a:r>
              <a:rPr lang="en-US" altLang="en-US" sz="1700" dirty="0" smtClean="0">
                <a:ea typeface="MS PGothic" pitchFamily="34" charset="-128"/>
                <a:cs typeface="Arial" charset="0"/>
                <a:sym typeface="Wingdings" panose="05000000000000000000" pitchFamily="2" charset="2"/>
              </a:rPr>
              <a:t> </a:t>
            </a:r>
            <a:r>
              <a:rPr lang="en-US" altLang="en-US" sz="1700" dirty="0" smtClean="0">
                <a:ea typeface="MS PGothic" pitchFamily="34" charset="-128"/>
                <a:cs typeface="Arial" charset="0"/>
              </a:rPr>
              <a:t>long bunch &amp; large </a:t>
            </a:r>
            <a:r>
              <a:rPr lang="en-US" altLang="en-US" sz="1700" i="1" dirty="0">
                <a:cs typeface="Arial" charset="0"/>
                <a:sym typeface="Wingdings" pitchFamily="2" charset="2"/>
              </a:rPr>
              <a:t>β* </a:t>
            </a:r>
            <a:endParaRPr lang="en-US" altLang="en-US" sz="1700" dirty="0" smtClean="0">
              <a:ea typeface="MS PGothic" pitchFamily="34" charset="-128"/>
              <a:cs typeface="Arial" charset="0"/>
            </a:endParaRPr>
          </a:p>
          <a:p>
            <a:pPr marL="236538" indent="-227013">
              <a:lnSpc>
                <a:spcPct val="100000"/>
              </a:lnSpc>
              <a:spcBef>
                <a:spcPts val="1200"/>
              </a:spcBef>
              <a:buFontTx/>
              <a:buBlip>
                <a:blip r:embed="rId2"/>
              </a:buBlip>
              <a:defRPr/>
            </a:pPr>
            <a:r>
              <a:rPr lang="en-US" altLang="en-US" sz="1700" dirty="0" smtClean="0">
                <a:ea typeface="MS PGothic" pitchFamily="34" charset="-128"/>
                <a:cs typeface="Arial" charset="0"/>
              </a:rPr>
              <a:t>JLEIC takes a new approach: 	</a:t>
            </a:r>
          </a:p>
          <a:p>
            <a:pPr marL="9525" indent="0">
              <a:lnSpc>
                <a:spcPct val="100000"/>
              </a:lnSpc>
              <a:spcBef>
                <a:spcPts val="0"/>
              </a:spcBef>
              <a:buNone/>
              <a:defRPr/>
            </a:pPr>
            <a:r>
              <a:rPr lang="en-US" altLang="en-US" sz="1700" dirty="0" smtClean="0">
                <a:solidFill>
                  <a:srgbClr val="0000FF"/>
                </a:solidFill>
                <a:ea typeface="MS PGothic" pitchFamily="34" charset="-128"/>
                <a:cs typeface="Arial" charset="0"/>
              </a:rPr>
              <a:t>     </a:t>
            </a:r>
            <a:r>
              <a:rPr lang="en-US" altLang="en-US" sz="1700" i="1" dirty="0" smtClean="0">
                <a:solidFill>
                  <a:srgbClr val="0000FF"/>
                </a:solidFill>
                <a:ea typeface="MS PGothic" pitchFamily="34" charset="-128"/>
                <a:cs typeface="Arial" charset="0"/>
              </a:rPr>
              <a:t>  </a:t>
            </a:r>
            <a:r>
              <a:rPr lang="en-US" altLang="en-US" sz="1700" i="1" u="sng" dirty="0" smtClean="0">
                <a:solidFill>
                  <a:srgbClr val="0000FF"/>
                </a:solidFill>
                <a:ea typeface="MS PGothic" pitchFamily="34" charset="-128"/>
                <a:cs typeface="Arial" charset="0"/>
              </a:rPr>
              <a:t>high bunch repetition rate + short bunch colliding beams</a:t>
            </a:r>
          </a:p>
          <a:p>
            <a:pPr marL="9525" indent="0">
              <a:lnSpc>
                <a:spcPct val="100000"/>
              </a:lnSpc>
              <a:spcBef>
                <a:spcPts val="1200"/>
              </a:spcBef>
              <a:spcAft>
                <a:spcPts val="600"/>
              </a:spcAft>
              <a:buFontTx/>
              <a:buNone/>
              <a:defRPr/>
            </a:pPr>
            <a:endParaRPr lang="en-US" altLang="en-US" sz="1700" b="1" i="1" u="sng" dirty="0" smtClean="0">
              <a:solidFill>
                <a:srgbClr val="FF0000"/>
              </a:solidFill>
              <a:ea typeface="MS PGothic" pitchFamily="34" charset="-128"/>
              <a:cs typeface="Arial" charset="0"/>
              <a:sym typeface="Wingdings" pitchFamily="2" charset="2"/>
            </a:endParaRPr>
          </a:p>
          <a:p>
            <a:pPr marL="236538" indent="-227013">
              <a:lnSpc>
                <a:spcPct val="100000"/>
              </a:lnSpc>
              <a:spcBef>
                <a:spcPts val="2400"/>
              </a:spcBef>
              <a:spcAft>
                <a:spcPts val="0"/>
              </a:spcAft>
              <a:buFontTx/>
              <a:buBlip>
                <a:blip r:embed="rId2"/>
              </a:buBlip>
              <a:defRPr/>
            </a:pPr>
            <a:r>
              <a:rPr lang="en-US" altLang="en-US" sz="1700" dirty="0" smtClean="0">
                <a:cs typeface="Arial" charset="0"/>
                <a:sym typeface="Wingdings" pitchFamily="2" charset="2"/>
              </a:rPr>
              <a:t>A standard approach for lepton colliders</a:t>
            </a:r>
          </a:p>
          <a:p>
            <a:pPr marL="9525" indent="0">
              <a:lnSpc>
                <a:spcPct val="100000"/>
              </a:lnSpc>
              <a:spcBef>
                <a:spcPts val="0"/>
              </a:spcBef>
              <a:spcAft>
                <a:spcPts val="1200"/>
              </a:spcAft>
              <a:buFontTx/>
              <a:buNone/>
              <a:defRPr/>
            </a:pPr>
            <a:r>
              <a:rPr lang="en-US" altLang="en-US" sz="1700" dirty="0" smtClean="0">
                <a:cs typeface="Arial" charset="0"/>
                <a:sym typeface="Wingdings" pitchFamily="2" charset="2"/>
              </a:rPr>
              <a:t>     (KEK-B </a:t>
            </a:r>
            <a:r>
              <a:rPr lang="en-US" altLang="en-US" sz="1700" dirty="0" smtClean="0">
                <a:cs typeface="Arial" charset="0"/>
              </a:rPr>
              <a:t>reached  </a:t>
            </a:r>
            <a:r>
              <a:rPr lang="en-US" altLang="en-US" sz="1700" dirty="0" smtClean="0">
                <a:solidFill>
                  <a:srgbClr val="0000FF"/>
                </a:solidFill>
                <a:cs typeface="Arial" charset="0"/>
              </a:rPr>
              <a:t>&gt; </a:t>
            </a:r>
            <a:r>
              <a:rPr lang="en-US" altLang="en-US" sz="1700" b="1" dirty="0" smtClean="0">
                <a:solidFill>
                  <a:srgbClr val="0000FF"/>
                </a:solidFill>
                <a:cs typeface="Arial" charset="0"/>
              </a:rPr>
              <a:t>2x10</a:t>
            </a:r>
            <a:r>
              <a:rPr lang="en-US" altLang="en-US" sz="1700" b="1" baseline="30000" dirty="0" smtClean="0">
                <a:solidFill>
                  <a:srgbClr val="0000FF"/>
                </a:solidFill>
                <a:cs typeface="Arial" charset="0"/>
              </a:rPr>
              <a:t>34</a:t>
            </a:r>
            <a:r>
              <a:rPr lang="en-US" altLang="en-US" sz="1700" b="1" dirty="0" smtClean="0">
                <a:solidFill>
                  <a:srgbClr val="0000FF"/>
                </a:solidFill>
                <a:cs typeface="Arial" charset="0"/>
              </a:rPr>
              <a:t> </a:t>
            </a:r>
            <a:r>
              <a:rPr lang="en-US" altLang="en-US" sz="1700" b="1" dirty="0" smtClean="0">
                <a:cs typeface="Arial" charset="0"/>
              </a:rPr>
              <a:t>/cm</a:t>
            </a:r>
            <a:r>
              <a:rPr lang="en-US" altLang="en-US" sz="1700" b="1" baseline="30000" dirty="0" smtClean="0">
                <a:cs typeface="Arial" charset="0"/>
              </a:rPr>
              <a:t>2</a:t>
            </a:r>
            <a:r>
              <a:rPr lang="en-US" altLang="en-US" sz="1700" b="1" dirty="0" smtClean="0">
                <a:cs typeface="Arial" charset="0"/>
              </a:rPr>
              <a:t>/s)</a:t>
            </a:r>
            <a:endParaRPr lang="en-US" altLang="en-US" sz="1700" dirty="0" smtClean="0">
              <a:ea typeface="MS PGothic" pitchFamily="34" charset="-128"/>
              <a:cs typeface="Arial" charset="0"/>
            </a:endParaRPr>
          </a:p>
          <a:p>
            <a:pPr marL="236538" indent="-227013">
              <a:lnSpc>
                <a:spcPct val="100000"/>
              </a:lnSpc>
              <a:spcBef>
                <a:spcPts val="0"/>
              </a:spcBef>
              <a:buFontTx/>
              <a:buBlip>
                <a:blip r:embed="rId2"/>
              </a:buBlip>
              <a:defRPr/>
            </a:pPr>
            <a:r>
              <a:rPr lang="en-US" altLang="en-US" sz="1700" dirty="0" smtClean="0">
                <a:ea typeface="MS PGothic" pitchFamily="34" charset="-128"/>
                <a:cs typeface="Arial" charset="0"/>
              </a:rPr>
              <a:t>JLEIC advantages</a:t>
            </a:r>
          </a:p>
          <a:p>
            <a:pPr marL="519112" lvl="1" indent="-285750">
              <a:lnSpc>
                <a:spcPct val="100000"/>
              </a:lnSpc>
              <a:spcBef>
                <a:spcPts val="0"/>
              </a:spcBef>
              <a:defRPr/>
            </a:pPr>
            <a:r>
              <a:rPr lang="en-US" altLang="en-US" sz="1700" dirty="0" smtClean="0">
                <a:ea typeface="MS PGothic" pitchFamily="34" charset="-128"/>
                <a:cs typeface="Arial" charset="0"/>
              </a:rPr>
              <a:t>Based on CEBAF, its beam </a:t>
            </a:r>
            <a:r>
              <a:rPr lang="en-US" altLang="en-US" sz="1700" b="1" i="1" u="sng" dirty="0" smtClean="0">
                <a:solidFill>
                  <a:srgbClr val="0000FF"/>
                </a:solidFill>
                <a:ea typeface="MS PGothic" pitchFamily="34" charset="-128"/>
                <a:cs typeface="Arial" charset="0"/>
              </a:rPr>
              <a:t>already</a:t>
            </a:r>
            <a:r>
              <a:rPr lang="en-US" altLang="en-US" sz="1700" dirty="0" smtClean="0">
                <a:ea typeface="MS PGothic" pitchFamily="34" charset="-128"/>
                <a:cs typeface="Arial" charset="0"/>
              </a:rPr>
              <a:t> up to 1.5 GHz</a:t>
            </a:r>
          </a:p>
          <a:p>
            <a:pPr marL="519112" lvl="1" indent="-285750">
              <a:lnSpc>
                <a:spcPct val="100000"/>
              </a:lnSpc>
              <a:spcBef>
                <a:spcPts val="0"/>
              </a:spcBef>
              <a:defRPr/>
            </a:pPr>
            <a:r>
              <a:rPr lang="en-US" altLang="en-US" sz="1700" b="1" i="1" u="sng" dirty="0" smtClean="0">
                <a:solidFill>
                  <a:srgbClr val="0000FF"/>
                </a:solidFill>
                <a:ea typeface="MS PGothic" pitchFamily="34" charset="-128"/>
                <a:cs typeface="Arial" charset="0"/>
              </a:rPr>
              <a:t>New green field </a:t>
            </a:r>
            <a:r>
              <a:rPr lang="en-US" altLang="en-US" sz="1700" dirty="0" smtClean="0">
                <a:solidFill>
                  <a:srgbClr val="0000FF"/>
                </a:solidFill>
                <a:ea typeface="MS PGothic" pitchFamily="34" charset="-128"/>
                <a:cs typeface="Arial" charset="0"/>
              </a:rPr>
              <a:t> </a:t>
            </a:r>
            <a:r>
              <a:rPr lang="en-US" altLang="en-US" sz="1700" dirty="0" smtClean="0">
                <a:ea typeface="MS PGothic" pitchFamily="34" charset="-128"/>
                <a:cs typeface="Arial" charset="0"/>
              </a:rPr>
              <a:t>ion complex can be designed to deliver high bunch repetition rate</a:t>
            </a:r>
          </a:p>
        </p:txBody>
      </p:sp>
      <p:graphicFrame>
        <p:nvGraphicFramePr>
          <p:cNvPr id="6" name="Table 5"/>
          <p:cNvGraphicFramePr>
            <a:graphicFrameLocks noGrp="1"/>
          </p:cNvGraphicFramePr>
          <p:nvPr>
            <p:extLst>
              <p:ext uri="{D42A27DB-BD31-4B8C-83A1-F6EECF244321}">
                <p14:modId xmlns:p14="http://schemas.microsoft.com/office/powerpoint/2010/main" val="3578946202"/>
              </p:ext>
            </p:extLst>
          </p:nvPr>
        </p:nvGraphicFramePr>
        <p:xfrm>
          <a:off x="464955" y="4901030"/>
          <a:ext cx="5542440" cy="1829390"/>
        </p:xfrm>
        <a:graphic>
          <a:graphicData uri="http://schemas.openxmlformats.org/drawingml/2006/table">
            <a:tbl>
              <a:tblPr firstRow="1" bandRow="1">
                <a:tableStyleId>{073A0DAA-6AF3-43AB-8588-CEC1D06C72B9}</a:tableStyleId>
              </a:tblPr>
              <a:tblGrid>
                <a:gridCol w="790095">
                  <a:extLst>
                    <a:ext uri="{9D8B030D-6E8A-4147-A177-3AD203B41FA5}">
                      <a16:colId xmlns:a16="http://schemas.microsoft.com/office/drawing/2014/main" val="20000"/>
                    </a:ext>
                  </a:extLst>
                </a:gridCol>
                <a:gridCol w="1169173">
                  <a:extLst>
                    <a:ext uri="{9D8B030D-6E8A-4147-A177-3AD203B41FA5}">
                      <a16:colId xmlns:a16="http://schemas.microsoft.com/office/drawing/2014/main" val="20001"/>
                    </a:ext>
                  </a:extLst>
                </a:gridCol>
                <a:gridCol w="1584251">
                  <a:extLst>
                    <a:ext uri="{9D8B030D-6E8A-4147-A177-3AD203B41FA5}">
                      <a16:colId xmlns:a16="http://schemas.microsoft.com/office/drawing/2014/main" val="20002"/>
                    </a:ext>
                  </a:extLst>
                </a:gridCol>
                <a:gridCol w="1244010">
                  <a:extLst>
                    <a:ext uri="{9D8B030D-6E8A-4147-A177-3AD203B41FA5}">
                      <a16:colId xmlns:a16="http://schemas.microsoft.com/office/drawing/2014/main" val="20003"/>
                    </a:ext>
                  </a:extLst>
                </a:gridCol>
                <a:gridCol w="754911">
                  <a:extLst>
                    <a:ext uri="{9D8B030D-6E8A-4147-A177-3AD203B41FA5}">
                      <a16:colId xmlns:a16="http://schemas.microsoft.com/office/drawing/2014/main" val="20004"/>
                    </a:ext>
                  </a:extLst>
                </a:gridCol>
              </a:tblGrid>
              <a:tr h="296734">
                <a:tc>
                  <a:txBody>
                    <a:bodyPr/>
                    <a:lstStyle/>
                    <a:p>
                      <a:pPr algn="ct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Bunch freq.</a:t>
                      </a:r>
                      <a:r>
                        <a:rPr lang="en-US" sz="1500" baseline="0" dirty="0" smtClean="0">
                          <a:latin typeface="Arial" panose="020B0604020202020204" pitchFamily="34" charset="0"/>
                          <a:cs typeface="Arial" panose="020B0604020202020204" pitchFamily="34" charset="0"/>
                        </a:rPr>
                        <a:t> (MHz)</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Bunch</a:t>
                      </a:r>
                      <a:r>
                        <a:rPr lang="en-US" sz="1500" baseline="0" dirty="0" smtClean="0">
                          <a:latin typeface="Arial" panose="020B0604020202020204" pitchFamily="34" charset="0"/>
                          <a:cs typeface="Arial" panose="020B0604020202020204" pitchFamily="34" charset="0"/>
                        </a:rPr>
                        <a:t> intensity (10</a:t>
                      </a:r>
                      <a:r>
                        <a:rPr lang="en-US" sz="1500" baseline="30000" dirty="0" smtClean="0">
                          <a:latin typeface="Arial" panose="020B0604020202020204" pitchFamily="34" charset="0"/>
                          <a:cs typeface="Arial" panose="020B0604020202020204" pitchFamily="34" charset="0"/>
                        </a:rPr>
                        <a:t>10</a:t>
                      </a:r>
                      <a:r>
                        <a:rPr lang="en-US" sz="1500" baseline="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Bunch length (cm)</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altLang="en-US" sz="1500" dirty="0" smtClean="0">
                          <a:latin typeface="Arial" panose="020B0604020202020204" pitchFamily="34" charset="0"/>
                          <a:cs typeface="Arial" panose="020B0604020202020204" pitchFamily="34" charset="0"/>
                          <a:sym typeface="Wingdings" pitchFamily="2" charset="2"/>
                        </a:rPr>
                        <a:t>β*</a:t>
                      </a:r>
                      <a:r>
                        <a:rPr lang="en-US" altLang="en-US" sz="1500" baseline="-25000" dirty="0" smtClean="0">
                          <a:latin typeface="Arial" panose="020B0604020202020204" pitchFamily="34" charset="0"/>
                          <a:cs typeface="Arial" panose="020B0604020202020204" pitchFamily="34" charset="0"/>
                          <a:sym typeface="Wingdings" pitchFamily="2" charset="2"/>
                        </a:rPr>
                        <a:t>y</a:t>
                      </a:r>
                    </a:p>
                    <a:p>
                      <a:pPr algn="ctr"/>
                      <a:r>
                        <a:rPr lang="en-US" sz="1500" dirty="0" smtClean="0">
                          <a:latin typeface="Arial" panose="020B0604020202020204" pitchFamily="34" charset="0"/>
                          <a:cs typeface="Arial" panose="020B0604020202020204" pitchFamily="34" charset="0"/>
                          <a:sym typeface="Wingdings" pitchFamily="2" charset="2"/>
                        </a:rPr>
                        <a:t>(cm)</a:t>
                      </a:r>
                      <a:endParaRPr lang="en-US" sz="1500" i="0" dirty="0">
                        <a:latin typeface="Arial" panose="020B0604020202020204" pitchFamily="34" charset="0"/>
                        <a:cs typeface="Arial" panose="020B0604020202020204" pitchFamily="34" charset="0"/>
                      </a:endParaRPr>
                    </a:p>
                  </a:txBody>
                  <a:tcPr marL="91433" marR="91433" marT="45779" marB="45779"/>
                </a:tc>
                <a:extLst>
                  <a:ext uri="{0D108BD9-81ED-4DB2-BD59-A6C34878D82A}">
                    <a16:rowId xmlns:a16="http://schemas.microsoft.com/office/drawing/2014/main" val="10000"/>
                  </a:ext>
                </a:extLst>
              </a:tr>
              <a:tr h="293141">
                <a:tc>
                  <a:txBody>
                    <a:bodyPr/>
                    <a:lstStyle/>
                    <a:p>
                      <a:pPr algn="ctr"/>
                      <a:r>
                        <a:rPr lang="en-US" sz="1500" dirty="0" smtClean="0">
                          <a:latin typeface="Arial" panose="020B0604020202020204" pitchFamily="34" charset="0"/>
                          <a:cs typeface="Arial" panose="020B0604020202020204" pitchFamily="34" charset="0"/>
                        </a:rPr>
                        <a:t>RHIC</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9.4</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20</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~90</a:t>
                      </a:r>
                      <a:endParaRPr lang="en-US" sz="1500" dirty="0">
                        <a:latin typeface="Arial" panose="020B0604020202020204" pitchFamily="34" charset="0"/>
                        <a:cs typeface="Arial" panose="020B0604020202020204" pitchFamily="34" charset="0"/>
                      </a:endParaRPr>
                    </a:p>
                  </a:txBody>
                  <a:tcPr marL="91433" marR="91433" marT="45779" marB="45779"/>
                </a:tc>
                <a:extLst>
                  <a:ext uri="{0D108BD9-81ED-4DB2-BD59-A6C34878D82A}">
                    <a16:rowId xmlns:a16="http://schemas.microsoft.com/office/drawing/2014/main" val="10001"/>
                  </a:ext>
                </a:extLst>
              </a:tr>
              <a:tr h="293141">
                <a:tc>
                  <a:txBody>
                    <a:bodyPr/>
                    <a:lstStyle/>
                    <a:p>
                      <a:pPr algn="ctr"/>
                      <a:r>
                        <a:rPr lang="en-US" sz="1500" dirty="0" smtClean="0">
                          <a:latin typeface="Arial" panose="020B0604020202020204" pitchFamily="34" charset="0"/>
                          <a:cs typeface="Arial" panose="020B0604020202020204" pitchFamily="34" charset="0"/>
                        </a:rPr>
                        <a:t>HERA</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8.2</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7.3</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16</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18</a:t>
                      </a:r>
                      <a:endParaRPr lang="en-US" sz="1500" dirty="0">
                        <a:latin typeface="Arial" panose="020B0604020202020204" pitchFamily="34" charset="0"/>
                        <a:cs typeface="Arial" panose="020B0604020202020204" pitchFamily="34" charset="0"/>
                      </a:endParaRPr>
                    </a:p>
                  </a:txBody>
                  <a:tcPr marL="91433" marR="91433" marT="45779" marB="45779"/>
                </a:tc>
                <a:extLst>
                  <a:ext uri="{0D108BD9-81ED-4DB2-BD59-A6C34878D82A}">
                    <a16:rowId xmlns:a16="http://schemas.microsoft.com/office/drawing/2014/main" val="10002"/>
                  </a:ext>
                </a:extLst>
              </a:tr>
              <a:tr h="293141">
                <a:tc>
                  <a:txBody>
                    <a:bodyPr/>
                    <a:lstStyle/>
                    <a:p>
                      <a:pPr algn="ctr"/>
                      <a:r>
                        <a:rPr lang="en-US" sz="1500" dirty="0" smtClean="0">
                          <a:latin typeface="Arial" panose="020B0604020202020204" pitchFamily="34" charset="0"/>
                          <a:cs typeface="Arial" panose="020B0604020202020204" pitchFamily="34" charset="0"/>
                        </a:rPr>
                        <a:t>JLEIC</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476</a:t>
                      </a:r>
                      <a:endParaRPr lang="en-US" sz="1500" b="1"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1</a:t>
                      </a:r>
                      <a:endParaRPr lang="en-US" sz="1500" b="1"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~2</a:t>
                      </a:r>
                      <a:endParaRPr lang="en-US" sz="1500" b="1"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1.2</a:t>
                      </a:r>
                      <a:endParaRPr lang="en-US" sz="1500" b="1" dirty="0">
                        <a:latin typeface="Arial" panose="020B0604020202020204" pitchFamily="34" charset="0"/>
                        <a:cs typeface="Arial" panose="020B0604020202020204" pitchFamily="34" charset="0"/>
                      </a:endParaRPr>
                    </a:p>
                  </a:txBody>
                  <a:tcPr marL="91433" marR="91433" marT="45779" marB="45779"/>
                </a:tc>
                <a:extLst>
                  <a:ext uri="{0D108BD9-81ED-4DB2-BD59-A6C34878D82A}">
                    <a16:rowId xmlns:a16="http://schemas.microsoft.com/office/drawing/2014/main" val="10003"/>
                  </a:ext>
                </a:extLst>
              </a:tr>
              <a:tr h="212264">
                <a:tc>
                  <a:txBody>
                    <a:bodyPr/>
                    <a:lstStyle/>
                    <a:p>
                      <a:pPr algn="ctr"/>
                      <a:r>
                        <a:rPr lang="en-US" sz="1500" dirty="0" smtClean="0">
                          <a:latin typeface="Arial" panose="020B0604020202020204" pitchFamily="34" charset="0"/>
                          <a:cs typeface="Arial" panose="020B0604020202020204" pitchFamily="34" charset="0"/>
                        </a:rPr>
                        <a:t>KEKB</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158 - 458</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6.4 – 2.1</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~0.6</a:t>
                      </a:r>
                      <a:endParaRPr lang="en-US" sz="1500" dirty="0">
                        <a:latin typeface="Arial" panose="020B0604020202020204" pitchFamily="34" charset="0"/>
                        <a:cs typeface="Arial" panose="020B0604020202020204" pitchFamily="34" charset="0"/>
                      </a:endParaRPr>
                    </a:p>
                  </a:txBody>
                  <a:tcPr marL="91433" marR="91433" marT="45779" marB="45779"/>
                </a:tc>
                <a:tc>
                  <a:txBody>
                    <a:bodyPr/>
                    <a:lstStyle/>
                    <a:p>
                      <a:pPr algn="ctr"/>
                      <a:r>
                        <a:rPr lang="en-US" sz="1500" dirty="0" smtClean="0">
                          <a:latin typeface="Arial" panose="020B0604020202020204" pitchFamily="34" charset="0"/>
                          <a:cs typeface="Arial" panose="020B0604020202020204" pitchFamily="34" charset="0"/>
                        </a:rPr>
                        <a:t>0.59</a:t>
                      </a:r>
                      <a:endParaRPr lang="en-US" sz="1500" dirty="0">
                        <a:latin typeface="Arial" panose="020B0604020202020204" pitchFamily="34" charset="0"/>
                        <a:cs typeface="Arial" panose="020B0604020202020204" pitchFamily="34" charset="0"/>
                      </a:endParaRPr>
                    </a:p>
                  </a:txBody>
                  <a:tcPr marL="91433" marR="91433" marT="45779" marB="45779"/>
                </a:tc>
                <a:extLst>
                  <a:ext uri="{0D108BD9-81ED-4DB2-BD59-A6C34878D82A}">
                    <a16:rowId xmlns:a16="http://schemas.microsoft.com/office/drawing/2014/main" val="10004"/>
                  </a:ext>
                </a:extLst>
              </a:tr>
            </a:tbl>
          </a:graphicData>
        </a:graphic>
      </p:graphicFrame>
      <p:sp>
        <p:nvSpPr>
          <p:cNvPr id="7" name="Content Placeholder 2"/>
          <p:cNvSpPr txBox="1">
            <a:spLocks/>
          </p:cNvSpPr>
          <p:nvPr/>
        </p:nvSpPr>
        <p:spPr bwMode="auto">
          <a:xfrm>
            <a:off x="6668125" y="4431225"/>
            <a:ext cx="5155281" cy="192024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marL="342900" indent="-342900" algn="l" defTabSz="457200" rtl="0" eaLnBrk="0" fontAlgn="base" hangingPunct="0">
              <a:spcBef>
                <a:spcPct val="20000"/>
              </a:spcBef>
              <a:spcAft>
                <a:spcPct val="0"/>
              </a:spcAft>
              <a:buSzPct val="85000"/>
              <a:buFontTx/>
              <a:buBlip>
                <a:blip r:embed="rId3"/>
              </a:buBlip>
              <a:defRPr sz="1800" kern="1200">
                <a:solidFill>
                  <a:schemeClr val="tx1"/>
                </a:solidFill>
                <a:latin typeface="Arial" panose="020B0604020202020204" pitchFamily="34" charset="0"/>
                <a:ea typeface="+mn-ea"/>
                <a:cs typeface="Arial" panose="020B0604020202020204" pitchFamily="34" charset="0"/>
              </a:defRPr>
            </a:lvl1pPr>
            <a:lvl2pPr marL="690563" indent="-233363" algn="l" defTabSz="457200" rtl="0" eaLnBrk="0" fontAlgn="base" hangingPunct="0">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2pPr>
            <a:lvl3pPr marL="1031875" indent="-227013" algn="l" defTabSz="457200" rtl="0" eaLnBrk="0" fontAlgn="base" hangingPunct="0">
              <a:spcBef>
                <a:spcPct val="20000"/>
              </a:spcBef>
              <a:spcAft>
                <a:spcPct val="0"/>
              </a:spcAft>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371600" indent="-223838" algn="l" defTabSz="457200" rtl="0" eaLnBrk="0" fontAlgn="base" hangingPunct="0">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711325" indent="-222250" algn="l" defTabSz="457200" rtl="0" eaLnBrk="0" fontAlgn="base" hangingPunct="0">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525" indent="0">
              <a:spcBef>
                <a:spcPts val="400"/>
              </a:spcBef>
              <a:buFontTx/>
              <a:buNone/>
              <a:defRPr/>
            </a:pPr>
            <a:r>
              <a:rPr lang="en-US" sz="1600" b="1" dirty="0" smtClean="0">
                <a:latin typeface="Arial" pitchFamily="-109" charset="0"/>
                <a:ea typeface="ＭＳ Ｐゴシック" pitchFamily="-109" charset="-128"/>
                <a:cs typeface="ＭＳ Ｐゴシック" pitchFamily="-109" charset="-128"/>
              </a:rPr>
              <a:t>Role of cooling of ion beams</a:t>
            </a:r>
          </a:p>
          <a:p>
            <a:pPr marL="169863" indent="-160338">
              <a:spcBef>
                <a:spcPts val="900"/>
              </a:spcBef>
              <a:defRPr/>
            </a:pPr>
            <a:r>
              <a:rPr lang="en-US" sz="1500" dirty="0">
                <a:latin typeface="Arial" pitchFamily="-109" charset="0"/>
                <a:ea typeface="ＭＳ Ｐゴシック" pitchFamily="-109" charset="-128"/>
                <a:cs typeface="ＭＳ Ｐゴシック" pitchFamily="-109" charset="-128"/>
              </a:rPr>
              <a:t>C</a:t>
            </a:r>
            <a:r>
              <a:rPr lang="en-US" sz="1500" dirty="0" smtClean="0">
                <a:latin typeface="Arial" pitchFamily="-109" charset="0"/>
                <a:ea typeface="ＭＳ Ｐゴシック" pitchFamily="-109" charset="-128"/>
                <a:cs typeface="ＭＳ Ｐゴシック" pitchFamily="-109" charset="-128"/>
              </a:rPr>
              <a:t>ritical for formation, emittance reduction/preservation </a:t>
            </a:r>
          </a:p>
          <a:p>
            <a:pPr marL="169863" indent="-160338">
              <a:spcBef>
                <a:spcPts val="900"/>
              </a:spcBef>
              <a:defRPr/>
            </a:pPr>
            <a:r>
              <a:rPr lang="en-US" sz="1500" dirty="0" smtClean="0">
                <a:latin typeface="Arial" pitchFamily="-109" charset="0"/>
                <a:ea typeface="ＭＳ Ｐゴシック" pitchFamily="-109" charset="-128"/>
                <a:cs typeface="ＭＳ Ｐゴシック" pitchFamily="-109" charset="-128"/>
              </a:rPr>
              <a:t>Electron has SR --- natural damping</a:t>
            </a:r>
          </a:p>
          <a:p>
            <a:pPr marL="169863" indent="-160338">
              <a:spcBef>
                <a:spcPts val="900"/>
              </a:spcBef>
              <a:defRPr/>
            </a:pPr>
            <a:r>
              <a:rPr lang="en-US" sz="1500" dirty="0">
                <a:latin typeface="Arial" pitchFamily="-109" charset="0"/>
                <a:ea typeface="ＭＳ Ｐゴシック" pitchFamily="-109" charset="-128"/>
                <a:cs typeface="ＭＳ Ｐゴシック" pitchFamily="-109" charset="-128"/>
              </a:rPr>
              <a:t>N</a:t>
            </a:r>
            <a:r>
              <a:rPr lang="en-US" sz="1500" dirty="0" smtClean="0">
                <a:latin typeface="Arial" pitchFamily="-109" charset="0"/>
                <a:ea typeface="ＭＳ Ｐゴシック" pitchFamily="-109" charset="-128"/>
                <a:cs typeface="ＭＳ Ｐゴシック" pitchFamily="-109" charset="-128"/>
              </a:rPr>
              <a:t>o SR for protons/ions in JLEIC medium energy range</a:t>
            </a:r>
          </a:p>
          <a:p>
            <a:pPr marL="169863" indent="-160338">
              <a:spcBef>
                <a:spcPts val="900"/>
              </a:spcBef>
              <a:defRPr/>
            </a:pPr>
            <a:r>
              <a:rPr lang="en-US" sz="1500" dirty="0" smtClean="0">
                <a:latin typeface="Arial" pitchFamily="-109" charset="0"/>
                <a:ea typeface="ＭＳ Ｐゴシック" pitchFamily="-109" charset="-128"/>
                <a:cs typeface="ＭＳ Ｐゴシック" pitchFamily="-109" charset="-128"/>
              </a:rPr>
              <a:t>JLEIC relies on </a:t>
            </a:r>
            <a:r>
              <a:rPr lang="en-US" sz="1500" i="1" dirty="0" smtClean="0">
                <a:latin typeface="Arial" pitchFamily="-109" charset="0"/>
                <a:ea typeface="ＭＳ Ｐゴシック" pitchFamily="-109" charset="-128"/>
                <a:cs typeface="ＭＳ Ｐゴシック" pitchFamily="-109" charset="-128"/>
              </a:rPr>
              <a:t>electron cooling </a:t>
            </a:r>
            <a:r>
              <a:rPr lang="en-US" sz="1500" dirty="0" smtClean="0">
                <a:latin typeface="Arial" pitchFamily="-109" charset="0"/>
                <a:ea typeface="ＭＳ Ｐゴシック" pitchFamily="-109" charset="-128"/>
                <a:cs typeface="ＭＳ Ｐゴシック" pitchFamily="-109" charset="-128"/>
              </a:rPr>
              <a:t>for providing a damping mechanism    </a:t>
            </a:r>
          </a:p>
        </p:txBody>
      </p:sp>
      <p:sp>
        <p:nvSpPr>
          <p:cNvPr id="8" name="Rectangle 7"/>
          <p:cNvSpPr/>
          <p:nvPr/>
        </p:nvSpPr>
        <p:spPr>
          <a:xfrm>
            <a:off x="464836" y="6109540"/>
            <a:ext cx="5542559" cy="2555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2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2733" y="2238002"/>
            <a:ext cx="3120833" cy="73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1"/>
          <p:cNvGrpSpPr>
            <a:grpSpLocks/>
          </p:cNvGrpSpPr>
          <p:nvPr/>
        </p:nvGrpSpPr>
        <p:grpSpPr bwMode="auto">
          <a:xfrm>
            <a:off x="6814590" y="1822929"/>
            <a:ext cx="4632335" cy="2292353"/>
            <a:chOff x="-576" y="1922"/>
            <a:chExt cx="2918" cy="1444"/>
          </a:xfrm>
        </p:grpSpPr>
        <p:sp>
          <p:nvSpPr>
            <p:cNvPr id="12" name="Oval 10"/>
            <p:cNvSpPr>
              <a:spLocks noChangeAspect="1" noChangeArrowheads="1"/>
            </p:cNvSpPr>
            <p:nvPr/>
          </p:nvSpPr>
          <p:spPr bwMode="auto">
            <a:xfrm>
              <a:off x="-576" y="2141"/>
              <a:ext cx="1629" cy="1115"/>
            </a:xfrm>
            <a:prstGeom prst="ellipse">
              <a:avLst/>
            </a:prstGeom>
            <a:solidFill>
              <a:srgbClr val="FFC000"/>
            </a:solidFill>
            <a:ln w="9525">
              <a:solidFill>
                <a:schemeClr val="tx1"/>
              </a:solidFill>
              <a:round/>
              <a:headEnd/>
              <a:tailEnd/>
            </a:ln>
          </p:spPr>
          <p:txBody>
            <a:bodyPr/>
            <a:lstStyle>
              <a:lvl1pPr marL="117475" indent="-233363">
                <a:spcBef>
                  <a:spcPct val="20000"/>
                </a:spcBef>
                <a:buFont typeface="Arial" panose="020B0604020202020204" pitchFamily="34" charset="0"/>
                <a:buBlip>
                  <a:blip r:embed="rId2"/>
                </a:buBlip>
                <a:tabLst>
                  <a:tab pos="461963"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461963"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461963"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ts val="600"/>
                </a:spcAft>
                <a:buFontTx/>
                <a:buNone/>
              </a:pPr>
              <a:endParaRPr lang="en-US" altLang="en-US" sz="1600" b="1">
                <a:latin typeface="Calibri" panose="020F0502020204030204" pitchFamily="34" charset="0"/>
              </a:endParaRPr>
            </a:p>
          </p:txBody>
        </p:sp>
        <p:sp>
          <p:nvSpPr>
            <p:cNvPr id="14" name="Oval 15"/>
            <p:cNvSpPr>
              <a:spLocks noChangeAspect="1"/>
            </p:cNvSpPr>
            <p:nvPr/>
          </p:nvSpPr>
          <p:spPr bwMode="auto">
            <a:xfrm>
              <a:off x="829" y="1922"/>
              <a:ext cx="1513" cy="837"/>
            </a:xfrm>
            <a:prstGeom prst="ellipse">
              <a:avLst/>
            </a:prstGeom>
            <a:solidFill>
              <a:srgbClr val="00B0F0"/>
            </a:solidFill>
            <a:ln w="9525">
              <a:solidFill>
                <a:schemeClr val="tx1"/>
              </a:solidFill>
              <a:round/>
              <a:headEnd/>
              <a:tailEnd/>
            </a:ln>
          </p:spPr>
          <p:txBody>
            <a:bodyPr/>
            <a:lstStyle>
              <a:lvl1pPr marL="117475" indent="-233363">
                <a:spcBef>
                  <a:spcPct val="20000"/>
                </a:spcBef>
                <a:buFont typeface="Arial" panose="020B0604020202020204" pitchFamily="34" charset="0"/>
                <a:buBlip>
                  <a:blip r:embed="rId2"/>
                </a:buBlip>
                <a:tabLst>
                  <a:tab pos="461963"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461963"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461963"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9pPr>
            </a:lstStyle>
            <a:p>
              <a:pPr eaLnBrk="1" hangingPunct="1">
                <a:spcBef>
                  <a:spcPts val="400"/>
                </a:spcBef>
                <a:buFontTx/>
                <a:buNone/>
              </a:pPr>
              <a:endParaRPr lang="en-US" altLang="en-US" sz="1600" dirty="0"/>
            </a:p>
            <a:p>
              <a:pPr algn="ctr" eaLnBrk="1" hangingPunct="1">
                <a:spcBef>
                  <a:spcPts val="400"/>
                </a:spcBef>
                <a:buFontTx/>
                <a:buNone/>
              </a:pPr>
              <a:endParaRPr lang="en-US" altLang="en-US" b="1" dirty="0"/>
            </a:p>
          </p:txBody>
        </p:sp>
        <p:sp>
          <p:nvSpPr>
            <p:cNvPr id="15" name="Rectangle 14"/>
            <p:cNvSpPr>
              <a:spLocks noChangeArrowheads="1"/>
            </p:cNvSpPr>
            <p:nvPr/>
          </p:nvSpPr>
          <p:spPr bwMode="auto">
            <a:xfrm>
              <a:off x="-466" y="2267"/>
              <a:ext cx="1384"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7475" indent="-117475">
                <a:spcBef>
                  <a:spcPct val="20000"/>
                </a:spcBef>
                <a:buFont typeface="Arial" panose="020B0604020202020204" pitchFamily="34" charset="0"/>
                <a:buBlip>
                  <a:blip r:embed="rId2"/>
                </a:buBlip>
                <a:tabLst>
                  <a:tab pos="111125"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111125"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111125"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b="1" i="1" dirty="0">
                  <a:solidFill>
                    <a:srgbClr val="CC0000"/>
                  </a:solidFill>
                </a:rPr>
                <a:t>Beam Design</a:t>
              </a:r>
            </a:p>
            <a:p>
              <a:pPr eaLnBrk="1" hangingPunct="1">
                <a:spcBef>
                  <a:spcPct val="0"/>
                </a:spcBef>
                <a:buFont typeface="Arial" panose="020B0604020202020204" pitchFamily="34" charset="0"/>
                <a:buChar char="•"/>
              </a:pPr>
              <a:r>
                <a:rPr lang="en-US" altLang="en-US" sz="1600" b="1" dirty="0"/>
                <a:t>High repetition rate</a:t>
              </a:r>
            </a:p>
            <a:p>
              <a:pPr eaLnBrk="1" hangingPunct="1">
                <a:spcBef>
                  <a:spcPct val="0"/>
                </a:spcBef>
                <a:buFont typeface="Arial" panose="020B0604020202020204" pitchFamily="34" charset="0"/>
                <a:buChar char="•"/>
              </a:pPr>
              <a:r>
                <a:rPr lang="en-US" altLang="en-US" sz="1600" b="1" dirty="0"/>
                <a:t>Low bunch charge </a:t>
              </a:r>
            </a:p>
            <a:p>
              <a:pPr eaLnBrk="1" hangingPunct="1">
                <a:spcBef>
                  <a:spcPct val="0"/>
                </a:spcBef>
                <a:buFont typeface="Arial" panose="020B0604020202020204" pitchFamily="34" charset="0"/>
                <a:buChar char="•"/>
              </a:pPr>
              <a:r>
                <a:rPr lang="en-US" altLang="en-US" sz="1600" b="1" dirty="0"/>
                <a:t>Short bunch length</a:t>
              </a:r>
            </a:p>
            <a:p>
              <a:pPr eaLnBrk="1" hangingPunct="1">
                <a:spcBef>
                  <a:spcPct val="0"/>
                </a:spcBef>
                <a:buFont typeface="Arial" panose="020B0604020202020204" pitchFamily="34" charset="0"/>
                <a:buChar char="•"/>
              </a:pPr>
              <a:r>
                <a:rPr lang="en-US" altLang="en-US" sz="1600" b="1" dirty="0"/>
                <a:t>Small emittance</a:t>
              </a:r>
              <a:endParaRPr lang="en-US" altLang="en-US" sz="1600" b="1" dirty="0">
                <a:latin typeface="Calibri" panose="020F0502020204030204" pitchFamily="34" charset="0"/>
              </a:endParaRPr>
            </a:p>
          </p:txBody>
        </p:sp>
        <p:sp>
          <p:nvSpPr>
            <p:cNvPr id="17" name="Rectangle 29"/>
            <p:cNvSpPr>
              <a:spLocks noChangeArrowheads="1"/>
            </p:cNvSpPr>
            <p:nvPr/>
          </p:nvSpPr>
          <p:spPr bwMode="auto">
            <a:xfrm>
              <a:off x="987" y="2000"/>
              <a:ext cx="120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7475" indent="-117475">
                <a:spcBef>
                  <a:spcPct val="20000"/>
                </a:spcBef>
                <a:buFont typeface="Arial" panose="020B0604020202020204" pitchFamily="34" charset="0"/>
                <a:buBlip>
                  <a:blip r:embed="rId2"/>
                </a:buBlip>
                <a:tabLst>
                  <a:tab pos="111125"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111125"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111125"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ts val="300"/>
                </a:spcAft>
                <a:buFontTx/>
                <a:buNone/>
              </a:pPr>
              <a:r>
                <a:rPr lang="en-US" altLang="en-US" sz="1600" b="1" i="1" dirty="0">
                  <a:solidFill>
                    <a:srgbClr val="CC0000"/>
                  </a:solidFill>
                </a:rPr>
                <a:t>Damping Design</a:t>
              </a:r>
            </a:p>
            <a:p>
              <a:pPr eaLnBrk="1" hangingPunct="1">
                <a:spcBef>
                  <a:spcPct val="0"/>
                </a:spcBef>
                <a:buFont typeface="Arial" panose="020B0604020202020204" pitchFamily="34" charset="0"/>
                <a:buChar char="•"/>
              </a:pPr>
              <a:r>
                <a:rPr lang="en-US" altLang="en-US" sz="1600" b="1" dirty="0"/>
                <a:t>Synch. radiation</a:t>
              </a:r>
            </a:p>
            <a:p>
              <a:pPr eaLnBrk="1" hangingPunct="1">
                <a:spcBef>
                  <a:spcPct val="0"/>
                </a:spcBef>
                <a:buFont typeface="Arial" panose="020B0604020202020204" pitchFamily="34" charset="0"/>
                <a:buChar char="•"/>
              </a:pPr>
              <a:r>
                <a:rPr lang="en-US" altLang="en-US" sz="1600" b="1" dirty="0"/>
                <a:t>Beam cooling</a:t>
              </a:r>
            </a:p>
          </p:txBody>
        </p:sp>
        <p:sp>
          <p:nvSpPr>
            <p:cNvPr id="13" name="Oval 13"/>
            <p:cNvSpPr>
              <a:spLocks noChangeAspect="1"/>
            </p:cNvSpPr>
            <p:nvPr/>
          </p:nvSpPr>
          <p:spPr bwMode="auto">
            <a:xfrm>
              <a:off x="829" y="2531"/>
              <a:ext cx="1503" cy="835"/>
            </a:xfrm>
            <a:prstGeom prst="ellipse">
              <a:avLst/>
            </a:prstGeom>
            <a:solidFill>
              <a:srgbClr val="92D050"/>
            </a:solidFill>
            <a:ln w="9525">
              <a:solidFill>
                <a:schemeClr val="tx1"/>
              </a:solidFill>
              <a:round/>
              <a:headEnd/>
              <a:tailEnd/>
            </a:ln>
          </p:spPr>
          <p:txBody>
            <a:bodyPr/>
            <a:lstStyle>
              <a:lvl1pPr marL="117475" indent="-233363">
                <a:spcBef>
                  <a:spcPct val="20000"/>
                </a:spcBef>
                <a:buFont typeface="Arial" panose="020B0604020202020204" pitchFamily="34" charset="0"/>
                <a:buBlip>
                  <a:blip r:embed="rId2"/>
                </a:buBlip>
                <a:tabLst>
                  <a:tab pos="461963"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461963"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461963"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461963" algn="l"/>
                </a:tabLst>
                <a:defRPr sz="1600">
                  <a:solidFill>
                    <a:schemeClr val="tx1"/>
                  </a:solidFill>
                  <a:latin typeface="Arial" panose="020B0604020202020204" pitchFamily="34" charset="0"/>
                  <a:cs typeface="Arial" panose="020B0604020202020204" pitchFamily="34" charset="0"/>
                </a:defRPr>
              </a:lvl9pPr>
            </a:lstStyle>
            <a:p>
              <a:pPr eaLnBrk="1" hangingPunct="1">
                <a:spcBef>
                  <a:spcPts val="400"/>
                </a:spcBef>
                <a:buFontTx/>
                <a:buNone/>
              </a:pPr>
              <a:endParaRPr lang="en-US" altLang="en-US" sz="1600"/>
            </a:p>
          </p:txBody>
        </p:sp>
        <p:sp>
          <p:nvSpPr>
            <p:cNvPr id="16" name="Rectangle 12"/>
            <p:cNvSpPr>
              <a:spLocks noChangeArrowheads="1"/>
            </p:cNvSpPr>
            <p:nvPr/>
          </p:nvSpPr>
          <p:spPr bwMode="auto">
            <a:xfrm>
              <a:off x="947" y="2604"/>
              <a:ext cx="1299"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7475" indent="-117475">
                <a:spcBef>
                  <a:spcPct val="20000"/>
                </a:spcBef>
                <a:buFont typeface="Arial" panose="020B0604020202020204" pitchFamily="34" charset="0"/>
                <a:buBlip>
                  <a:blip r:embed="rId2"/>
                </a:buBlip>
                <a:tabLst>
                  <a:tab pos="111125" algn="l"/>
                </a:tabLst>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111125" algn="l"/>
                </a:tabLst>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tabLst>
                  <a:tab pos="111125" algn="l"/>
                </a:tabLst>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111125" algn="l"/>
                </a:tabLst>
                <a:defRPr sz="16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ts val="300"/>
                </a:spcAft>
                <a:buFontTx/>
                <a:buNone/>
              </a:pPr>
              <a:r>
                <a:rPr lang="en-US" altLang="en-US" sz="1600" b="1" i="1" dirty="0">
                  <a:solidFill>
                    <a:srgbClr val="CC0000"/>
                  </a:solidFill>
                </a:rPr>
                <a:t>IR Design</a:t>
              </a:r>
            </a:p>
            <a:p>
              <a:pPr eaLnBrk="1" hangingPunct="1">
                <a:spcBef>
                  <a:spcPct val="0"/>
                </a:spcBef>
                <a:buFont typeface="Arial" panose="020B0604020202020204" pitchFamily="34" charset="0"/>
                <a:buChar char="•"/>
              </a:pPr>
              <a:r>
                <a:rPr lang="en-US" altLang="en-US" sz="1600" b="1" dirty="0"/>
                <a:t>Small </a:t>
              </a:r>
              <a:r>
                <a:rPr lang="el-GR" altLang="en-US" sz="1600" b="1" dirty="0"/>
                <a:t>β</a:t>
              </a:r>
              <a:r>
                <a:rPr lang="en-US" altLang="en-US" sz="1600" b="1" dirty="0"/>
                <a:t>*</a:t>
              </a:r>
            </a:p>
            <a:p>
              <a:pPr eaLnBrk="1" hangingPunct="1">
                <a:spcBef>
                  <a:spcPct val="0"/>
                </a:spcBef>
                <a:buFont typeface="Arial" panose="020B0604020202020204" pitchFamily="34" charset="0"/>
                <a:buChar char="•"/>
              </a:pPr>
              <a:r>
                <a:rPr lang="en-US" altLang="en-US" sz="1600" b="1" dirty="0"/>
                <a:t>Large beam-beam</a:t>
              </a:r>
            </a:p>
            <a:p>
              <a:pPr eaLnBrk="1" hangingPunct="1">
                <a:spcBef>
                  <a:spcPct val="0"/>
                </a:spcBef>
                <a:buFont typeface="Arial" panose="020B0604020202020204" pitchFamily="34" charset="0"/>
                <a:buChar char="•"/>
              </a:pPr>
              <a:r>
                <a:rPr lang="en-US" altLang="en-US" sz="1600" b="1" dirty="0"/>
                <a:t>Crab crossing</a:t>
              </a:r>
              <a:endParaRPr lang="en-US" altLang="en-US" sz="1600" b="1" dirty="0">
                <a:latin typeface="Calibri" panose="020F0502020204030204" pitchFamily="34" charset="0"/>
              </a:endParaRPr>
            </a:p>
          </p:txBody>
        </p:sp>
      </p:grpSp>
      <p:sp>
        <p:nvSpPr>
          <p:cNvPr id="18" name="Rounded Rectangle 17"/>
          <p:cNvSpPr/>
          <p:nvPr/>
        </p:nvSpPr>
        <p:spPr>
          <a:xfrm>
            <a:off x="5823753" y="797936"/>
            <a:ext cx="5446759" cy="882008"/>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smtClean="0">
                <a:solidFill>
                  <a:schemeClr val="tx1"/>
                </a:solidFill>
                <a:latin typeface="Arial" panose="020B0604020202020204" pitchFamily="34" charset="0"/>
                <a:cs typeface="Arial" panose="020B0604020202020204" pitchFamily="34" charset="0"/>
              </a:rPr>
              <a:t>Strategy</a:t>
            </a:r>
            <a:r>
              <a:rPr lang="en-US" sz="2400" b="1" dirty="0" smtClean="0">
                <a:solidFill>
                  <a:schemeClr val="tx1"/>
                </a:solidFill>
                <a:latin typeface="Arial" panose="020B0604020202020204" pitchFamily="34" charset="0"/>
                <a:cs typeface="Arial" panose="020B0604020202020204" pitchFamily="34" charset="0"/>
              </a:rPr>
              <a:t>:    Design a </a:t>
            </a:r>
            <a:r>
              <a:rPr lang="en-US" sz="2400" b="1" i="1" dirty="0" smtClean="0">
                <a:solidFill>
                  <a:schemeClr val="tx1"/>
                </a:solidFill>
                <a:latin typeface="Arial" panose="020B0604020202020204" pitchFamily="34" charset="0"/>
                <a:cs typeface="Arial" panose="020B0604020202020204" pitchFamily="34" charset="0"/>
              </a:rPr>
              <a:t>lepton-hadron</a:t>
            </a:r>
            <a:r>
              <a:rPr lang="en-US" sz="2400" b="1" dirty="0" smtClean="0">
                <a:solidFill>
                  <a:schemeClr val="tx1"/>
                </a:solidFill>
                <a:latin typeface="Arial" panose="020B0604020202020204" pitchFamily="34" charset="0"/>
                <a:cs typeface="Arial" panose="020B0604020202020204" pitchFamily="34" charset="0"/>
              </a:rPr>
              <a:t> collider like a </a:t>
            </a:r>
            <a:r>
              <a:rPr lang="en-US" sz="2400" b="1" i="1" dirty="0" smtClean="0">
                <a:solidFill>
                  <a:schemeClr val="tx1"/>
                </a:solidFill>
                <a:latin typeface="Arial" panose="020B0604020202020204" pitchFamily="34" charset="0"/>
                <a:cs typeface="Arial" panose="020B0604020202020204" pitchFamily="34" charset="0"/>
              </a:rPr>
              <a:t>lepton-lepton</a:t>
            </a:r>
            <a:r>
              <a:rPr lang="en-US" sz="2400" b="1" dirty="0" smtClean="0">
                <a:solidFill>
                  <a:schemeClr val="tx1"/>
                </a:solidFill>
                <a:latin typeface="Arial" panose="020B0604020202020204" pitchFamily="34" charset="0"/>
                <a:cs typeface="Arial" panose="020B0604020202020204" pitchFamily="34" charset="0"/>
              </a:rPr>
              <a:t> collider</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215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8029"/>
          </a:xfrm>
        </p:spPr>
        <p:txBody>
          <a:bodyPr>
            <a:noAutofit/>
          </a:bodyPr>
          <a:lstStyle/>
          <a:p>
            <a:pPr algn="ctr"/>
            <a:r>
              <a:rPr lang="en-US" altLang="en-US" sz="3600" dirty="0"/>
              <a:t>JLEIC High </a:t>
            </a:r>
            <a:r>
              <a:rPr lang="en-US" altLang="en-US" sz="3600" dirty="0" smtClean="0"/>
              <a:t>Polarization Concept: Figure-8 Shape Ring</a:t>
            </a:r>
            <a:endParaRPr lang="en-US" sz="3600" dirty="0"/>
          </a:p>
        </p:txBody>
      </p:sp>
      <p:sp>
        <p:nvSpPr>
          <p:cNvPr id="4" name="Slide Number Placeholder 3"/>
          <p:cNvSpPr>
            <a:spLocks noGrp="1"/>
          </p:cNvSpPr>
          <p:nvPr>
            <p:ph type="sldNum" sz="quarter" idx="12"/>
          </p:nvPr>
        </p:nvSpPr>
        <p:spPr>
          <a:xfrm>
            <a:off x="5501368" y="6534571"/>
            <a:ext cx="714877" cy="303364"/>
          </a:xfrm>
        </p:spPr>
        <p:txBody>
          <a:bodyPr/>
          <a:lstStyle/>
          <a:p>
            <a:fld id="{07E1C93C-5050-FC42-8F10-D22D4F119D13}" type="slidenum">
              <a:rPr lang="en-US" smtClean="0"/>
              <a:pPr/>
              <a:t>6</a:t>
            </a:fld>
            <a:endParaRPr lang="en-US" dirty="0"/>
          </a:p>
        </p:txBody>
      </p:sp>
      <p:sp>
        <p:nvSpPr>
          <p:cNvPr id="5" name="Content Placeholder 1"/>
          <p:cNvSpPr txBox="1">
            <a:spLocks/>
          </p:cNvSpPr>
          <p:nvPr/>
        </p:nvSpPr>
        <p:spPr>
          <a:xfrm>
            <a:off x="187451" y="920621"/>
            <a:ext cx="6819405" cy="5625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indent="-230188">
              <a:lnSpc>
                <a:spcPct val="100000"/>
              </a:lnSpc>
              <a:spcBef>
                <a:spcPts val="0"/>
              </a:spcBef>
              <a:buFontTx/>
              <a:buBlip>
                <a:blip r:embed="rId2"/>
              </a:buBlip>
              <a:defRPr/>
            </a:pPr>
            <a:r>
              <a:rPr lang="en-US" altLang="en-US" sz="1700" dirty="0" smtClean="0">
                <a:cs typeface="Arial" charset="0"/>
              </a:rPr>
              <a:t>Electrons, protons &amp; light ions are injected polarized from sources</a:t>
            </a:r>
          </a:p>
          <a:p>
            <a:pPr marL="230188" indent="-230188">
              <a:lnSpc>
                <a:spcPct val="100000"/>
              </a:lnSpc>
              <a:spcBef>
                <a:spcPts val="1800"/>
              </a:spcBef>
              <a:buFontTx/>
              <a:buBlip>
                <a:blip r:embed="rId2"/>
              </a:buBlip>
              <a:defRPr/>
            </a:pPr>
            <a:r>
              <a:rPr lang="en-US" altLang="en-US" sz="1700" dirty="0" smtClean="0">
                <a:cs typeface="Arial" charset="0"/>
              </a:rPr>
              <a:t>JLEIC adopted a figure-8 topology for ion rings   </a:t>
            </a:r>
          </a:p>
          <a:p>
            <a:pPr marL="0" indent="0">
              <a:lnSpc>
                <a:spcPct val="100000"/>
              </a:lnSpc>
              <a:spcBef>
                <a:spcPts val="0"/>
              </a:spcBef>
              <a:buFont typeface="Arial" panose="020B0604020202020204" pitchFamily="34" charset="0"/>
              <a:buNone/>
              <a:defRPr/>
            </a:pPr>
            <a:r>
              <a:rPr lang="en-US" altLang="en-US" sz="1700" dirty="0" smtClean="0">
                <a:cs typeface="Arial" charset="0"/>
              </a:rPr>
              <a:t>      </a:t>
            </a:r>
            <a:r>
              <a:rPr lang="en-US" altLang="en-US" sz="1700" dirty="0" smtClean="0">
                <a:cs typeface="Arial" charset="0"/>
                <a:sym typeface="Wingdings" panose="05000000000000000000" pitchFamily="2" charset="2"/>
              </a:rPr>
              <a:t> </a:t>
            </a:r>
            <a:r>
              <a:rPr lang="en-US" altLang="en-US" sz="1700" dirty="0" smtClean="0">
                <a:cs typeface="Arial" charset="0"/>
              </a:rPr>
              <a:t>A brilliant invention of </a:t>
            </a:r>
            <a:r>
              <a:rPr lang="en-US" altLang="en-US" sz="1700" b="1" i="1" dirty="0" smtClean="0">
                <a:solidFill>
                  <a:srgbClr val="0432FF"/>
                </a:solidFill>
                <a:cs typeface="Arial" charset="0"/>
              </a:rPr>
              <a:t>Dr. </a:t>
            </a:r>
            <a:r>
              <a:rPr lang="en-US" altLang="en-US" sz="1700" b="1" i="1" dirty="0" err="1" smtClean="0">
                <a:solidFill>
                  <a:srgbClr val="0432FF"/>
                </a:solidFill>
                <a:cs typeface="Arial" charset="0"/>
              </a:rPr>
              <a:t>Yaroslav</a:t>
            </a:r>
            <a:r>
              <a:rPr lang="en-US" altLang="en-US" sz="1700" b="1" i="1" dirty="0" smtClean="0">
                <a:solidFill>
                  <a:srgbClr val="0432FF"/>
                </a:solidFill>
                <a:cs typeface="Arial" charset="0"/>
              </a:rPr>
              <a:t> </a:t>
            </a:r>
            <a:r>
              <a:rPr lang="en-US" altLang="en-US" sz="1700" b="1" i="1" dirty="0" err="1" smtClean="0">
                <a:solidFill>
                  <a:srgbClr val="0432FF"/>
                </a:solidFill>
                <a:cs typeface="Arial" charset="0"/>
              </a:rPr>
              <a:t>Derbenev</a:t>
            </a:r>
            <a:endParaRPr lang="en-US" altLang="en-US" sz="1700" dirty="0" smtClean="0">
              <a:solidFill>
                <a:srgbClr val="0432FF"/>
              </a:solidFill>
              <a:cs typeface="Arial" charset="0"/>
              <a:sym typeface="Wingdings" panose="05000000000000000000" pitchFamily="2" charset="2"/>
            </a:endParaRPr>
          </a:p>
          <a:p>
            <a:pPr marL="0" indent="0">
              <a:lnSpc>
                <a:spcPct val="100000"/>
              </a:lnSpc>
              <a:spcBef>
                <a:spcPts val="0"/>
              </a:spcBef>
              <a:buFontTx/>
              <a:buNone/>
              <a:defRPr/>
            </a:pPr>
            <a:r>
              <a:rPr lang="en-US" altLang="en-US" sz="1700" dirty="0" smtClean="0">
                <a:cs typeface="Arial" charset="0"/>
                <a:sym typeface="Wingdings" panose="05000000000000000000" pitchFamily="2" charset="2"/>
              </a:rPr>
              <a:t>       </a:t>
            </a:r>
            <a:r>
              <a:rPr lang="en-US" altLang="en-US" sz="1700" i="1" dirty="0" smtClean="0">
                <a:cs typeface="Arial" charset="0"/>
                <a:sym typeface="Wingdings" panose="05000000000000000000" pitchFamily="2" charset="2"/>
              </a:rPr>
              <a:t>Enabled by a </a:t>
            </a:r>
            <a:r>
              <a:rPr lang="en-US" altLang="en-US" sz="1700" b="1" i="1" dirty="0" smtClean="0">
                <a:solidFill>
                  <a:srgbClr val="00B050"/>
                </a:solidFill>
                <a:cs typeface="Arial" charset="0"/>
                <a:sym typeface="Wingdings" panose="05000000000000000000" pitchFamily="2" charset="2"/>
              </a:rPr>
              <a:t>green field </a:t>
            </a:r>
            <a:r>
              <a:rPr lang="en-US" altLang="en-US" sz="1700" i="1" dirty="0" smtClean="0">
                <a:cs typeface="Arial" charset="0"/>
                <a:sym typeface="Wingdings" panose="05000000000000000000" pitchFamily="2" charset="2"/>
              </a:rPr>
              <a:t>collider ring design</a:t>
            </a:r>
            <a:endParaRPr lang="en-US" altLang="en-US" sz="1700" b="1" i="1" dirty="0" smtClean="0">
              <a:solidFill>
                <a:srgbClr val="FF0000"/>
              </a:solidFill>
              <a:cs typeface="Arial" charset="0"/>
            </a:endParaRPr>
          </a:p>
          <a:p>
            <a:pPr marL="230188" indent="-230188">
              <a:lnSpc>
                <a:spcPct val="100000"/>
              </a:lnSpc>
              <a:spcBef>
                <a:spcPts val="1800"/>
              </a:spcBef>
              <a:buFontTx/>
              <a:buBlip>
                <a:blip r:embed="rId2"/>
              </a:buBlip>
              <a:defRPr/>
            </a:pPr>
            <a:r>
              <a:rPr lang="en-US" altLang="en-US" sz="1700" dirty="0" smtClean="0">
                <a:cs typeface="Arial" charset="0"/>
              </a:rPr>
              <a:t>Spin precessions in the left &amp; right parts of a figure-8 ring are </a:t>
            </a:r>
            <a:r>
              <a:rPr lang="en-US" altLang="en-US" sz="1700" b="1" i="1" dirty="0" smtClean="0">
                <a:solidFill>
                  <a:srgbClr val="0000FF"/>
                </a:solidFill>
                <a:cs typeface="Arial" charset="0"/>
              </a:rPr>
              <a:t>exactly cancelled</a:t>
            </a:r>
            <a:r>
              <a:rPr lang="en-US" altLang="en-US" sz="1700" dirty="0" smtClean="0">
                <a:cs typeface="Arial" charset="0"/>
              </a:rPr>
              <a:t> </a:t>
            </a:r>
            <a:r>
              <a:rPr lang="en-US" altLang="en-US" sz="1700" dirty="0" smtClean="0">
                <a:cs typeface="Arial" charset="0"/>
                <a:sym typeface="Wingdings" panose="05000000000000000000" pitchFamily="2" charset="2"/>
              </a:rPr>
              <a:t></a:t>
            </a:r>
            <a:r>
              <a:rPr lang="en-US" altLang="en-US" sz="1700" dirty="0" smtClean="0">
                <a:cs typeface="Arial" charset="0"/>
              </a:rPr>
              <a:t> net spin precession is </a:t>
            </a:r>
            <a:r>
              <a:rPr lang="en-US" altLang="en-US" sz="1700" b="1" i="1" dirty="0" smtClean="0">
                <a:solidFill>
                  <a:srgbClr val="0000FF"/>
                </a:solidFill>
                <a:cs typeface="Arial" charset="0"/>
              </a:rPr>
              <a:t>zero</a:t>
            </a:r>
            <a:r>
              <a:rPr lang="en-US" altLang="en-US" sz="1700" dirty="0" smtClean="0">
                <a:cs typeface="Arial" charset="0"/>
              </a:rPr>
              <a:t> </a:t>
            </a:r>
          </a:p>
          <a:p>
            <a:pPr marL="0" indent="0">
              <a:lnSpc>
                <a:spcPct val="100000"/>
              </a:lnSpc>
              <a:spcBef>
                <a:spcPts val="0"/>
              </a:spcBef>
              <a:buFont typeface="Arial" panose="020B0604020202020204" pitchFamily="34" charset="0"/>
              <a:buNone/>
              <a:defRPr/>
            </a:pPr>
            <a:r>
              <a:rPr lang="en-US" altLang="en-US" sz="1700" dirty="0" smtClean="0">
                <a:cs typeface="Arial" charset="0"/>
                <a:sym typeface="Wingdings" panose="05000000000000000000" pitchFamily="2" charset="2"/>
              </a:rPr>
              <a:t>                                   spin tune is </a:t>
            </a:r>
            <a:r>
              <a:rPr lang="en-US" altLang="en-US" sz="1700" b="1" i="1" dirty="0" smtClean="0">
                <a:solidFill>
                  <a:srgbClr val="0000FF"/>
                </a:solidFill>
                <a:cs typeface="Arial" charset="0"/>
                <a:sym typeface="Wingdings" panose="05000000000000000000" pitchFamily="2" charset="2"/>
              </a:rPr>
              <a:t>zero</a:t>
            </a:r>
            <a:endParaRPr lang="en-US" altLang="en-US" sz="1700" b="1" i="1" dirty="0" smtClean="0">
              <a:solidFill>
                <a:srgbClr val="0000FF"/>
              </a:solidFill>
              <a:cs typeface="Arial" charset="0"/>
            </a:endParaRPr>
          </a:p>
          <a:p>
            <a:pPr marL="230188" indent="-230188">
              <a:lnSpc>
                <a:spcPct val="100000"/>
              </a:lnSpc>
              <a:spcBef>
                <a:spcPts val="300"/>
              </a:spcBef>
              <a:buFontTx/>
              <a:buBlip>
                <a:blip r:embed="rId2"/>
              </a:buBlip>
              <a:defRPr/>
            </a:pPr>
            <a:r>
              <a:rPr lang="en-US" altLang="en-US" sz="1700" dirty="0" smtClean="0">
                <a:cs typeface="Arial" charset="0"/>
              </a:rPr>
              <a:t>Does not cross spin resonance during energy ramp</a:t>
            </a:r>
          </a:p>
          <a:p>
            <a:pPr marL="230188" indent="-230188">
              <a:lnSpc>
                <a:spcPct val="100000"/>
              </a:lnSpc>
              <a:spcBef>
                <a:spcPts val="1800"/>
              </a:spcBef>
              <a:buFontTx/>
              <a:buBlip>
                <a:blip r:embed="rId2"/>
              </a:buBlip>
              <a:defRPr/>
            </a:pPr>
            <a:r>
              <a:rPr lang="en-US" altLang="en-US" sz="1700" dirty="0" smtClean="0">
                <a:cs typeface="Arial" charset="0"/>
              </a:rPr>
              <a:t>Spin can be controlled and stabilized by compact spin rotators (e.g., rotating spin, and moving spin tune away from 0)</a:t>
            </a:r>
          </a:p>
          <a:p>
            <a:pPr marL="230188" indent="-230188">
              <a:lnSpc>
                <a:spcPct val="100000"/>
              </a:lnSpc>
              <a:spcBef>
                <a:spcPts val="300"/>
              </a:spcBef>
              <a:buFontTx/>
              <a:buBlip>
                <a:blip r:embed="rId2"/>
              </a:buBlip>
              <a:defRPr/>
            </a:pPr>
            <a:r>
              <a:rPr lang="en-US" altLang="en-US" sz="1700" dirty="0" smtClean="0">
                <a:cs typeface="Arial" charset="0"/>
              </a:rPr>
              <a:t>No need of Siberian Snakes</a:t>
            </a:r>
          </a:p>
          <a:p>
            <a:pPr marL="230188" indent="-230188">
              <a:lnSpc>
                <a:spcPct val="100000"/>
              </a:lnSpc>
              <a:spcBef>
                <a:spcPts val="1800"/>
              </a:spcBef>
              <a:buFontTx/>
              <a:buBlip>
                <a:blip r:embed="rId2"/>
              </a:buBlip>
              <a:defRPr/>
            </a:pPr>
            <a:r>
              <a:rPr lang="en-US" altLang="en-US" sz="1700" dirty="0" smtClean="0">
                <a:cs typeface="Arial" charset="0"/>
              </a:rPr>
              <a:t>The </a:t>
            </a:r>
            <a:r>
              <a:rPr lang="en-US" altLang="en-US" sz="1700" b="1" i="1" dirty="0" smtClean="0">
                <a:solidFill>
                  <a:srgbClr val="0000FF"/>
                </a:solidFill>
                <a:cs typeface="Arial" charset="0"/>
              </a:rPr>
              <a:t>only practical way </a:t>
            </a:r>
            <a:r>
              <a:rPr lang="en-US" altLang="en-US" sz="1700" dirty="0" smtClean="0">
                <a:cs typeface="Arial" charset="0"/>
              </a:rPr>
              <a:t>to accelerate/store </a:t>
            </a:r>
            <a:r>
              <a:rPr lang="en-US" altLang="en-US" sz="1700" b="1" dirty="0" smtClean="0">
                <a:solidFill>
                  <a:srgbClr val="0432FF"/>
                </a:solidFill>
                <a:cs typeface="Arial" charset="0"/>
              </a:rPr>
              <a:t>polarized deuterons </a:t>
            </a:r>
            <a:r>
              <a:rPr lang="en-US" altLang="en-US" sz="1700" dirty="0" smtClean="0">
                <a:cs typeface="Arial" charset="0"/>
              </a:rPr>
              <a:t>in medium energy range (gyromagnetic ratio  </a:t>
            </a:r>
            <a:r>
              <a:rPr lang="en-US" altLang="en-US" sz="1700" i="1" dirty="0" smtClean="0">
                <a:cs typeface="Arial" charset="0"/>
              </a:rPr>
              <a:t>g-2</a:t>
            </a:r>
            <a:r>
              <a:rPr lang="en-US" altLang="en-US" sz="1700" dirty="0" smtClean="0">
                <a:cs typeface="Arial" charset="0"/>
              </a:rPr>
              <a:t> too small) </a:t>
            </a:r>
          </a:p>
          <a:p>
            <a:pPr marL="230188" indent="-230188">
              <a:lnSpc>
                <a:spcPct val="100000"/>
              </a:lnSpc>
              <a:spcBef>
                <a:spcPts val="1800"/>
              </a:spcBef>
              <a:buFontTx/>
              <a:buBlip>
                <a:blip r:embed="rId2"/>
              </a:buBlip>
              <a:defRPr/>
            </a:pPr>
            <a:r>
              <a:rPr lang="en-US" altLang="en-US" sz="1700" dirty="0" smtClean="0">
                <a:cs typeface="Arial" charset="0"/>
              </a:rPr>
              <a:t>The electron ring follows the ion ring figure-8 foot-print</a:t>
            </a:r>
          </a:p>
          <a:p>
            <a:pPr marL="230188" indent="-230188">
              <a:lnSpc>
                <a:spcPct val="100000"/>
              </a:lnSpc>
              <a:spcBef>
                <a:spcPts val="300"/>
              </a:spcBef>
              <a:buFontTx/>
              <a:buBlip>
                <a:blip r:embed="rId2"/>
              </a:buBlip>
              <a:defRPr/>
            </a:pPr>
            <a:r>
              <a:rPr lang="en-US" altLang="en-US" sz="1700" dirty="0" smtClean="0">
                <a:cs typeface="Arial" charset="0"/>
              </a:rPr>
              <a:t>Figure-8 helps the electron polarization under spin flip</a:t>
            </a:r>
            <a:endParaRPr lang="en-US" altLang="en-US" sz="1700" dirty="0">
              <a:cs typeface="Arial" charset="0"/>
            </a:endParaRPr>
          </a:p>
        </p:txBody>
      </p:sp>
      <p:grpSp>
        <p:nvGrpSpPr>
          <p:cNvPr id="38" name="Group 37"/>
          <p:cNvGrpSpPr/>
          <p:nvPr/>
        </p:nvGrpSpPr>
        <p:grpSpPr>
          <a:xfrm>
            <a:off x="7584349" y="1162576"/>
            <a:ext cx="4213990" cy="1605680"/>
            <a:chOff x="7675196" y="1045404"/>
            <a:chExt cx="4377155" cy="1700792"/>
          </a:xfrm>
        </p:grpSpPr>
        <p:pic>
          <p:nvPicPr>
            <p:cNvPr id="9" name="Picture 64" descr="Complex.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731659">
              <a:off x="7675196" y="1045404"/>
              <a:ext cx="4377155" cy="17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bwMode="auto">
            <a:xfrm flipH="1" flipV="1">
              <a:off x="7964264" y="1206587"/>
              <a:ext cx="122238" cy="369888"/>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2" name="Right Arrow 11"/>
            <p:cNvSpPr/>
            <p:nvPr/>
          </p:nvSpPr>
          <p:spPr bwMode="auto">
            <a:xfrm rot="16200000">
              <a:off x="11170581" y="1804123"/>
              <a:ext cx="581139" cy="201613"/>
            </a:xfrm>
            <a:prstGeom prst="rightArrow">
              <a:avLst/>
            </a:prstGeom>
            <a:solidFill>
              <a:srgbClr val="0000FF"/>
            </a:solidFill>
            <a:ln>
              <a:solidFill>
                <a:srgbClr val="3333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3" name="TextBox 24"/>
            <p:cNvSpPr txBox="1">
              <a:spLocks noChangeArrowheads="1"/>
            </p:cNvSpPr>
            <p:nvPr/>
          </p:nvSpPr>
          <p:spPr bwMode="auto">
            <a:xfrm>
              <a:off x="8175499" y="1641774"/>
              <a:ext cx="239876" cy="4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2000" b="1" dirty="0">
                  <a:solidFill>
                    <a:srgbClr val="0000FF"/>
                  </a:solidFill>
                </a:rPr>
                <a:t>B</a:t>
              </a:r>
            </a:p>
          </p:txBody>
        </p:sp>
        <p:sp>
          <p:nvSpPr>
            <p:cNvPr id="14" name="Right Arrow 13"/>
            <p:cNvSpPr/>
            <p:nvPr/>
          </p:nvSpPr>
          <p:spPr bwMode="auto">
            <a:xfrm rot="5400000" flipV="1">
              <a:off x="8219766" y="1621789"/>
              <a:ext cx="550863" cy="203201"/>
            </a:xfrm>
            <a:prstGeom prst="rightArrow">
              <a:avLst/>
            </a:prstGeom>
            <a:solidFill>
              <a:srgbClr val="0000FF"/>
            </a:solidFill>
            <a:ln>
              <a:solidFill>
                <a:srgbClr val="3333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15" name="TextBox 26"/>
            <p:cNvSpPr txBox="1">
              <a:spLocks noChangeArrowheads="1"/>
            </p:cNvSpPr>
            <p:nvPr/>
          </p:nvSpPr>
          <p:spPr bwMode="auto">
            <a:xfrm>
              <a:off x="11548583" y="1432429"/>
              <a:ext cx="239876" cy="40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2000" b="1" dirty="0">
                  <a:solidFill>
                    <a:srgbClr val="0000FF"/>
                  </a:solidFill>
                </a:rPr>
                <a:t>B</a:t>
              </a:r>
            </a:p>
          </p:txBody>
        </p:sp>
        <p:cxnSp>
          <p:nvCxnSpPr>
            <p:cNvPr id="16" name="Straight Arrow Connector 15"/>
            <p:cNvCxnSpPr/>
            <p:nvPr/>
          </p:nvCxnSpPr>
          <p:spPr bwMode="auto">
            <a:xfrm rot="3120000" flipH="1" flipV="1">
              <a:off x="11807533" y="984191"/>
              <a:ext cx="31750" cy="368301"/>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bwMode="auto">
            <a:xfrm rot="12240000" flipV="1">
              <a:off x="10979363" y="2285434"/>
              <a:ext cx="31750" cy="37147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bwMode="auto">
            <a:xfrm rot="12240000" flipV="1">
              <a:off x="7952113" y="2352414"/>
              <a:ext cx="31750" cy="37147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9" name="TextBox 30"/>
            <p:cNvSpPr txBox="1">
              <a:spLocks noChangeArrowheads="1"/>
            </p:cNvSpPr>
            <p:nvPr/>
          </p:nvSpPr>
          <p:spPr bwMode="auto">
            <a:xfrm>
              <a:off x="7708402" y="1053301"/>
              <a:ext cx="264184" cy="4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2000" b="1" dirty="0">
                  <a:solidFill>
                    <a:srgbClr val="00B050"/>
                  </a:solidFill>
                </a:rPr>
                <a:t>S</a:t>
              </a:r>
            </a:p>
          </p:txBody>
        </p:sp>
      </p:grpSp>
      <p:sp>
        <p:nvSpPr>
          <p:cNvPr id="8" name="TextBox 32"/>
          <p:cNvSpPr txBox="1">
            <a:spLocks noChangeArrowheads="1"/>
          </p:cNvSpPr>
          <p:nvPr/>
        </p:nvSpPr>
        <p:spPr bwMode="auto">
          <a:xfrm>
            <a:off x="7707737" y="3057695"/>
            <a:ext cx="4357068" cy="5847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r>
              <a:rPr lang="en-US" altLang="en-US" sz="1600" dirty="0"/>
              <a:t>Spin precessions in left &amp;</a:t>
            </a:r>
            <a:r>
              <a:rPr lang="en-US" altLang="en-US" sz="1600" dirty="0" smtClean="0"/>
              <a:t> </a:t>
            </a:r>
            <a:r>
              <a:rPr lang="en-US" altLang="en-US" sz="1600" dirty="0"/>
              <a:t>right </a:t>
            </a:r>
            <a:r>
              <a:rPr lang="en-US" altLang="en-US" sz="1600" dirty="0" smtClean="0"/>
              <a:t>are </a:t>
            </a:r>
            <a:r>
              <a:rPr lang="en-US" altLang="en-US" sz="1600" dirty="0"/>
              <a:t>cancelled </a:t>
            </a:r>
            <a:r>
              <a:rPr lang="en-US" altLang="en-US" sz="1600" dirty="0">
                <a:sym typeface="Wingdings" pitchFamily="2" charset="2"/>
              </a:rPr>
              <a:t> </a:t>
            </a:r>
            <a:r>
              <a:rPr lang="en-US" altLang="en-US" sz="1600" dirty="0"/>
              <a:t>Spin turn is zero (energy independent)</a:t>
            </a:r>
          </a:p>
        </p:txBody>
      </p:sp>
      <p:sp>
        <p:nvSpPr>
          <p:cNvPr id="22" name="TextBox 33"/>
          <p:cNvSpPr txBox="1">
            <a:spLocks noChangeArrowheads="1"/>
          </p:cNvSpPr>
          <p:nvPr/>
        </p:nvSpPr>
        <p:spPr bwMode="auto">
          <a:xfrm>
            <a:off x="7561244" y="5855256"/>
            <a:ext cx="4152377" cy="83099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marL="111125" indent="-111125">
              <a:buFont typeface="Arial" charset="0"/>
              <a:buChar char="•"/>
            </a:pPr>
            <a:r>
              <a:rPr lang="en-US" altLang="en-US" sz="1600" dirty="0">
                <a:latin typeface="Arial" panose="020B0604020202020204" pitchFamily="34" charset="0"/>
                <a:cs typeface="Arial" panose="020B0604020202020204" pitchFamily="34" charset="0"/>
              </a:rPr>
              <a:t>Energy dependent </a:t>
            </a:r>
            <a:r>
              <a:rPr lang="en-US" altLang="en-US" sz="1600" dirty="0" smtClean="0">
                <a:latin typeface="Arial" panose="020B0604020202020204" pitchFamily="34" charset="0"/>
                <a:cs typeface="Arial" panose="020B0604020202020204" pitchFamily="34" charset="0"/>
              </a:rPr>
              <a:t>spin </a:t>
            </a:r>
            <a:r>
              <a:rPr lang="en-US" altLang="en-US" sz="1600" dirty="0">
                <a:latin typeface="Arial" panose="020B0604020202020204" pitchFamily="34" charset="0"/>
                <a:cs typeface="Arial" panose="020B0604020202020204" pitchFamily="34" charset="0"/>
              </a:rPr>
              <a:t>precession </a:t>
            </a:r>
          </a:p>
          <a:p>
            <a:pPr marL="111125" indent="-111125">
              <a:buFont typeface="Arial" charset="0"/>
              <a:buChar char="•"/>
            </a:pPr>
            <a:r>
              <a:rPr lang="en-US" altLang="en-US" sz="1600" dirty="0" smtClean="0">
                <a:latin typeface="Arial" panose="020B0604020202020204" pitchFamily="34" charset="0"/>
                <a:cs typeface="Arial" panose="020B0604020202020204" pitchFamily="34" charset="0"/>
              </a:rPr>
              <a:t>Cross spin </a:t>
            </a:r>
            <a:r>
              <a:rPr lang="en-US" altLang="en-US" sz="1600" dirty="0">
                <a:latin typeface="Arial" panose="020B0604020202020204" pitchFamily="34" charset="0"/>
                <a:cs typeface="Arial" panose="020B0604020202020204" pitchFamily="34" charset="0"/>
              </a:rPr>
              <a:t>resonances during acceleration</a:t>
            </a:r>
          </a:p>
          <a:p>
            <a:pPr marL="111125" indent="-111125">
              <a:buFont typeface="Arial" charset="0"/>
              <a:buChar char="•"/>
            </a:pPr>
            <a:r>
              <a:rPr lang="en-US" altLang="en-US" sz="1600" dirty="0">
                <a:latin typeface="Arial" panose="020B0604020202020204" pitchFamily="34" charset="0"/>
                <a:cs typeface="Arial" panose="020B0604020202020204" pitchFamily="34" charset="0"/>
              </a:rPr>
              <a:t>Siberian Snake may </a:t>
            </a:r>
            <a:r>
              <a:rPr lang="en-US" altLang="en-US" sz="1600" dirty="0" smtClean="0">
                <a:latin typeface="Arial" panose="020B0604020202020204" pitchFamily="34" charset="0"/>
                <a:cs typeface="Arial" panose="020B0604020202020204" pitchFamily="34" charset="0"/>
              </a:rPr>
              <a:t>help </a:t>
            </a:r>
            <a:r>
              <a:rPr lang="en-US" altLang="en-US" sz="1600" dirty="0">
                <a:latin typeface="Arial" panose="020B0604020202020204" pitchFamily="34" charset="0"/>
                <a:cs typeface="Arial" panose="020B0604020202020204" pitchFamily="34" charset="0"/>
              </a:rPr>
              <a:t>but still difficult </a:t>
            </a:r>
          </a:p>
        </p:txBody>
      </p:sp>
      <p:sp>
        <p:nvSpPr>
          <p:cNvPr id="10" name="TextBox 10"/>
          <p:cNvSpPr txBox="1">
            <a:spLocks noChangeArrowheads="1"/>
          </p:cNvSpPr>
          <p:nvPr/>
        </p:nvSpPr>
        <p:spPr bwMode="auto">
          <a:xfrm>
            <a:off x="8478115" y="731137"/>
            <a:ext cx="2660715"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1800" b="1" dirty="0"/>
              <a:t>Figure-8 synchrotron</a:t>
            </a:r>
          </a:p>
        </p:txBody>
      </p:sp>
      <p:grpSp>
        <p:nvGrpSpPr>
          <p:cNvPr id="3" name="Group 2"/>
          <p:cNvGrpSpPr/>
          <p:nvPr/>
        </p:nvGrpSpPr>
        <p:grpSpPr>
          <a:xfrm>
            <a:off x="7311260" y="3983137"/>
            <a:ext cx="4652343" cy="1753460"/>
            <a:chOff x="7279778" y="3989474"/>
            <a:chExt cx="4788806" cy="1922644"/>
          </a:xfrm>
        </p:grpSpPr>
        <p:grpSp>
          <p:nvGrpSpPr>
            <p:cNvPr id="37" name="Group 36"/>
            <p:cNvGrpSpPr/>
            <p:nvPr/>
          </p:nvGrpSpPr>
          <p:grpSpPr>
            <a:xfrm>
              <a:off x="7279778" y="3989474"/>
              <a:ext cx="4788806" cy="1922644"/>
              <a:chOff x="7661565" y="3896401"/>
              <a:chExt cx="4317959" cy="1731366"/>
            </a:xfrm>
          </p:grpSpPr>
          <p:grpSp>
            <p:nvGrpSpPr>
              <p:cNvPr id="23" name="Group 8"/>
              <p:cNvGrpSpPr>
                <a:grpSpLocks/>
              </p:cNvGrpSpPr>
              <p:nvPr/>
            </p:nvGrpSpPr>
            <p:grpSpPr bwMode="auto">
              <a:xfrm>
                <a:off x="7661565" y="3896401"/>
                <a:ext cx="4317959" cy="1731366"/>
                <a:chOff x="5561492" y="584342"/>
                <a:chExt cx="3279390" cy="1487215"/>
              </a:xfrm>
            </p:grpSpPr>
            <p:pic>
              <p:nvPicPr>
                <p:cNvPr id="27" name="Picture 64" descr="Complex.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29026" y="856617"/>
                  <a:ext cx="3076370" cy="10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3"/>
                <p:cNvSpPr txBox="1">
                  <a:spLocks noChangeArrowheads="1"/>
                </p:cNvSpPr>
                <p:nvPr/>
              </p:nvSpPr>
              <p:spPr bwMode="auto">
                <a:xfrm>
                  <a:off x="6151480" y="1310093"/>
                  <a:ext cx="2191475" cy="3132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1800" b="1" dirty="0">
                      <a:latin typeface="Arial" panose="020B0604020202020204" pitchFamily="34" charset="0"/>
                      <a:cs typeface="Arial" panose="020B0604020202020204" pitchFamily="34" charset="0"/>
                    </a:rPr>
                    <a:t>Conventional synchrotron</a:t>
                  </a:r>
                </a:p>
              </p:txBody>
            </p:sp>
            <p:cxnSp>
              <p:nvCxnSpPr>
                <p:cNvPr id="29" name="Straight Arrow Connector 28"/>
                <p:cNvCxnSpPr/>
                <p:nvPr/>
              </p:nvCxnSpPr>
              <p:spPr>
                <a:xfrm flipH="1" flipV="1">
                  <a:off x="6612141" y="584342"/>
                  <a:ext cx="31771" cy="370278"/>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3120000" flipH="1" flipV="1">
                  <a:off x="7849528" y="584417"/>
                  <a:ext cx="31783" cy="37013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7200000" flipH="1" flipV="1">
                  <a:off x="8639925" y="1629487"/>
                  <a:ext cx="31783" cy="37013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7118812" y="1807754"/>
                  <a:ext cx="279584" cy="263803"/>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60000" flipV="1">
                  <a:off x="5730665" y="1511203"/>
                  <a:ext cx="31783" cy="37013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sp>
            <p:nvSpPr>
              <p:cNvPr id="24" name="Right Arrow 23"/>
              <p:cNvSpPr/>
              <p:nvPr/>
            </p:nvSpPr>
            <p:spPr bwMode="auto">
              <a:xfrm rot="5400000" flipV="1">
                <a:off x="10883604" y="4415433"/>
                <a:ext cx="541727" cy="211132"/>
              </a:xfrm>
              <a:prstGeom prst="rightArrow">
                <a:avLst/>
              </a:prstGeom>
              <a:solidFill>
                <a:srgbClr val="0000FF"/>
              </a:solidFill>
              <a:ln>
                <a:solidFill>
                  <a:srgbClr val="3333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latin typeface="Arial" panose="020B0604020202020204" pitchFamily="34" charset="0"/>
                  <a:cs typeface="Arial" panose="020B0604020202020204" pitchFamily="34" charset="0"/>
                </a:endParaRPr>
              </a:p>
            </p:txBody>
          </p:sp>
          <p:sp>
            <p:nvSpPr>
              <p:cNvPr id="25" name="TextBox 20"/>
              <p:cNvSpPr txBox="1">
                <a:spLocks noChangeArrowheads="1"/>
              </p:cNvSpPr>
              <p:nvPr/>
            </p:nvSpPr>
            <p:spPr bwMode="auto">
              <a:xfrm>
                <a:off x="8747061" y="3932795"/>
                <a:ext cx="248306" cy="36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2000" b="1" dirty="0">
                    <a:solidFill>
                      <a:srgbClr val="00B050"/>
                    </a:solidFill>
                    <a:latin typeface="Arial" panose="020B0604020202020204" pitchFamily="34" charset="0"/>
                    <a:cs typeface="Arial" panose="020B0604020202020204" pitchFamily="34" charset="0"/>
                  </a:rPr>
                  <a:t>S</a:t>
                </a:r>
              </a:p>
            </p:txBody>
          </p:sp>
          <p:sp>
            <p:nvSpPr>
              <p:cNvPr id="26" name="TextBox 21"/>
              <p:cNvSpPr txBox="1">
                <a:spLocks noChangeArrowheads="1"/>
              </p:cNvSpPr>
              <p:nvPr/>
            </p:nvSpPr>
            <p:spPr bwMode="auto">
              <a:xfrm>
                <a:off x="10780323" y="4450266"/>
                <a:ext cx="248306" cy="36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2000" b="1" dirty="0">
                    <a:solidFill>
                      <a:srgbClr val="0000FF"/>
                    </a:solidFill>
                    <a:latin typeface="Arial" panose="020B0604020202020204" pitchFamily="34" charset="0"/>
                    <a:cs typeface="Arial" panose="020B0604020202020204" pitchFamily="34" charset="0"/>
                  </a:rPr>
                  <a:t>B</a:t>
                </a:r>
              </a:p>
            </p:txBody>
          </p:sp>
        </p:grpSp>
        <p:sp>
          <p:nvSpPr>
            <p:cNvPr id="34" name="Right Arrow 33"/>
            <p:cNvSpPr/>
            <p:nvPr/>
          </p:nvSpPr>
          <p:spPr bwMode="auto">
            <a:xfrm rot="5400000" flipV="1">
              <a:off x="7760641" y="4729081"/>
              <a:ext cx="601576" cy="234155"/>
            </a:xfrm>
            <a:prstGeom prst="rightArrow">
              <a:avLst/>
            </a:prstGeom>
            <a:solidFill>
              <a:srgbClr val="0000FF"/>
            </a:solidFill>
            <a:ln>
              <a:solidFill>
                <a:srgbClr val="3333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latin typeface="Arial" panose="020B0604020202020204" pitchFamily="34" charset="0"/>
                <a:cs typeface="Arial" panose="020B0604020202020204" pitchFamily="34" charset="0"/>
              </a:endParaRPr>
            </a:p>
          </p:txBody>
        </p:sp>
        <p:sp>
          <p:nvSpPr>
            <p:cNvPr id="35" name="TextBox 21"/>
            <p:cNvSpPr txBox="1">
              <a:spLocks noChangeArrowheads="1"/>
            </p:cNvSpPr>
            <p:nvPr/>
          </p:nvSpPr>
          <p:spPr bwMode="auto">
            <a:xfrm>
              <a:off x="7720272" y="4878836"/>
              <a:ext cx="275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2000" b="1" dirty="0">
                  <a:solidFill>
                    <a:srgbClr val="0000FF"/>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75948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987E97-D1A8-1948-B586-1E74AE1C3561}"/>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
        <p:nvSpPr>
          <p:cNvPr id="8" name="Rectangle 7"/>
          <p:cNvSpPr/>
          <p:nvPr/>
        </p:nvSpPr>
        <p:spPr>
          <a:xfrm>
            <a:off x="242595" y="6117574"/>
            <a:ext cx="11803222" cy="584775"/>
          </a:xfrm>
          <a:prstGeom prst="rect">
            <a:avLst/>
          </a:prstGeom>
          <a:solidFill>
            <a:srgbClr val="FFFFCC"/>
          </a:solidFill>
        </p:spPr>
        <p:txBody>
          <a:bodyPr wrap="square">
            <a:spAutoFit/>
          </a:bodyPr>
          <a:lstStyle/>
          <a:p>
            <a:r>
              <a:rPr lang="en-US" sz="1600" dirty="0">
                <a:latin typeface="Arial" panose="020B0604020202020204" pitchFamily="34" charset="0"/>
                <a:cs typeface="Arial" panose="020B0604020202020204" pitchFamily="34" charset="0"/>
              </a:rPr>
              <a:t>* Average luminosity was calculated assuming a </a:t>
            </a:r>
            <a:r>
              <a:rPr lang="en-US" sz="1600" dirty="0" smtClean="0">
                <a:latin typeface="Arial" panose="020B0604020202020204" pitchFamily="34" charset="0"/>
                <a:cs typeface="Arial" panose="020B0604020202020204" pitchFamily="34" charset="0"/>
              </a:rPr>
              <a:t>one or two hour </a:t>
            </a:r>
            <a:r>
              <a:rPr lang="en-US" sz="1600" dirty="0">
                <a:latin typeface="Arial" panose="020B0604020202020204" pitchFamily="34" charset="0"/>
                <a:cs typeface="Arial" panose="020B0604020202020204" pitchFamily="34" charset="0"/>
              </a:rPr>
              <a:t>proton beam store </a:t>
            </a:r>
            <a:r>
              <a:rPr lang="en-US" sz="1600" dirty="0" smtClean="0">
                <a:latin typeface="Arial" panose="020B0604020202020204" pitchFamily="34" charset="0"/>
                <a:cs typeface="Arial" panose="020B0604020202020204" pitchFamily="34" charset="0"/>
              </a:rPr>
              <a:t>without or with high energy bunched beam electron cooling plus 5 </a:t>
            </a:r>
            <a:r>
              <a:rPr lang="en-US" sz="1600" dirty="0">
                <a:latin typeface="Arial" panose="020B0604020202020204" pitchFamily="34" charset="0"/>
                <a:cs typeface="Arial" panose="020B0604020202020204" pitchFamily="34" charset="0"/>
              </a:rPr>
              <a:t>min </a:t>
            </a:r>
            <a:r>
              <a:rPr lang="en-US" sz="1600" dirty="0" smtClean="0">
                <a:latin typeface="Arial" panose="020B0604020202020204" pitchFamily="34" charset="0"/>
                <a:cs typeface="Arial" panose="020B0604020202020204" pitchFamily="34" charset="0"/>
              </a:rPr>
              <a:t>beam </a:t>
            </a:r>
            <a:r>
              <a:rPr lang="en-US" sz="1600" dirty="0">
                <a:latin typeface="Arial" panose="020B0604020202020204" pitchFamily="34" charset="0"/>
                <a:cs typeface="Arial" panose="020B0604020202020204" pitchFamily="34" charset="0"/>
              </a:rPr>
              <a:t>formation time </a:t>
            </a:r>
            <a:r>
              <a:rPr lang="en-US" sz="1600" dirty="0" smtClean="0">
                <a:latin typeface="Arial" panose="020B0604020202020204" pitchFamily="34" charset="0"/>
                <a:cs typeface="Arial" panose="020B0604020202020204" pitchFamily="34" charset="0"/>
              </a:rPr>
              <a:t>(mainly due to detector </a:t>
            </a:r>
            <a:r>
              <a:rPr lang="en-US" sz="1600" dirty="0">
                <a:latin typeface="Arial" panose="020B0604020202020204" pitchFamily="34" charset="0"/>
                <a:cs typeface="Arial" panose="020B0604020202020204" pitchFamily="34" charset="0"/>
              </a:rPr>
              <a:t>overhead</a:t>
            </a:r>
            <a:r>
              <a:rPr lang="en-US" sz="1600" dirty="0" smtClean="0">
                <a:latin typeface="Arial" panose="020B0604020202020204" pitchFamily="34" charset="0"/>
                <a:cs typeface="Arial" panose="020B0604020202020204" pitchFamily="34" charset="0"/>
              </a:rPr>
              <a:t>), and a 75% duty factor of machine operation. </a:t>
            </a:r>
            <a:endParaRPr lang="en-US" sz="160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411892" y="0"/>
            <a:ext cx="11285837" cy="728029"/>
          </a:xfrm>
        </p:spPr>
        <p:txBody>
          <a:bodyPr>
            <a:normAutofit/>
          </a:bodyPr>
          <a:lstStyle/>
          <a:p>
            <a:pPr algn="ctr"/>
            <a:r>
              <a:rPr lang="en-US" sz="3600" dirty="0"/>
              <a:t>JLEIC Parameters and </a:t>
            </a:r>
            <a:r>
              <a:rPr lang="en-US" sz="3600" dirty="0" smtClean="0"/>
              <a:t>Luminosity</a:t>
            </a:r>
            <a:endParaRPr lang="en-US" sz="3600" dirty="0"/>
          </a:p>
        </p:txBody>
      </p:sp>
      <p:graphicFrame>
        <p:nvGraphicFramePr>
          <p:cNvPr id="10" name="Content Placeholder 3"/>
          <p:cNvGraphicFramePr>
            <a:graphicFrameLocks/>
          </p:cNvGraphicFramePr>
          <p:nvPr>
            <p:extLst>
              <p:ext uri="{D42A27DB-BD31-4B8C-83A1-F6EECF244321}">
                <p14:modId xmlns:p14="http://schemas.microsoft.com/office/powerpoint/2010/main" val="3117940290"/>
              </p:ext>
            </p:extLst>
          </p:nvPr>
        </p:nvGraphicFramePr>
        <p:xfrm>
          <a:off x="318974" y="792368"/>
          <a:ext cx="11663044" cy="5282675"/>
        </p:xfrm>
        <a:graphic>
          <a:graphicData uri="http://schemas.openxmlformats.org/drawingml/2006/table">
            <a:tbl>
              <a:tblPr firstRow="1" bandRow="1">
                <a:tableStyleId>{073A0DAA-6AF3-43AB-8588-CEC1D06C72B9}</a:tableStyleId>
              </a:tblPr>
              <a:tblGrid>
                <a:gridCol w="1775637">
                  <a:extLst>
                    <a:ext uri="{9D8B030D-6E8A-4147-A177-3AD203B41FA5}">
                      <a16:colId xmlns:a16="http://schemas.microsoft.com/office/drawing/2014/main" val="20000"/>
                    </a:ext>
                  </a:extLst>
                </a:gridCol>
                <a:gridCol w="1148676">
                  <a:extLst>
                    <a:ext uri="{9D8B030D-6E8A-4147-A177-3AD203B41FA5}">
                      <a16:colId xmlns:a16="http://schemas.microsoft.com/office/drawing/2014/main" val="20001"/>
                    </a:ext>
                  </a:extLst>
                </a:gridCol>
                <a:gridCol w="893734">
                  <a:extLst>
                    <a:ext uri="{9D8B030D-6E8A-4147-A177-3AD203B41FA5}">
                      <a16:colId xmlns:a16="http://schemas.microsoft.com/office/drawing/2014/main" val="20002"/>
                    </a:ext>
                  </a:extLst>
                </a:gridCol>
                <a:gridCol w="726929">
                  <a:extLst>
                    <a:ext uri="{9D8B030D-6E8A-4147-A177-3AD203B41FA5}">
                      <a16:colId xmlns:a16="http://schemas.microsoft.com/office/drawing/2014/main" val="20003"/>
                    </a:ext>
                  </a:extLst>
                </a:gridCol>
                <a:gridCol w="963419">
                  <a:extLst>
                    <a:ext uri="{9D8B030D-6E8A-4147-A177-3AD203B41FA5}">
                      <a16:colId xmlns:a16="http://schemas.microsoft.com/office/drawing/2014/main" val="20004"/>
                    </a:ext>
                  </a:extLst>
                </a:gridCol>
                <a:gridCol w="869881">
                  <a:extLst>
                    <a:ext uri="{9D8B030D-6E8A-4147-A177-3AD203B41FA5}">
                      <a16:colId xmlns:a16="http://schemas.microsoft.com/office/drawing/2014/main" val="20005"/>
                    </a:ext>
                  </a:extLst>
                </a:gridCol>
                <a:gridCol w="924708">
                  <a:extLst>
                    <a:ext uri="{9D8B030D-6E8A-4147-A177-3AD203B41FA5}">
                      <a16:colId xmlns:a16="http://schemas.microsoft.com/office/drawing/2014/main" val="20006"/>
                    </a:ext>
                  </a:extLst>
                </a:gridCol>
                <a:gridCol w="843613">
                  <a:extLst>
                    <a:ext uri="{9D8B030D-6E8A-4147-A177-3AD203B41FA5}">
                      <a16:colId xmlns:a16="http://schemas.microsoft.com/office/drawing/2014/main" val="20007"/>
                    </a:ext>
                  </a:extLst>
                </a:gridCol>
                <a:gridCol w="906936">
                  <a:extLst>
                    <a:ext uri="{9D8B030D-6E8A-4147-A177-3AD203B41FA5}">
                      <a16:colId xmlns:a16="http://schemas.microsoft.com/office/drawing/2014/main" val="20008"/>
                    </a:ext>
                  </a:extLst>
                </a:gridCol>
                <a:gridCol w="868773">
                  <a:extLst>
                    <a:ext uri="{9D8B030D-6E8A-4147-A177-3AD203B41FA5}">
                      <a16:colId xmlns:a16="http://schemas.microsoft.com/office/drawing/2014/main" val="20009"/>
                    </a:ext>
                  </a:extLst>
                </a:gridCol>
                <a:gridCol w="870901">
                  <a:extLst>
                    <a:ext uri="{9D8B030D-6E8A-4147-A177-3AD203B41FA5}">
                      <a16:colId xmlns:a16="http://schemas.microsoft.com/office/drawing/2014/main" val="20010"/>
                    </a:ext>
                  </a:extLst>
                </a:gridCol>
                <a:gridCol w="869837">
                  <a:extLst>
                    <a:ext uri="{9D8B030D-6E8A-4147-A177-3AD203B41FA5}">
                      <a16:colId xmlns:a16="http://schemas.microsoft.com/office/drawing/2014/main" val="20011"/>
                    </a:ext>
                  </a:extLst>
                </a:gridCol>
              </a:tblGrid>
              <a:tr h="272670">
                <a:tc>
                  <a:txBody>
                    <a:bodyPr/>
                    <a:lstStyle/>
                    <a:p>
                      <a:pPr marL="0" marR="0" fontAlgn="base">
                        <a:spcBef>
                          <a:spcPts val="0"/>
                        </a:spcBef>
                        <a:spcAft>
                          <a:spcPts val="0"/>
                        </a:spcAft>
                      </a:pPr>
                      <a:r>
                        <a:rPr lang="en-US" sz="1600" kern="1200" dirty="0">
                          <a:effectLst/>
                          <a:latin typeface="Arial" panose="020B0604020202020204" pitchFamily="34" charset="0"/>
                          <a:ea typeface="Times New Roman"/>
                          <a:cs typeface="Arial" panose="020B0604020202020204" pitchFamily="34" charset="0"/>
                        </a:rPr>
                        <a:t>CM energy</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a:effectLst/>
                          <a:latin typeface="Arial" panose="020B0604020202020204" pitchFamily="34" charset="0"/>
                          <a:ea typeface="Times New Roman"/>
                          <a:cs typeface="Arial" panose="020B0604020202020204" pitchFamily="34" charset="0"/>
                        </a:rPr>
                        <a:t>GeV</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marL="0" marR="0" algn="ctr" fontAlgn="base">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21.9</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fontAlgn="base">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44.7</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fontAlgn="base">
                        <a:spcBef>
                          <a:spcPts val="0"/>
                        </a:spcBef>
                        <a:spcAft>
                          <a:spcPts val="0"/>
                        </a:spcAft>
                      </a:pPr>
                      <a:r>
                        <a:rPr lang="en-US" sz="1600" kern="1200" dirty="0">
                          <a:effectLst/>
                          <a:latin typeface="Arial" panose="020B0604020202020204" pitchFamily="34" charset="0"/>
                          <a:ea typeface="Times New Roman"/>
                          <a:cs typeface="Arial" panose="020B0604020202020204" pitchFamily="34" charset="0"/>
                        </a:rPr>
                        <a:t>63.3</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kern="1200" dirty="0">
                          <a:effectLst/>
                          <a:latin typeface="Arial" panose="020B0604020202020204" pitchFamily="34" charset="0"/>
                          <a:ea typeface="Times New Roman"/>
                          <a:cs typeface="Arial" panose="020B0604020202020204" pitchFamily="34" charset="0"/>
                        </a:rPr>
                        <a:t>89.4</a:t>
                      </a:r>
                      <a:endParaRPr lang="en-US" sz="1600" dirty="0">
                        <a:effectLst/>
                        <a:latin typeface="Arial" panose="020B0604020202020204" pitchFamily="34" charset="0"/>
                        <a:ea typeface="Calibri"/>
                        <a:cs typeface="Arial" panose="020B0604020202020204" pitchFamily="34" charset="0"/>
                      </a:endParaRPr>
                    </a:p>
                  </a:txBody>
                  <a:tcPr marL="51435" marR="51435" marT="0" marB="0"/>
                </a:tc>
                <a:tc hMerge="1">
                  <a:txBody>
                    <a:bodyPr/>
                    <a:lstStyle/>
                    <a:p>
                      <a:endParaRPr lang="en-US"/>
                    </a:p>
                  </a:txBody>
                  <a:tcPr/>
                </a:tc>
                <a:tc gridSpan="2">
                  <a:txBody>
                    <a:bodyPr/>
                    <a:lstStyle/>
                    <a:p>
                      <a:pPr marL="0" marR="0" algn="ctr">
                        <a:spcBef>
                          <a:spcPts val="0"/>
                        </a:spcBef>
                        <a:spcAft>
                          <a:spcPts val="0"/>
                        </a:spcAft>
                      </a:pPr>
                      <a:r>
                        <a:rPr lang="en-US" sz="1600" kern="1200" dirty="0" smtClean="0">
                          <a:effectLst/>
                          <a:latin typeface="Arial" panose="020B0604020202020204" pitchFamily="34" charset="0"/>
                          <a:ea typeface="Calibri"/>
                          <a:cs typeface="Arial" panose="020B0604020202020204" pitchFamily="34" charset="0"/>
                        </a:rPr>
                        <a:t>98</a:t>
                      </a:r>
                      <a:endParaRPr lang="en-US" sz="1600" dirty="0">
                        <a:effectLst/>
                        <a:latin typeface="Arial" panose="020B0604020202020204" pitchFamily="34" charset="0"/>
                        <a:ea typeface="Calibri"/>
                        <a:cs typeface="Arial" panose="020B0604020202020204" pitchFamily="34" charset="0"/>
                      </a:endParaRPr>
                    </a:p>
                  </a:txBody>
                  <a:tcPr marL="51435" marR="51435" marT="0" marB="0"/>
                </a:tc>
                <a:tc hMerge="1">
                  <a:txBody>
                    <a:bodyPr/>
                    <a:lstStyle/>
                    <a:p>
                      <a:endParaRPr lang="en-US"/>
                    </a:p>
                  </a:txBody>
                  <a:tcPr/>
                </a:tc>
                <a:extLst>
                  <a:ext uri="{0D108BD9-81ED-4DB2-BD59-A6C34878D82A}">
                    <a16:rowId xmlns:a16="http://schemas.microsoft.com/office/drawing/2014/main" val="10000"/>
                  </a:ext>
                </a:extLst>
              </a:tr>
              <a:tr h="272670">
                <a:tc>
                  <a:txBody>
                    <a:bodyPr/>
                    <a:lstStyle/>
                    <a:p>
                      <a:pPr marL="0" marR="0">
                        <a:spcBef>
                          <a:spcPts val="0"/>
                        </a:spcBef>
                        <a:spcAft>
                          <a:spcPts val="0"/>
                        </a:spcAft>
                      </a:pPr>
                      <a:r>
                        <a:rPr lang="en-US" sz="1600" dirty="0">
                          <a:effectLst/>
                          <a:latin typeface="Arial" panose="020B0604020202020204" pitchFamily="34" charset="0"/>
                          <a:ea typeface="Times New Roman"/>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a:effectLst/>
                          <a:latin typeface="Arial" panose="020B0604020202020204" pitchFamily="34" charset="0"/>
                          <a:ea typeface="Times New Roman"/>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p</a:t>
                      </a: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e</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p</a:t>
                      </a: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e</a:t>
                      </a:r>
                    </a:p>
                  </a:txBody>
                  <a:tcPr marL="54769" marR="54769" marT="0" marB="0"/>
                </a:tc>
                <a:tc>
                  <a:txBody>
                    <a:bodyPr/>
                    <a:lstStyle/>
                    <a:p>
                      <a:pPr marL="0" marR="0" algn="ctr" fontAlgn="base">
                        <a:spcBef>
                          <a:spcPts val="0"/>
                        </a:spcBef>
                        <a:spcAft>
                          <a:spcPts val="0"/>
                        </a:spcAft>
                      </a:pPr>
                      <a:r>
                        <a:rPr lang="en-US" sz="1600" b="0" kern="1200">
                          <a:solidFill>
                            <a:schemeClr val="tx1"/>
                          </a:solidFill>
                          <a:effectLst/>
                          <a:latin typeface="Arial" panose="020B0604020202020204" pitchFamily="34" charset="0"/>
                          <a:ea typeface="Times New Roman"/>
                          <a:cs typeface="Arial" panose="020B0604020202020204" pitchFamily="34" charset="0"/>
                        </a:rPr>
                        <a:t>p</a:t>
                      </a:r>
                      <a:endParaRPr lang="en-US" sz="1600" b="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e</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p</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a:solidFill>
                            <a:schemeClr val="tx1"/>
                          </a:solidFill>
                          <a:effectLst/>
                          <a:latin typeface="Arial" panose="020B0604020202020204" pitchFamily="34" charset="0"/>
                          <a:ea typeface="Times New Roman"/>
                          <a:cs typeface="Arial" panose="020B0604020202020204" pitchFamily="34" charset="0"/>
                        </a:rPr>
                        <a:t>e</a:t>
                      </a:r>
                      <a:endParaRPr lang="en-US" sz="1600" b="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p</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E</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1"/>
                  </a:ext>
                </a:extLst>
              </a:tr>
              <a:tr h="272670">
                <a:tc>
                  <a:txBody>
                    <a:bodyPr/>
                    <a:lstStyle/>
                    <a:p>
                      <a:pPr marL="0" marR="0" fontAlgn="base">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Beam energy</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dirty="0">
                          <a:solidFill>
                            <a:srgbClr val="000000"/>
                          </a:solidFill>
                          <a:effectLst/>
                          <a:latin typeface="Arial" panose="020B0604020202020204" pitchFamily="34" charset="0"/>
                          <a:ea typeface="Times New Roman"/>
                          <a:cs typeface="Arial" panose="020B0604020202020204" pitchFamily="34" charset="0"/>
                        </a:rPr>
                        <a:t>GeV</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40</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3</a:t>
                      </a:r>
                    </a:p>
                  </a:txBody>
                  <a:tcPr marL="54769" marR="54769" marT="0" marB="0"/>
                </a:tc>
                <a:tc>
                  <a:txBody>
                    <a:bodyPr/>
                    <a:lstStyle/>
                    <a:p>
                      <a:pPr marL="0" marR="0" algn="ctr">
                        <a:spcBef>
                          <a:spcPts val="0"/>
                        </a:spcBef>
                        <a:spcAft>
                          <a:spcPts val="0"/>
                        </a:spcAft>
                      </a:pPr>
                      <a:r>
                        <a:rPr lang="en-US" sz="1600" b="0">
                          <a:solidFill>
                            <a:schemeClr val="tx1"/>
                          </a:solidFill>
                          <a:effectLst/>
                          <a:latin typeface="Arial" panose="020B0604020202020204" pitchFamily="34" charset="0"/>
                          <a:ea typeface="MS Mincho"/>
                          <a:cs typeface="Arial" panose="020B0604020202020204" pitchFamily="34" charset="0"/>
                        </a:rPr>
                        <a:t>100</a:t>
                      </a: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5</a:t>
                      </a:r>
                    </a:p>
                  </a:txBody>
                  <a:tcPr marL="54769" marR="54769" marT="0" marB="0"/>
                </a:tc>
                <a:tc>
                  <a:txBody>
                    <a:bodyPr/>
                    <a:lstStyle/>
                    <a:p>
                      <a:pPr marL="0" marR="0" algn="ctr" fontAlgn="base">
                        <a:spcBef>
                          <a:spcPts val="0"/>
                        </a:spcBef>
                        <a:spcAft>
                          <a:spcPts val="0"/>
                        </a:spcAft>
                      </a:pPr>
                      <a:r>
                        <a:rPr lang="en-US" sz="1600" b="0" kern="1200">
                          <a:solidFill>
                            <a:schemeClr val="tx1"/>
                          </a:solidFill>
                          <a:effectLst/>
                          <a:latin typeface="Arial" panose="020B0604020202020204" pitchFamily="34" charset="0"/>
                          <a:ea typeface="Times New Roman"/>
                          <a:cs typeface="Arial" panose="020B0604020202020204" pitchFamily="34" charset="0"/>
                        </a:rPr>
                        <a:t>200</a:t>
                      </a:r>
                      <a:endParaRPr lang="en-US" sz="1600" b="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200</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a:solidFill>
                            <a:schemeClr val="tx1"/>
                          </a:solidFill>
                          <a:effectLst/>
                          <a:latin typeface="Arial" panose="020B0604020202020204" pitchFamily="34" charset="0"/>
                          <a:ea typeface="Times New Roman"/>
                          <a:cs typeface="Arial" panose="020B0604020202020204" pitchFamily="34" charset="0"/>
                        </a:rPr>
                        <a:t>10</a:t>
                      </a:r>
                      <a:endParaRPr lang="en-US" sz="1600" b="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200</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12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2"/>
                  </a:ext>
                </a:extLst>
              </a:tr>
              <a:tr h="272670">
                <a:tc>
                  <a:txBody>
                    <a:bodyPr/>
                    <a:lstStyle/>
                    <a:p>
                      <a:pPr marL="0" marR="0" fontAlgn="base">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Collision </a:t>
                      </a:r>
                      <a:r>
                        <a:rPr lang="en-US" sz="1600" kern="1200" dirty="0" err="1" smtClean="0">
                          <a:solidFill>
                            <a:srgbClr val="000000"/>
                          </a:solidFill>
                          <a:effectLst/>
                          <a:latin typeface="Arial" panose="020B0604020202020204" pitchFamily="34" charset="0"/>
                          <a:ea typeface="Times New Roman"/>
                          <a:cs typeface="Arial" panose="020B0604020202020204" pitchFamily="34" charset="0"/>
                        </a:rPr>
                        <a:t>freq</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dirty="0">
                          <a:solidFill>
                            <a:srgbClr val="000000"/>
                          </a:solidFill>
                          <a:effectLst/>
                          <a:latin typeface="Arial" panose="020B0604020202020204" pitchFamily="34" charset="0"/>
                          <a:ea typeface="Times New Roman"/>
                          <a:cs typeface="Arial" panose="020B0604020202020204" pitchFamily="34" charset="0"/>
                        </a:rPr>
                        <a:t>MHz</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476</a:t>
                      </a:r>
                    </a:p>
                  </a:txBody>
                  <a:tcPr marL="54769" marR="54769" marT="0" marB="0"/>
                </a:tc>
                <a:tc hMerge="1">
                  <a:txBody>
                    <a:bodyPr/>
                    <a:lstStyle/>
                    <a:p>
                      <a:endParaRPr lang="en-US"/>
                    </a:p>
                  </a:txBody>
                  <a:tcPr/>
                </a:tc>
                <a:tc gridSpan="2">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476</a:t>
                      </a:r>
                    </a:p>
                  </a:txBody>
                  <a:tcPr marL="54769" marR="54769" marT="0" marB="0"/>
                </a:tc>
                <a:tc hMerge="1">
                  <a:txBody>
                    <a:bodyPr/>
                    <a:lstStyle/>
                    <a:p>
                      <a:endParaRPr lang="en-US"/>
                    </a:p>
                  </a:txBody>
                  <a:tcPr/>
                </a:tc>
                <a:tc gridSpan="2">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476/4=119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pPr marL="0" marR="0" algn="ctr" fontAlgn="base">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gridSpan="2">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476/4=119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pPr marL="0" marR="0" algn="ctr" fontAlgn="base">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gridSpan="2">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476/4=119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pPr marL="0" marR="0" algn="ctr" fontAlgn="base">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272670">
                <a:tc>
                  <a:txBody>
                    <a:bodyPr/>
                    <a:lstStyle/>
                    <a:p>
                      <a:pPr marL="0" marR="0" fontAlgn="base">
                        <a:spcBef>
                          <a:spcPts val="0"/>
                        </a:spcBef>
                        <a:spcAft>
                          <a:spcPts val="0"/>
                        </a:spcAft>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Particles/bunch</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a:solidFill>
                            <a:srgbClr val="000000"/>
                          </a:solidFill>
                          <a:effectLst/>
                          <a:latin typeface="Arial" panose="020B0604020202020204" pitchFamily="34" charset="0"/>
                          <a:ea typeface="Times New Roman"/>
                          <a:cs typeface="Arial" panose="020B0604020202020204" pitchFamily="34" charset="0"/>
                        </a:rPr>
                        <a:t>10</a:t>
                      </a:r>
                      <a:r>
                        <a:rPr lang="en-US" sz="1600" kern="1200" baseline="30000">
                          <a:solidFill>
                            <a:srgbClr val="000000"/>
                          </a:solidFill>
                          <a:effectLst/>
                          <a:latin typeface="Arial" panose="020B0604020202020204" pitchFamily="34" charset="0"/>
                          <a:ea typeface="Times New Roman"/>
                          <a:cs typeface="Arial" panose="020B0604020202020204" pitchFamily="34" charset="0"/>
                        </a:rPr>
                        <a:t>10</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0.64</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3.9</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0.98</a:t>
                      </a: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4.7</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16.8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3.93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4.3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3.93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2.05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4"/>
                  </a:ext>
                </a:extLst>
              </a:tr>
              <a:tr h="272670">
                <a:tc>
                  <a:txBody>
                    <a:bodyPr/>
                    <a:lstStyle/>
                    <a:p>
                      <a:pPr marL="0" marR="0" fontAlgn="base">
                        <a:spcBef>
                          <a:spcPts val="0"/>
                        </a:spcBef>
                        <a:spcAft>
                          <a:spcPts val="0"/>
                        </a:spcAft>
                      </a:pPr>
                      <a:r>
                        <a:rPr lang="en-US" sz="1600" kern="1200">
                          <a:solidFill>
                            <a:srgbClr val="000000"/>
                          </a:solidFill>
                          <a:effectLst/>
                          <a:latin typeface="Arial" panose="020B0604020202020204" pitchFamily="34" charset="0"/>
                          <a:ea typeface="Times New Roman"/>
                          <a:cs typeface="Arial" panose="020B0604020202020204" pitchFamily="34" charset="0"/>
                        </a:rPr>
                        <a:t>Beam current</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a:solidFill>
                            <a:srgbClr val="000000"/>
                          </a:solidFill>
                          <a:effectLst/>
                          <a:latin typeface="Arial" panose="020B0604020202020204" pitchFamily="34" charset="0"/>
                          <a:ea typeface="Times New Roman"/>
                          <a:cs typeface="Arial" panose="020B0604020202020204" pitchFamily="34" charset="0"/>
                        </a:rPr>
                        <a:t>A</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0.49</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3</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a:solidFill>
                            <a:schemeClr val="tx1"/>
                          </a:solidFill>
                          <a:effectLst/>
                          <a:latin typeface="Arial" panose="020B0604020202020204" pitchFamily="34" charset="0"/>
                          <a:ea typeface="MS Mincho"/>
                          <a:cs typeface="Arial" panose="020B0604020202020204" pitchFamily="34" charset="0"/>
                        </a:rPr>
                        <a:t>0.75</a:t>
                      </a: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3.6</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0.57</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0.75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0.82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0.75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0.39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5"/>
                  </a:ext>
                </a:extLst>
              </a:tr>
              <a:tr h="272670">
                <a:tc>
                  <a:txBody>
                    <a:bodyPr/>
                    <a:lstStyle/>
                    <a:p>
                      <a:pPr marL="0" marR="0" fontAlgn="base">
                        <a:spcBef>
                          <a:spcPts val="0"/>
                        </a:spcBef>
                        <a:spcAft>
                          <a:spcPts val="0"/>
                        </a:spcAft>
                      </a:pPr>
                      <a:r>
                        <a:rPr lang="en-US" sz="1600" kern="1200">
                          <a:solidFill>
                            <a:srgbClr val="000000"/>
                          </a:solidFill>
                          <a:effectLst/>
                          <a:latin typeface="Arial" panose="020B0604020202020204" pitchFamily="34" charset="0"/>
                          <a:ea typeface="Times New Roman"/>
                          <a:cs typeface="Arial" panose="020B0604020202020204" pitchFamily="34" charset="0"/>
                        </a:rPr>
                        <a:t>Polarization</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dirty="0" smtClean="0">
                          <a:effectLst/>
                          <a:latin typeface="Arial" panose="020B0604020202020204" pitchFamily="34" charset="0"/>
                          <a:ea typeface="Calibri"/>
                          <a:cs typeface="Arial" panose="020B0604020202020204" pitchFamily="34" charset="0"/>
                        </a:rPr>
                        <a:t>%</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85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85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85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85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85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85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85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80</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85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80</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6"/>
                  </a:ext>
                </a:extLst>
              </a:tr>
              <a:tr h="272670">
                <a:tc>
                  <a:txBody>
                    <a:bodyPr/>
                    <a:lstStyle/>
                    <a:p>
                      <a:pPr marL="0" marR="0" fontAlgn="base">
                        <a:spcBef>
                          <a:spcPts val="0"/>
                        </a:spcBef>
                        <a:spcAft>
                          <a:spcPts val="0"/>
                        </a:spcAft>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Bunch </a:t>
                      </a:r>
                      <a:r>
                        <a:rPr lang="en-US" sz="1600" kern="1200" dirty="0">
                          <a:solidFill>
                            <a:srgbClr val="000000"/>
                          </a:solidFill>
                          <a:effectLst/>
                          <a:latin typeface="Arial" panose="020B0604020202020204" pitchFamily="34" charset="0"/>
                          <a:ea typeface="Times New Roman"/>
                          <a:cs typeface="Arial" panose="020B0604020202020204" pitchFamily="34" charset="0"/>
                        </a:rPr>
                        <a:t>length</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a:solidFill>
                            <a:srgbClr val="000000"/>
                          </a:solidFill>
                          <a:effectLst/>
                          <a:latin typeface="Arial" panose="020B0604020202020204" pitchFamily="34" charset="0"/>
                          <a:ea typeface="Times New Roman"/>
                          <a:cs typeface="Arial" panose="020B0604020202020204" pitchFamily="34" charset="0"/>
                        </a:rPr>
                        <a:t>cm</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2.5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1</a:t>
                      </a: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2.5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S Mincho"/>
                          <a:cs typeface="Arial" panose="020B0604020202020204" pitchFamily="34" charset="0"/>
                        </a:rPr>
                        <a:t>1</a:t>
                      </a:r>
                    </a:p>
                  </a:txBody>
                  <a:tcPr marL="54769" marR="54769" marT="0" marB="0"/>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1</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1</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a:solidFill>
                            <a:schemeClr val="tx1"/>
                          </a:solidFill>
                          <a:effectLst/>
                          <a:latin typeface="Arial" panose="020B0604020202020204" pitchFamily="34" charset="0"/>
                          <a:ea typeface="Times New Roman"/>
                          <a:cs typeface="Arial" panose="020B0604020202020204" pitchFamily="34" charset="0"/>
                        </a:rPr>
                        <a:t>1</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7"/>
                  </a:ext>
                </a:extLst>
              </a:tr>
              <a:tr h="272670">
                <a:tc>
                  <a:txBody>
                    <a:bodyPr/>
                    <a:lstStyle/>
                    <a:p>
                      <a:pPr marL="0" marR="0" fontAlgn="base">
                        <a:spcBef>
                          <a:spcPts val="0"/>
                        </a:spcBef>
                        <a:spcAft>
                          <a:spcPts val="0"/>
                        </a:spcAft>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Norm. </a:t>
                      </a:r>
                      <a:r>
                        <a:rPr lang="en-US" sz="1600" kern="1200" dirty="0" err="1" smtClean="0">
                          <a:solidFill>
                            <a:srgbClr val="000000"/>
                          </a:solidFill>
                          <a:effectLst/>
                          <a:latin typeface="Arial" panose="020B0604020202020204" pitchFamily="34" charset="0"/>
                          <a:ea typeface="Times New Roman"/>
                          <a:cs typeface="Arial" panose="020B0604020202020204" pitchFamily="34" charset="0"/>
                        </a:rPr>
                        <a:t>emitt</a:t>
                      </a:r>
                      <a:r>
                        <a:rPr lang="en-US" sz="1600" kern="1200" dirty="0" smtClean="0">
                          <a:solidFill>
                            <a:srgbClr val="000000"/>
                          </a:solidFill>
                          <a:effectLst/>
                          <a:latin typeface="Arial" panose="020B0604020202020204" pitchFamily="34" charset="0"/>
                          <a:ea typeface="Times New Roman"/>
                          <a:cs typeface="Arial" panose="020B0604020202020204" pitchFamily="34" charset="0"/>
                        </a:rPr>
                        <a:t>, x</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µm</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0.5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18</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0.65</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MS Mincho"/>
                          <a:cs typeface="Arial" panose="020B0604020202020204" pitchFamily="34" charset="0"/>
                        </a:rPr>
                        <a:t>83</a:t>
                      </a:r>
                      <a:endParaRPr lang="en-US" sz="1600" b="0" dirty="0">
                        <a:solidFill>
                          <a:schemeClr val="tx1"/>
                        </a:solidFill>
                        <a:effectLst/>
                        <a:latin typeface="Arial" panose="020B0604020202020204" pitchFamily="34" charset="0"/>
                        <a:ea typeface="MS Mincho"/>
                        <a:cs typeface="Arial" panose="020B0604020202020204" pitchFamily="34" charset="0"/>
                      </a:endParaRPr>
                    </a:p>
                  </a:txBody>
                  <a:tcPr marL="54769" marR="54769" marT="0" marB="0"/>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2.43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83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664</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1145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8"/>
                  </a:ext>
                </a:extLst>
              </a:tr>
              <a:tr h="272670">
                <a:tc>
                  <a:txBody>
                    <a:bodyPr/>
                    <a:lstStyle/>
                    <a:p>
                      <a:pPr marL="0" marR="0" fontAlgn="base">
                        <a:spcBef>
                          <a:spcPts val="0"/>
                        </a:spcBef>
                        <a:spcAft>
                          <a:spcPts val="0"/>
                        </a:spcAft>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Norm. </a:t>
                      </a:r>
                      <a:r>
                        <a:rPr lang="en-US" sz="1600" kern="1200" dirty="0" err="1" smtClean="0">
                          <a:solidFill>
                            <a:srgbClr val="000000"/>
                          </a:solidFill>
                          <a:effectLst/>
                          <a:latin typeface="Arial" panose="020B0604020202020204" pitchFamily="34" charset="0"/>
                          <a:ea typeface="Times New Roman"/>
                          <a:cs typeface="Arial" panose="020B0604020202020204" pitchFamily="34" charset="0"/>
                        </a:rPr>
                        <a:t>emitt</a:t>
                      </a:r>
                      <a:r>
                        <a:rPr lang="en-US" sz="1600" kern="1200" dirty="0" smtClean="0">
                          <a:solidFill>
                            <a:srgbClr val="000000"/>
                          </a:solidFill>
                          <a:effectLst/>
                          <a:latin typeface="Arial" panose="020B0604020202020204" pitchFamily="34" charset="0"/>
                          <a:ea typeface="Times New Roman"/>
                          <a:cs typeface="Arial" panose="020B0604020202020204" pitchFamily="34" charset="0"/>
                        </a:rPr>
                        <a:t>, y</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indent="0" algn="ctr" defTabSz="914400" rtl="0" eaLnBrk="1" fontAlgn="base" latinLnBrk="0" hangingPunct="1">
                        <a:lnSpc>
                          <a:spcPct val="100000"/>
                        </a:lnSpc>
                        <a:spcBef>
                          <a:spcPts val="0"/>
                        </a:spcBef>
                        <a:spcAft>
                          <a:spcPts val="0"/>
                        </a:spcAft>
                        <a:buClrTx/>
                        <a:buSzTx/>
                        <a:buFontTx/>
                        <a:buNone/>
                        <a:tabLst>
                          <a:tab pos="139700" algn="l"/>
                        </a:tabLst>
                        <a:defRPr/>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µm</a:t>
                      </a:r>
                      <a:endParaRPr lang="en-US" sz="1600" dirty="0" smtClean="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3.6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0.13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16.6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16.6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0.5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133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0.5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229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9"/>
                  </a:ext>
                </a:extLst>
              </a:tr>
              <a:tr h="272670">
                <a:tc>
                  <a:txBody>
                    <a:bodyPr/>
                    <a:lstStyle/>
                    <a:p>
                      <a:pPr marL="0" marR="0" fontAlgn="base">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Horizontal β*</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a:solidFill>
                            <a:srgbClr val="000000"/>
                          </a:solidFill>
                          <a:effectLst/>
                          <a:latin typeface="Arial" panose="020B0604020202020204" pitchFamily="34" charset="0"/>
                          <a:ea typeface="Times New Roman"/>
                          <a:cs typeface="Arial" panose="020B0604020202020204" pitchFamily="34" charset="0"/>
                        </a:rPr>
                        <a:t>cm</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30</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5.72</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14.5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19.2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4</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27.5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4</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0"/>
                  </a:ext>
                </a:extLst>
              </a:tr>
              <a:tr h="272670">
                <a:tc>
                  <a:txBody>
                    <a:bodyPr/>
                    <a:lstStyle/>
                    <a:p>
                      <a:pPr marL="0" marR="0" fontAlgn="base">
                        <a:spcBef>
                          <a:spcPts val="0"/>
                        </a:spcBef>
                        <a:spcAft>
                          <a:spcPts val="0"/>
                        </a:spcAft>
                      </a:pPr>
                      <a:r>
                        <a:rPr lang="en-US" sz="1600" kern="1200">
                          <a:solidFill>
                            <a:srgbClr val="000000"/>
                          </a:solidFill>
                          <a:effectLst/>
                          <a:latin typeface="Arial" panose="020B0604020202020204" pitchFamily="34" charset="0"/>
                          <a:ea typeface="Times New Roman"/>
                          <a:cs typeface="Arial" panose="020B0604020202020204" pitchFamily="34" charset="0"/>
                        </a:rPr>
                        <a:t>Vertical β*</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kern="1200">
                          <a:solidFill>
                            <a:srgbClr val="000000"/>
                          </a:solidFill>
                          <a:effectLst/>
                          <a:latin typeface="Arial" panose="020B0604020202020204" pitchFamily="34" charset="0"/>
                          <a:ea typeface="Times New Roman"/>
                          <a:cs typeface="Arial" panose="020B0604020202020204" pitchFamily="34" charset="0"/>
                        </a:rPr>
                        <a:t>cm</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1.3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9.8</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1.3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0.93</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2.3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0.8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3.3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0.8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1"/>
                  </a:ext>
                </a:extLst>
              </a:tr>
              <a:tr h="272670">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Beam-beam,</a:t>
                      </a:r>
                      <a:r>
                        <a:rPr lang="en-US" sz="1600" kern="1200" baseline="0" dirty="0" smtClean="0">
                          <a:solidFill>
                            <a:srgbClr val="000000"/>
                          </a:solidFill>
                          <a:effectLst/>
                          <a:latin typeface="Arial" panose="020B0604020202020204" pitchFamily="34" charset="0"/>
                          <a:ea typeface="Times New Roman"/>
                          <a:cs typeface="Arial" panose="020B0604020202020204" pitchFamily="34" charset="0"/>
                        </a:rPr>
                        <a:t> x</a:t>
                      </a:r>
                      <a:endParaRPr lang="en-US" sz="1600" dirty="0" smtClean="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0.12</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0.045</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0.14</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0.006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0.022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0.003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2"/>
                  </a:ext>
                </a:extLst>
              </a:tr>
              <a:tr h="347593">
                <a:tc>
                  <a:txBody>
                    <a:bodyPr/>
                    <a:lstStyle/>
                    <a:p>
                      <a:pPr marL="0" marR="0" fontAlgn="base">
                        <a:spcBef>
                          <a:spcPts val="0"/>
                        </a:spcBef>
                        <a:spcAft>
                          <a:spcPts val="0"/>
                        </a:spcAft>
                      </a:pPr>
                      <a:r>
                        <a:rPr lang="en-US" sz="1600" kern="1200" dirty="0" smtClean="0">
                          <a:solidFill>
                            <a:srgbClr val="000000"/>
                          </a:solidFill>
                          <a:effectLst/>
                          <a:latin typeface="Arial" panose="020B0604020202020204" pitchFamily="34" charset="0"/>
                          <a:ea typeface="Times New Roman"/>
                          <a:cs typeface="Arial" panose="020B0604020202020204" pitchFamily="34" charset="0"/>
                        </a:rPr>
                        <a:t>Beam-beam,</a:t>
                      </a:r>
                      <a:r>
                        <a:rPr lang="en-US" sz="1600" kern="1200" baseline="0" dirty="0" smtClean="0">
                          <a:solidFill>
                            <a:srgbClr val="000000"/>
                          </a:solidFill>
                          <a:effectLst/>
                          <a:latin typeface="Arial" panose="020B0604020202020204" pitchFamily="34" charset="0"/>
                          <a:ea typeface="Times New Roman"/>
                          <a:cs typeface="Arial" panose="020B0604020202020204" pitchFamily="34" charset="0"/>
                        </a:rPr>
                        <a:t> x</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tabLst>
                          <a:tab pos="139700" algn="l"/>
                        </a:tabLst>
                      </a:pPr>
                      <a:r>
                        <a:rPr lang="en-US" sz="1600" dirty="0">
                          <a:effectLst/>
                          <a:latin typeface="Arial" panose="020B0604020202020204" pitchFamily="34" charset="0"/>
                          <a:ea typeface="Times New Roman"/>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0.15</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0.0135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0.041</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0.009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0.003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0.022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0.002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0.013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3"/>
                  </a:ext>
                </a:extLst>
              </a:tr>
              <a:tr h="347593">
                <a:tc>
                  <a:txBody>
                    <a:bodyPr/>
                    <a:lstStyle/>
                    <a:p>
                      <a:pPr marL="0" marR="0" fontAlgn="base">
                        <a:spcBef>
                          <a:spcPts val="0"/>
                        </a:spcBef>
                        <a:spcAft>
                          <a:spcPts val="0"/>
                        </a:spcAft>
                      </a:pPr>
                      <a:r>
                        <a:rPr lang="en-US" sz="1600" kern="1200" dirty="0" err="1">
                          <a:solidFill>
                            <a:srgbClr val="000000"/>
                          </a:solidFill>
                          <a:effectLst/>
                          <a:latin typeface="Arial" panose="020B0604020202020204" pitchFamily="34" charset="0"/>
                          <a:ea typeface="Times New Roman"/>
                          <a:cs typeface="Arial" panose="020B0604020202020204" pitchFamily="34" charset="0"/>
                        </a:rPr>
                        <a:t>Laslett</a:t>
                      </a:r>
                      <a:r>
                        <a:rPr lang="en-US" sz="1600" kern="1200" dirty="0">
                          <a:solidFill>
                            <a:srgbClr val="000000"/>
                          </a:solidFill>
                          <a:effectLst/>
                          <a:latin typeface="Arial" panose="020B0604020202020204" pitchFamily="34" charset="0"/>
                          <a:ea typeface="Times New Roman"/>
                          <a:cs typeface="Arial" panose="020B0604020202020204" pitchFamily="34" charset="0"/>
                        </a:rPr>
                        <a:t> tune-shift</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a:effectLst/>
                          <a:latin typeface="Arial" panose="020B0604020202020204" pitchFamily="34" charset="0"/>
                          <a:ea typeface="Times New Roman"/>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small</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0.018</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small</a:t>
                      </a:r>
                      <a:endParaRPr lang="en-US" sz="1600" b="0" dirty="0">
                        <a:solidFill>
                          <a:schemeClr val="tx1"/>
                        </a:solidFill>
                        <a:latin typeface="Arial" panose="020B0604020202020204" pitchFamily="34" charset="0"/>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0.0039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Times New Roman"/>
                          <a:cs typeface="Arial" panose="020B0604020202020204" pitchFamily="34" charset="0"/>
                        </a:rPr>
                        <a:t>Small</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0.0051</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Times New Roman"/>
                          <a:cs typeface="Arial" panose="020B0604020202020204" pitchFamily="34" charset="0"/>
                        </a:rPr>
                        <a:t>Small</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0.0052</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600" b="0" dirty="0" smtClean="0">
                          <a:solidFill>
                            <a:schemeClr val="tx1"/>
                          </a:solidFill>
                          <a:effectLst/>
                          <a:latin typeface="Arial" panose="020B0604020202020204" pitchFamily="34" charset="0"/>
                          <a:ea typeface="Times New Roman"/>
                          <a:cs typeface="Arial" panose="020B0604020202020204" pitchFamily="34" charset="0"/>
                        </a:rPr>
                        <a:t>Small</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4"/>
                  </a:ext>
                </a:extLst>
              </a:tr>
              <a:tr h="347593">
                <a:tc>
                  <a:txBody>
                    <a:bodyPr/>
                    <a:lstStyle/>
                    <a:p>
                      <a:pPr marL="0" marR="0" fontAlgn="base">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Hour-glass (HG</a:t>
                      </a:r>
                      <a:r>
                        <a:rPr lang="en-US" sz="1600" kern="1200" dirty="0" smtClean="0">
                          <a:solidFill>
                            <a:srgbClr val="000000"/>
                          </a:solidFill>
                          <a:effectLst/>
                          <a:latin typeface="Arial" panose="020B0604020202020204" pitchFamily="34" charset="0"/>
                          <a:ea typeface="Times New Roman"/>
                          <a:cs typeface="Arial" panose="020B0604020202020204" pitchFamily="34" charset="0"/>
                        </a:rPr>
                        <a:t>)</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a:effectLst/>
                          <a:latin typeface="Arial" panose="020B0604020202020204" pitchFamily="34" charset="0"/>
                          <a:ea typeface="Times New Roman"/>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0.85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0.73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kern="1200" dirty="0" smtClean="0">
                          <a:solidFill>
                            <a:schemeClr val="tx1"/>
                          </a:solidFill>
                          <a:effectLst/>
                          <a:latin typeface="Arial" panose="020B0604020202020204" pitchFamily="34" charset="0"/>
                          <a:ea typeface="Times New Roman"/>
                          <a:cs typeface="Arial" panose="020B0604020202020204" pitchFamily="34" charset="0"/>
                        </a:rPr>
                        <a:t>0.84</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Times New Roman"/>
                          <a:cs typeface="Arial" panose="020B0604020202020204" pitchFamily="34" charset="0"/>
                        </a:rPr>
                        <a:t>0.66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Times New Roman"/>
                          <a:cs typeface="Arial" panose="020B0604020202020204" pitchFamily="34" charset="0"/>
                        </a:rPr>
                        <a:t>0.67</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10015"/>
                  </a:ext>
                </a:extLst>
              </a:tr>
              <a:tr h="347593">
                <a:tc>
                  <a:txBody>
                    <a:bodyPr/>
                    <a:lstStyle/>
                    <a:p>
                      <a:pPr marL="0" marR="0" fontAlgn="base">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Peak </a:t>
                      </a:r>
                      <a:r>
                        <a:rPr lang="en-US" sz="1600" kern="1200" dirty="0" err="1" smtClean="0">
                          <a:solidFill>
                            <a:srgbClr val="000000"/>
                          </a:solidFill>
                          <a:effectLst/>
                          <a:latin typeface="Arial" panose="020B0604020202020204" pitchFamily="34" charset="0"/>
                          <a:ea typeface="Times New Roman"/>
                          <a:cs typeface="Arial" panose="020B0604020202020204" pitchFamily="34" charset="0"/>
                        </a:rPr>
                        <a:t>lumi</a:t>
                      </a:r>
                      <a:r>
                        <a:rPr lang="en-US" sz="1600" kern="1200" dirty="0" smtClean="0">
                          <a:solidFill>
                            <a:srgbClr val="000000"/>
                          </a:solidFill>
                          <a:effectLst/>
                          <a:latin typeface="Arial" panose="020B0604020202020204" pitchFamily="34" charset="0"/>
                          <a:ea typeface="Times New Roman"/>
                          <a:cs typeface="Arial" panose="020B0604020202020204" pitchFamily="34" charset="0"/>
                        </a:rPr>
                        <a:t>., w/HG</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kern="1200">
                          <a:solidFill>
                            <a:srgbClr val="000000"/>
                          </a:solidFill>
                          <a:effectLst/>
                          <a:latin typeface="Arial" panose="020B0604020202020204" pitchFamily="34" charset="0"/>
                          <a:ea typeface="Times New Roman"/>
                          <a:cs typeface="Arial" panose="020B0604020202020204" pitchFamily="34" charset="0"/>
                        </a:rPr>
                        <a:t>10</a:t>
                      </a:r>
                      <a:r>
                        <a:rPr lang="en-US" sz="1600" kern="1200" baseline="30000">
                          <a:solidFill>
                            <a:srgbClr val="000000"/>
                          </a:solidFill>
                          <a:effectLst/>
                          <a:latin typeface="Arial" panose="020B0604020202020204" pitchFamily="34" charset="0"/>
                          <a:ea typeface="Times New Roman"/>
                          <a:cs typeface="Arial" panose="020B0604020202020204" pitchFamily="34" charset="0"/>
                        </a:rPr>
                        <a:t>33</a:t>
                      </a:r>
                      <a:r>
                        <a:rPr lang="en-US" sz="1600" kern="1200">
                          <a:solidFill>
                            <a:srgbClr val="000000"/>
                          </a:solidFill>
                          <a:effectLst/>
                          <a:latin typeface="Arial" panose="020B0604020202020204" pitchFamily="34" charset="0"/>
                          <a:ea typeface="Times New Roman"/>
                          <a:cs typeface="Arial" panose="020B0604020202020204" pitchFamily="34" charset="0"/>
                        </a:rPr>
                        <a:t>/cm</a:t>
                      </a:r>
                      <a:r>
                        <a:rPr lang="en-US" sz="1600" kern="1200" baseline="30000">
                          <a:solidFill>
                            <a:srgbClr val="000000"/>
                          </a:solidFill>
                          <a:effectLst/>
                          <a:latin typeface="Arial" panose="020B0604020202020204" pitchFamily="34" charset="0"/>
                          <a:ea typeface="Times New Roman"/>
                          <a:cs typeface="Arial" panose="020B0604020202020204" pitchFamily="34" charset="0"/>
                        </a:rPr>
                        <a:t>2</a:t>
                      </a:r>
                      <a:r>
                        <a:rPr lang="en-US" sz="1600" kern="1200">
                          <a:solidFill>
                            <a:srgbClr val="000000"/>
                          </a:solidFill>
                          <a:effectLst/>
                          <a:latin typeface="Arial" panose="020B0604020202020204" pitchFamily="34" charset="0"/>
                          <a:ea typeface="Times New Roman"/>
                          <a:cs typeface="Arial" panose="020B0604020202020204" pitchFamily="34" charset="0"/>
                        </a:rPr>
                        <a:t>s</a:t>
                      </a:r>
                      <a:endParaRPr lang="en-US" sz="160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3.5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14.6</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13.3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3.9</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1.31</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10016"/>
                  </a:ext>
                </a:extLst>
              </a:tr>
              <a:tr h="347593">
                <a:tc>
                  <a:txBody>
                    <a:bodyPr/>
                    <a:lstStyle/>
                    <a:p>
                      <a:pPr marL="0" marR="0" fontAlgn="base">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Average </a:t>
                      </a:r>
                      <a:r>
                        <a:rPr lang="en-US" sz="1600" kern="1200" dirty="0" smtClean="0">
                          <a:solidFill>
                            <a:srgbClr val="000000"/>
                          </a:solidFill>
                          <a:effectLst/>
                          <a:latin typeface="Arial" panose="020B0604020202020204" pitchFamily="34" charset="0"/>
                          <a:ea typeface="Times New Roman"/>
                          <a:cs typeface="Arial" panose="020B0604020202020204" pitchFamily="34" charset="0"/>
                        </a:rPr>
                        <a:t>lumi.*</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600" kern="1200" dirty="0">
                          <a:solidFill>
                            <a:srgbClr val="000000"/>
                          </a:solidFill>
                          <a:effectLst/>
                          <a:latin typeface="Arial" panose="020B0604020202020204" pitchFamily="34" charset="0"/>
                          <a:ea typeface="Times New Roman"/>
                          <a:cs typeface="Arial" panose="020B0604020202020204" pitchFamily="34" charset="0"/>
                        </a:rPr>
                        <a:t>10</a:t>
                      </a:r>
                      <a:r>
                        <a:rPr lang="en-US" sz="1600" kern="1200" baseline="30000" dirty="0">
                          <a:solidFill>
                            <a:srgbClr val="000000"/>
                          </a:solidFill>
                          <a:effectLst/>
                          <a:latin typeface="Arial" panose="020B0604020202020204" pitchFamily="34" charset="0"/>
                          <a:ea typeface="Times New Roman"/>
                          <a:cs typeface="Arial" panose="020B0604020202020204" pitchFamily="34" charset="0"/>
                        </a:rPr>
                        <a:t>33</a:t>
                      </a:r>
                      <a:r>
                        <a:rPr lang="en-US" sz="1600" kern="1200" dirty="0">
                          <a:solidFill>
                            <a:srgbClr val="000000"/>
                          </a:solidFill>
                          <a:effectLst/>
                          <a:latin typeface="Arial" panose="020B0604020202020204" pitchFamily="34" charset="0"/>
                          <a:ea typeface="Times New Roman"/>
                          <a:cs typeface="Arial" panose="020B0604020202020204" pitchFamily="34" charset="0"/>
                        </a:rPr>
                        <a:t>/cm</a:t>
                      </a:r>
                      <a:r>
                        <a:rPr lang="en-US" sz="1600" kern="1200" baseline="30000" dirty="0">
                          <a:solidFill>
                            <a:srgbClr val="000000"/>
                          </a:solidFill>
                          <a:effectLst/>
                          <a:latin typeface="Arial" panose="020B0604020202020204" pitchFamily="34" charset="0"/>
                          <a:ea typeface="Times New Roman"/>
                          <a:cs typeface="Arial" panose="020B0604020202020204" pitchFamily="34" charset="0"/>
                        </a:rPr>
                        <a:t>2</a:t>
                      </a:r>
                      <a:r>
                        <a:rPr lang="en-US" sz="1600" kern="1200" dirty="0">
                          <a:solidFill>
                            <a:srgbClr val="000000"/>
                          </a:solidFill>
                          <a:effectLst/>
                          <a:latin typeface="Arial" panose="020B0604020202020204" pitchFamily="34" charset="0"/>
                          <a:ea typeface="Times New Roman"/>
                          <a:cs typeface="Arial" panose="020B0604020202020204" pitchFamily="34" charset="0"/>
                        </a:rPr>
                        <a:t>s</a:t>
                      </a:r>
                      <a:endParaRPr lang="en-US" sz="1600" dirty="0">
                        <a:effectLst/>
                        <a:latin typeface="Arial" panose="020B0604020202020204" pitchFamily="34" charset="0"/>
                        <a:ea typeface="Calibri"/>
                        <a:cs typeface="Arial" panose="020B0604020202020204" pitchFamily="34" charset="0"/>
                      </a:endParaRPr>
                    </a:p>
                  </a:txBody>
                  <a:tcPr marL="51435" marR="51435" marT="0" marB="0" anchor="ct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2.5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10.5</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kern="1200" dirty="0" smtClean="0">
                          <a:solidFill>
                            <a:schemeClr val="tx1"/>
                          </a:solidFill>
                          <a:effectLst/>
                          <a:latin typeface="Arial" panose="020B0604020202020204" pitchFamily="34" charset="0"/>
                          <a:ea typeface="Calibri"/>
                          <a:cs typeface="Arial" panose="020B0604020202020204" pitchFamily="34" charset="0"/>
                        </a:rPr>
                        <a:t>8.3</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2.0</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600" b="0" dirty="0" smtClean="0">
                          <a:solidFill>
                            <a:schemeClr val="tx1"/>
                          </a:solidFill>
                          <a:effectLst/>
                          <a:latin typeface="Arial" panose="020B0604020202020204" pitchFamily="34" charset="0"/>
                          <a:ea typeface="Calibri"/>
                          <a:cs typeface="Arial" panose="020B0604020202020204" pitchFamily="34" charset="0"/>
                        </a:rPr>
                        <a:t>0.74</a:t>
                      </a:r>
                      <a:endParaRPr lang="en-US" sz="1600" b="0" dirty="0">
                        <a:solidFill>
                          <a:schemeClr val="tx1"/>
                        </a:solidFill>
                        <a:effectLst/>
                        <a:latin typeface="Arial" panose="020B0604020202020204" pitchFamily="34" charset="0"/>
                        <a:ea typeface="Calibri"/>
                        <a:cs typeface="Arial" panose="020B0604020202020204" pitchFamily="34"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10017"/>
                  </a:ext>
                </a:extLst>
              </a:tr>
            </a:tbl>
          </a:graphicData>
        </a:graphic>
      </p:graphicFrame>
      <p:sp>
        <p:nvSpPr>
          <p:cNvPr id="13" name="Rectangle 12"/>
          <p:cNvSpPr/>
          <p:nvPr/>
        </p:nvSpPr>
        <p:spPr>
          <a:xfrm>
            <a:off x="4859080" y="856165"/>
            <a:ext cx="48986" cy="51206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p:cNvSpPr/>
          <p:nvPr/>
        </p:nvSpPr>
        <p:spPr>
          <a:xfrm>
            <a:off x="10230294" y="852740"/>
            <a:ext cx="48986" cy="51206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6672565" y="852740"/>
            <a:ext cx="48986" cy="51206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p:cNvSpPr/>
          <p:nvPr/>
        </p:nvSpPr>
        <p:spPr>
          <a:xfrm>
            <a:off x="8458835" y="863373"/>
            <a:ext cx="48986" cy="51206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811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0"/>
            <a:ext cx="11285837" cy="728029"/>
          </a:xfrm>
        </p:spPr>
        <p:txBody>
          <a:bodyPr>
            <a:normAutofit/>
          </a:bodyPr>
          <a:lstStyle/>
          <a:p>
            <a:pPr algn="ctr"/>
            <a:r>
              <a:rPr lang="en-US" sz="3600" dirty="0" smtClean="0"/>
              <a:t>JLEIC Luminosity Performance</a:t>
            </a:r>
            <a:endParaRPr lang="en-US" sz="3600" dirty="0"/>
          </a:p>
        </p:txBody>
      </p:sp>
      <p:sp>
        <p:nvSpPr>
          <p:cNvPr id="4" name="Slide Number Placeholder 3"/>
          <p:cNvSpPr>
            <a:spLocks noGrp="1"/>
          </p:cNvSpPr>
          <p:nvPr>
            <p:ph type="sldNum" sz="quarter" idx="12"/>
          </p:nvPr>
        </p:nvSpPr>
        <p:spPr>
          <a:xfrm>
            <a:off x="7193407" y="6454212"/>
            <a:ext cx="714877" cy="303364"/>
          </a:xfrm>
        </p:spPr>
        <p:txBody>
          <a:bodyPr/>
          <a:lstStyle/>
          <a:p>
            <a:fld id="{07E1C93C-5050-FC42-8F10-D22D4F119D13}" type="slidenum">
              <a:rPr lang="en-US" smtClean="0"/>
              <a:pPr/>
              <a:t>8</a:t>
            </a:fld>
            <a:endParaRPr lang="en-US" dirty="0"/>
          </a:p>
        </p:txBody>
      </p:sp>
      <p:sp>
        <p:nvSpPr>
          <p:cNvPr id="5" name="Rectangle 4">
            <a:extLst>
              <a:ext uri="{FF2B5EF4-FFF2-40B4-BE49-F238E27FC236}">
                <a16:creationId xmlns:a16="http://schemas.microsoft.com/office/drawing/2014/main" id="{9A306878-6DE9-CE43-8A1B-4F612C18A492}"/>
              </a:ext>
            </a:extLst>
          </p:cNvPr>
          <p:cNvSpPr/>
          <p:nvPr/>
        </p:nvSpPr>
        <p:spPr>
          <a:xfrm>
            <a:off x="428007" y="5991572"/>
            <a:ext cx="6984930"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Average luminosity was calculated assuming a 1</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or 2</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hour proton beam store, without or with high energy </a:t>
            </a:r>
            <a:r>
              <a:rPr lang="en-US" sz="1400" dirty="0" smtClean="0">
                <a:latin typeface="Arial" panose="020B0604020202020204" pitchFamily="34" charset="0"/>
                <a:cs typeface="Arial" panose="020B0604020202020204" pitchFamily="34" charset="0"/>
              </a:rPr>
              <a:t>beam </a:t>
            </a:r>
            <a:r>
              <a:rPr lang="en-US" sz="1400" dirty="0">
                <a:latin typeface="Arial" panose="020B0604020202020204" pitchFamily="34" charset="0"/>
                <a:cs typeface="Arial" panose="020B0604020202020204" pitchFamily="34" charset="0"/>
              </a:rPr>
              <a:t>electron cooling respectively, plus 5 min beam formation time (mainly due to detector overhead), and a 75% duty factor of machine operation. </a:t>
            </a:r>
          </a:p>
        </p:txBody>
      </p:sp>
      <p:graphicFrame>
        <p:nvGraphicFramePr>
          <p:cNvPr id="8" name="Group 10">
            <a:extLst>
              <a:ext uri="{FF2B5EF4-FFF2-40B4-BE49-F238E27FC236}">
                <a16:creationId xmlns:a16="http://schemas.microsoft.com/office/drawing/2014/main" id="{ECDF9C96-EBD6-7F42-9418-1A1CC060F8AF}"/>
              </a:ext>
            </a:extLst>
          </p:cNvPr>
          <p:cNvGraphicFramePr>
            <a:graphicFrameLocks noGrp="1"/>
          </p:cNvGraphicFramePr>
          <p:nvPr>
            <p:extLst>
              <p:ext uri="{D42A27DB-BD31-4B8C-83A1-F6EECF244321}">
                <p14:modId xmlns:p14="http://schemas.microsoft.com/office/powerpoint/2010/main" val="86838486"/>
              </p:ext>
            </p:extLst>
          </p:nvPr>
        </p:nvGraphicFramePr>
        <p:xfrm>
          <a:off x="8464602" y="2118219"/>
          <a:ext cx="3507658" cy="1127760"/>
        </p:xfrm>
        <a:graphic>
          <a:graphicData uri="http://schemas.openxmlformats.org/drawingml/2006/table">
            <a:tbl>
              <a:tblPr/>
              <a:tblGrid>
                <a:gridCol w="1139674">
                  <a:extLst>
                    <a:ext uri="{9D8B030D-6E8A-4147-A177-3AD203B41FA5}">
                      <a16:colId xmlns:a16="http://schemas.microsoft.com/office/drawing/2014/main" val="20000"/>
                    </a:ext>
                  </a:extLst>
                </a:gridCol>
                <a:gridCol w="2367984">
                  <a:extLst>
                    <a:ext uri="{9D8B030D-6E8A-4147-A177-3AD203B41FA5}">
                      <a16:colId xmlns:a16="http://schemas.microsoft.com/office/drawing/2014/main" val="20003"/>
                    </a:ext>
                  </a:extLst>
                </a:gridCol>
              </a:tblGrid>
              <a:tr h="277416">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CM </a:t>
                      </a: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energy </a:t>
                      </a:r>
                      <a:endPar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Main luminosity limitation</a:t>
                      </a:r>
                    </a:p>
                  </a:txBody>
                  <a:tcPr marL="68580" marR="68580" marT="34290" marB="34290" horzOverflow="overflow">
                    <a:lnL>
                      <a:noFill/>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8606">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low</a:t>
                      </a:r>
                    </a:p>
                  </a:txBody>
                  <a:tcPr marL="68580" marR="68580" marT="34290" marB="34290"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F79646">
                        <a:alpha val="20000"/>
                      </a:srgb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Ion space charge</a:t>
                      </a:r>
                    </a:p>
                  </a:txBody>
                  <a:tcPr marL="68580" marR="68580" marT="34290" marB="34290" horzOverflow="overflow">
                    <a:lnL>
                      <a:noFill/>
                    </a:lnL>
                    <a:lnR>
                      <a:noFill/>
                    </a:lnR>
                    <a:lnT w="12700" cap="flat" cmpd="sng" algn="ctr">
                      <a:solidFill>
                        <a:srgbClr val="F79646"/>
                      </a:solidFill>
                      <a:prstDash val="solid"/>
                      <a:round/>
                      <a:headEnd type="none" w="med" len="med"/>
                      <a:tailEnd type="none" w="med" len="med"/>
                    </a:lnT>
                    <a:lnB>
                      <a:noFill/>
                    </a:lnB>
                    <a:lnTlToBr>
                      <a:noFill/>
                    </a:lnTlToBr>
                    <a:lnBlToTr>
                      <a:noFill/>
                    </a:lnBlToTr>
                    <a:solidFill>
                      <a:srgbClr val="F79646">
                        <a:alpha val="20000"/>
                      </a:srgbClr>
                    </a:solidFill>
                  </a:tcPr>
                </a:tc>
                <a:extLst>
                  <a:ext uri="{0D108BD9-81ED-4DB2-BD59-A6C34878D82A}">
                    <a16:rowId xmlns:a16="http://schemas.microsoft.com/office/drawing/2014/main" val="10001"/>
                  </a:ext>
                </a:extLst>
              </a:tr>
              <a:tr h="278606">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cs typeface="Arial" panose="020B0604020202020204" pitchFamily="34" charset="0"/>
                        </a:rPr>
                        <a:t>medium</a:t>
                      </a:r>
                    </a:p>
                  </a:txBody>
                  <a:tcPr marL="68580" marR="68580" marT="34290" marB="34290" horzOverflow="overflow">
                    <a:lnL>
                      <a:noFill/>
                    </a:lnL>
                    <a:lnR>
                      <a:noFill/>
                    </a:lnR>
                    <a:lnT>
                      <a:noFill/>
                    </a:lnT>
                    <a:lnB>
                      <a:noFill/>
                    </a:lnB>
                    <a:lnTlToBr>
                      <a:noFill/>
                    </a:lnTlToBr>
                    <a:lnBlToTr>
                      <a:noFill/>
                    </a:lnBlToTr>
                    <a:no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Beam-beam</a:t>
                      </a: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8606">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high</a:t>
                      </a:r>
                    </a:p>
                  </a:txBody>
                  <a:tcPr marL="68580" marR="68580" marT="34290" marB="34290"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solidFill>
                      <a:srgbClr val="F79646">
                        <a:alpha val="20000"/>
                      </a:srgb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SRradiation</a:t>
                      </a:r>
                      <a:endParaRPr kumimoji="0" lang="en-US" alt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a:noFill/>
                    </a:lnL>
                    <a:lnR>
                      <a:noFill/>
                    </a:lnR>
                    <a:lnT>
                      <a:noFill/>
                    </a:lnT>
                    <a:lnB w="12700" cap="flat" cmpd="sng" algn="ctr">
                      <a:solidFill>
                        <a:srgbClr val="F79646"/>
                      </a:solidFill>
                      <a:prstDash val="solid"/>
                      <a:round/>
                      <a:headEnd type="none" w="med" len="med"/>
                      <a:tailEnd type="none" w="med" len="med"/>
                    </a:lnB>
                    <a:lnTlToBr>
                      <a:noFill/>
                    </a:lnTlToBr>
                    <a:lnBlToTr>
                      <a:noFill/>
                    </a:lnBlToTr>
                    <a:solidFill>
                      <a:srgbClr val="F79646">
                        <a:alpha val="20000"/>
                      </a:srgbClr>
                    </a:solidFill>
                  </a:tcPr>
                </a:tc>
                <a:extLst>
                  <a:ext uri="{0D108BD9-81ED-4DB2-BD59-A6C34878D82A}">
                    <a16:rowId xmlns:a16="http://schemas.microsoft.com/office/drawing/2014/main" val="10003"/>
                  </a:ext>
                </a:extLst>
              </a:tr>
            </a:tbl>
          </a:graphicData>
        </a:graphic>
      </p:graphicFrame>
      <p:grpSp>
        <p:nvGrpSpPr>
          <p:cNvPr id="3" name="Group 2"/>
          <p:cNvGrpSpPr/>
          <p:nvPr/>
        </p:nvGrpSpPr>
        <p:grpSpPr>
          <a:xfrm>
            <a:off x="121352" y="749295"/>
            <a:ext cx="7704213" cy="5023735"/>
            <a:chOff x="57554" y="728029"/>
            <a:chExt cx="7273689" cy="5023735"/>
          </a:xfrm>
        </p:grpSpPr>
        <p:graphicFrame>
          <p:nvGraphicFramePr>
            <p:cNvPr id="26" name="Chart 25"/>
            <p:cNvGraphicFramePr>
              <a:graphicFrameLocks/>
            </p:cNvGraphicFramePr>
            <p:nvPr>
              <p:extLst>
                <p:ext uri="{D42A27DB-BD31-4B8C-83A1-F6EECF244321}">
                  <p14:modId xmlns:p14="http://schemas.microsoft.com/office/powerpoint/2010/main" val="2613418104"/>
                </p:ext>
              </p:extLst>
            </p:nvPr>
          </p:nvGraphicFramePr>
          <p:xfrm>
            <a:off x="57554" y="823509"/>
            <a:ext cx="7273689" cy="486491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68922DF7-9468-E046-A8A7-4B7F1EEB06E7}"/>
                </a:ext>
              </a:extLst>
            </p:cNvPr>
            <p:cNvSpPr txBox="1"/>
            <p:nvPr/>
          </p:nvSpPr>
          <p:spPr>
            <a:xfrm>
              <a:off x="928405" y="728029"/>
              <a:ext cx="1439744" cy="369332"/>
            </a:xfrm>
            <a:prstGeom prst="rect">
              <a:avLst/>
            </a:prstGeom>
            <a:solidFill>
              <a:srgbClr val="FFFF00"/>
            </a:solidFill>
            <a:ln w="31750">
              <a:solidFill>
                <a:schemeClr val="tx1"/>
              </a:solidFill>
            </a:ln>
          </p:spPr>
          <p:txBody>
            <a:bodyPr wrap="square" rtlCol="0">
              <a:spAutoFit/>
            </a:bodyPr>
            <a:lstStyle/>
            <a:p>
              <a:pPr algn="ctr"/>
              <a:r>
                <a:rPr lang="en-US" b="1" dirty="0"/>
                <a:t>100 GeV CM</a:t>
              </a:r>
            </a:p>
          </p:txBody>
        </p:sp>
        <p:sp>
          <p:nvSpPr>
            <p:cNvPr id="16" name="TextBox 15"/>
            <p:cNvSpPr txBox="1"/>
            <p:nvPr/>
          </p:nvSpPr>
          <p:spPr>
            <a:xfrm rot="19695058">
              <a:off x="1115793" y="2273588"/>
              <a:ext cx="1346192" cy="523220"/>
            </a:xfrm>
            <a:prstGeom prst="rect">
              <a:avLst/>
            </a:prstGeom>
            <a:solidFill>
              <a:srgbClr val="FFC000"/>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Space charge dominated</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rot="2918877">
              <a:off x="5541481" y="3098652"/>
              <a:ext cx="1219453" cy="738664"/>
            </a:xfrm>
            <a:prstGeom prst="rect">
              <a:avLst/>
            </a:prstGeom>
            <a:solidFill>
              <a:srgbClr val="FFC000"/>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Synchrotron radiation dominated</a:t>
              </a:r>
              <a:endParaRPr lang="en-US" sz="1400" dirty="0">
                <a:latin typeface="Arial" panose="020B0604020202020204" pitchFamily="34" charset="0"/>
                <a:cs typeface="Arial" panose="020B0604020202020204" pitchFamily="34" charset="0"/>
              </a:endParaRPr>
            </a:p>
          </p:txBody>
        </p:sp>
        <p:sp>
          <p:nvSpPr>
            <p:cNvPr id="18" name="TextBox 17"/>
            <p:cNvSpPr txBox="1"/>
            <p:nvPr/>
          </p:nvSpPr>
          <p:spPr>
            <a:xfrm>
              <a:off x="3062177" y="1696942"/>
              <a:ext cx="1284859" cy="523220"/>
            </a:xfrm>
            <a:prstGeom prst="rect">
              <a:avLst/>
            </a:prstGeom>
            <a:solidFill>
              <a:srgbClr val="FFC000"/>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Beam-beam dominated</a:t>
              </a:r>
              <a:endParaRPr lang="en-US" sz="1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B7DC7C2-187D-5F49-A7E8-7AD0D44516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31972" y="5449532"/>
              <a:ext cx="1942048" cy="302232"/>
            </a:xfrm>
            <a:prstGeom prst="rect">
              <a:avLst/>
            </a:prstGeom>
          </p:spPr>
        </p:pic>
      </p:grpSp>
      <p:sp>
        <p:nvSpPr>
          <p:cNvPr id="22" name="Rectangle 21"/>
          <p:cNvSpPr/>
          <p:nvPr/>
        </p:nvSpPr>
        <p:spPr>
          <a:xfrm>
            <a:off x="7316708" y="5449532"/>
            <a:ext cx="3669470" cy="1308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4E9A53-A8B5-AD4A-BAC2-B7113BA1B174}"/>
              </a:ext>
            </a:extLst>
          </p:cNvPr>
          <p:cNvSpPr txBox="1"/>
          <p:nvPr/>
        </p:nvSpPr>
        <p:spPr>
          <a:xfrm>
            <a:off x="7331242" y="805782"/>
            <a:ext cx="4790269" cy="1015663"/>
          </a:xfrm>
          <a:prstGeom prst="rect">
            <a:avLst/>
          </a:prstGeom>
          <a:noFill/>
          <a:ln w="31750">
            <a:solidFill>
              <a:schemeClr val="accent1"/>
            </a:solidFill>
          </a:ln>
        </p:spPr>
        <p:txBody>
          <a:bodyPr wrap="square" rtlCol="0">
            <a:spAutoFit/>
          </a:bodyPr>
          <a:lstStyle/>
          <a:p>
            <a:pPr marL="176213" indent="-176213">
              <a:buFont typeface="Arial" panose="020B0604020202020204" pitchFamily="34" charset="0"/>
              <a:buChar char="•"/>
            </a:pPr>
            <a:r>
              <a:rPr lang="en-US" sz="2000" b="1" dirty="0"/>
              <a:t>JLEIC has robust luminosity performance</a:t>
            </a:r>
          </a:p>
          <a:p>
            <a:pPr marL="176213" indent="-176213">
              <a:buFont typeface="Arial" panose="020B0604020202020204" pitchFamily="34" charset="0"/>
              <a:buChar char="•"/>
            </a:pPr>
            <a:r>
              <a:rPr lang="en-US" sz="2000" b="1" dirty="0"/>
              <a:t>Performance </a:t>
            </a:r>
            <a:r>
              <a:rPr lang="en-US" sz="2000" b="1" dirty="0" smtClean="0"/>
              <a:t>options mitigate </a:t>
            </a:r>
            <a:r>
              <a:rPr lang="en-US" sz="2000" b="1" dirty="0"/>
              <a:t>high energy cooling risk</a:t>
            </a:r>
          </a:p>
        </p:txBody>
      </p:sp>
      <p:grpSp>
        <p:nvGrpSpPr>
          <p:cNvPr id="25" name="Group 24"/>
          <p:cNvGrpSpPr/>
          <p:nvPr/>
        </p:nvGrpSpPr>
        <p:grpSpPr>
          <a:xfrm>
            <a:off x="8413406" y="3800364"/>
            <a:ext cx="3778594" cy="3070469"/>
            <a:chOff x="8413406" y="3800364"/>
            <a:chExt cx="3778594" cy="3070469"/>
          </a:xfrm>
        </p:grpSpPr>
        <p:sp>
          <p:nvSpPr>
            <p:cNvPr id="24" name="Rounded Rectangle 23"/>
            <p:cNvSpPr/>
            <p:nvPr/>
          </p:nvSpPr>
          <p:spPr>
            <a:xfrm>
              <a:off x="8413406" y="4219073"/>
              <a:ext cx="3778594" cy="2651760"/>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A30EAF9-716C-1446-B023-713C0C847A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0724" y="4347410"/>
              <a:ext cx="3489344" cy="2382826"/>
            </a:xfrm>
            <a:prstGeom prst="rect">
              <a:avLst/>
            </a:prstGeom>
          </p:spPr>
        </p:pic>
        <p:sp>
          <p:nvSpPr>
            <p:cNvPr id="12" name="TextBox 11">
              <a:extLst>
                <a:ext uri="{FF2B5EF4-FFF2-40B4-BE49-F238E27FC236}">
                  <a16:creationId xmlns:a16="http://schemas.microsoft.com/office/drawing/2014/main" id="{2E44E144-C715-C645-B4F6-A383A38DE2AC}"/>
                </a:ext>
              </a:extLst>
            </p:cNvPr>
            <p:cNvSpPr txBox="1"/>
            <p:nvPr/>
          </p:nvSpPr>
          <p:spPr>
            <a:xfrm>
              <a:off x="9457101" y="3800364"/>
              <a:ext cx="2484078" cy="369332"/>
            </a:xfrm>
            <a:prstGeom prst="rect">
              <a:avLst/>
            </a:prstGeom>
            <a:solidFill>
              <a:srgbClr val="FFFF00"/>
            </a:solidFill>
            <a:ln w="31750">
              <a:solidFill>
                <a:schemeClr val="tx1"/>
              </a:solidFill>
            </a:ln>
          </p:spPr>
          <p:txBody>
            <a:bodyPr wrap="none" rtlCol="0">
              <a:spAutoFit/>
            </a:bodyPr>
            <a:lstStyle/>
            <a:p>
              <a:pPr algn="ctr"/>
              <a:r>
                <a:rPr lang="en-US" b="1" dirty="0" smtClean="0"/>
                <a:t>Upgrade to 140 </a:t>
              </a:r>
              <a:r>
                <a:rPr lang="en-US" b="1" dirty="0"/>
                <a:t>GeV CM</a:t>
              </a:r>
            </a:p>
          </p:txBody>
        </p:sp>
      </p:grpSp>
    </p:spTree>
    <p:extLst>
      <p:ext uri="{BB962C8B-B14F-4D97-AF65-F5344CB8AC3E}">
        <p14:creationId xmlns:p14="http://schemas.microsoft.com/office/powerpoint/2010/main" val="2130681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0"/>
            <a:ext cx="11285837" cy="728029"/>
          </a:xfrm>
        </p:spPr>
        <p:txBody>
          <a:bodyPr>
            <a:normAutofit/>
          </a:bodyPr>
          <a:lstStyle/>
          <a:p>
            <a:pPr algn="ctr"/>
            <a:r>
              <a:rPr lang="en-US" altLang="en-US" sz="3600" dirty="0">
                <a:cs typeface="Arial" charset="0"/>
              </a:rPr>
              <a:t>JLEIC Ion Injector:  Warm/SRF </a:t>
            </a:r>
            <a:r>
              <a:rPr lang="en-US" altLang="en-US" sz="3600" dirty="0" err="1">
                <a:cs typeface="Arial" charset="0"/>
              </a:rPr>
              <a:t>Linac</a:t>
            </a:r>
            <a:endParaRPr lang="en-US" sz="36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9</a:t>
            </a:fld>
            <a:endParaRPr lang="en-US" dirty="0"/>
          </a:p>
        </p:txBody>
      </p:sp>
      <p:sp>
        <p:nvSpPr>
          <p:cNvPr id="5" name="Content Placeholder 2"/>
          <p:cNvSpPr txBox="1">
            <a:spLocks/>
          </p:cNvSpPr>
          <p:nvPr/>
        </p:nvSpPr>
        <p:spPr>
          <a:xfrm>
            <a:off x="77383" y="2624664"/>
            <a:ext cx="6015073" cy="2625935"/>
          </a:xfrm>
          <a:prstGeom prst="rect">
            <a:avLst/>
          </a:prstGeom>
        </p:spPr>
        <p:txBody>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marL="169863" indent="-169863">
              <a:spcBef>
                <a:spcPts val="1200"/>
              </a:spcBef>
              <a:buFont typeface="Arial" panose="020B0604020202020204" pitchFamily="34" charset="0"/>
              <a:buChar char="•"/>
              <a:defRPr/>
            </a:pPr>
            <a:r>
              <a:rPr lang="en-US" altLang="en-US" sz="1600" kern="0" dirty="0" smtClean="0">
                <a:latin typeface="Arial" panose="020B0604020202020204" pitchFamily="34" charset="0"/>
                <a:cs typeface="Arial" panose="020B0604020202020204" pitchFamily="34" charset="0"/>
              </a:rPr>
              <a:t>Two RFQs: light ions  (</a:t>
            </a:r>
            <a:r>
              <a:rPr lang="en-US" altLang="en-US" sz="1600" kern="0" dirty="0" smtClean="0">
                <a:latin typeface="Arial" panose="020B0604020202020204" pitchFamily="34" charset="0"/>
                <a:cs typeface="Arial" panose="020B0604020202020204" pitchFamily="34" charset="0"/>
              </a:rPr>
              <a:t>A/q ≤ 2</a:t>
            </a:r>
            <a:r>
              <a:rPr lang="en-US" altLang="en-US" sz="1600" kern="0" dirty="0" smtClean="0">
                <a:latin typeface="Arial" panose="020B0604020202020204" pitchFamily="34" charset="0"/>
                <a:cs typeface="Arial" panose="020B0604020202020204" pitchFamily="34" charset="0"/>
              </a:rPr>
              <a:t>) and heavy ions (</a:t>
            </a:r>
            <a:r>
              <a:rPr lang="en-US" altLang="en-US" sz="1600" kern="0" dirty="0" smtClean="0">
                <a:latin typeface="Arial" panose="020B0604020202020204" pitchFamily="34" charset="0"/>
                <a:cs typeface="Arial" panose="020B0604020202020204" pitchFamily="34" charset="0"/>
              </a:rPr>
              <a:t>A/q </a:t>
            </a:r>
            <a:r>
              <a:rPr lang="en-US" altLang="en-US" sz="1600" kern="0" dirty="0">
                <a:latin typeface="Arial" panose="020B0604020202020204" pitchFamily="34" charset="0"/>
                <a:cs typeface="Arial" panose="020B0604020202020204" pitchFamily="34" charset="0"/>
              </a:rPr>
              <a:t>≤ 7</a:t>
            </a:r>
            <a:r>
              <a:rPr lang="en-US" altLang="en-US" sz="1600" kern="0" dirty="0" smtClean="0">
                <a:latin typeface="Arial" panose="020B0604020202020204" pitchFamily="34" charset="0"/>
                <a:cs typeface="Arial" panose="020B0604020202020204" pitchFamily="34" charset="0"/>
              </a:rPr>
              <a:t>) </a:t>
            </a:r>
          </a:p>
          <a:p>
            <a:pPr marL="509588" lvl="1" indent="-169863">
              <a:spcBef>
                <a:spcPts val="0"/>
              </a:spcBef>
              <a:buFont typeface="Arial" panose="020B0604020202020204" pitchFamily="34" charset="0"/>
              <a:buChar char="•"/>
              <a:tabLst>
                <a:tab pos="1658938" algn="l"/>
              </a:tabLst>
              <a:defRPr/>
            </a:pPr>
            <a:r>
              <a:rPr lang="en-US" altLang="en-US" kern="0" dirty="0" smtClean="0">
                <a:latin typeface="Arial" panose="020B0604020202020204" pitchFamily="34" charset="0"/>
                <a:cs typeface="Arial" panose="020B0604020202020204" pitchFamily="34" charset="0"/>
              </a:rPr>
              <a:t>Different emittances and voltage requirements</a:t>
            </a:r>
          </a:p>
          <a:p>
            <a:pPr marL="169863" indent="-169863">
              <a:spcBef>
                <a:spcPts val="600"/>
              </a:spcBef>
              <a:buFont typeface="Arial" panose="020B0604020202020204" pitchFamily="34" charset="0"/>
              <a:buChar char="•"/>
              <a:defRPr/>
            </a:pPr>
            <a:r>
              <a:rPr lang="en-US" altLang="en-US" sz="1600" kern="0" dirty="0">
                <a:latin typeface="Arial" panose="020B0604020202020204" pitchFamily="34" charset="0"/>
                <a:cs typeface="Arial" panose="020B0604020202020204" pitchFamily="34" charset="0"/>
              </a:rPr>
              <a:t>Separate LEBTs and MEBTs for light and heavy </a:t>
            </a:r>
            <a:r>
              <a:rPr lang="en-US" altLang="en-US" sz="1600" kern="0" dirty="0" smtClean="0">
                <a:latin typeface="Arial" panose="020B0604020202020204" pitchFamily="34" charset="0"/>
                <a:cs typeface="Arial" panose="020B0604020202020204" pitchFamily="34" charset="0"/>
              </a:rPr>
              <a:t>ions</a:t>
            </a:r>
          </a:p>
          <a:p>
            <a:pPr marL="169863" indent="-169863">
              <a:spcBef>
                <a:spcPts val="600"/>
              </a:spcBef>
              <a:buFont typeface="Arial" panose="020B0604020202020204" pitchFamily="34" charset="0"/>
              <a:buChar char="•"/>
              <a:defRPr/>
            </a:pPr>
            <a:r>
              <a:rPr lang="en-US" altLang="en-US" sz="1600" kern="0" dirty="0" smtClean="0">
                <a:latin typeface="Arial" panose="020B0604020202020204" pitchFamily="34" charset="0"/>
                <a:cs typeface="Arial" panose="020B0604020202020204" pitchFamily="34" charset="0"/>
              </a:rPr>
              <a:t>RT Structure: IH-DTL with FODO focusing </a:t>
            </a:r>
            <a:r>
              <a:rPr lang="en-US" altLang="en-US" sz="1600" kern="0" dirty="0">
                <a:latin typeface="Arial" panose="020B0604020202020204" pitchFamily="34" charset="0"/>
                <a:cs typeface="Arial" panose="020B0604020202020204" pitchFamily="34" charset="0"/>
              </a:rPr>
              <a:t>l</a:t>
            </a:r>
            <a:r>
              <a:rPr lang="en-US" altLang="en-US" sz="1600" kern="0" dirty="0" smtClean="0">
                <a:latin typeface="Arial" panose="020B0604020202020204" pitchFamily="34" charset="0"/>
                <a:cs typeface="Arial" panose="020B0604020202020204" pitchFamily="34" charset="0"/>
              </a:rPr>
              <a:t>attice</a:t>
            </a:r>
          </a:p>
          <a:p>
            <a:pPr marL="509588" lvl="1" indent="-169863">
              <a:spcBef>
                <a:spcPts val="0"/>
              </a:spcBef>
              <a:buFont typeface="Arial" panose="020B0604020202020204" pitchFamily="34" charset="0"/>
              <a:buChar char="•"/>
              <a:defRPr/>
            </a:pPr>
            <a:r>
              <a:rPr lang="en-US" altLang="en-US" kern="0" dirty="0" smtClean="0">
                <a:latin typeface="Arial" panose="020B0604020202020204" pitchFamily="34" charset="0"/>
                <a:cs typeface="Arial" panose="020B0604020202020204" pitchFamily="34" charset="0"/>
                <a:sym typeface="Wingdings" panose="05000000000000000000" pitchFamily="2" charset="2"/>
              </a:rPr>
              <a:t>significantly better beam dynamics</a:t>
            </a:r>
            <a:endParaRPr lang="en-US" altLang="en-US" kern="0" dirty="0" smtClean="0">
              <a:latin typeface="Arial" panose="020B0604020202020204" pitchFamily="34" charset="0"/>
              <a:cs typeface="Arial" panose="020B0604020202020204" pitchFamily="34" charset="0"/>
            </a:endParaRPr>
          </a:p>
          <a:p>
            <a:pPr marL="169863" indent="-169863">
              <a:spcBef>
                <a:spcPts val="600"/>
              </a:spcBef>
              <a:buFont typeface="Arial" panose="020B0604020202020204" pitchFamily="34" charset="0"/>
              <a:buChar char="•"/>
              <a:defRPr/>
            </a:pPr>
            <a:r>
              <a:rPr lang="en-US" altLang="en-US" sz="1600" kern="0" dirty="0" smtClean="0">
                <a:latin typeface="Arial" panose="020B0604020202020204" pitchFamily="34" charset="0"/>
                <a:cs typeface="Arial" panose="020B0604020202020204" pitchFamily="34" charset="0"/>
              </a:rPr>
              <a:t>SRF </a:t>
            </a:r>
            <a:r>
              <a:rPr lang="en-US" altLang="en-US" sz="1600" kern="0" dirty="0">
                <a:latin typeface="Arial" panose="020B0604020202020204" pitchFamily="34" charset="0"/>
                <a:cs typeface="Arial" panose="020B0604020202020204" pitchFamily="34" charset="0"/>
              </a:rPr>
              <a:t>section </a:t>
            </a:r>
            <a:r>
              <a:rPr lang="en-US" altLang="en-US" sz="1600" kern="0" dirty="0" smtClean="0">
                <a:latin typeface="Arial" panose="020B0604020202020204" pitchFamily="34" charset="0"/>
                <a:cs typeface="Arial" panose="020B0604020202020204" pitchFamily="34" charset="0"/>
              </a:rPr>
              <a:t>made of 3 QWR and 9 HWR modules</a:t>
            </a:r>
          </a:p>
          <a:p>
            <a:pPr marL="169863" indent="-169863">
              <a:spcBef>
                <a:spcPts val="600"/>
              </a:spcBef>
              <a:buFont typeface="Arial" panose="020B0604020202020204" pitchFamily="34" charset="0"/>
              <a:buChar char="•"/>
              <a:defRPr/>
            </a:pPr>
            <a:r>
              <a:rPr lang="en-US" altLang="en-US" sz="1600" kern="0" dirty="0" smtClean="0">
                <a:latin typeface="Arial" panose="020B0604020202020204" pitchFamily="34" charset="0"/>
                <a:cs typeface="Arial" panose="020B0604020202020204" pitchFamily="34" charset="0"/>
              </a:rPr>
              <a:t>Stripper section for heavy-ions after 2</a:t>
            </a:r>
            <a:r>
              <a:rPr lang="en-US" altLang="en-US" sz="1600" kern="0" baseline="30000" dirty="0" smtClean="0">
                <a:latin typeface="Arial" panose="020B0604020202020204" pitchFamily="34" charset="0"/>
                <a:cs typeface="Arial" panose="020B0604020202020204" pitchFamily="34" charset="0"/>
              </a:rPr>
              <a:t>nd</a:t>
            </a:r>
            <a:r>
              <a:rPr lang="en-US" altLang="en-US" sz="1600" kern="0" dirty="0" smtClean="0">
                <a:latin typeface="Arial" panose="020B0604020202020204" pitchFamily="34" charset="0"/>
                <a:cs typeface="Arial" panose="020B0604020202020204" pitchFamily="34" charset="0"/>
              </a:rPr>
              <a:t> QWR module</a:t>
            </a:r>
          </a:p>
          <a:p>
            <a:pPr marL="169863" indent="-169863">
              <a:spcBef>
                <a:spcPts val="600"/>
              </a:spcBef>
              <a:buFont typeface="Arial" panose="020B0604020202020204" pitchFamily="34" charset="0"/>
              <a:buChar char="•"/>
              <a:defRPr/>
            </a:pPr>
            <a:r>
              <a:rPr lang="en-US" altLang="en-US" sz="1600" kern="0" dirty="0" smtClean="0">
                <a:latin typeface="Arial" panose="020B0604020202020204" pitchFamily="34" charset="0"/>
                <a:cs typeface="Arial" panose="020B0604020202020204" pitchFamily="34" charset="0"/>
              </a:rPr>
              <a:t>Pulsed </a:t>
            </a:r>
            <a:r>
              <a:rPr lang="en-US" altLang="en-US" sz="1600" kern="0" dirty="0" err="1" smtClean="0">
                <a:latin typeface="Arial" panose="020B0604020202020204" pitchFamily="34" charset="0"/>
                <a:cs typeface="Arial" panose="020B0604020202020204" pitchFamily="34" charset="0"/>
              </a:rPr>
              <a:t>Linac</a:t>
            </a:r>
            <a:r>
              <a:rPr lang="en-US" altLang="en-US" sz="1600" kern="0" dirty="0" smtClean="0">
                <a:latin typeface="Arial" panose="020B0604020202020204" pitchFamily="34" charset="0"/>
                <a:cs typeface="Arial" panose="020B0604020202020204" pitchFamily="34" charset="0"/>
              </a:rPr>
              <a:t>: up to 10 Hz rep rate, ~ 0.5 </a:t>
            </a:r>
            <a:r>
              <a:rPr lang="en-US" altLang="en-US" sz="1600" kern="0" dirty="0" err="1" smtClean="0">
                <a:latin typeface="Arial" panose="020B0604020202020204" pitchFamily="34" charset="0"/>
                <a:cs typeface="Arial" panose="020B0604020202020204" pitchFamily="34" charset="0"/>
              </a:rPr>
              <a:t>ms</a:t>
            </a:r>
            <a:r>
              <a:rPr lang="en-US" altLang="en-US" sz="1600" kern="0" dirty="0" smtClean="0">
                <a:latin typeface="Arial" panose="020B0604020202020204" pitchFamily="34" charset="0"/>
                <a:cs typeface="Arial" panose="020B0604020202020204" pitchFamily="34" charset="0"/>
              </a:rPr>
              <a:t> pulse length</a:t>
            </a:r>
          </a:p>
        </p:txBody>
      </p:sp>
      <p:grpSp>
        <p:nvGrpSpPr>
          <p:cNvPr id="14" name="Group 13"/>
          <p:cNvGrpSpPr/>
          <p:nvPr/>
        </p:nvGrpSpPr>
        <p:grpSpPr>
          <a:xfrm>
            <a:off x="8209530" y="1228168"/>
            <a:ext cx="3980833" cy="1672980"/>
            <a:chOff x="11155656" y="4212337"/>
            <a:chExt cx="3980833" cy="1672980"/>
          </a:xfrm>
        </p:grpSpPr>
        <p:sp>
          <p:nvSpPr>
            <p:cNvPr id="15" name="Text Box 6"/>
            <p:cNvSpPr txBox="1">
              <a:spLocks noChangeArrowheads="1"/>
            </p:cNvSpPr>
            <p:nvPr/>
          </p:nvSpPr>
          <p:spPr bwMode="auto">
            <a:xfrm>
              <a:off x="11208925" y="5333308"/>
              <a:ext cx="1659257" cy="47703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algn="ctr" defTabSz="914400" eaLnBrk="1" hangingPunct="1"/>
              <a:r>
                <a:rPr lang="en-US" altLang="en-US" sz="1600" b="1" dirty="0">
                  <a:solidFill>
                    <a:srgbClr val="0000FF"/>
                  </a:solidFill>
                  <a:latin typeface="Calibri" pitchFamily="34" charset="0"/>
                </a:rPr>
                <a:t>Quarter Wave </a:t>
              </a:r>
              <a:r>
                <a:rPr lang="en-US" altLang="en-US" sz="1600" b="1" dirty="0" smtClean="0">
                  <a:solidFill>
                    <a:srgbClr val="0000FF"/>
                  </a:solidFill>
                  <a:latin typeface="Calibri" pitchFamily="34" charset="0"/>
                </a:rPr>
                <a:t>Resonator (QWR)</a:t>
              </a:r>
              <a:endParaRPr lang="en-US" altLang="en-US" sz="1600" b="1" dirty="0">
                <a:solidFill>
                  <a:srgbClr val="0000FF"/>
                </a:solidFill>
              </a:endParaRPr>
            </a:p>
          </p:txBody>
        </p:sp>
        <p:pic>
          <p:nvPicPr>
            <p:cNvPr id="16" name="Picture 163" descr="C:\Users\ostroumov\Documents\ARRA\CRYO\PHOTOS\Nb cavity\IMG_180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55656" y="4303814"/>
              <a:ext cx="1920240" cy="100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16249" y="4212337"/>
              <a:ext cx="1920240" cy="118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p:cNvSpPr txBox="1">
              <a:spLocks noChangeArrowheads="1"/>
            </p:cNvSpPr>
            <p:nvPr/>
          </p:nvSpPr>
          <p:spPr bwMode="auto">
            <a:xfrm>
              <a:off x="13404971" y="5356778"/>
              <a:ext cx="1657087" cy="5285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algn="ctr" defTabSz="914400" eaLnBrk="1" hangingPunct="1"/>
              <a:r>
                <a:rPr lang="en-US" altLang="en-US" sz="1600" b="1" dirty="0">
                  <a:solidFill>
                    <a:srgbClr val="0000FF"/>
                  </a:solidFill>
                  <a:latin typeface="Calibri" pitchFamily="34" charset="0"/>
                </a:rPr>
                <a:t>Half-Wave </a:t>
              </a:r>
              <a:r>
                <a:rPr lang="en-US" altLang="en-US" sz="1600" b="1" dirty="0" smtClean="0">
                  <a:solidFill>
                    <a:srgbClr val="0000FF"/>
                  </a:solidFill>
                  <a:latin typeface="Calibri" pitchFamily="34" charset="0"/>
                </a:rPr>
                <a:t>Resonator (HWR)</a:t>
              </a:r>
              <a:endParaRPr lang="en-US" altLang="en-US" sz="1600" b="1" dirty="0">
                <a:solidFill>
                  <a:srgbClr val="0000FF"/>
                </a:solidFill>
              </a:endParaRPr>
            </a:p>
          </p:txBody>
        </p:sp>
      </p:grpSp>
      <p:grpSp>
        <p:nvGrpSpPr>
          <p:cNvPr id="20" name="Group 19"/>
          <p:cNvGrpSpPr/>
          <p:nvPr/>
        </p:nvGrpSpPr>
        <p:grpSpPr>
          <a:xfrm>
            <a:off x="411892" y="5328858"/>
            <a:ext cx="9510164" cy="1529142"/>
            <a:chOff x="95104" y="4343400"/>
            <a:chExt cx="8946789" cy="1816664"/>
          </a:xfrm>
        </p:grpSpPr>
        <p:sp>
          <p:nvSpPr>
            <p:cNvPr id="21" name="TextBox 91"/>
            <p:cNvSpPr txBox="1">
              <a:spLocks noChangeArrowheads="1"/>
            </p:cNvSpPr>
            <p:nvPr/>
          </p:nvSpPr>
          <p:spPr bwMode="auto">
            <a:xfrm>
              <a:off x="5554328" y="5374894"/>
              <a:ext cx="1280160" cy="307777"/>
            </a:xfrm>
            <a:prstGeom prst="rect">
              <a:avLst/>
            </a:prstGeom>
            <a:solidFill>
              <a:srgbClr val="FFFF00"/>
            </a:solidFill>
            <a:ln>
              <a:noFill/>
            </a:ln>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1400" b="1" dirty="0" smtClean="0"/>
                <a:t>cold section</a:t>
              </a:r>
              <a:endParaRPr lang="en-US" altLang="en-US" sz="1400" b="1" dirty="0"/>
            </a:p>
          </p:txBody>
        </p:sp>
        <p:pic>
          <p:nvPicPr>
            <p:cNvPr id="22" name="Content Placeholder 5"/>
            <p:cNvPicPr>
              <a:picLocks noChangeAspect="1"/>
            </p:cNvPicPr>
            <p:nvPr/>
          </p:nvPicPr>
          <p:blipFill rotWithShape="1">
            <a:blip r:embed="rId4" cstate="print">
              <a:extLst>
                <a:ext uri="{28A0092B-C50C-407E-A947-70E740481C1C}">
                  <a14:useLocalDpi xmlns:a14="http://schemas.microsoft.com/office/drawing/2010/main"/>
                </a:ext>
              </a:extLst>
            </a:blip>
            <a:srcRect t="18626" b="17375"/>
            <a:stretch/>
          </p:blipFill>
          <p:spPr>
            <a:xfrm>
              <a:off x="95104" y="4343400"/>
              <a:ext cx="8200934" cy="1776820"/>
            </a:xfrm>
            <a:prstGeom prst="rect">
              <a:avLst/>
            </a:prstGeom>
          </p:spPr>
        </p:pic>
        <p:pic>
          <p:nvPicPr>
            <p:cNvPr id="23" name="Picture 22"/>
            <p:cNvPicPr>
              <a:picLocks noChangeAspect="1"/>
            </p:cNvPicPr>
            <p:nvPr/>
          </p:nvPicPr>
          <p:blipFill>
            <a:blip r:embed="rId5"/>
            <a:stretch>
              <a:fillRect/>
            </a:stretch>
          </p:blipFill>
          <p:spPr>
            <a:xfrm>
              <a:off x="8196950" y="4652868"/>
              <a:ext cx="777011" cy="609566"/>
            </a:xfrm>
            <a:prstGeom prst="rect">
              <a:avLst/>
            </a:prstGeom>
          </p:spPr>
        </p:pic>
        <p:sp>
          <p:nvSpPr>
            <p:cNvPr id="24" name="Rectangle 23"/>
            <p:cNvSpPr/>
            <p:nvPr/>
          </p:nvSpPr>
          <p:spPr>
            <a:xfrm>
              <a:off x="6925660" y="5528783"/>
              <a:ext cx="1308159" cy="631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425745" y="5291347"/>
              <a:ext cx="1616148" cy="523220"/>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150 MeV protons</a:t>
              </a:r>
            </a:p>
            <a:p>
              <a:r>
                <a:rPr lang="en-US" sz="1400" b="1" dirty="0" smtClean="0">
                  <a:solidFill>
                    <a:srgbClr val="FF0000"/>
                  </a:solidFill>
                  <a:latin typeface="Arial" panose="020B0604020202020204" pitchFamily="34" charset="0"/>
                  <a:cs typeface="Arial" panose="020B0604020202020204" pitchFamily="34" charset="0"/>
                </a:rPr>
                <a:t>42 MeV/u </a:t>
              </a:r>
              <a:r>
                <a:rPr lang="en-US" sz="1400" b="1" dirty="0" err="1" smtClean="0">
                  <a:solidFill>
                    <a:srgbClr val="FF0000"/>
                  </a:solidFill>
                  <a:latin typeface="Arial" panose="020B0604020202020204" pitchFamily="34" charset="0"/>
                  <a:cs typeface="Arial" panose="020B0604020202020204" pitchFamily="34" charset="0"/>
                </a:rPr>
                <a:t>Pb</a:t>
              </a:r>
              <a:endParaRPr lang="en-US" sz="1400" b="1" dirty="0">
                <a:solidFill>
                  <a:srgbClr val="FF0000"/>
                </a:solidFill>
                <a:latin typeface="Arial" panose="020B0604020202020204" pitchFamily="34" charset="0"/>
                <a:cs typeface="Arial" panose="020B0604020202020204" pitchFamily="34" charset="0"/>
              </a:endParaRPr>
            </a:p>
          </p:txBody>
        </p:sp>
        <p:sp>
          <p:nvSpPr>
            <p:cNvPr id="26" name="TextBox 91"/>
            <p:cNvSpPr txBox="1">
              <a:spLocks noChangeArrowheads="1"/>
            </p:cNvSpPr>
            <p:nvPr/>
          </p:nvSpPr>
          <p:spPr bwMode="auto">
            <a:xfrm>
              <a:off x="1828799" y="5334000"/>
              <a:ext cx="1463040" cy="307777"/>
            </a:xfrm>
            <a:prstGeom prst="rect">
              <a:avLst/>
            </a:prstGeom>
            <a:solidFill>
              <a:srgbClr val="FFFF00"/>
            </a:solidFill>
            <a:ln>
              <a:noFill/>
            </a:ln>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a:r>
                <a:rPr lang="en-US" altLang="en-US" sz="1400" b="1" dirty="0" smtClean="0">
                  <a:latin typeface="Arial" panose="020B0604020202020204" pitchFamily="34" charset="0"/>
                  <a:cs typeface="Arial" panose="020B0604020202020204" pitchFamily="34" charset="0"/>
                </a:rPr>
                <a:t>Warm section</a:t>
              </a:r>
              <a:endParaRPr lang="en-US" altLang="en-US" sz="1400" b="1" dirty="0">
                <a:latin typeface="Arial" panose="020B0604020202020204" pitchFamily="34" charset="0"/>
                <a:cs typeface="Arial" panose="020B0604020202020204" pitchFamily="34" charset="0"/>
              </a:endParaRPr>
            </a:p>
          </p:txBody>
        </p:sp>
      </p:grpSp>
      <p:grpSp>
        <p:nvGrpSpPr>
          <p:cNvPr id="27" name="Group 26"/>
          <p:cNvGrpSpPr/>
          <p:nvPr/>
        </p:nvGrpSpPr>
        <p:grpSpPr>
          <a:xfrm>
            <a:off x="31644" y="822137"/>
            <a:ext cx="8090802" cy="1706830"/>
            <a:chOff x="76199" y="864669"/>
            <a:chExt cx="5631600" cy="1188720"/>
          </a:xfrm>
        </p:grpSpPr>
        <p:sp>
          <p:nvSpPr>
            <p:cNvPr id="28" name="Rounded Rectangle 27"/>
            <p:cNvSpPr/>
            <p:nvPr/>
          </p:nvSpPr>
          <p:spPr bwMode="auto">
            <a:xfrm>
              <a:off x="77383" y="864669"/>
              <a:ext cx="5630416" cy="1143333"/>
            </a:xfrm>
            <a:prstGeom prst="roundRect">
              <a:avLst/>
            </a:prstGeom>
            <a:solidFill>
              <a:srgbClr val="CC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pic>
          <p:nvPicPr>
            <p:cNvPr id="29"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199" y="865046"/>
              <a:ext cx="5577840" cy="118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7637" y="3223523"/>
            <a:ext cx="5768295" cy="199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9974112" y="615402"/>
            <a:ext cx="2141820" cy="307777"/>
          </a:xfrm>
          <a:prstGeom prst="rect">
            <a:avLst/>
          </a:prstGeom>
          <a:solidFill>
            <a:srgbClr val="66FFFF"/>
          </a:solidFill>
        </p:spPr>
        <p:txBody>
          <a:bodyPr wrap="square">
            <a:spAutoFit/>
          </a:bodyPr>
          <a:lstStyle/>
          <a:p>
            <a:pPr lvl="0" algn="ctr">
              <a:defRPr/>
            </a:pPr>
            <a:r>
              <a:rPr lang="en-US" sz="1400" b="1" kern="0" dirty="0" smtClean="0">
                <a:latin typeface="Arial" pitchFamily="34" charset="0"/>
                <a:cs typeface="Arial" pitchFamily="34" charset="0"/>
              </a:rPr>
              <a:t>B. Mustapha, TUZBA3</a:t>
            </a:r>
            <a:endParaRPr lang="en-US" sz="1400" b="1" kern="0" dirty="0">
              <a:latin typeface="Arial" pitchFamily="34" charset="0"/>
              <a:cs typeface="Arial" pitchFamily="34" charset="0"/>
            </a:endParaRPr>
          </a:p>
        </p:txBody>
      </p:sp>
    </p:spTree>
    <p:extLst>
      <p:ext uri="{BB962C8B-B14F-4D97-AF65-F5344CB8AC3E}">
        <p14:creationId xmlns:p14="http://schemas.microsoft.com/office/powerpoint/2010/main" val="1644700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28141</TotalTime>
  <Words>3353</Words>
  <Application>Microsoft Office PowerPoint</Application>
  <PresentationFormat>Widescreen</PresentationFormat>
  <Paragraphs>729</Paragraphs>
  <Slides>21</Slides>
  <Notes>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7" baseType="lpstr">
      <vt:lpstr>ＭＳ Ｐゴシック</vt:lpstr>
      <vt:lpstr>ＭＳ Ｐゴシック</vt:lpstr>
      <vt:lpstr>.PingFangSC-Regular</vt:lpstr>
      <vt:lpstr>Arial</vt:lpstr>
      <vt:lpstr>Calibri</vt:lpstr>
      <vt:lpstr>Cambria Math</vt:lpstr>
      <vt:lpstr>等线</vt:lpstr>
      <vt:lpstr>Garamond</vt:lpstr>
      <vt:lpstr>MS Mincho</vt:lpstr>
      <vt:lpstr>PingFangSC-Regular</vt:lpstr>
      <vt:lpstr>Symbol</vt:lpstr>
      <vt:lpstr>Times</vt:lpstr>
      <vt:lpstr>Times New Roman</vt:lpstr>
      <vt:lpstr>Wingdings</vt:lpstr>
      <vt:lpstr>Theme1</vt:lpstr>
      <vt:lpstr>Equation</vt:lpstr>
      <vt:lpstr>JLEIC: A High Luminosity Polarized Electron-Ion Collider at Jefferson Lab</vt:lpstr>
      <vt:lpstr>EIC for QCD Frontier</vt:lpstr>
      <vt:lpstr>Jefferson Lab Answers EIC Science Call</vt:lpstr>
      <vt:lpstr>JLEIC Layout</vt:lpstr>
      <vt:lpstr>JLEIC High Luminosity Concept: Many Small Short Bunches</vt:lpstr>
      <vt:lpstr>JLEIC High Polarization Concept: Figure-8 Shape Ring</vt:lpstr>
      <vt:lpstr>JLEIC Parameters and Luminosity</vt:lpstr>
      <vt:lpstr>JLEIC Luminosity Performance</vt:lpstr>
      <vt:lpstr>JLEIC Ion Injector:  Warm/SRF Linac</vt:lpstr>
      <vt:lpstr>Low and High Energy Boosters, Ion Beam Formation</vt:lpstr>
      <vt:lpstr>Ion Collider Ring and Ion Beam Polarization </vt:lpstr>
      <vt:lpstr>Electron Collider Ring and Electron Polarization</vt:lpstr>
      <vt:lpstr>Electron Cooling and ERL Cooler</vt:lpstr>
      <vt:lpstr>Interaction Region and Machine-Detector Interface</vt:lpstr>
      <vt:lpstr>Summary</vt:lpstr>
      <vt:lpstr>PowerPoint Presentation</vt:lpstr>
      <vt:lpstr>JLEIC Talks/Posters in this NAPAC</vt:lpstr>
      <vt:lpstr>PowerPoint Presentation</vt:lpstr>
      <vt:lpstr>EIC Science Assessments by US NAS</vt:lpstr>
      <vt:lpstr>Demonstration of Cooling of Ions by a Bunched e-Beam</vt:lpstr>
      <vt:lpstr>EIC R&amp;D at Jefferson Lab with Collaborations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JLEIC Advances &amp; Opportunities</dc:title>
  <dc:creator>Andrei Seryi</dc:creator>
  <cp:lastModifiedBy>Yuhong Zhang</cp:lastModifiedBy>
  <cp:revision>494</cp:revision>
  <dcterms:created xsi:type="dcterms:W3CDTF">2018-09-06T13:32:58Z</dcterms:created>
  <dcterms:modified xsi:type="dcterms:W3CDTF">2019-08-23T21:05:56Z</dcterms:modified>
</cp:coreProperties>
</file>