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7023100" cy="93091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0066"/>
    <a:srgbClr val="FF5050"/>
    <a:srgbClr val="FF0000"/>
    <a:srgbClr val="000099"/>
    <a:srgbClr val="003399"/>
    <a:srgbClr val="808080"/>
    <a:srgbClr val="00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7723" autoAdjust="0"/>
  </p:normalViewPr>
  <p:slideViewPr>
    <p:cSldViewPr>
      <p:cViewPr>
        <p:scale>
          <a:sx n="41" d="100"/>
          <a:sy n="41" d="100"/>
        </p:scale>
        <p:origin x="246" y="-714"/>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t" anchorCtr="0" compatLnSpc="1">
            <a:prstTxWarp prst="textNoShape">
              <a:avLst/>
            </a:prstTxWarp>
          </a:bodyPr>
          <a:lstStyle>
            <a:lvl1pPr defTabSz="899672" eaLnBrk="1" hangingPunct="1">
              <a:defRPr sz="1200"/>
            </a:lvl1pPr>
          </a:lstStyle>
          <a:p>
            <a:pPr>
              <a:defRPr/>
            </a:pPr>
            <a:endParaRPr lang="ru-RU" altLang="en-US"/>
          </a:p>
        </p:txBody>
      </p:sp>
      <p:sp>
        <p:nvSpPr>
          <p:cNvPr id="4099" name="Rectangle 1027"/>
          <p:cNvSpPr>
            <a:spLocks noGrp="1" noChangeArrowheads="1"/>
          </p:cNvSpPr>
          <p:nvPr>
            <p:ph type="dt" sz="quarter" idx="1"/>
          </p:nvPr>
        </p:nvSpPr>
        <p:spPr bwMode="auto">
          <a:xfrm>
            <a:off x="3979436" y="0"/>
            <a:ext cx="3043664"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t" anchorCtr="0" compatLnSpc="1">
            <a:prstTxWarp prst="textNoShape">
              <a:avLst/>
            </a:prstTxWarp>
          </a:bodyPr>
          <a:lstStyle>
            <a:lvl1pPr algn="r" defTabSz="899672" eaLnBrk="1" hangingPunct="1">
              <a:defRPr sz="1200"/>
            </a:lvl1pPr>
          </a:lstStyle>
          <a:p>
            <a:pPr>
              <a:defRPr/>
            </a:pPr>
            <a:endParaRPr lang="ru-RU" altLang="en-US"/>
          </a:p>
        </p:txBody>
      </p:sp>
      <p:sp>
        <p:nvSpPr>
          <p:cNvPr id="4100" name="Rectangle 1028"/>
          <p:cNvSpPr>
            <a:spLocks noGrp="1" noChangeArrowheads="1"/>
          </p:cNvSpPr>
          <p:nvPr>
            <p:ph type="ftr" sz="quarter" idx="2"/>
          </p:nvPr>
        </p:nvSpPr>
        <p:spPr bwMode="auto">
          <a:xfrm>
            <a:off x="0" y="8844926"/>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b" anchorCtr="0" compatLnSpc="1">
            <a:prstTxWarp prst="textNoShape">
              <a:avLst/>
            </a:prstTxWarp>
          </a:bodyPr>
          <a:lstStyle>
            <a:lvl1pPr defTabSz="899672" eaLnBrk="1" hangingPunct="1">
              <a:defRPr sz="1200"/>
            </a:lvl1pPr>
          </a:lstStyle>
          <a:p>
            <a:pPr>
              <a:defRPr/>
            </a:pPr>
            <a:endParaRPr lang="ru-RU" altLang="en-US"/>
          </a:p>
        </p:txBody>
      </p:sp>
      <p:sp>
        <p:nvSpPr>
          <p:cNvPr id="4101" name="Rectangle 1029"/>
          <p:cNvSpPr>
            <a:spLocks noGrp="1" noChangeArrowheads="1"/>
          </p:cNvSpPr>
          <p:nvPr>
            <p:ph type="sldNum" sz="quarter" idx="3"/>
          </p:nvPr>
        </p:nvSpPr>
        <p:spPr bwMode="auto">
          <a:xfrm>
            <a:off x="3979436" y="8844926"/>
            <a:ext cx="3043664"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b" anchorCtr="0" compatLnSpc="1">
            <a:prstTxWarp prst="textNoShape">
              <a:avLst/>
            </a:prstTxWarp>
          </a:bodyPr>
          <a:lstStyle>
            <a:lvl1pPr algn="r" defTabSz="899672" eaLnBrk="1" hangingPunct="1">
              <a:defRPr sz="1200">
                <a:cs typeface="Times New Roman" panose="02020603050405020304" pitchFamily="18" charset="0"/>
              </a:defRPr>
            </a:lvl1pPr>
          </a:lstStyle>
          <a:p>
            <a:pPr>
              <a:defRPr/>
            </a:pPr>
            <a:fld id="{1EB30BF0-D85C-4850-BF28-AD6FD14257E2}"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t" anchorCtr="0" compatLnSpc="1">
            <a:prstTxWarp prst="textNoShape">
              <a:avLst/>
            </a:prstTxWarp>
          </a:bodyPr>
          <a:lstStyle>
            <a:lvl1pPr defTabSz="899672" eaLnBrk="1" hangingPunct="1">
              <a:defRPr sz="1200"/>
            </a:lvl1pPr>
          </a:lstStyle>
          <a:p>
            <a:pPr>
              <a:defRPr/>
            </a:pPr>
            <a:endParaRPr lang="ru-RU" altLang="en-US"/>
          </a:p>
        </p:txBody>
      </p:sp>
      <p:sp>
        <p:nvSpPr>
          <p:cNvPr id="9219" name="Rectangle 3"/>
          <p:cNvSpPr>
            <a:spLocks noGrp="1" noChangeArrowheads="1"/>
          </p:cNvSpPr>
          <p:nvPr>
            <p:ph type="dt" idx="1"/>
          </p:nvPr>
        </p:nvSpPr>
        <p:spPr bwMode="auto">
          <a:xfrm>
            <a:off x="3977827" y="0"/>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t" anchorCtr="0" compatLnSpc="1">
            <a:prstTxWarp prst="textNoShape">
              <a:avLst/>
            </a:prstTxWarp>
          </a:bodyPr>
          <a:lstStyle>
            <a:lvl1pPr algn="r" defTabSz="899672" eaLnBrk="1" hangingPunct="1">
              <a:defRPr sz="1200"/>
            </a:lvl1pPr>
          </a:lstStyle>
          <a:p>
            <a:pPr>
              <a:defRPr/>
            </a:pPr>
            <a:endParaRPr lang="ru-RU" altLang="en-US"/>
          </a:p>
        </p:txBody>
      </p:sp>
      <p:sp>
        <p:nvSpPr>
          <p:cNvPr id="2052" name="Rectangle 4"/>
          <p:cNvSpPr>
            <a:spLocks noGrp="1" noRot="1" noChangeAspect="1" noChangeArrowheads="1" noTextEdit="1"/>
          </p:cNvSpPr>
          <p:nvPr>
            <p:ph type="sldImg" idx="2"/>
          </p:nvPr>
        </p:nvSpPr>
        <p:spPr bwMode="auto">
          <a:xfrm>
            <a:off x="2201863" y="698500"/>
            <a:ext cx="261937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2633" y="4422464"/>
            <a:ext cx="5617837" cy="418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43326"/>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b" anchorCtr="0" compatLnSpc="1">
            <a:prstTxWarp prst="textNoShape">
              <a:avLst/>
            </a:prstTxWarp>
          </a:bodyPr>
          <a:lstStyle>
            <a:lvl1pPr defTabSz="899672" eaLnBrk="1" hangingPunct="1">
              <a:defRPr sz="1200"/>
            </a:lvl1pPr>
          </a:lstStyle>
          <a:p>
            <a:pPr>
              <a:defRPr/>
            </a:pPr>
            <a:endParaRPr lang="ru-RU" altLang="en-US"/>
          </a:p>
        </p:txBody>
      </p:sp>
      <p:sp>
        <p:nvSpPr>
          <p:cNvPr id="9223" name="Rectangle 7"/>
          <p:cNvSpPr>
            <a:spLocks noGrp="1" noChangeArrowheads="1"/>
          </p:cNvSpPr>
          <p:nvPr>
            <p:ph type="sldNum" sz="quarter" idx="5"/>
          </p:nvPr>
        </p:nvSpPr>
        <p:spPr bwMode="auto">
          <a:xfrm>
            <a:off x="3977827" y="8843326"/>
            <a:ext cx="3043665" cy="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4" tIns="46657" rIns="93314" bIns="46657" numCol="1" anchor="b" anchorCtr="0" compatLnSpc="1">
            <a:prstTxWarp prst="textNoShape">
              <a:avLst/>
            </a:prstTxWarp>
          </a:bodyPr>
          <a:lstStyle>
            <a:lvl1pPr algn="r" defTabSz="899672" eaLnBrk="1" hangingPunct="1">
              <a:defRPr sz="1200">
                <a:cs typeface="Times New Roman" panose="02020603050405020304" pitchFamily="18" charset="0"/>
              </a:defRPr>
            </a:lvl1pPr>
          </a:lstStyle>
          <a:p>
            <a:pPr>
              <a:defRPr/>
            </a:pPr>
            <a:fld id="{4496233A-3003-4533-B26E-EF4CCF0194CD}"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899672">
              <a:spcBef>
                <a:spcPct val="30000"/>
              </a:spcBef>
              <a:defRPr sz="1200">
                <a:solidFill>
                  <a:schemeClr val="tx1"/>
                </a:solidFill>
                <a:latin typeface="Times New Roman" panose="02020603050405020304" pitchFamily="18" charset="0"/>
              </a:defRPr>
            </a:lvl1pPr>
            <a:lvl2pPr marL="731284" indent="-282250" defTabSz="899672">
              <a:spcBef>
                <a:spcPct val="30000"/>
              </a:spcBef>
              <a:defRPr sz="1200">
                <a:solidFill>
                  <a:schemeClr val="tx1"/>
                </a:solidFill>
                <a:latin typeface="Times New Roman" panose="02020603050405020304" pitchFamily="18" charset="0"/>
              </a:defRPr>
            </a:lvl2pPr>
            <a:lvl3pPr marL="1124189" indent="-224517" defTabSz="899672">
              <a:spcBef>
                <a:spcPct val="30000"/>
              </a:spcBef>
              <a:defRPr sz="1200">
                <a:solidFill>
                  <a:schemeClr val="tx1"/>
                </a:solidFill>
                <a:latin typeface="Times New Roman" panose="02020603050405020304" pitchFamily="18" charset="0"/>
              </a:defRPr>
            </a:lvl3pPr>
            <a:lvl4pPr marL="1573223" indent="-224517" defTabSz="899672">
              <a:spcBef>
                <a:spcPct val="30000"/>
              </a:spcBef>
              <a:defRPr sz="1200">
                <a:solidFill>
                  <a:schemeClr val="tx1"/>
                </a:solidFill>
                <a:latin typeface="Times New Roman" panose="02020603050405020304" pitchFamily="18" charset="0"/>
              </a:defRPr>
            </a:lvl4pPr>
            <a:lvl5pPr marL="2022257" indent="-224517" defTabSz="899672">
              <a:spcBef>
                <a:spcPct val="30000"/>
              </a:spcBef>
              <a:defRPr sz="1200">
                <a:solidFill>
                  <a:schemeClr val="tx1"/>
                </a:solidFill>
                <a:latin typeface="Times New Roman" panose="02020603050405020304" pitchFamily="18" charset="0"/>
              </a:defRPr>
            </a:lvl5pPr>
            <a:lvl6pPr marL="2484120" indent="-224517" defTabSz="899672" eaLnBrk="0" fontAlgn="base" hangingPunct="0">
              <a:spcBef>
                <a:spcPct val="30000"/>
              </a:spcBef>
              <a:spcAft>
                <a:spcPct val="0"/>
              </a:spcAft>
              <a:defRPr sz="1200">
                <a:solidFill>
                  <a:schemeClr val="tx1"/>
                </a:solidFill>
                <a:latin typeface="Times New Roman" panose="02020603050405020304" pitchFamily="18" charset="0"/>
              </a:defRPr>
            </a:lvl6pPr>
            <a:lvl7pPr marL="2945984" indent="-224517" defTabSz="899672" eaLnBrk="0" fontAlgn="base" hangingPunct="0">
              <a:spcBef>
                <a:spcPct val="30000"/>
              </a:spcBef>
              <a:spcAft>
                <a:spcPct val="0"/>
              </a:spcAft>
              <a:defRPr sz="1200">
                <a:solidFill>
                  <a:schemeClr val="tx1"/>
                </a:solidFill>
                <a:latin typeface="Times New Roman" panose="02020603050405020304" pitchFamily="18" charset="0"/>
              </a:defRPr>
            </a:lvl7pPr>
            <a:lvl8pPr marL="3407847" indent="-224517" defTabSz="899672" eaLnBrk="0" fontAlgn="base" hangingPunct="0">
              <a:spcBef>
                <a:spcPct val="30000"/>
              </a:spcBef>
              <a:spcAft>
                <a:spcPct val="0"/>
              </a:spcAft>
              <a:defRPr sz="1200">
                <a:solidFill>
                  <a:schemeClr val="tx1"/>
                </a:solidFill>
                <a:latin typeface="Times New Roman" panose="02020603050405020304" pitchFamily="18" charset="0"/>
              </a:defRPr>
            </a:lvl8pPr>
            <a:lvl9pPr marL="3869711" indent="-224517" defTabSz="89967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E4FB9C-3819-4213-8833-CE0131B97A8E}" type="slidenum">
              <a:rPr lang="ar-SA"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ru-R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96C2B-15B3-479F-B6D2-213AC035A68C}" type="slidenum">
              <a:rPr lang="ar-SA" altLang="en-US"/>
              <a:pPr>
                <a:defRPr/>
              </a:pPr>
              <a:t>‹#›</a:t>
            </a:fld>
            <a:endParaRPr lang="en-US" altLang="en-US"/>
          </a:p>
        </p:txBody>
      </p:sp>
    </p:spTree>
    <p:extLst>
      <p:ext uri="{BB962C8B-B14F-4D97-AF65-F5344CB8AC3E}">
        <p14:creationId xmlns:p14="http://schemas.microsoft.com/office/powerpoint/2010/main" val="367759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63E45-AECF-49B8-9116-0CD202A658AA}" type="slidenum">
              <a:rPr lang="ar-SA" altLang="en-US"/>
              <a:pPr>
                <a:defRPr/>
              </a:pPr>
              <a:t>‹#›</a:t>
            </a:fld>
            <a:endParaRPr lang="en-US" altLang="en-US"/>
          </a:p>
        </p:txBody>
      </p:sp>
    </p:spTree>
    <p:extLst>
      <p:ext uri="{BB962C8B-B14F-4D97-AF65-F5344CB8AC3E}">
        <p14:creationId xmlns:p14="http://schemas.microsoft.com/office/powerpoint/2010/main" val="287873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836B0-F80A-4359-8E91-0BDAB26FE71F}" type="slidenum">
              <a:rPr lang="ar-SA" altLang="en-US"/>
              <a:pPr>
                <a:defRPr/>
              </a:pPr>
              <a:t>‹#›</a:t>
            </a:fld>
            <a:endParaRPr lang="en-US" altLang="en-US"/>
          </a:p>
        </p:txBody>
      </p:sp>
    </p:spTree>
    <p:extLst>
      <p:ext uri="{BB962C8B-B14F-4D97-AF65-F5344CB8AC3E}">
        <p14:creationId xmlns:p14="http://schemas.microsoft.com/office/powerpoint/2010/main" val="333555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79BAC-602F-4988-97CF-A8E8603E6784}" type="slidenum">
              <a:rPr lang="ar-SA" altLang="en-US"/>
              <a:pPr>
                <a:defRPr/>
              </a:pPr>
              <a:t>‹#›</a:t>
            </a:fld>
            <a:endParaRPr lang="en-US" altLang="en-US"/>
          </a:p>
        </p:txBody>
      </p:sp>
    </p:spTree>
    <p:extLst>
      <p:ext uri="{BB962C8B-B14F-4D97-AF65-F5344CB8AC3E}">
        <p14:creationId xmlns:p14="http://schemas.microsoft.com/office/powerpoint/2010/main" val="365648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88669-2EB3-4855-9A2B-29669F379BD4}" type="slidenum">
              <a:rPr lang="ar-SA" altLang="en-US"/>
              <a:pPr>
                <a:defRPr/>
              </a:pPr>
              <a:t>‹#›</a:t>
            </a:fld>
            <a:endParaRPr lang="en-US" altLang="en-US"/>
          </a:p>
        </p:txBody>
      </p:sp>
    </p:spTree>
    <p:extLst>
      <p:ext uri="{BB962C8B-B14F-4D97-AF65-F5344CB8AC3E}">
        <p14:creationId xmlns:p14="http://schemas.microsoft.com/office/powerpoint/2010/main" val="5971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4783B4-EB5E-46D7-BF9A-FA763305B125}" type="slidenum">
              <a:rPr lang="ar-SA" altLang="en-US"/>
              <a:pPr>
                <a:defRPr/>
              </a:pPr>
              <a:t>‹#›</a:t>
            </a:fld>
            <a:endParaRPr lang="en-US" altLang="en-US"/>
          </a:p>
        </p:txBody>
      </p:sp>
    </p:spTree>
    <p:extLst>
      <p:ext uri="{BB962C8B-B14F-4D97-AF65-F5344CB8AC3E}">
        <p14:creationId xmlns:p14="http://schemas.microsoft.com/office/powerpoint/2010/main" val="422299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207E07-EDB7-43E2-BF85-5CF0559A19A7}" type="slidenum">
              <a:rPr lang="ar-SA" altLang="en-US"/>
              <a:pPr>
                <a:defRPr/>
              </a:pPr>
              <a:t>‹#›</a:t>
            </a:fld>
            <a:endParaRPr lang="en-US" altLang="en-US"/>
          </a:p>
        </p:txBody>
      </p:sp>
    </p:spTree>
    <p:extLst>
      <p:ext uri="{BB962C8B-B14F-4D97-AF65-F5344CB8AC3E}">
        <p14:creationId xmlns:p14="http://schemas.microsoft.com/office/powerpoint/2010/main" val="145431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803B2-2A6F-4A4F-ACDA-7D80C1922217}" type="slidenum">
              <a:rPr lang="ar-SA" altLang="en-US"/>
              <a:pPr>
                <a:defRPr/>
              </a:pPr>
              <a:t>‹#›</a:t>
            </a:fld>
            <a:endParaRPr lang="en-US" altLang="en-US"/>
          </a:p>
        </p:txBody>
      </p:sp>
    </p:spTree>
    <p:extLst>
      <p:ext uri="{BB962C8B-B14F-4D97-AF65-F5344CB8AC3E}">
        <p14:creationId xmlns:p14="http://schemas.microsoft.com/office/powerpoint/2010/main" val="278017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ABFF11-C20C-46AC-A140-19A8F9D56869}" type="slidenum">
              <a:rPr lang="ar-SA" altLang="en-US"/>
              <a:pPr>
                <a:defRPr/>
              </a:pPr>
              <a:t>‹#›</a:t>
            </a:fld>
            <a:endParaRPr lang="en-US" altLang="en-US"/>
          </a:p>
        </p:txBody>
      </p:sp>
    </p:spTree>
    <p:extLst>
      <p:ext uri="{BB962C8B-B14F-4D97-AF65-F5344CB8AC3E}">
        <p14:creationId xmlns:p14="http://schemas.microsoft.com/office/powerpoint/2010/main" val="145186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F3D78-7CD6-4518-A90D-285477FC9FA8}" type="slidenum">
              <a:rPr lang="ar-SA" altLang="en-US"/>
              <a:pPr>
                <a:defRPr/>
              </a:pPr>
              <a:t>‹#›</a:t>
            </a:fld>
            <a:endParaRPr lang="en-US" altLang="en-US"/>
          </a:p>
        </p:txBody>
      </p:sp>
    </p:spTree>
    <p:extLst>
      <p:ext uri="{BB962C8B-B14F-4D97-AF65-F5344CB8AC3E}">
        <p14:creationId xmlns:p14="http://schemas.microsoft.com/office/powerpoint/2010/main" val="124942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369C03-9F8E-45F2-B492-75921DADF8FF}" type="slidenum">
              <a:rPr lang="ar-SA" altLang="en-US"/>
              <a:pPr>
                <a:defRPr/>
              </a:pPr>
              <a:t>‹#›</a:t>
            </a:fld>
            <a:endParaRPr lang="en-US" altLang="en-US"/>
          </a:p>
        </p:txBody>
      </p:sp>
    </p:spTree>
    <p:extLst>
      <p:ext uri="{BB962C8B-B14F-4D97-AF65-F5344CB8AC3E}">
        <p14:creationId xmlns:p14="http://schemas.microsoft.com/office/powerpoint/2010/main" val="166594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vl1pPr>
          </a:lstStyle>
          <a:p>
            <a:pPr>
              <a:defRPr/>
            </a:pPr>
            <a:endParaRPr lang="en-US"/>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vl1pPr>
          </a:lstStyle>
          <a:p>
            <a:pPr>
              <a:defRPr/>
            </a:pPr>
            <a:endParaRPr lang="en-US"/>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cs typeface="Times New Roman" panose="02020603050405020304" pitchFamily="18" charset="0"/>
              </a:defRPr>
            </a:lvl1pPr>
          </a:lstStyle>
          <a:p>
            <a:pPr>
              <a:defRPr/>
            </a:pPr>
            <a:fld id="{F629F481-BABC-43A0-ACE1-4C07D4D65EFA}"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8" name="AutoShape 3854"/>
          <p:cNvSpPr>
            <a:spLocks noChangeArrowheads="1"/>
          </p:cNvSpPr>
          <p:nvPr/>
        </p:nvSpPr>
        <p:spPr bwMode="auto">
          <a:xfrm>
            <a:off x="381000" y="3575099"/>
            <a:ext cx="32080200" cy="39958963"/>
          </a:xfrm>
          <a:prstGeom prst="roundRect">
            <a:avLst>
              <a:gd name="adj" fmla="val 374"/>
            </a:avLst>
          </a:prstGeom>
          <a:solidFill>
            <a:srgbClr val="0099FF"/>
          </a:solidFill>
          <a:ln>
            <a:noFill/>
          </a:ln>
          <a:extLst/>
        </p:spPr>
        <p:txBody>
          <a:bodyPr wrap="none" anchor="ct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ru-RU" altLang="en-US" sz="2800">
              <a:solidFill>
                <a:srgbClr val="0099FF"/>
              </a:solidFill>
            </a:endParaRPr>
          </a:p>
        </p:txBody>
      </p:sp>
      <p:sp>
        <p:nvSpPr>
          <p:cNvPr id="4099" name="AutoShape 3862"/>
          <p:cNvSpPr>
            <a:spLocks noChangeArrowheads="1"/>
          </p:cNvSpPr>
          <p:nvPr/>
        </p:nvSpPr>
        <p:spPr bwMode="auto">
          <a:xfrm>
            <a:off x="609600" y="11685477"/>
            <a:ext cx="10439400" cy="11784123"/>
          </a:xfrm>
          <a:prstGeom prst="roundRect">
            <a:avLst>
              <a:gd name="adj" fmla="val 1381"/>
            </a:avLst>
          </a:prstGeom>
          <a:solidFill>
            <a:srgbClr val="EAEAEA"/>
          </a:solidFill>
          <a:ln w="28575">
            <a:solidFill>
              <a:schemeClr val="bg2"/>
            </a:solidFill>
            <a:round/>
            <a:headEnd/>
            <a:tailEnd/>
          </a:ln>
        </p:spPr>
        <p:txBody>
          <a:bodyPr lIns="182880" tIns="91440" rIns="182880" bIns="182880"/>
          <a:lstStyle>
            <a:lvl1pPr>
              <a:spcBef>
                <a:spcPct val="20000"/>
              </a:spcBef>
              <a:buChar char="•"/>
              <a:tabLst>
                <a:tab pos="342900" algn="l"/>
                <a:tab pos="685800" algn="l"/>
              </a:tabLst>
              <a:defRPr sz="15400">
                <a:solidFill>
                  <a:schemeClr val="tx1"/>
                </a:solidFill>
                <a:latin typeface="Times New Roman" panose="02020603050405020304" pitchFamily="18" charset="0"/>
              </a:defRPr>
            </a:lvl1pPr>
            <a:lvl2pPr marL="342900" indent="9525">
              <a:spcBef>
                <a:spcPct val="20000"/>
              </a:spcBef>
              <a:buChar char="–"/>
              <a:tabLst>
                <a:tab pos="342900" algn="l"/>
                <a:tab pos="685800" algn="l"/>
              </a:tabLst>
              <a:defRPr sz="13400">
                <a:solidFill>
                  <a:schemeClr val="tx1"/>
                </a:solidFill>
                <a:latin typeface="Times New Roman" panose="02020603050405020304" pitchFamily="18" charset="0"/>
              </a:defRPr>
            </a:lvl2pPr>
            <a:lvl3pPr marL="1143000" indent="-228600">
              <a:spcBef>
                <a:spcPct val="20000"/>
              </a:spcBef>
              <a:buChar char="•"/>
              <a:tabLst>
                <a:tab pos="342900" algn="l"/>
                <a:tab pos="685800" algn="l"/>
              </a:tabLst>
              <a:defRPr sz="11500">
                <a:solidFill>
                  <a:schemeClr val="tx1"/>
                </a:solidFill>
                <a:latin typeface="Times New Roman" panose="02020603050405020304" pitchFamily="18" charset="0"/>
              </a:defRPr>
            </a:lvl3pPr>
            <a:lvl4pPr marL="1600200" indent="-228600">
              <a:spcBef>
                <a:spcPct val="20000"/>
              </a:spcBef>
              <a:buChar char="–"/>
              <a:tabLst>
                <a:tab pos="342900" algn="l"/>
                <a:tab pos="685800" algn="l"/>
              </a:tabLst>
              <a:defRPr sz="9600">
                <a:solidFill>
                  <a:schemeClr val="tx1"/>
                </a:solidFill>
                <a:latin typeface="Times New Roman" panose="02020603050405020304" pitchFamily="18" charset="0"/>
              </a:defRPr>
            </a:lvl4pPr>
            <a:lvl5pPr marL="2057400" indent="-228600">
              <a:spcBef>
                <a:spcPct val="20000"/>
              </a:spcBef>
              <a:buChar char="»"/>
              <a:tabLst>
                <a:tab pos="342900" algn="l"/>
                <a:tab pos="685800" algn="l"/>
              </a:tabLst>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smtClean="0"/>
              <a:t>MOTIVATION</a:t>
            </a:r>
          </a:p>
          <a:p>
            <a:pPr algn="ctr" eaLnBrk="1" hangingPunct="1">
              <a:spcBef>
                <a:spcPct val="0"/>
              </a:spcBef>
              <a:buFontTx/>
              <a:buNone/>
            </a:pPr>
            <a:endParaRPr lang="en-US" altLang="en-US" sz="800" b="1" dirty="0"/>
          </a:p>
          <a:p>
            <a:pPr algn="just" eaLnBrk="1" hangingPunct="1">
              <a:spcBef>
                <a:spcPct val="0"/>
              </a:spcBef>
              <a:buFontTx/>
              <a:buNone/>
            </a:pPr>
            <a:r>
              <a:rPr lang="en-US" altLang="en-US" sz="3200" dirty="0">
                <a:sym typeface="Symbol" panose="05050102010706020507" pitchFamily="18" charset="2"/>
              </a:rPr>
              <a:t>For Electron Ion Collider (EIC), the high electron and ion polarizations are some of the key </a:t>
            </a:r>
            <a:r>
              <a:rPr lang="en-US" altLang="en-US" sz="3200" dirty="0" smtClean="0">
                <a:sym typeface="Symbol" panose="05050102010706020507" pitchFamily="18" charset="2"/>
              </a:rPr>
              <a:t>requirements [1]. It also requires both </a:t>
            </a:r>
            <a:r>
              <a:rPr lang="en-US" altLang="en-US" sz="3200" dirty="0">
                <a:sym typeface="Symbol" panose="05050102010706020507" pitchFamily="18" charset="2"/>
              </a:rPr>
              <a:t>longitudinal and transverse polarization orientations available at all interaction points (IPs</a:t>
            </a:r>
            <a:r>
              <a:rPr lang="en-US" altLang="en-US" sz="3200" dirty="0" smtClean="0">
                <a:sym typeface="Symbol" panose="05050102010706020507" pitchFamily="18" charset="2"/>
              </a:rPr>
              <a:t>), a sufficiently </a:t>
            </a:r>
            <a:r>
              <a:rPr lang="en-US" altLang="en-US" sz="3200" dirty="0">
                <a:sym typeface="Symbol" panose="05050102010706020507" pitchFamily="18" charset="2"/>
              </a:rPr>
              <a:t>long polarization </a:t>
            </a:r>
            <a:r>
              <a:rPr lang="en-US" altLang="en-US" sz="3200" dirty="0" smtClean="0">
                <a:sym typeface="Symbol" panose="05050102010706020507" pitchFamily="18" charset="2"/>
              </a:rPr>
              <a:t>lifetime, and spin </a:t>
            </a:r>
            <a:r>
              <a:rPr lang="en-US" altLang="en-US" sz="3200" dirty="0">
                <a:sym typeface="Symbol" panose="05050102010706020507" pitchFamily="18" charset="2"/>
              </a:rPr>
              <a:t>flipping. </a:t>
            </a:r>
            <a:r>
              <a:rPr lang="en-US" altLang="en-US" sz="3200" dirty="0" smtClean="0">
                <a:sym typeface="Symbol" panose="05050102010706020507" pitchFamily="18" charset="2"/>
              </a:rPr>
              <a:t>As </a:t>
            </a:r>
            <a:r>
              <a:rPr lang="en-US" altLang="en-US" sz="3200" dirty="0">
                <a:sym typeface="Symbol" panose="05050102010706020507" pitchFamily="18" charset="2"/>
              </a:rPr>
              <a:t>a novel technique, the </a:t>
            </a:r>
            <a:r>
              <a:rPr lang="en-US" altLang="en-US" sz="3200" dirty="0" smtClean="0">
                <a:sym typeface="Symbol" panose="05050102010706020507" pitchFamily="18" charset="2"/>
              </a:rPr>
              <a:t>transparent spin (TS) </a:t>
            </a:r>
            <a:r>
              <a:rPr lang="en-US" altLang="en-US" sz="3200" dirty="0">
                <a:sym typeface="Symbol" panose="05050102010706020507" pitchFamily="18" charset="2"/>
              </a:rPr>
              <a:t>mode makes the ring lattice “invisible” to the </a:t>
            </a:r>
            <a:r>
              <a:rPr lang="en-US" altLang="en-US" sz="3200" dirty="0" smtClean="0">
                <a:sym typeface="Symbol" panose="05050102010706020507" pitchFamily="18" charset="2"/>
              </a:rPr>
              <a:t>spins </a:t>
            </a:r>
            <a:r>
              <a:rPr lang="en-US" altLang="en-US" sz="3200" dirty="0">
                <a:sym typeface="Symbol" panose="05050102010706020507" pitchFamily="18" charset="2"/>
              </a:rPr>
              <a:t>and allows for polarization control by small magnetic fields just slightly breaking this spin motion degeneracy. </a:t>
            </a:r>
            <a:r>
              <a:rPr lang="en-US" altLang="en-US" sz="3200" dirty="0" smtClean="0">
                <a:sym typeface="Symbol" panose="05050102010706020507" pitchFamily="18" charset="2"/>
              </a:rPr>
              <a:t>The TS </a:t>
            </a:r>
            <a:r>
              <a:rPr lang="en-US" altLang="en-US" sz="3200" dirty="0">
                <a:sym typeface="Symbol" panose="05050102010706020507" pitchFamily="18" charset="2"/>
              </a:rPr>
              <a:t>mode offers unique opportunities for design of electron and ion polarization dynamics in JLEIC and electron polarization dynamics in Brookhaven’s </a:t>
            </a:r>
            <a:r>
              <a:rPr lang="en-US" altLang="en-US" sz="3200" dirty="0" err="1" smtClean="0">
                <a:sym typeface="Symbol" panose="05050102010706020507" pitchFamily="18" charset="2"/>
              </a:rPr>
              <a:t>eRHIC</a:t>
            </a:r>
            <a:r>
              <a:rPr lang="en-US" altLang="en-US" sz="3200" dirty="0" smtClean="0">
                <a:sym typeface="Symbol" panose="05050102010706020507" pitchFamily="18" charset="2"/>
              </a:rPr>
              <a:t> [2-5]. Considering </a:t>
            </a:r>
            <a:r>
              <a:rPr lang="en-US" altLang="en-US" sz="3200" dirty="0">
                <a:sym typeface="Symbol" panose="05050102010706020507" pitchFamily="18" charset="2"/>
              </a:rPr>
              <a:t>all technical capabilities and investigating the current existing colliders, </a:t>
            </a:r>
            <a:r>
              <a:rPr lang="en-US" altLang="en-US" sz="3200" dirty="0" smtClean="0">
                <a:sym typeface="Symbol" panose="05050102010706020507" pitchFamily="18" charset="2"/>
              </a:rPr>
              <a:t>RHIC </a:t>
            </a:r>
            <a:r>
              <a:rPr lang="en-US" altLang="en-US" sz="3200" dirty="0">
                <a:sym typeface="Symbol" panose="05050102010706020507" pitchFamily="18" charset="2"/>
              </a:rPr>
              <a:t>is a perfect place for an experimental test of </a:t>
            </a:r>
            <a:r>
              <a:rPr lang="en-US" altLang="en-US" sz="3200" dirty="0" smtClean="0">
                <a:sym typeface="Symbol" panose="05050102010706020507" pitchFamily="18" charset="2"/>
              </a:rPr>
              <a:t>the TS mode because it requires no </a:t>
            </a:r>
            <a:r>
              <a:rPr lang="en-US" altLang="en-US" sz="3200" dirty="0">
                <a:sym typeface="Symbol" panose="05050102010706020507" pitchFamily="18" charset="2"/>
              </a:rPr>
              <a:t>new </a:t>
            </a:r>
            <a:r>
              <a:rPr lang="en-US" altLang="en-US" sz="3200" dirty="0" smtClean="0">
                <a:sym typeface="Symbol" panose="05050102010706020507" pitchFamily="18" charset="2"/>
              </a:rPr>
              <a:t>hardware. Making the snake </a:t>
            </a:r>
            <a:r>
              <a:rPr lang="en-US" altLang="en-US" sz="3200" dirty="0">
                <a:sym typeface="Symbol" panose="05050102010706020507" pitchFamily="18" charset="2"/>
              </a:rPr>
              <a:t>axes parallel at </a:t>
            </a:r>
            <a:r>
              <a:rPr lang="en-US" altLang="en-US" sz="3200" dirty="0" smtClean="0">
                <a:sym typeface="Symbol" panose="05050102010706020507" pitchFamily="18" charset="2"/>
              </a:rPr>
              <a:t>0° </a:t>
            </a:r>
            <a:r>
              <a:rPr lang="en-US" altLang="en-US" sz="3200" dirty="0">
                <a:sym typeface="Symbol" panose="05050102010706020507" pitchFamily="18" charset="2"/>
              </a:rPr>
              <a:t>will set RHIC in the spin transparency </a:t>
            </a:r>
            <a:r>
              <a:rPr lang="en-US" altLang="en-US" sz="3200" dirty="0" smtClean="0">
                <a:sym typeface="Symbol" panose="05050102010706020507" pitchFamily="18" charset="2"/>
              </a:rPr>
              <a:t>mode. This adjustment yields </a:t>
            </a:r>
            <a:r>
              <a:rPr lang="en-US" altLang="en-US" sz="3200" dirty="0">
                <a:sym typeface="Symbol" panose="05050102010706020507" pitchFamily="18" charset="2"/>
              </a:rPr>
              <a:t>minimum field integral, minimum orbit excursion and </a:t>
            </a:r>
            <a:r>
              <a:rPr lang="en-US" altLang="en-US" sz="3200" dirty="0" smtClean="0">
                <a:sym typeface="Symbol" panose="05050102010706020507" pitchFamily="18" charset="2"/>
              </a:rPr>
              <a:t>requires no </a:t>
            </a:r>
            <a:r>
              <a:rPr lang="en-US" altLang="en-US" sz="3200" dirty="0">
                <a:sym typeface="Symbol" panose="05050102010706020507" pitchFamily="18" charset="2"/>
              </a:rPr>
              <a:t>flip of </a:t>
            </a:r>
            <a:r>
              <a:rPr lang="en-US" altLang="en-US" sz="3200" dirty="0" smtClean="0">
                <a:sym typeface="Symbol" panose="05050102010706020507" pitchFamily="18" charset="2"/>
              </a:rPr>
              <a:t>the field </a:t>
            </a:r>
            <a:r>
              <a:rPr lang="en-US" altLang="en-US" sz="3200" dirty="0">
                <a:sym typeface="Symbol" panose="05050102010706020507" pitchFamily="18" charset="2"/>
              </a:rPr>
              <a:t>sign and power supply </a:t>
            </a:r>
            <a:r>
              <a:rPr lang="en-US" altLang="en-US" sz="3200" dirty="0" smtClean="0">
                <a:sym typeface="Symbol" panose="05050102010706020507" pitchFamily="18" charset="2"/>
              </a:rPr>
              <a:t>polarities. The </a:t>
            </a:r>
            <a:r>
              <a:rPr lang="en-US" altLang="en-US" sz="3200" dirty="0">
                <a:sym typeface="Symbol" panose="05050102010706020507" pitchFamily="18" charset="2"/>
              </a:rPr>
              <a:t>snake currents can be changed </a:t>
            </a:r>
            <a:r>
              <a:rPr lang="en-US" altLang="en-US" sz="3200" dirty="0" smtClean="0">
                <a:sym typeface="Symbol" panose="05050102010706020507" pitchFamily="18" charset="2"/>
              </a:rPr>
              <a:t>dynamically </a:t>
            </a:r>
            <a:r>
              <a:rPr lang="en-US" altLang="en-US" sz="3200" dirty="0">
                <a:sym typeface="Symbol" panose="05050102010706020507" pitchFamily="18" charset="2"/>
              </a:rPr>
              <a:t>at 1 </a:t>
            </a:r>
            <a:r>
              <a:rPr lang="en-US" altLang="en-US" sz="3200" dirty="0" smtClean="0">
                <a:sym typeface="Symbol" panose="05050102010706020507" pitchFamily="18" charset="2"/>
              </a:rPr>
              <a:t>A/s. The </a:t>
            </a:r>
            <a:r>
              <a:rPr lang="en-US" altLang="en-US" sz="3200" dirty="0">
                <a:sym typeface="Symbol" panose="05050102010706020507" pitchFamily="18" charset="2"/>
              </a:rPr>
              <a:t>existing polarimeter </a:t>
            </a:r>
            <a:r>
              <a:rPr lang="en-US" altLang="en-US" sz="3200" dirty="0" smtClean="0">
                <a:sym typeface="Symbol" panose="05050102010706020507" pitchFamily="18" charset="2"/>
              </a:rPr>
              <a:t>can provide a fast polarization measurement. Only </a:t>
            </a:r>
            <a:r>
              <a:rPr lang="en-US" altLang="en-US" sz="3200" dirty="0">
                <a:sym typeface="Symbol" panose="05050102010706020507" pitchFamily="18" charset="2"/>
              </a:rPr>
              <a:t>relative </a:t>
            </a:r>
            <a:r>
              <a:rPr lang="en-US" altLang="en-US" sz="3200" dirty="0" smtClean="0">
                <a:sym typeface="Symbol" panose="05050102010706020507" pitchFamily="18" charset="2"/>
              </a:rPr>
              <a:t>measurement is needed. </a:t>
            </a:r>
            <a:endParaRPr lang="en-US" altLang="en-US" sz="3200" dirty="0">
              <a:sym typeface="Symbol" panose="05050102010706020507" pitchFamily="18" charset="2"/>
            </a:endParaRPr>
          </a:p>
        </p:txBody>
      </p:sp>
      <p:sp>
        <p:nvSpPr>
          <p:cNvPr id="1032" name="AutoShape 3863"/>
          <p:cNvSpPr>
            <a:spLocks noChangeArrowheads="1"/>
          </p:cNvSpPr>
          <p:nvPr/>
        </p:nvSpPr>
        <p:spPr bwMode="auto">
          <a:xfrm>
            <a:off x="609600" y="3833861"/>
            <a:ext cx="10439400" cy="7675353"/>
          </a:xfrm>
          <a:prstGeom prst="roundRect">
            <a:avLst>
              <a:gd name="adj" fmla="val 2255"/>
            </a:avLst>
          </a:prstGeom>
          <a:solidFill>
            <a:srgbClr val="EAEAEA"/>
          </a:solidFill>
          <a:ln w="28575">
            <a:solidFill>
              <a:schemeClr val="bg2"/>
            </a:solidFill>
            <a:round/>
            <a:headEnd/>
            <a:tailEnd/>
          </a:ln>
        </p:spPr>
        <p:txBody>
          <a:bodyPr lIns="182880" tIns="0" rIns="18288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en-US" altLang="en-US" sz="400" b="1" dirty="0" smtClean="0">
              <a:latin typeface="+mn-lt"/>
            </a:endParaRPr>
          </a:p>
          <a:p>
            <a:pPr algn="ctr" eaLnBrk="1" hangingPunct="1">
              <a:defRPr/>
            </a:pPr>
            <a:r>
              <a:rPr lang="en-US" altLang="en-US" sz="3600" b="1" dirty="0" smtClean="0">
                <a:latin typeface="+mn-lt"/>
              </a:rPr>
              <a:t>ABSTRACT</a:t>
            </a:r>
          </a:p>
          <a:p>
            <a:pPr algn="just" eaLnBrk="1" hangingPunct="1">
              <a:defRPr/>
            </a:pPr>
            <a:r>
              <a:rPr lang="en-US" altLang="en-US" sz="3200" dirty="0"/>
              <a:t>The transparent spin mode has been proposed as a new technique for preservation and control of the spin </a:t>
            </a:r>
            <a:r>
              <a:rPr lang="en-US" altLang="en-US" sz="3200" dirty="0" smtClean="0"/>
              <a:t>polarization </a:t>
            </a:r>
            <a:r>
              <a:rPr lang="en-US" altLang="en-US" sz="3200" dirty="0"/>
              <a:t>of ion beams in a synchrotron. The ion rings of the proposed Jefferson Lab Electron-Ion Collider (JLEIC) adopted this technique in their figure-8 design. The transparent spin mode can also be setup in a racetrack with two identical Siberian snakes. There is a proposal to test the predicted features of the spin transparent mode in Relativistic Heavy Ion Collider (RHIC), which already has all of the necessary hardware capabilities. We have earlier analytically estimated the setup parameters and developed a preliminary experimental plan. In this paper we describe </a:t>
            </a:r>
            <a:r>
              <a:rPr lang="en-US" altLang="en-US" sz="3200" dirty="0" smtClean="0"/>
              <a:t>simulation setup </a:t>
            </a:r>
            <a:r>
              <a:rPr lang="en-US" altLang="en-US" sz="3200" dirty="0"/>
              <a:t>and benchmarking </a:t>
            </a:r>
            <a:r>
              <a:rPr lang="en-US" altLang="en-US" sz="3200" dirty="0" smtClean="0"/>
              <a:t>for </a:t>
            </a:r>
            <a:r>
              <a:rPr lang="en-US" altLang="en-US" sz="3200" dirty="0"/>
              <a:t>the proposed experiment </a:t>
            </a:r>
            <a:r>
              <a:rPr lang="en-US" altLang="en-US" sz="3200" dirty="0" smtClean="0"/>
              <a:t>using </a:t>
            </a:r>
            <a:r>
              <a:rPr lang="en-US" altLang="en-US" sz="3200" dirty="0"/>
              <a:t>a Zgoubi model of RHIC</a:t>
            </a:r>
            <a:r>
              <a:rPr lang="en-US" altLang="en-US" sz="3200" dirty="0" smtClean="0"/>
              <a:t>. </a:t>
            </a:r>
            <a:endParaRPr lang="en-GB" altLang="en-US" sz="3200" dirty="0" smtClean="0"/>
          </a:p>
        </p:txBody>
      </p:sp>
      <p:pic>
        <p:nvPicPr>
          <p:cNvPr id="4103" name="Picture 39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03600" y="-23859"/>
            <a:ext cx="3429000" cy="111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3853"/>
          <p:cNvSpPr>
            <a:spLocks noChangeArrowheads="1"/>
          </p:cNvSpPr>
          <p:nvPr/>
        </p:nvSpPr>
        <p:spPr bwMode="auto">
          <a:xfrm>
            <a:off x="3124200" y="-240879"/>
            <a:ext cx="25679400" cy="371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Black" panose="020B0A04020102020204" pitchFamily="34" charset="0"/>
              </a:rPr>
              <a:t>SIMULATION OF TRANSPARENT SPIN EXPERIMENT IN </a:t>
            </a:r>
            <a:r>
              <a:rPr lang="en-US" altLang="en-US" sz="5400" dirty="0" smtClean="0">
                <a:latin typeface="Arial Black" panose="020B0A04020102020204" pitchFamily="34" charset="0"/>
              </a:rPr>
              <a:t>RHIC</a:t>
            </a:r>
          </a:p>
          <a:p>
            <a:pPr algn="ctr" eaLnBrk="1" hangingPunct="1">
              <a:spcBef>
                <a:spcPct val="0"/>
              </a:spcBef>
              <a:buFontTx/>
              <a:buNone/>
            </a:pPr>
            <a:r>
              <a:rPr lang="en-GB" altLang="en-US" sz="4000" b="1" dirty="0">
                <a:solidFill>
                  <a:srgbClr val="0070C0"/>
                </a:solidFill>
                <a:latin typeface="Arial" panose="020B0604020202020204" pitchFamily="34" charset="0"/>
              </a:rPr>
              <a:t>H. </a:t>
            </a:r>
            <a:r>
              <a:rPr lang="en-GB" altLang="en-US" sz="4000" b="1" dirty="0" smtClean="0">
                <a:solidFill>
                  <a:srgbClr val="0070C0"/>
                </a:solidFill>
                <a:latin typeface="Arial" panose="020B0604020202020204" pitchFamily="34" charset="0"/>
              </a:rPr>
              <a:t>Huang, </a:t>
            </a:r>
            <a:r>
              <a:rPr lang="en-GB" altLang="en-US" sz="4000" b="1" dirty="0">
                <a:solidFill>
                  <a:srgbClr val="0070C0"/>
                </a:solidFill>
                <a:latin typeface="Arial" panose="020B0604020202020204" pitchFamily="34" charset="0"/>
              </a:rPr>
              <a:t>V.S. </a:t>
            </a:r>
            <a:r>
              <a:rPr lang="en-GB" altLang="en-US" sz="4000" b="1" dirty="0" err="1" smtClean="0">
                <a:solidFill>
                  <a:srgbClr val="0070C0"/>
                </a:solidFill>
                <a:latin typeface="Arial" panose="020B0604020202020204" pitchFamily="34" charset="0"/>
              </a:rPr>
              <a:t>Morozov</a:t>
            </a:r>
            <a:r>
              <a:rPr lang="en-GB" altLang="en-US" sz="4000" b="1" dirty="0" smtClean="0">
                <a:solidFill>
                  <a:srgbClr val="0070C0"/>
                </a:solidFill>
                <a:latin typeface="Arial" panose="020B0604020202020204" pitchFamily="34" charset="0"/>
              </a:rPr>
              <a:t>, </a:t>
            </a:r>
            <a:r>
              <a:rPr lang="en-GB" altLang="en-US" sz="4000" b="1" dirty="0">
                <a:solidFill>
                  <a:srgbClr val="0070C0"/>
                </a:solidFill>
                <a:latin typeface="Arial" panose="020B0604020202020204" pitchFamily="34" charset="0"/>
              </a:rPr>
              <a:t>F. Lin, Y. Zhang, </a:t>
            </a:r>
            <a:r>
              <a:rPr lang="en-GB" altLang="en-US" sz="4000" b="1" dirty="0" err="1">
                <a:solidFill>
                  <a:srgbClr val="0070C0"/>
                </a:solidFill>
                <a:latin typeface="Arial" panose="020B0604020202020204" pitchFamily="34" charset="0"/>
              </a:rPr>
              <a:t>Ya.S</a:t>
            </a:r>
            <a:r>
              <a:rPr lang="en-GB" altLang="en-US" sz="4000" b="1" dirty="0">
                <a:solidFill>
                  <a:srgbClr val="0070C0"/>
                </a:solidFill>
                <a:latin typeface="Arial" panose="020B0604020202020204" pitchFamily="34" charset="0"/>
              </a:rPr>
              <a:t>. </a:t>
            </a:r>
            <a:r>
              <a:rPr lang="en-GB" altLang="en-US" sz="4000" b="1" dirty="0" err="1">
                <a:solidFill>
                  <a:srgbClr val="0070C0"/>
                </a:solidFill>
                <a:latin typeface="Arial" panose="020B0604020202020204" pitchFamily="34" charset="0"/>
              </a:rPr>
              <a:t>Derbenev</a:t>
            </a:r>
            <a:r>
              <a:rPr lang="en-GB" altLang="en-US" sz="4000" b="1" dirty="0">
                <a:solidFill>
                  <a:srgbClr val="0070C0"/>
                </a:solidFill>
                <a:latin typeface="Arial" panose="020B0604020202020204" pitchFamily="34" charset="0"/>
              </a:rPr>
              <a:t>, </a:t>
            </a:r>
            <a:r>
              <a:rPr lang="en-GB" altLang="en-US" sz="3600" b="1" i="1" dirty="0">
                <a:solidFill>
                  <a:srgbClr val="0070C0"/>
                </a:solidFill>
                <a:latin typeface="Arial" panose="020B0604020202020204" pitchFamily="34" charset="0"/>
              </a:rPr>
              <a:t>Jefferson Lab</a:t>
            </a:r>
            <a:r>
              <a:rPr lang="en-GB" altLang="en-US" sz="3600" b="1" i="1" dirty="0" smtClean="0">
                <a:solidFill>
                  <a:srgbClr val="0070C0"/>
                </a:solidFill>
                <a:latin typeface="Arial" panose="020B0604020202020204" pitchFamily="34" charset="0"/>
              </a:rPr>
              <a:t>. USA</a:t>
            </a:r>
            <a:endParaRPr lang="en-GB" altLang="en-US" sz="3600" b="1" i="1" dirty="0">
              <a:solidFill>
                <a:srgbClr val="0070C0"/>
              </a:solidFill>
              <a:latin typeface="Arial" panose="020B0604020202020204" pitchFamily="34" charset="0"/>
            </a:endParaRPr>
          </a:p>
          <a:p>
            <a:pPr algn="ctr" eaLnBrk="1" hangingPunct="1">
              <a:spcBef>
                <a:spcPct val="0"/>
              </a:spcBef>
              <a:buFontTx/>
              <a:buNone/>
            </a:pPr>
            <a:r>
              <a:rPr lang="en-GB" altLang="en-US" sz="4000" b="1" dirty="0">
                <a:solidFill>
                  <a:srgbClr val="0070C0"/>
                </a:solidFill>
                <a:latin typeface="Arial" panose="020B0604020202020204" pitchFamily="34" charset="0"/>
              </a:rPr>
              <a:t>A.M. Kondratenko, M.A. Kondratenko, </a:t>
            </a:r>
            <a:r>
              <a:rPr lang="en-GB" altLang="en-US" sz="3600" b="1" i="1" dirty="0">
                <a:solidFill>
                  <a:srgbClr val="0070C0"/>
                </a:solidFill>
                <a:latin typeface="Arial" panose="020B0604020202020204" pitchFamily="34" charset="0"/>
              </a:rPr>
              <a:t>Sci. &amp; Tech. Laboratory </a:t>
            </a:r>
            <a:r>
              <a:rPr lang="en-GB" altLang="en-US" sz="3600" b="1" i="1" dirty="0" err="1">
                <a:solidFill>
                  <a:srgbClr val="0070C0"/>
                </a:solidFill>
                <a:latin typeface="Arial" panose="020B0604020202020204" pitchFamily="34" charset="0"/>
              </a:rPr>
              <a:t>Zaryad</a:t>
            </a:r>
            <a:r>
              <a:rPr lang="en-GB" altLang="en-US" sz="3600" b="1" i="1" dirty="0">
                <a:solidFill>
                  <a:srgbClr val="0070C0"/>
                </a:solidFill>
                <a:latin typeface="Arial" panose="020B0604020202020204" pitchFamily="34" charset="0"/>
              </a:rPr>
              <a:t>, Novosibirsk, Russia </a:t>
            </a:r>
          </a:p>
          <a:p>
            <a:pPr algn="ctr" eaLnBrk="1" hangingPunct="1">
              <a:spcBef>
                <a:spcPct val="0"/>
              </a:spcBef>
              <a:buFontTx/>
              <a:buNone/>
            </a:pPr>
            <a:r>
              <a:rPr lang="en-GB" altLang="en-US" sz="4000" b="1" dirty="0" err="1">
                <a:solidFill>
                  <a:srgbClr val="0070C0"/>
                </a:solidFill>
                <a:latin typeface="Arial" panose="020B0604020202020204" pitchFamily="34" charset="0"/>
              </a:rPr>
              <a:t>Yu.N</a:t>
            </a:r>
            <a:r>
              <a:rPr lang="en-GB" altLang="en-US" sz="4000" b="1" dirty="0">
                <a:solidFill>
                  <a:srgbClr val="0070C0"/>
                </a:solidFill>
                <a:latin typeface="Arial" panose="020B0604020202020204" pitchFamily="34" charset="0"/>
              </a:rPr>
              <a:t>. </a:t>
            </a:r>
            <a:r>
              <a:rPr lang="en-GB" altLang="en-US" sz="4000" b="1" dirty="0" err="1">
                <a:solidFill>
                  <a:srgbClr val="0070C0"/>
                </a:solidFill>
                <a:latin typeface="Arial" panose="020B0604020202020204" pitchFamily="34" charset="0"/>
              </a:rPr>
              <a:t>Filatov</a:t>
            </a:r>
            <a:r>
              <a:rPr lang="en-GB" altLang="en-US" sz="4000" b="1" dirty="0">
                <a:solidFill>
                  <a:srgbClr val="0070C0"/>
                </a:solidFill>
                <a:latin typeface="Arial" panose="020B0604020202020204" pitchFamily="34" charset="0"/>
              </a:rPr>
              <a:t>, </a:t>
            </a:r>
            <a:r>
              <a:rPr lang="en-GB" altLang="en-US" sz="3600" b="1" i="1" dirty="0">
                <a:solidFill>
                  <a:srgbClr val="0070C0"/>
                </a:solidFill>
                <a:latin typeface="Arial" panose="020B0604020202020204" pitchFamily="34" charset="0"/>
              </a:rPr>
              <a:t>MIPT, </a:t>
            </a:r>
            <a:r>
              <a:rPr lang="en-GB" altLang="en-US" sz="3600" b="1" i="1" dirty="0" err="1">
                <a:solidFill>
                  <a:srgbClr val="0070C0"/>
                </a:solidFill>
                <a:latin typeface="Arial" panose="020B0604020202020204" pitchFamily="34" charset="0"/>
              </a:rPr>
              <a:t>Dolgoprudniy</a:t>
            </a:r>
            <a:r>
              <a:rPr lang="en-GB" altLang="en-US" sz="3600" b="1" i="1" dirty="0">
                <a:solidFill>
                  <a:srgbClr val="0070C0"/>
                </a:solidFill>
                <a:latin typeface="Arial" panose="020B0604020202020204" pitchFamily="34" charset="0"/>
              </a:rPr>
              <a:t>, Moscow Region, Russia </a:t>
            </a:r>
          </a:p>
          <a:p>
            <a:pPr algn="ctr" eaLnBrk="1" hangingPunct="1">
              <a:spcBef>
                <a:spcPct val="0"/>
              </a:spcBef>
              <a:buFontTx/>
              <a:buNone/>
            </a:pPr>
            <a:r>
              <a:rPr lang="en-GB" altLang="en-US" sz="4000" b="1" dirty="0">
                <a:solidFill>
                  <a:srgbClr val="0070C0"/>
                </a:solidFill>
                <a:latin typeface="Arial" panose="020B0604020202020204" pitchFamily="34" charset="0"/>
              </a:rPr>
              <a:t>P. Adams, H.X. Huang, F. </a:t>
            </a:r>
            <a:r>
              <a:rPr lang="en-GB" altLang="en-US" sz="4000" b="1" dirty="0" err="1">
                <a:solidFill>
                  <a:srgbClr val="0070C0"/>
                </a:solidFill>
                <a:latin typeface="Arial" panose="020B0604020202020204" pitchFamily="34" charset="0"/>
              </a:rPr>
              <a:t>Meot</a:t>
            </a:r>
            <a:r>
              <a:rPr lang="en-GB" altLang="en-US" sz="4000" b="1" dirty="0">
                <a:solidFill>
                  <a:srgbClr val="0070C0"/>
                </a:solidFill>
                <a:latin typeface="Arial" panose="020B0604020202020204" pitchFamily="34" charset="0"/>
              </a:rPr>
              <a:t>, V. </a:t>
            </a:r>
            <a:r>
              <a:rPr lang="en-GB" altLang="en-US" sz="4000" b="1" dirty="0" err="1">
                <a:solidFill>
                  <a:srgbClr val="0070C0"/>
                </a:solidFill>
                <a:latin typeface="Arial" panose="020B0604020202020204" pitchFamily="34" charset="0"/>
              </a:rPr>
              <a:t>Ptitsyn</a:t>
            </a:r>
            <a:r>
              <a:rPr lang="en-GB" altLang="en-US" sz="4000" b="1" dirty="0">
                <a:solidFill>
                  <a:srgbClr val="0070C0"/>
                </a:solidFill>
                <a:latin typeface="Arial" panose="020B0604020202020204" pitchFamily="34" charset="0"/>
              </a:rPr>
              <a:t>, W. </a:t>
            </a:r>
            <a:r>
              <a:rPr lang="en-GB" altLang="en-US" sz="4000" b="1" dirty="0" err="1">
                <a:solidFill>
                  <a:srgbClr val="0070C0"/>
                </a:solidFill>
                <a:latin typeface="Arial" panose="020B0604020202020204" pitchFamily="34" charset="0"/>
              </a:rPr>
              <a:t>Schmidke</a:t>
            </a:r>
            <a:r>
              <a:rPr lang="en-GB" altLang="en-US" sz="4000" b="1" dirty="0">
                <a:solidFill>
                  <a:srgbClr val="0070C0"/>
                </a:solidFill>
                <a:latin typeface="Arial" panose="020B0604020202020204" pitchFamily="34" charset="0"/>
              </a:rPr>
              <a:t>, </a:t>
            </a:r>
            <a:r>
              <a:rPr lang="en-GB" altLang="en-US" sz="3600" b="1" i="1" dirty="0">
                <a:solidFill>
                  <a:srgbClr val="0070C0"/>
                </a:solidFill>
                <a:latin typeface="Arial" panose="020B0604020202020204" pitchFamily="34" charset="0"/>
              </a:rPr>
              <a:t>BNL, Upton, NY, </a:t>
            </a:r>
            <a:r>
              <a:rPr lang="en-GB" altLang="en-US" sz="3600" b="1" i="1" dirty="0" smtClean="0">
                <a:solidFill>
                  <a:srgbClr val="0070C0"/>
                </a:solidFill>
                <a:latin typeface="Arial" panose="020B0604020202020204" pitchFamily="34" charset="0"/>
              </a:rPr>
              <a:t>USA</a:t>
            </a:r>
            <a:endParaRPr lang="en-US" altLang="en-US" sz="3600" i="1" dirty="0">
              <a:solidFill>
                <a:srgbClr val="0070C0"/>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17" name="AutoShape 3862"/>
              <p:cNvSpPr>
                <a:spLocks noChangeArrowheads="1"/>
              </p:cNvSpPr>
              <p:nvPr/>
            </p:nvSpPr>
            <p:spPr bwMode="auto">
              <a:xfrm>
                <a:off x="609600" y="23725076"/>
                <a:ext cx="10439400" cy="17551460"/>
              </a:xfrm>
              <a:prstGeom prst="roundRect">
                <a:avLst>
                  <a:gd name="adj" fmla="val 1612"/>
                </a:avLst>
              </a:prstGeom>
              <a:solidFill>
                <a:srgbClr val="EAEAEA"/>
              </a:solidFill>
              <a:ln w="28575">
                <a:solidFill>
                  <a:schemeClr val="bg2"/>
                </a:solidFill>
                <a:round/>
                <a:headEnd/>
                <a:tailEnd/>
              </a:ln>
            </p:spPr>
            <p:txBody>
              <a:bodyPr lIns="182880" tIns="91440" rIns="182880" bIns="182880"/>
              <a:lstStyle>
                <a:lvl1pPr>
                  <a:spcBef>
                    <a:spcPct val="20000"/>
                  </a:spcBef>
                  <a:buChar char="•"/>
                  <a:tabLst>
                    <a:tab pos="342900" algn="l"/>
                    <a:tab pos="685800" algn="l"/>
                  </a:tabLst>
                  <a:defRPr sz="15400">
                    <a:solidFill>
                      <a:schemeClr val="tx1"/>
                    </a:solidFill>
                    <a:latin typeface="Times New Roman" panose="02020603050405020304" pitchFamily="18" charset="0"/>
                  </a:defRPr>
                </a:lvl1pPr>
                <a:lvl2pPr marL="342900" indent="9525">
                  <a:spcBef>
                    <a:spcPct val="20000"/>
                  </a:spcBef>
                  <a:buChar char="–"/>
                  <a:tabLst>
                    <a:tab pos="342900" algn="l"/>
                    <a:tab pos="685800" algn="l"/>
                  </a:tabLst>
                  <a:defRPr sz="13400">
                    <a:solidFill>
                      <a:schemeClr val="tx1"/>
                    </a:solidFill>
                    <a:latin typeface="Times New Roman" panose="02020603050405020304" pitchFamily="18" charset="0"/>
                  </a:defRPr>
                </a:lvl2pPr>
                <a:lvl3pPr marL="1143000" indent="-228600">
                  <a:spcBef>
                    <a:spcPct val="20000"/>
                  </a:spcBef>
                  <a:buChar char="•"/>
                  <a:tabLst>
                    <a:tab pos="342900" algn="l"/>
                    <a:tab pos="685800" algn="l"/>
                  </a:tabLst>
                  <a:defRPr sz="11500">
                    <a:solidFill>
                      <a:schemeClr val="tx1"/>
                    </a:solidFill>
                    <a:latin typeface="Times New Roman" panose="02020603050405020304" pitchFamily="18" charset="0"/>
                  </a:defRPr>
                </a:lvl3pPr>
                <a:lvl4pPr marL="1600200" indent="-228600">
                  <a:spcBef>
                    <a:spcPct val="20000"/>
                  </a:spcBef>
                  <a:buChar char="–"/>
                  <a:tabLst>
                    <a:tab pos="342900" algn="l"/>
                    <a:tab pos="685800" algn="l"/>
                  </a:tabLst>
                  <a:defRPr sz="9600">
                    <a:solidFill>
                      <a:schemeClr val="tx1"/>
                    </a:solidFill>
                    <a:latin typeface="Times New Roman" panose="02020603050405020304" pitchFamily="18" charset="0"/>
                  </a:defRPr>
                </a:lvl4pPr>
                <a:lvl5pPr marL="2057400" indent="-228600">
                  <a:spcBef>
                    <a:spcPct val="20000"/>
                  </a:spcBef>
                  <a:buChar char="»"/>
                  <a:tabLst>
                    <a:tab pos="342900" algn="l"/>
                    <a:tab pos="685800" algn="l"/>
                  </a:tabLst>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smtClean="0"/>
                  <a:t>MODEL </a:t>
                </a:r>
                <a:r>
                  <a:rPr lang="en-US" altLang="en-US" sz="3600" b="1"/>
                  <a:t>OF TRANSPARENT </a:t>
                </a:r>
                <a:r>
                  <a:rPr lang="en-US" altLang="en-US" sz="3600" b="1"/>
                  <a:t>SPIN </a:t>
                </a:r>
                <a:r>
                  <a:rPr lang="en-US" altLang="en-US" sz="3600" b="1" smtClean="0"/>
                  <a:t>MODE</a:t>
                </a:r>
                <a:endParaRPr lang="en-US" altLang="en-US" sz="3600" b="1" dirty="0" smtClean="0"/>
              </a:p>
              <a:p>
                <a:pPr algn="just">
                  <a:buNone/>
                </a:pPr>
                <a:r>
                  <a:rPr lang="en-US" sz="3200" dirty="0" smtClean="0"/>
                  <a:t>The </a:t>
                </a:r>
                <a:r>
                  <a:rPr lang="en-US" sz="3200" dirty="0" err="1"/>
                  <a:t>rms</a:t>
                </a:r>
                <a:r>
                  <a:rPr lang="en-US" sz="3200" dirty="0"/>
                  <a:t> strength of the spin resonance due to 𝑄 uncorrelated segments of length 𝑙</a:t>
                </a:r>
                <a:r>
                  <a:rPr lang="en-US" sz="3200" baseline="-25000" dirty="0"/>
                  <a:t>𝑘</a:t>
                </a:r>
                <a:r>
                  <a:rPr lang="en-US" sz="3200" dirty="0"/>
                  <a:t> with radial fields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h</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h</m:t>
                        </m:r>
                      </m:e>
                      <m:sub>
                        <m:r>
                          <a:rPr lang="en-US" sz="3200" i="1">
                            <a:latin typeface="Cambria Math" panose="02040503050406030204" pitchFamily="18" charset="0"/>
                          </a:rPr>
                          <m:t>𝑥</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𝑧</m:t>
                        </m:r>
                      </m:e>
                      <m:sub>
                        <m:r>
                          <a:rPr lang="en-US" sz="3200" i="1">
                            <a:latin typeface="Cambria Math" panose="02040503050406030204" pitchFamily="18" charset="0"/>
                          </a:rPr>
                          <m:t>𝑘</m:t>
                        </m:r>
                      </m:sub>
                    </m:sSub>
                    <m:r>
                      <a:rPr lang="en-US" sz="3200" i="1">
                        <a:latin typeface="Cambria Math" panose="02040503050406030204" pitchFamily="18" charset="0"/>
                      </a:rPr>
                      <m:t>)</m:t>
                    </m:r>
                  </m:oMath>
                </a14:m>
                <a:r>
                  <a:rPr lang="en-US" sz="3200" dirty="0"/>
                  <a:t> </a:t>
                </a:r>
                <a:r>
                  <a:rPr lang="en-US" sz="3200" dirty="0" smtClean="0"/>
                  <a:t>normalized </a:t>
                </a:r>
                <a:r>
                  <a:rPr lang="en-US" sz="3200" dirty="0"/>
                  <a:t>to 𝐵𝜌/𝑅 where 𝑅 is the average radius for circumference 𝐶=2𝜋𝑅 </a:t>
                </a:r>
                <a:r>
                  <a:rPr lang="en-US" sz="3200" dirty="0" smtClean="0"/>
                  <a:t>is</a:t>
                </a:r>
              </a:p>
              <a:p>
                <a:pPr algn="just">
                  <a:buNone/>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sSup>
                            <m:sSupPr>
                              <m:ctrlPr>
                                <a:rPr lang="en-US" sz="3200" i="1">
                                  <a:latin typeface="Cambria Math" panose="02040503050406030204" pitchFamily="18" charset="0"/>
                                </a:rPr>
                              </m:ctrlPr>
                            </m:sSupPr>
                            <m:e>
                              <m:sSub>
                                <m:sSubPr>
                                  <m:ctrlPr>
                                    <a:rPr lang="en-US" sz="3200" i="1">
                                      <a:latin typeface="Cambria Math" panose="02040503050406030204" pitchFamily="18" charset="0"/>
                                    </a:rPr>
                                  </m:ctrlPr>
                                </m:sSubPr>
                                <m:e>
                                  <m:r>
                                    <a:rPr lang="ru-RU" sz="3200">
                                      <a:latin typeface="Cambria Math" panose="02040503050406030204" pitchFamily="18" charset="0"/>
                                    </a:rPr>
                                    <m:t>|</m:t>
                                  </m:r>
                                  <m:r>
                                    <a:rPr lang="ru-RU" sz="3200" i="1">
                                      <a:latin typeface="Cambria Math" panose="02040503050406030204" pitchFamily="18" charset="0"/>
                                    </a:rPr>
                                    <m:t>𝜔</m:t>
                                  </m:r>
                                </m:e>
                                <m:sub>
                                  <m:r>
                                    <a:rPr lang="ru-RU" sz="3200" i="1">
                                      <a:latin typeface="Cambria Math" panose="02040503050406030204" pitchFamily="18" charset="0"/>
                                    </a:rPr>
                                    <m:t>𝑐𝑜h</m:t>
                                  </m:r>
                                </m:sub>
                              </m:sSub>
                              <m:r>
                                <a:rPr lang="ru-RU" sz="3200">
                                  <a:latin typeface="Cambria Math" panose="02040503050406030204" pitchFamily="18" charset="0"/>
                                </a:rPr>
                                <m:t>|</m:t>
                              </m:r>
                            </m:e>
                            <m:sup>
                              <m:r>
                                <a:rPr lang="ru-RU" sz="3200">
                                  <a:latin typeface="Cambria Math" panose="02040503050406030204" pitchFamily="18" charset="0"/>
                                </a:rPr>
                                <m:t>2</m:t>
                              </m:r>
                            </m:sup>
                          </m:sSup>
                        </m:e>
                      </m:acc>
                      <m:r>
                        <a:rPr lang="ru-RU" sz="3200">
                          <a:latin typeface="Cambria Math" panose="02040503050406030204" pitchFamily="18" charset="0"/>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ru-RU" sz="3200" i="1">
                                  <a:latin typeface="Cambria Math" panose="02040503050406030204" pitchFamily="18" charset="0"/>
                                </a:rPr>
                                <m:t>𝛾</m:t>
                              </m:r>
                              <m:r>
                                <a:rPr lang="ru-RU" sz="3200" i="1">
                                  <a:latin typeface="Cambria Math" panose="02040503050406030204" pitchFamily="18" charset="0"/>
                                </a:rPr>
                                <m:t>𝐺</m:t>
                              </m:r>
                            </m:e>
                          </m:d>
                        </m:e>
                        <m:sup>
                          <m:r>
                            <a:rPr lang="ru-RU" sz="3200">
                              <a:latin typeface="Cambria Math" panose="02040503050406030204" pitchFamily="18" charset="0"/>
                            </a:rPr>
                            <m:t>2</m:t>
                          </m:r>
                        </m:sup>
                      </m:sSup>
                      <m:nary>
                        <m:naryPr>
                          <m:chr m:val="∑"/>
                          <m:limLoc m:val="undOvr"/>
                          <m:ctrlPr>
                            <a:rPr lang="en-US" sz="3200" i="1">
                              <a:latin typeface="Cambria Math" panose="02040503050406030204" pitchFamily="18" charset="0"/>
                            </a:rPr>
                          </m:ctrlPr>
                        </m:naryPr>
                        <m:sub>
                          <m:r>
                            <a:rPr lang="ru-RU" sz="3200" i="1">
                              <a:latin typeface="Cambria Math" panose="02040503050406030204" pitchFamily="18" charset="0"/>
                            </a:rPr>
                            <m:t>𝑘</m:t>
                          </m:r>
                          <m:r>
                            <a:rPr lang="ru-RU" sz="3200">
                              <a:latin typeface="Cambria Math" panose="02040503050406030204" pitchFamily="18" charset="0"/>
                            </a:rPr>
                            <m:t>=1</m:t>
                          </m:r>
                        </m:sub>
                        <m:sup>
                          <m:r>
                            <a:rPr lang="ru-RU" sz="3200" i="1">
                              <a:latin typeface="Cambria Math" panose="02040503050406030204" pitchFamily="18" charset="0"/>
                            </a:rPr>
                            <m:t>𝑄</m:t>
                          </m:r>
                        </m:sup>
                        <m:e>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𝑙</m:t>
                                          </m:r>
                                        </m:e>
                                        <m:sub>
                                          <m:r>
                                            <a:rPr lang="en-US" sz="3200" i="1">
                                              <a:latin typeface="Cambria Math" panose="02040503050406030204" pitchFamily="18" charset="0"/>
                                            </a:rPr>
                                            <m:t>𝑘</m:t>
                                          </m:r>
                                        </m:sub>
                                      </m:sSub>
                                    </m:num>
                                    <m:den>
                                      <m:r>
                                        <a:rPr lang="en-US" sz="3200" i="1">
                                          <a:latin typeface="Cambria Math" panose="02040503050406030204" pitchFamily="18" charset="0"/>
                                        </a:rPr>
                                        <m:t>𝐶</m:t>
                                      </m:r>
                                    </m:den>
                                  </m:f>
                                </m:e>
                              </m:d>
                            </m:e>
                            <m:sup>
                              <m:r>
                                <a:rPr lang="en-US" sz="3200">
                                  <a:latin typeface="Cambria Math" panose="02040503050406030204" pitchFamily="18" charset="0"/>
                                </a:rPr>
                                <m:t>2</m:t>
                              </m:r>
                            </m:sup>
                          </m:sSup>
                          <m:acc>
                            <m:accPr>
                              <m:chr m:val="̅"/>
                              <m:ctrlPr>
                                <a:rPr lang="en-US" sz="3200" i="1">
                                  <a:latin typeface="Cambria Math" panose="02040503050406030204" pitchFamily="18" charset="0"/>
                                </a:rPr>
                              </m:ctrlPr>
                            </m:accPr>
                            <m:e>
                              <m:sSubSup>
                                <m:sSubSupPr>
                                  <m:ctrlPr>
                                    <a:rPr lang="en-US" sz="3200" i="1">
                                      <a:latin typeface="Cambria Math" panose="02040503050406030204" pitchFamily="18" charset="0"/>
                                    </a:rPr>
                                  </m:ctrlPr>
                                </m:sSubSupPr>
                                <m:e>
                                  <m:r>
                                    <a:rPr lang="ru-RU" sz="3200" i="1">
                                      <a:latin typeface="Cambria Math" panose="02040503050406030204" pitchFamily="18" charset="0"/>
                                    </a:rPr>
                                    <m:t>h</m:t>
                                  </m:r>
                                </m:e>
                                <m:sub>
                                  <m:r>
                                    <a:rPr lang="ru-RU" sz="3200" i="1">
                                      <a:latin typeface="Cambria Math" panose="02040503050406030204" pitchFamily="18" charset="0"/>
                                    </a:rPr>
                                    <m:t>𝑘</m:t>
                                  </m:r>
                                </m:sub>
                                <m:sup>
                                  <m:r>
                                    <a:rPr lang="ru-RU" sz="3200">
                                      <a:latin typeface="Cambria Math" panose="02040503050406030204" pitchFamily="18" charset="0"/>
                                    </a:rPr>
                                    <m:t>2</m:t>
                                  </m:r>
                                </m:sup>
                              </m:sSubSup>
                            </m:e>
                          </m:acc>
                          <m:r>
                            <a:rPr lang="en-US" sz="3200" i="1">
                              <a:latin typeface="Cambria Math" panose="02040503050406030204" pitchFamily="18" charset="0"/>
                            </a:rPr>
                            <m:t> </m:t>
                          </m:r>
                          <m:sSup>
                            <m:sSupPr>
                              <m:ctrlPr>
                                <a:rPr lang="en-US" sz="3200" i="1">
                                  <a:latin typeface="Cambria Math" panose="02040503050406030204" pitchFamily="18" charset="0"/>
                                </a:rPr>
                              </m:ctrlPr>
                            </m:sSupPr>
                            <m:e>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ru-RU" sz="3200" i="1">
                                          <a:latin typeface="Cambria Math" panose="02040503050406030204" pitchFamily="18" charset="0"/>
                                        </a:rPr>
                                        <m:t>𝐹</m:t>
                                      </m:r>
                                    </m:e>
                                    <m:sub>
                                      <m:r>
                                        <a:rPr lang="ru-RU" sz="3200" i="1">
                                          <a:latin typeface="Cambria Math" panose="02040503050406030204" pitchFamily="18" charset="0"/>
                                        </a:rPr>
                                        <m:t>𝑘</m:t>
                                      </m:r>
                                    </m:sub>
                                  </m:sSub>
                                </m:e>
                              </m:d>
                            </m:e>
                            <m:sup>
                              <m:r>
                                <a:rPr lang="ru-RU" sz="3200">
                                  <a:latin typeface="Cambria Math" panose="02040503050406030204" pitchFamily="18" charset="0"/>
                                </a:rPr>
                                <m:t>2</m:t>
                              </m:r>
                            </m:sup>
                          </m:sSup>
                        </m:e>
                      </m:nary>
                    </m:oMath>
                  </m:oMathPara>
                </a14:m>
                <a:endParaRPr lang="en-US" sz="3200" dirty="0" smtClean="0"/>
              </a:p>
              <a:p>
                <a:pPr algn="just">
                  <a:buNone/>
                </a:pPr>
                <a:endParaRPr lang="en-US" sz="800" dirty="0" smtClean="0"/>
              </a:p>
              <a:p>
                <a:pPr algn="just">
                  <a:buNone/>
                </a:pPr>
                <a:r>
                  <a:rPr lang="en-US" sz="3200" dirty="0" smtClean="0"/>
                  <a:t>where </a:t>
                </a:r>
                <a:r>
                  <a:rPr lang="en-US" sz="3200" i="1" dirty="0" err="1" smtClean="0"/>
                  <a:t>F</a:t>
                </a:r>
                <a:r>
                  <a:rPr lang="en-US" sz="4000" i="1" baseline="-25000" dirty="0" err="1" smtClean="0"/>
                  <a:t>k</a:t>
                </a:r>
                <a:r>
                  <a:rPr lang="en-US" sz="3200" dirty="0" smtClean="0"/>
                  <a:t> is spin response function. The </a:t>
                </a:r>
                <a:r>
                  <a:rPr lang="en-US" sz="3200" dirty="0" err="1"/>
                  <a:t>rms</a:t>
                </a:r>
                <a:r>
                  <a:rPr lang="en-US" sz="3200" dirty="0"/>
                  <a:t> vertical excursion of the closed orbit </a:t>
                </a:r>
                <a:r>
                  <a:rPr lang="en-US" sz="3200" dirty="0" smtClean="0"/>
                  <a:t>is</a:t>
                </a:r>
              </a:p>
              <a:p>
                <a:pPr algn="just">
                  <a:buNone/>
                </a:pPr>
                <a:endParaRPr lang="en-US" sz="1600" dirty="0"/>
              </a:p>
              <a:p>
                <a:pPr algn="just">
                  <a:buNone/>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sSup>
                            <m:sSupPr>
                              <m:ctrlPr>
                                <a:rPr lang="en-US" sz="3200" i="1">
                                  <a:latin typeface="Cambria Math" panose="02040503050406030204" pitchFamily="18" charset="0"/>
                                </a:rPr>
                              </m:ctrlPr>
                            </m:sSupPr>
                            <m:e>
                              <m:r>
                                <a:rPr lang="ru-RU" sz="3200" i="1">
                                  <a:latin typeface="Cambria Math" panose="02040503050406030204" pitchFamily="18" charset="0"/>
                                </a:rPr>
                                <m:t>𝑦</m:t>
                              </m:r>
                            </m:e>
                            <m:sup>
                              <m:r>
                                <a:rPr lang="ru-RU" sz="3200">
                                  <a:latin typeface="Cambria Math" panose="02040503050406030204" pitchFamily="18" charset="0"/>
                                </a:rPr>
                                <m:t>2</m:t>
                              </m:r>
                            </m:sup>
                          </m:sSup>
                          <m:r>
                            <a:rPr lang="ru-RU" sz="3200">
                              <a:latin typeface="Cambria Math" panose="02040503050406030204" pitchFamily="18" charset="0"/>
                            </a:rPr>
                            <m:t>(</m:t>
                          </m:r>
                          <m:r>
                            <a:rPr lang="ru-RU" sz="3200" i="1">
                              <a:latin typeface="Cambria Math" panose="02040503050406030204" pitchFamily="18" charset="0"/>
                            </a:rPr>
                            <m:t>𝑧</m:t>
                          </m:r>
                          <m:r>
                            <a:rPr lang="ru-RU" sz="3200">
                              <a:latin typeface="Cambria Math" panose="02040503050406030204" pitchFamily="18" charset="0"/>
                            </a:rPr>
                            <m:t>)</m:t>
                          </m:r>
                        </m:e>
                      </m:acc>
                      <m:r>
                        <a:rPr lang="ru-RU" sz="320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ru-RU" sz="3200" i="1">
                                  <a:latin typeface="Cambria Math" panose="02040503050406030204" pitchFamily="18" charset="0"/>
                                </a:rPr>
                                <m:t>𝜋</m:t>
                              </m:r>
                            </m:e>
                            <m:sup>
                              <m:r>
                                <a:rPr lang="ru-RU" sz="3200">
                                  <a:latin typeface="Cambria Math" panose="02040503050406030204" pitchFamily="18" charset="0"/>
                                </a:rPr>
                                <m:t>2</m:t>
                              </m:r>
                            </m:sup>
                          </m:sSup>
                          <m:sSub>
                            <m:sSubPr>
                              <m:ctrlPr>
                                <a:rPr lang="en-US" sz="3200" i="1">
                                  <a:latin typeface="Cambria Math" panose="02040503050406030204" pitchFamily="18" charset="0"/>
                                </a:rPr>
                              </m:ctrlPr>
                            </m:sSubPr>
                            <m:e>
                              <m:r>
                                <a:rPr lang="ru-RU" sz="3200" i="1">
                                  <a:latin typeface="Cambria Math" panose="02040503050406030204" pitchFamily="18" charset="0"/>
                                </a:rPr>
                                <m:t>𝛽</m:t>
                              </m:r>
                            </m:e>
                            <m:sub>
                              <m:r>
                                <a:rPr lang="ru-RU" sz="3200" i="1">
                                  <a:latin typeface="Cambria Math" panose="02040503050406030204" pitchFamily="18" charset="0"/>
                                </a:rPr>
                                <m:t>𝑦</m:t>
                              </m:r>
                            </m:sub>
                          </m:sSub>
                          <m:r>
                            <a:rPr lang="ru-RU" sz="3200">
                              <a:latin typeface="Cambria Math" panose="02040503050406030204" pitchFamily="18" charset="0"/>
                            </a:rPr>
                            <m:t>(</m:t>
                          </m:r>
                          <m:r>
                            <a:rPr lang="ru-RU" sz="3200" i="1">
                              <a:latin typeface="Cambria Math" panose="02040503050406030204" pitchFamily="18" charset="0"/>
                            </a:rPr>
                            <m:t>𝑧</m:t>
                          </m:r>
                          <m:r>
                            <a:rPr lang="ru-RU" sz="3200">
                              <a:latin typeface="Cambria Math" panose="02040503050406030204" pitchFamily="18" charset="0"/>
                            </a:rPr>
                            <m:t>)</m:t>
                          </m:r>
                        </m:num>
                        <m:den>
                          <m:r>
                            <a:rPr lang="ru-RU" sz="3200">
                              <a:latin typeface="Cambria Math" panose="02040503050406030204" pitchFamily="18" charset="0"/>
                            </a:rPr>
                            <m:t>2</m:t>
                          </m:r>
                          <m:func>
                            <m:funcPr>
                              <m:ctrlPr>
                                <a:rPr lang="en-US" sz="3200" i="1">
                                  <a:latin typeface="Cambria Math" panose="02040503050406030204" pitchFamily="18" charset="0"/>
                                </a:rPr>
                              </m:ctrlPr>
                            </m:funcPr>
                            <m:fName>
                              <m:sSup>
                                <m:sSupPr>
                                  <m:ctrlPr>
                                    <a:rPr lang="en-US" sz="3200" i="1">
                                      <a:latin typeface="Cambria Math" panose="02040503050406030204" pitchFamily="18" charset="0"/>
                                    </a:rPr>
                                  </m:ctrlPr>
                                </m:sSupPr>
                                <m:e>
                                  <m:r>
                                    <m:rPr>
                                      <m:sty m:val="p"/>
                                    </m:rPr>
                                    <a:rPr lang="ru-RU" sz="3200">
                                      <a:latin typeface="Cambria Math" panose="02040503050406030204" pitchFamily="18" charset="0"/>
                                    </a:rPr>
                                    <m:t>sin</m:t>
                                  </m:r>
                                </m:e>
                                <m:sup>
                                  <m:r>
                                    <a:rPr lang="ru-RU" sz="3200">
                                      <a:latin typeface="Cambria Math" panose="02040503050406030204" pitchFamily="18" charset="0"/>
                                    </a:rPr>
                                    <m:t>2</m:t>
                                  </m:r>
                                </m:sup>
                              </m:sSup>
                            </m:fName>
                            <m:e>
                              <m:r>
                                <a:rPr lang="ru-RU" sz="3200" i="1">
                                  <a:latin typeface="Cambria Math" panose="02040503050406030204" pitchFamily="18" charset="0"/>
                                </a:rPr>
                                <m:t>𝜋</m:t>
                              </m:r>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𝑦</m:t>
                                  </m:r>
                                </m:sub>
                              </m:sSub>
                            </m:e>
                          </m:func>
                        </m:den>
                      </m:f>
                      <m:nary>
                        <m:naryPr>
                          <m:chr m:val="∑"/>
                          <m:limLoc m:val="undOvr"/>
                          <m:ctrlPr>
                            <a:rPr lang="en-US" sz="3200" i="1">
                              <a:latin typeface="Cambria Math" panose="02040503050406030204" pitchFamily="18" charset="0"/>
                            </a:rPr>
                          </m:ctrlPr>
                        </m:naryPr>
                        <m:sub>
                          <m:r>
                            <a:rPr lang="ru-RU" sz="3200" i="1">
                              <a:latin typeface="Cambria Math" panose="02040503050406030204" pitchFamily="18" charset="0"/>
                            </a:rPr>
                            <m:t>𝑘</m:t>
                          </m:r>
                          <m:r>
                            <a:rPr lang="ru-RU" sz="3200">
                              <a:latin typeface="Cambria Math" panose="02040503050406030204" pitchFamily="18" charset="0"/>
                            </a:rPr>
                            <m:t>=1</m:t>
                          </m:r>
                        </m:sub>
                        <m:sup>
                          <m:r>
                            <a:rPr lang="ru-RU" sz="3200" i="1">
                              <a:latin typeface="Cambria Math" panose="02040503050406030204" pitchFamily="18" charset="0"/>
                            </a:rPr>
                            <m:t>𝑄</m:t>
                          </m:r>
                        </m:sup>
                        <m:e>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𝑙</m:t>
                                          </m:r>
                                        </m:e>
                                        <m:sub>
                                          <m:r>
                                            <a:rPr lang="en-US" sz="3200" i="1">
                                              <a:latin typeface="Cambria Math" panose="02040503050406030204" pitchFamily="18" charset="0"/>
                                            </a:rPr>
                                            <m:t>𝑘</m:t>
                                          </m:r>
                                        </m:sub>
                                      </m:sSub>
                                    </m:num>
                                    <m:den>
                                      <m:r>
                                        <a:rPr lang="en-US" sz="3200" i="1">
                                          <a:latin typeface="Cambria Math" panose="02040503050406030204" pitchFamily="18" charset="0"/>
                                        </a:rPr>
                                        <m:t>𝐶</m:t>
                                      </m:r>
                                    </m:den>
                                  </m:f>
                                </m:e>
                              </m:d>
                            </m:e>
                            <m:sup>
                              <m:r>
                                <a:rPr lang="en-US" sz="3200">
                                  <a:latin typeface="Cambria Math" panose="02040503050406030204" pitchFamily="18" charset="0"/>
                                </a:rPr>
                                <m:t>2</m:t>
                              </m:r>
                            </m:sup>
                          </m:sSup>
                          <m:acc>
                            <m:accPr>
                              <m:chr m:val="̅"/>
                              <m:ctrlPr>
                                <a:rPr lang="en-US" sz="3200" i="1">
                                  <a:latin typeface="Cambria Math" panose="02040503050406030204" pitchFamily="18" charset="0"/>
                                </a:rPr>
                              </m:ctrlPr>
                            </m:accPr>
                            <m:e>
                              <m:sSubSup>
                                <m:sSubSupPr>
                                  <m:ctrlPr>
                                    <a:rPr lang="en-US" sz="3200" i="1">
                                      <a:latin typeface="Cambria Math" panose="02040503050406030204" pitchFamily="18" charset="0"/>
                                    </a:rPr>
                                  </m:ctrlPr>
                                </m:sSubSupPr>
                                <m:e>
                                  <m:r>
                                    <a:rPr lang="ru-RU" sz="3200" i="1">
                                      <a:latin typeface="Cambria Math" panose="02040503050406030204" pitchFamily="18" charset="0"/>
                                    </a:rPr>
                                    <m:t>h</m:t>
                                  </m:r>
                                </m:e>
                                <m:sub>
                                  <m:r>
                                    <a:rPr lang="ru-RU" sz="3200" i="1">
                                      <a:latin typeface="Cambria Math" panose="02040503050406030204" pitchFamily="18" charset="0"/>
                                    </a:rPr>
                                    <m:t>𝑘</m:t>
                                  </m:r>
                                </m:sub>
                                <m:sup>
                                  <m:r>
                                    <a:rPr lang="ru-RU" sz="3200">
                                      <a:latin typeface="Cambria Math" panose="02040503050406030204" pitchFamily="18" charset="0"/>
                                    </a:rPr>
                                    <m:t>2</m:t>
                                  </m:r>
                                </m:sup>
                              </m:sSubSup>
                            </m:e>
                          </m:acc>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ru-RU" sz="3200" i="1">
                                  <a:latin typeface="Cambria Math" panose="02040503050406030204" pitchFamily="18" charset="0"/>
                                </a:rPr>
                                <m:t>𝛽</m:t>
                              </m:r>
                            </m:e>
                            <m:sub>
                              <m:r>
                                <a:rPr lang="ru-RU" sz="3200" i="1">
                                  <a:latin typeface="Cambria Math" panose="02040503050406030204" pitchFamily="18" charset="0"/>
                                </a:rPr>
                                <m:t>𝑘</m:t>
                              </m:r>
                            </m:sub>
                          </m:sSub>
                        </m:e>
                      </m:nary>
                    </m:oMath>
                  </m:oMathPara>
                </a14:m>
                <a:endParaRPr lang="en-US" sz="3200" dirty="0" smtClean="0"/>
              </a:p>
              <a:p>
                <a:pPr algn="just">
                  <a:buNone/>
                </a:pPr>
                <a:endParaRPr lang="en-US" sz="1600" dirty="0" smtClean="0"/>
              </a:p>
              <a:p>
                <a:pPr algn="just">
                  <a:buNone/>
                </a:pPr>
                <a:r>
                  <a:rPr lang="en-US" sz="3200" dirty="0" smtClean="0"/>
                  <a:t>For </a:t>
                </a:r>
                <a:r>
                  <a:rPr lang="en-US" sz="3200" dirty="0"/>
                  <a:t>the expected closed orbit excursion, one can estimate the expected coherent component of the zero-integer spin resonance strength</a:t>
                </a:r>
                <a:r>
                  <a:rPr lang="en-US" sz="3200" dirty="0" smtClean="0"/>
                  <a:t>. </a:t>
                </a:r>
                <a:r>
                  <a:rPr lang="en-US" sz="3200" dirty="0"/>
                  <a:t>The total zero-integer spin resonance strength includes two parts, </a:t>
                </a:r>
                <a:r>
                  <a:rPr lang="en-US" sz="3200" dirty="0" smtClean="0"/>
                  <a:t>the coherent </a:t>
                </a:r>
                <a:r>
                  <a:rPr lang="en-US" sz="3200" dirty="0"/>
                  <a:t>part and </a:t>
                </a:r>
                <a:r>
                  <a:rPr lang="en-US" sz="3200" dirty="0" smtClean="0"/>
                  <a:t>the incoherent </a:t>
                </a:r>
                <a:r>
                  <a:rPr lang="en-US" sz="3200" dirty="0"/>
                  <a:t>part: </a:t>
                </a:r>
                <a14:m>
                  <m:oMath xmlns:m="http://schemas.openxmlformats.org/officeDocument/2006/math">
                    <m:r>
                      <a:rPr lang="en-US" sz="3200" i="1">
                        <a:latin typeface="Cambria Math" panose="02040503050406030204" pitchFamily="18" charset="0"/>
                      </a:rPr>
                      <m:t>𝜔</m:t>
                    </m:r>
                    <m:r>
                      <a:rPr lang="en-US" sz="320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𝜔</m:t>
                        </m:r>
                      </m:e>
                      <m:sub>
                        <m:r>
                          <a:rPr lang="en-US" sz="3200" i="1">
                            <a:latin typeface="Cambria Math" panose="02040503050406030204" pitchFamily="18" charset="0"/>
                          </a:rPr>
                          <m:t>𝑐𝑜h𝑒𝑟𝑟𝑒𝑛𝑡</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𝜔</m:t>
                        </m:r>
                      </m:e>
                      <m:sub>
                        <m:r>
                          <a:rPr lang="en-US" sz="3200" i="1">
                            <a:latin typeface="Cambria Math" panose="02040503050406030204" pitchFamily="18" charset="0"/>
                          </a:rPr>
                          <m:t>𝑒𝑚𝑖𝑡𝑡𝑎𝑛𝑐𝑒</m:t>
                        </m:r>
                      </m:sub>
                    </m:sSub>
                  </m:oMath>
                </a14:m>
                <a:r>
                  <a:rPr lang="en-US" sz="3200" dirty="0"/>
                  <a:t>. </a:t>
                </a:r>
                <a:endParaRPr lang="en-US" sz="3200" dirty="0" smtClean="0"/>
              </a:p>
              <a:p>
                <a:pPr algn="just">
                  <a:buNone/>
                </a:pPr>
                <a:endParaRPr lang="en-US" sz="800" dirty="0" smtClean="0"/>
              </a:p>
              <a:p>
                <a:pPr algn="just" eaLnBrk="1" hangingPunct="1">
                  <a:buNone/>
                  <a:defRPr/>
                </a:pPr>
                <a:r>
                  <a:rPr lang="en-US" sz="3200" dirty="0" smtClean="0"/>
                  <a:t>The </a:t>
                </a:r>
                <a:r>
                  <a:rPr lang="en-US" sz="3200" dirty="0"/>
                  <a:t>spin stability </a:t>
                </a:r>
                <a:r>
                  <a:rPr lang="en-US" sz="3200" dirty="0" smtClean="0"/>
                  <a:t>criterion is that </a:t>
                </a:r>
                <a:r>
                  <a:rPr lang="en-US" sz="3200" dirty="0"/>
                  <a:t>the spin tune induced by a spin rotator must significantly exceed the strength of the incoherent part of the zero-integer spin resonance. In our simulation, the absolute value of the coherent part of the ST-resonance strength |𝜔</a:t>
                </a:r>
                <a:r>
                  <a:rPr lang="en-US" sz="3200" baseline="-25000" dirty="0" err="1"/>
                  <a:t>coh</a:t>
                </a:r>
                <a:r>
                  <a:rPr lang="en-US" sz="3200" dirty="0"/>
                  <a:t>| for RHIC’s injection lattice is evaluated based on the statistical model</a:t>
                </a:r>
                <a:r>
                  <a:rPr lang="en-US" sz="3200" dirty="0" smtClean="0"/>
                  <a:t>:</a:t>
                </a:r>
              </a:p>
              <a:p>
                <a:pPr algn="just" eaLnBrk="1" hangingPunct="1">
                  <a:buNone/>
                  <a:defRPr/>
                </a:pPr>
                <a:endParaRPr lang="en-US" sz="1600" dirty="0" smtClean="0"/>
              </a:p>
              <a:p>
                <a:pPr algn="just" eaLnBrk="1" hangingPunct="1">
                  <a:buNone/>
                  <a:defRPr/>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𝜔</m:t>
                          </m:r>
                        </m:e>
                        <m:sub>
                          <m:r>
                            <a:rPr lang="en-US" sz="3200" i="1">
                              <a:latin typeface="Cambria Math" panose="02040503050406030204" pitchFamily="18" charset="0"/>
                            </a:rPr>
                            <m:t>𝑐𝑜h</m:t>
                          </m:r>
                        </m:sub>
                      </m:sSub>
                      <m:r>
                        <a:rPr lang="en-US" sz="3200">
                          <a:latin typeface="Cambria Math" panose="02040503050406030204" pitchFamily="18" charset="0"/>
                        </a:rPr>
                        <m:t>| =</m:t>
                      </m:r>
                      <m:rad>
                        <m:radPr>
                          <m:degHide m:val="on"/>
                          <m:ctrlPr>
                            <a:rPr lang="en-US" sz="3200" i="1">
                              <a:latin typeface="Cambria Math" panose="02040503050406030204" pitchFamily="18" charset="0"/>
                            </a:rPr>
                          </m:ctrlPr>
                        </m:radPr>
                        <m:deg/>
                        <m:e>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4</m:t>
                              </m:r>
                              <m:sSup>
                                <m:sSupPr>
                                  <m:ctrlPr>
                                    <a:rPr lang="en-US" sz="3200" i="1">
                                      <a:latin typeface="Cambria Math" panose="02040503050406030204" pitchFamily="18" charset="0"/>
                                    </a:rPr>
                                  </m:ctrlPr>
                                </m:sSupPr>
                                <m:e>
                                  <m:r>
                                    <a:rPr lang="en-US" sz="3200" i="1">
                                      <a:latin typeface="Cambria Math" panose="02040503050406030204" pitchFamily="18" charset="0"/>
                                    </a:rPr>
                                    <m:t>𝜋</m:t>
                                  </m:r>
                                </m:e>
                                <m:sup>
                                  <m:r>
                                    <a:rPr lang="en-US" sz="3200" i="1">
                                      <a:latin typeface="Cambria Math" panose="02040503050406030204" pitchFamily="18" charset="0"/>
                                    </a:rPr>
                                    <m:t>2</m:t>
                                  </m:r>
                                </m:sup>
                              </m:sSup>
                            </m:den>
                          </m:f>
                          <m:nary>
                            <m:naryPr>
                              <m:chr m:val="∑"/>
                              <m:limLoc m:val="undOvr"/>
                              <m:supHide m:val="on"/>
                              <m:ctrlPr>
                                <a:rPr lang="en-US" sz="3200" i="1">
                                  <a:latin typeface="Cambria Math" panose="02040503050406030204" pitchFamily="18" charset="0"/>
                                </a:rPr>
                              </m:ctrlPr>
                            </m:naryPr>
                            <m:sub>
                              <m:r>
                                <a:rPr lang="en-US" sz="3200" i="1">
                                  <a:latin typeface="Cambria Math" panose="02040503050406030204" pitchFamily="18" charset="0"/>
                                </a:rPr>
                                <m:t>𝑒𝑙𝑒𝑚𝑒𝑛𝑡𝑠</m:t>
                              </m:r>
                            </m:sub>
                            <m:sup/>
                            <m:e>
                              <m:bar>
                                <m:barPr>
                                  <m:pos m:val="top"/>
                                  <m:ctrlPr>
                                    <a:rPr lang="en-US" sz="3200" i="1">
                                      <a:latin typeface="Cambria Math" panose="02040503050406030204" pitchFamily="18" charset="0"/>
                                    </a:rPr>
                                  </m:ctrlPr>
                                </m:barPr>
                                <m:e>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𝐵</m:t>
                                      </m:r>
                                    </m:e>
                                    <m:sub>
                                      <m:r>
                                        <a:rPr lang="en-US" sz="3200" i="1">
                                          <a:latin typeface="Cambria Math" panose="02040503050406030204" pitchFamily="18" charset="0"/>
                                        </a:rPr>
                                        <m:t>𝑥</m:t>
                                      </m:r>
                                    </m:sub>
                                    <m:sup>
                                      <m:r>
                                        <a:rPr lang="en-US" sz="3200" i="1">
                                          <a:latin typeface="Cambria Math" panose="02040503050406030204" pitchFamily="18" charset="0"/>
                                        </a:rPr>
                                        <m:t>2</m:t>
                                      </m:r>
                                    </m:sup>
                                  </m:sSubSup>
                                </m:e>
                              </m:bar>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𝐹</m:t>
                                  </m:r>
                                  <m:r>
                                    <a:rPr lang="en-US" sz="3200" i="1">
                                      <a:latin typeface="Cambria Math" panose="02040503050406030204" pitchFamily="18" charset="0"/>
                                    </a:rPr>
                                    <m:t>|</m:t>
                                  </m:r>
                                </m:e>
                                <m:sup>
                                  <m:r>
                                    <a:rPr lang="en-US" sz="3200" i="1">
                                      <a:latin typeface="Cambria Math" panose="02040503050406030204" pitchFamily="18" charset="0"/>
                                    </a:rPr>
                                    <m:t>2</m:t>
                                  </m:r>
                                </m:sup>
                              </m:sSup>
                              <m:sSubSup>
                                <m:sSubSupPr>
                                  <m:ctrlPr>
                                    <a:rPr lang="en-US" sz="3200" i="1">
                                      <a:latin typeface="Cambria Math" panose="02040503050406030204" pitchFamily="18" charset="0"/>
                                    </a:rPr>
                                  </m:ctrlPr>
                                </m:sSubSupPr>
                                <m:e>
                                  <m:r>
                                    <a:rPr lang="en-US" sz="3200" i="1">
                                      <a:latin typeface="Cambria Math" panose="02040503050406030204" pitchFamily="18" charset="0"/>
                                    </a:rPr>
                                    <m:t>𝐿</m:t>
                                  </m:r>
                                </m:e>
                                <m:sub>
                                  <m:r>
                                    <a:rPr lang="en-US" sz="3200" i="1">
                                      <a:latin typeface="Cambria Math" panose="02040503050406030204" pitchFamily="18" charset="0"/>
                                    </a:rPr>
                                    <m:t>𝑥</m:t>
                                  </m:r>
                                </m:sub>
                                <m:sup>
                                  <m:r>
                                    <a:rPr lang="en-US" sz="3200" i="1">
                                      <a:latin typeface="Cambria Math" panose="02040503050406030204" pitchFamily="18" charset="0"/>
                                    </a:rPr>
                                    <m:t>2</m:t>
                                  </m:r>
                                </m:sup>
                              </m:sSubSup>
                            </m:e>
                          </m:nary>
                        </m:e>
                      </m:rad>
                    </m:oMath>
                  </m:oMathPara>
                </a14:m>
                <a:endParaRPr lang="en-US" sz="3200" dirty="0" smtClean="0"/>
              </a:p>
              <a:p>
                <a:pPr algn="just" eaLnBrk="1" hangingPunct="1">
                  <a:buNone/>
                  <a:defRPr/>
                </a:pPr>
                <a:endParaRPr lang="en-US" sz="800" dirty="0" smtClean="0"/>
              </a:p>
              <a:p>
                <a:pPr algn="just" eaLnBrk="1" hangingPunct="1">
                  <a:buNone/>
                  <a:defRPr/>
                </a:pPr>
                <a:r>
                  <a:rPr lang="en-US" sz="3200" dirty="0" smtClean="0"/>
                  <a:t>where </a:t>
                </a:r>
                <a:r>
                  <a:rPr lang="en-US" sz="3200" dirty="0"/>
                  <a:t>𝐿</a:t>
                </a:r>
                <a:r>
                  <a:rPr lang="en-US" sz="3200" baseline="-25000" dirty="0"/>
                  <a:t>𝑥</a:t>
                </a:r>
                <a:r>
                  <a:rPr lang="en-US" sz="3200" dirty="0"/>
                  <a:t> is the element’s </a:t>
                </a:r>
                <a:r>
                  <a:rPr lang="en-US" sz="3200" dirty="0" smtClean="0"/>
                  <a:t>length and </a:t>
                </a:r>
                <a14:m>
                  <m:oMath xmlns:m="http://schemas.openxmlformats.org/officeDocument/2006/math">
                    <m:r>
                      <a:rPr lang="en-US" sz="3200" i="1">
                        <a:latin typeface="Cambria Math" panose="02040503050406030204" pitchFamily="18" charset="0"/>
                      </a:rPr>
                      <m:t> </m:t>
                    </m:r>
                    <m:bar>
                      <m:barPr>
                        <m:pos m:val="top"/>
                        <m:ctrlPr>
                          <a:rPr lang="en-US" sz="3200" i="1">
                            <a:latin typeface="Cambria Math" panose="02040503050406030204" pitchFamily="18" charset="0"/>
                          </a:rPr>
                        </m:ctrlPr>
                      </m:barPr>
                      <m:e>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𝐵</m:t>
                            </m:r>
                          </m:e>
                          <m:sub>
                            <m:r>
                              <a:rPr lang="en-US" sz="3200" i="1">
                                <a:latin typeface="Cambria Math" panose="02040503050406030204" pitchFamily="18" charset="0"/>
                              </a:rPr>
                              <m:t>𝑥</m:t>
                            </m:r>
                          </m:sub>
                          <m:sup>
                            <m:r>
                              <a:rPr lang="en-US" sz="3200" i="1">
                                <a:latin typeface="Cambria Math" panose="02040503050406030204" pitchFamily="18" charset="0"/>
                              </a:rPr>
                              <m:t>2</m:t>
                            </m:r>
                          </m:sup>
                        </m:sSubSup>
                      </m:e>
                    </m:bar>
                  </m:oMath>
                </a14:m>
                <a:r>
                  <a:rPr lang="en-US" sz="3200" dirty="0" smtClean="0"/>
                  <a:t> is the </a:t>
                </a:r>
                <a:r>
                  <a:rPr lang="en-US" sz="3200" dirty="0"/>
                  <a:t>square of </a:t>
                </a:r>
                <a:r>
                  <a:rPr lang="en-US" sz="3200" dirty="0" smtClean="0"/>
                  <a:t>the </a:t>
                </a:r>
                <a:r>
                  <a:rPr lang="en-US" sz="3200" dirty="0" err="1" smtClean="0"/>
                  <a:t>rms</a:t>
                </a:r>
                <a:r>
                  <a:rPr lang="en-US" sz="3200" dirty="0" smtClean="0"/>
                  <a:t> </a:t>
                </a:r>
                <a:r>
                  <a:rPr lang="en-US" sz="3200" dirty="0"/>
                  <a:t>error of the </a:t>
                </a:r>
                <a:r>
                  <a:rPr lang="en-US" sz="3200" dirty="0" smtClean="0"/>
                  <a:t>element’s </a:t>
                </a:r>
                <a:r>
                  <a:rPr lang="en-US" sz="3200" dirty="0"/>
                  <a:t>radial magnetic </a:t>
                </a:r>
                <a:r>
                  <a:rPr lang="en-US" sz="3200" dirty="0" smtClean="0"/>
                  <a:t>field. </a:t>
                </a:r>
                <a14:m>
                  <m:oMath xmlns:m="http://schemas.openxmlformats.org/officeDocument/2006/math">
                    <m:bar>
                      <m:barPr>
                        <m:pos m:val="top"/>
                        <m:ctrlPr>
                          <a:rPr lang="en-US" sz="3200" i="1">
                            <a:latin typeface="Cambria Math" panose="02040503050406030204" pitchFamily="18" charset="0"/>
                          </a:rPr>
                        </m:ctrlPr>
                      </m:barPr>
                      <m:e>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𝐵</m:t>
                            </m:r>
                          </m:e>
                          <m:sub>
                            <m:r>
                              <a:rPr lang="en-US" sz="3200" i="1">
                                <a:latin typeface="Cambria Math" panose="02040503050406030204" pitchFamily="18" charset="0"/>
                              </a:rPr>
                              <m:t>𝑥</m:t>
                            </m:r>
                          </m:sub>
                          <m:sup>
                            <m:r>
                              <a:rPr lang="en-US" sz="3200" i="1">
                                <a:latin typeface="Cambria Math" panose="02040503050406030204" pitchFamily="18" charset="0"/>
                              </a:rPr>
                              <m:t>2</m:t>
                            </m:r>
                          </m:sup>
                        </m:sSubSup>
                      </m:e>
                    </m:bar>
                  </m:oMath>
                </a14:m>
                <a:r>
                  <a:rPr lang="en-US" sz="3200" dirty="0" smtClean="0"/>
                  <a:t> depends </a:t>
                </a:r>
                <a:r>
                  <a:rPr lang="en-US" sz="3200" dirty="0"/>
                  <a:t>on transverse quadrupole misalignments </a:t>
                </a:r>
                <a14:m>
                  <m:oMath xmlns:m="http://schemas.openxmlformats.org/officeDocument/2006/math">
                    <m:r>
                      <m:rPr>
                        <m:sty m:val="p"/>
                      </m:rPr>
                      <a:rPr lang="en-US" sz="3200">
                        <a:latin typeface="Cambria Math" panose="02040503050406030204" pitchFamily="18" charset="0"/>
                      </a:rPr>
                      <m:t>Δ</m:t>
                    </m:r>
                    <m:r>
                      <a:rPr lang="en-US" sz="3200" i="1">
                        <a:latin typeface="Cambria Math" panose="02040503050406030204" pitchFamily="18" charset="0"/>
                      </a:rPr>
                      <m:t>𝑦</m:t>
                    </m:r>
                  </m:oMath>
                </a14:m>
                <a:r>
                  <a:rPr lang="en-US" sz="3200" dirty="0"/>
                  <a:t> and dipole roll </a:t>
                </a:r>
                <a14:m>
                  <m:oMath xmlns:m="http://schemas.openxmlformats.org/officeDocument/2006/math">
                    <m:r>
                      <m:rPr>
                        <m:sty m:val="p"/>
                      </m:rPr>
                      <a:rPr lang="en-US" sz="3200">
                        <a:latin typeface="Cambria Math" panose="02040503050406030204" pitchFamily="18" charset="0"/>
                      </a:rPr>
                      <m:t>Δ</m:t>
                    </m:r>
                    <m:r>
                      <a:rPr lang="en-US" sz="3200" i="1">
                        <a:latin typeface="Cambria Math" panose="02040503050406030204" pitchFamily="18" charset="0"/>
                      </a:rPr>
                      <m:t>𝜑</m:t>
                    </m:r>
                  </m:oMath>
                </a14:m>
                <a:r>
                  <a:rPr lang="en-US" sz="3200" dirty="0" smtClean="0"/>
                  <a:t> </a:t>
                </a:r>
                <a:r>
                  <a:rPr lang="en-US" sz="3200" dirty="0"/>
                  <a:t> [4].</a:t>
                </a:r>
              </a:p>
              <a:p>
                <a:pPr algn="just">
                  <a:buNone/>
                </a:pPr>
                <a:endParaRPr lang="en-US" sz="3200" dirty="0" smtClean="0"/>
              </a:p>
            </p:txBody>
          </p:sp>
        </mc:Choice>
        <mc:Fallback>
          <p:sp>
            <p:nvSpPr>
              <p:cNvPr id="17" name="AutoShape 3862"/>
              <p:cNvSpPr>
                <a:spLocks noRot="1" noChangeAspect="1" noMove="1" noResize="1" noEditPoints="1" noAdjustHandles="1" noChangeArrowheads="1" noChangeShapeType="1" noTextEdit="1"/>
              </p:cNvSpPr>
              <p:nvPr/>
            </p:nvSpPr>
            <p:spPr bwMode="auto">
              <a:xfrm>
                <a:off x="609600" y="23725076"/>
                <a:ext cx="10439400" cy="17551460"/>
              </a:xfrm>
              <a:prstGeom prst="roundRect">
                <a:avLst>
                  <a:gd name="adj" fmla="val 1612"/>
                </a:avLst>
              </a:prstGeom>
              <a:blipFill>
                <a:blip r:embed="rId4"/>
                <a:stretch>
                  <a:fillRect/>
                </a:stretch>
              </a:blipFill>
              <a:ln w="28575">
                <a:solidFill>
                  <a:schemeClr val="bg2"/>
                </a:solid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AutoShape 3862"/>
              <p:cNvSpPr>
                <a:spLocks noChangeArrowheads="1"/>
              </p:cNvSpPr>
              <p:nvPr/>
            </p:nvSpPr>
            <p:spPr bwMode="auto">
              <a:xfrm>
                <a:off x="21793200" y="3833861"/>
                <a:ext cx="10439400" cy="23674339"/>
              </a:xfrm>
              <a:prstGeom prst="roundRect">
                <a:avLst>
                  <a:gd name="adj" fmla="val 1381"/>
                </a:avLst>
              </a:prstGeom>
              <a:solidFill>
                <a:srgbClr val="EAEAEA"/>
              </a:solidFill>
              <a:ln w="28575">
                <a:solidFill>
                  <a:schemeClr val="bg2"/>
                </a:solidFill>
                <a:round/>
                <a:headEnd/>
                <a:tailEnd/>
              </a:ln>
            </p:spPr>
            <p:txBody>
              <a:bodyPr lIns="182880" tIns="91440" rIns="182880" bIns="182880"/>
              <a:lstStyle>
                <a:lvl1pPr>
                  <a:spcBef>
                    <a:spcPct val="20000"/>
                  </a:spcBef>
                  <a:buChar char="•"/>
                  <a:tabLst>
                    <a:tab pos="342900" algn="l"/>
                    <a:tab pos="685800" algn="l"/>
                  </a:tabLst>
                  <a:defRPr sz="15400">
                    <a:solidFill>
                      <a:schemeClr val="tx1"/>
                    </a:solidFill>
                    <a:latin typeface="Times New Roman" panose="02020603050405020304" pitchFamily="18" charset="0"/>
                  </a:defRPr>
                </a:lvl1pPr>
                <a:lvl2pPr marL="342900" indent="9525">
                  <a:spcBef>
                    <a:spcPct val="20000"/>
                  </a:spcBef>
                  <a:buChar char="–"/>
                  <a:tabLst>
                    <a:tab pos="342900" algn="l"/>
                    <a:tab pos="685800" algn="l"/>
                  </a:tabLst>
                  <a:defRPr sz="13400">
                    <a:solidFill>
                      <a:schemeClr val="tx1"/>
                    </a:solidFill>
                    <a:latin typeface="Times New Roman" panose="02020603050405020304" pitchFamily="18" charset="0"/>
                  </a:defRPr>
                </a:lvl2pPr>
                <a:lvl3pPr marL="1143000" indent="-228600">
                  <a:spcBef>
                    <a:spcPct val="20000"/>
                  </a:spcBef>
                  <a:buChar char="•"/>
                  <a:tabLst>
                    <a:tab pos="342900" algn="l"/>
                    <a:tab pos="685800" algn="l"/>
                  </a:tabLst>
                  <a:defRPr sz="11500">
                    <a:solidFill>
                      <a:schemeClr val="tx1"/>
                    </a:solidFill>
                    <a:latin typeface="Times New Roman" panose="02020603050405020304" pitchFamily="18" charset="0"/>
                  </a:defRPr>
                </a:lvl3pPr>
                <a:lvl4pPr marL="1600200" indent="-228600">
                  <a:spcBef>
                    <a:spcPct val="20000"/>
                  </a:spcBef>
                  <a:buChar char="–"/>
                  <a:tabLst>
                    <a:tab pos="342900" algn="l"/>
                    <a:tab pos="685800" algn="l"/>
                  </a:tabLst>
                  <a:defRPr sz="9600">
                    <a:solidFill>
                      <a:schemeClr val="tx1"/>
                    </a:solidFill>
                    <a:latin typeface="Times New Roman" panose="02020603050405020304" pitchFamily="18" charset="0"/>
                  </a:defRPr>
                </a:lvl4pPr>
                <a:lvl5pPr marL="2057400" indent="-228600">
                  <a:spcBef>
                    <a:spcPct val="20000"/>
                  </a:spcBef>
                  <a:buChar char="»"/>
                  <a:tabLst>
                    <a:tab pos="342900" algn="l"/>
                    <a:tab pos="685800" algn="l"/>
                  </a:tabLst>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9pPr>
              </a:lstStyle>
              <a:p>
                <a:pPr algn="just" eaLnBrk="1" hangingPunct="1">
                  <a:spcBef>
                    <a:spcPct val="0"/>
                  </a:spcBef>
                  <a:buFontTx/>
                  <a:buNone/>
                </a:pPr>
                <a:r>
                  <a:rPr lang="en-US" altLang="en-US" sz="3200" b="1" dirty="0" smtClean="0">
                    <a:sym typeface="Symbol" panose="05050102010706020507" pitchFamily="18" charset="2"/>
                  </a:rPr>
                  <a:t>Case-3</a:t>
                </a:r>
                <a:r>
                  <a:rPr lang="en-US" altLang="en-US" sz="3200" b="1" dirty="0">
                    <a:sym typeface="Symbol" panose="05050102010706020507" pitchFamily="18" charset="2"/>
                  </a:rPr>
                  <a:t>:</a:t>
                </a:r>
                <a:r>
                  <a:rPr lang="en-US" altLang="en-US" sz="3200" dirty="0">
                    <a:sym typeface="Symbol" panose="05050102010706020507" pitchFamily="18" charset="2"/>
                  </a:rPr>
                  <a:t> </a:t>
                </a:r>
                <a:r>
                  <a:rPr lang="en-US" sz="3200" dirty="0"/>
                  <a:t>We next introduced random transverse quadrupole misalignments </a:t>
                </a:r>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𝑦</m:t>
                    </m:r>
                  </m:oMath>
                </a14:m>
                <a:r>
                  <a:rPr lang="en-US" sz="3200" dirty="0" smtClean="0"/>
                  <a:t> and </a:t>
                </a:r>
                <a:r>
                  <a:rPr lang="en-US" sz="3200" dirty="0"/>
                  <a:t>dipole roll </a:t>
                </a:r>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𝜑</m:t>
                    </m:r>
                  </m:oMath>
                </a14:m>
                <a:r>
                  <a:rPr lang="en-US" sz="3200" dirty="0" smtClean="0"/>
                  <a:t> with </a:t>
                </a:r>
                <a:r>
                  <a:rPr lang="en-US" sz="3200" dirty="0" err="1"/>
                  <a:t>rms</a:t>
                </a:r>
                <a:r>
                  <a:rPr lang="en-US" sz="3200" dirty="0"/>
                  <a:t> magnitudes that </a:t>
                </a:r>
                <a:r>
                  <a:rPr lang="en-US" sz="3200" dirty="0" smtClean="0"/>
                  <a:t>provide </a:t>
                </a:r>
                <a:r>
                  <a:rPr lang="en-US" sz="3200" dirty="0"/>
                  <a:t>0.2 mm vertical closed orbit distortion according to a statistical model prediction. The radial y and vertical z closed orbit excursions for 10 different random seeds are shown in </a:t>
                </a:r>
                <a:r>
                  <a:rPr lang="en-US" sz="3200" dirty="0" smtClean="0"/>
                  <a:t>the figure below. Averaging </a:t>
                </a:r>
                <a:r>
                  <a:rPr lang="en-US" sz="3200" dirty="0"/>
                  <a:t>over all seeds gives </a:t>
                </a:r>
                <a:r>
                  <a:rPr lang="en-US" sz="3200" dirty="0" smtClean="0"/>
                  <a:t>a </a:t>
                </a:r>
                <a:r>
                  <a:rPr lang="en-US" sz="3200" dirty="0" err="1"/>
                  <a:t>rms</a:t>
                </a:r>
                <a:r>
                  <a:rPr lang="en-US" sz="3200" dirty="0"/>
                  <a:t> vertical closed orbit excursion of about 0.18 mm.</a:t>
                </a: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None/>
                </a:pPr>
                <a:r>
                  <a:rPr lang="en-US" altLang="en-US" sz="3200" b="1" dirty="0" smtClean="0">
                    <a:sym typeface="Symbol" panose="05050102010706020507" pitchFamily="18" charset="2"/>
                  </a:rPr>
                  <a:t>Case-4:</a:t>
                </a:r>
                <a:r>
                  <a:rPr lang="en-US" altLang="en-US" sz="3200" dirty="0" smtClean="0">
                    <a:sym typeface="Symbol" panose="05050102010706020507" pitchFamily="18" charset="2"/>
                  </a:rPr>
                  <a:t> After introducing</a:t>
                </a:r>
                <a:r>
                  <a:rPr lang="en-US" sz="3200" dirty="0" smtClean="0"/>
                  <a:t> the above </a:t>
                </a:r>
                <a:r>
                  <a:rPr lang="en-US" sz="3200" dirty="0" err="1" smtClean="0"/>
                  <a:t>rms</a:t>
                </a:r>
                <a:r>
                  <a:rPr lang="en-US" sz="3200" dirty="0"/>
                  <a:t> </a:t>
                </a:r>
                <a14:m>
                  <m:oMath xmlns:m="http://schemas.openxmlformats.org/officeDocument/2006/math">
                    <m:r>
                      <m:rPr>
                        <m:sty m:val="p"/>
                      </m:rPr>
                      <a:rPr lang="en-US" sz="3200">
                        <a:latin typeface="Cambria Math" panose="02040503050406030204" pitchFamily="18" charset="0"/>
                      </a:rPr>
                      <m:t>Δ</m:t>
                    </m:r>
                    <m:r>
                      <a:rPr lang="en-US" sz="3200" i="1">
                        <a:latin typeface="Cambria Math" panose="02040503050406030204" pitchFamily="18" charset="0"/>
                      </a:rPr>
                      <m:t>𝑦</m:t>
                    </m:r>
                  </m:oMath>
                </a14:m>
                <a:r>
                  <a:rPr lang="en-US" sz="3200" dirty="0"/>
                  <a:t> and </a:t>
                </a:r>
                <a14:m>
                  <m:oMath xmlns:m="http://schemas.openxmlformats.org/officeDocument/2006/math">
                    <m:r>
                      <m:rPr>
                        <m:sty m:val="p"/>
                      </m:rPr>
                      <a:rPr lang="en-US" sz="3200">
                        <a:latin typeface="Cambria Math" panose="02040503050406030204" pitchFamily="18" charset="0"/>
                      </a:rPr>
                      <m:t>Δ</m:t>
                    </m:r>
                    <m:r>
                      <a:rPr lang="en-US" sz="3200" i="1">
                        <a:latin typeface="Cambria Math" panose="02040503050406030204" pitchFamily="18" charset="0"/>
                      </a:rPr>
                      <m:t>𝜑</m:t>
                    </m:r>
                  </m:oMath>
                </a14:m>
                <a:r>
                  <a:rPr lang="en-US" sz="3200" dirty="0" smtClean="0"/>
                  <a:t> we determine the spin resonance strength by tracking a particle with initially longitudinal spin for </a:t>
                </a:r>
                <a:r>
                  <a:rPr lang="en-US" sz="3200" dirty="0"/>
                  <a:t>2000 turns. </a:t>
                </a:r>
                <a:r>
                  <a:rPr lang="en-US" sz="3200" dirty="0" smtClean="0"/>
                  <a:t>The </a:t>
                </a:r>
                <a:r>
                  <a:rPr lang="en-US" sz="3200" dirty="0"/>
                  <a:t>particle spin </a:t>
                </a:r>
                <a:r>
                  <a:rPr lang="en-US" sz="3200" dirty="0" smtClean="0"/>
                  <a:t>processes </a:t>
                </a:r>
                <a:r>
                  <a:rPr lang="en-US" sz="3200" dirty="0"/>
                  <a:t>about the spin field direction at a rate determined by the transparent spin resonance strength. An inverse of the number of turns it </a:t>
                </a:r>
                <a:r>
                  <a:rPr lang="en-US" sz="3200" dirty="0" smtClean="0"/>
                  <a:t>takes the </a:t>
                </a:r>
                <a:r>
                  <a:rPr lang="en-US" sz="3200" dirty="0"/>
                  <a:t>spin to make one full oscillation is the resonance </a:t>
                </a:r>
                <a:r>
                  <a:rPr lang="en-US" sz="3200" dirty="0" smtClean="0"/>
                  <a:t>strength.</a:t>
                </a:r>
                <a:r>
                  <a:rPr lang="en-US" sz="3200" dirty="0"/>
                  <a:t> </a:t>
                </a:r>
                <a:r>
                  <a:rPr lang="en-US" sz="3200" dirty="0" smtClean="0"/>
                  <a:t>The </a:t>
                </a:r>
                <a:r>
                  <a:rPr lang="en-US" sz="3200" dirty="0"/>
                  <a:t>spin field direction and the resonance </a:t>
                </a:r>
                <a:r>
                  <a:rPr lang="en-US" sz="3200" dirty="0" smtClean="0"/>
                  <a:t>strength are obtained </a:t>
                </a:r>
                <a:r>
                  <a:rPr lang="en-US" sz="3200" dirty="0"/>
                  <a:t>by fitting the data in </a:t>
                </a:r>
                <a:r>
                  <a:rPr lang="en-US" sz="3200" dirty="0" smtClean="0"/>
                  <a:t>the below figure to </a:t>
                </a:r>
                <a:r>
                  <a:rPr lang="en-US" sz="3200" dirty="0"/>
                  <a:t>offset sine waves. The frequency of </a:t>
                </a:r>
                <a:r>
                  <a:rPr lang="en-US" sz="3200" dirty="0" smtClean="0"/>
                  <a:t>the sine </a:t>
                </a:r>
                <a:r>
                  <a:rPr lang="en-US" sz="3200" dirty="0"/>
                  <a:t>wave gives the resonance strength and the offsets </a:t>
                </a:r>
                <a:r>
                  <a:rPr lang="en-US" sz="3200" dirty="0" smtClean="0"/>
                  <a:t>provide </a:t>
                </a:r>
                <a:r>
                  <a:rPr lang="en-US" sz="3200" dirty="0"/>
                  <a:t>the spin field </a:t>
                </a:r>
                <a:r>
                  <a:rPr lang="en-US" sz="3200" dirty="0" smtClean="0"/>
                  <a:t>direction. The obtained resonance strength of </a:t>
                </a:r>
                <a14:m>
                  <m:oMath xmlns:m="http://schemas.openxmlformats.org/officeDocument/2006/math">
                    <m:r>
                      <a:rPr lang="en-US" sz="3200" i="1">
                        <a:latin typeface="Cambria Math" panose="02040503050406030204" pitchFamily="18" charset="0"/>
                      </a:rPr>
                      <m:t>3.0</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10</m:t>
                        </m:r>
                      </m:e>
                      <m:sup>
                        <m:r>
                          <a:rPr lang="en-US" sz="3200" i="1">
                            <a:latin typeface="Cambria Math" panose="02040503050406030204" pitchFamily="18" charset="0"/>
                            <a:ea typeface="Cambria Math" panose="02040503050406030204" pitchFamily="18" charset="0"/>
                          </a:rPr>
                          <m:t>−4</m:t>
                        </m:r>
                      </m:sup>
                    </m:sSup>
                  </m:oMath>
                </a14:m>
                <a:r>
                  <a:rPr lang="en-US" sz="3200" dirty="0" smtClean="0"/>
                  <a:t> is </a:t>
                </a:r>
                <a:r>
                  <a:rPr lang="en-US" sz="3200" dirty="0"/>
                  <a:t>consistent with the theoretical prediction of </a:t>
                </a:r>
                <a14:m>
                  <m:oMath xmlns:m="http://schemas.openxmlformats.org/officeDocument/2006/math">
                    <m:r>
                      <a:rPr lang="en-US" sz="3200" i="1">
                        <a:latin typeface="Cambria Math" panose="02040503050406030204" pitchFamily="18" charset="0"/>
                      </a:rPr>
                      <m:t>3.2⋅</m:t>
                    </m:r>
                    <m:sSup>
                      <m:sSupPr>
                        <m:ctrlPr>
                          <a:rPr lang="en-US" sz="3200" i="1">
                            <a:latin typeface="Cambria Math" panose="02040503050406030204" pitchFamily="18" charset="0"/>
                          </a:rPr>
                        </m:ctrlPr>
                      </m:sSupPr>
                      <m:e>
                        <m:r>
                          <a:rPr lang="en-US" sz="3200" i="1">
                            <a:latin typeface="Cambria Math" panose="02040503050406030204" pitchFamily="18" charset="0"/>
                          </a:rPr>
                          <m:t>10</m:t>
                        </m:r>
                      </m:e>
                      <m:sup>
                        <m:r>
                          <a:rPr lang="en-US" sz="3200" i="1">
                            <a:latin typeface="Cambria Math" panose="02040503050406030204" pitchFamily="18" charset="0"/>
                          </a:rPr>
                          <m:t>−4</m:t>
                        </m:r>
                      </m:sup>
                    </m:sSup>
                  </m:oMath>
                </a14:m>
                <a:r>
                  <a:rPr lang="en-US" sz="3200" dirty="0"/>
                  <a:t>. The spin field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𝑛</m:t>
                        </m:r>
                      </m:e>
                    </m:acc>
                    <m:r>
                      <a:rPr lang="en-US" sz="3200" i="1">
                        <a:latin typeface="Cambria Math" panose="02040503050406030204" pitchFamily="18" charset="0"/>
                      </a:rPr>
                      <m:t>=(0.53, −0.84,  0.08)</m:t>
                    </m:r>
                  </m:oMath>
                </a14:m>
                <a:r>
                  <a:rPr lang="en-US" sz="3200" dirty="0"/>
                  <a:t> is nearly horizontal as expected</a:t>
                </a:r>
                <a:r>
                  <a:rPr lang="en-US" sz="3200" dirty="0" smtClean="0"/>
                  <a:t>.</a:t>
                </a: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smtClean="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a:p>
                <a:pPr algn="just" eaLnBrk="1" hangingPunct="1">
                  <a:spcBef>
                    <a:spcPct val="0"/>
                  </a:spcBef>
                  <a:buFontTx/>
                  <a:buNone/>
                </a:pPr>
                <a:endParaRPr lang="en-US" altLang="en-US" sz="3200" dirty="0">
                  <a:sym typeface="Symbol" panose="05050102010706020507" pitchFamily="18" charset="2"/>
                </a:endParaRPr>
              </a:p>
            </p:txBody>
          </p:sp>
        </mc:Choice>
        <mc:Fallback>
          <p:sp>
            <p:nvSpPr>
              <p:cNvPr id="24" name="AutoShape 3862"/>
              <p:cNvSpPr>
                <a:spLocks noRot="1" noChangeAspect="1" noMove="1" noResize="1" noEditPoints="1" noAdjustHandles="1" noChangeArrowheads="1" noChangeShapeType="1" noTextEdit="1"/>
              </p:cNvSpPr>
              <p:nvPr/>
            </p:nvSpPr>
            <p:spPr bwMode="auto">
              <a:xfrm>
                <a:off x="21793200" y="3833861"/>
                <a:ext cx="10439400" cy="23674339"/>
              </a:xfrm>
              <a:prstGeom prst="roundRect">
                <a:avLst>
                  <a:gd name="adj" fmla="val 1381"/>
                </a:avLst>
              </a:prstGeom>
              <a:blipFill>
                <a:blip r:embed="rId5"/>
                <a:stretch>
                  <a:fillRect l="-116"/>
                </a:stretch>
              </a:blipFill>
              <a:ln w="28575">
                <a:solidFill>
                  <a:schemeClr val="bg2"/>
                </a:solidFill>
                <a:round/>
                <a:headEnd/>
                <a:tailEnd/>
              </a:ln>
            </p:spPr>
            <p:txBody>
              <a:bodyPr/>
              <a:lstStyle/>
              <a:p>
                <a:r>
                  <a:rPr lang="en-US">
                    <a:noFill/>
                  </a:rPr>
                  <a:t> </a:t>
                </a:r>
              </a:p>
            </p:txBody>
          </p:sp>
        </mc:Fallback>
      </mc:AlternateContent>
      <p:sp>
        <p:nvSpPr>
          <p:cNvPr id="28" name="AutoShape 3863"/>
          <p:cNvSpPr>
            <a:spLocks noChangeArrowheads="1"/>
          </p:cNvSpPr>
          <p:nvPr/>
        </p:nvSpPr>
        <p:spPr bwMode="auto">
          <a:xfrm>
            <a:off x="571500" y="41452799"/>
            <a:ext cx="10439400" cy="1905001"/>
          </a:xfrm>
          <a:prstGeom prst="roundRect">
            <a:avLst>
              <a:gd name="adj" fmla="val 6017"/>
            </a:avLst>
          </a:prstGeom>
          <a:solidFill>
            <a:srgbClr val="EAEAEA"/>
          </a:solidFill>
          <a:ln w="28575">
            <a:solidFill>
              <a:schemeClr val="bg2"/>
            </a:solidFill>
            <a:round/>
            <a:headEnd/>
            <a:tailEnd/>
          </a:ln>
        </p:spPr>
        <p:txBody>
          <a:bodyPr lIns="182880" tIns="0" rIns="18288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en-US" altLang="en-US" sz="400" b="1" dirty="0" smtClean="0">
              <a:latin typeface="+mn-lt"/>
            </a:endParaRPr>
          </a:p>
          <a:p>
            <a:pPr algn="ctr" eaLnBrk="1" hangingPunct="1">
              <a:defRPr/>
            </a:pPr>
            <a:r>
              <a:rPr lang="en-US" altLang="en-US" sz="3600" b="1" dirty="0" smtClean="0">
                <a:latin typeface="+mn-lt"/>
              </a:rPr>
              <a:t>ACKNOWLEDGMENTS</a:t>
            </a:r>
          </a:p>
          <a:p>
            <a:pPr algn="just" eaLnBrk="1" hangingPunct="1">
              <a:defRPr/>
            </a:pPr>
            <a:r>
              <a:rPr lang="en-US" altLang="en-US" sz="3200" dirty="0" smtClean="0"/>
              <a:t>   </a:t>
            </a:r>
            <a:r>
              <a:rPr lang="en-US" altLang="en-US" sz="3200" dirty="0"/>
              <a:t>Work  supported  by the U.S. DOE  under  Contracts No.  </a:t>
            </a:r>
            <a:r>
              <a:rPr lang="en-US" altLang="en-US" sz="3200" dirty="0" smtClean="0"/>
              <a:t>DE-AC05- </a:t>
            </a:r>
            <a:r>
              <a:rPr lang="en-US" altLang="en-US" sz="3200" dirty="0"/>
              <a:t>06OR23177 and </a:t>
            </a:r>
            <a:r>
              <a:rPr lang="en-US" altLang="en-US" sz="3200" dirty="0" smtClean="0"/>
              <a:t>DE-AC02-98CH10886.</a:t>
            </a:r>
            <a:endParaRPr lang="en-US" altLang="en-US" sz="32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28662"/>
            <a:ext cx="3265488" cy="818947"/>
          </a:xfrm>
          <a:prstGeom prst="rect">
            <a:avLst/>
          </a:prstGeom>
        </p:spPr>
      </p:pic>
      <p:pic>
        <p:nvPicPr>
          <p:cNvPr id="32" name="Picture 39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422156" y="2260600"/>
            <a:ext cx="3981621"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92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8803600" y="1551259"/>
            <a:ext cx="2267324" cy="9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879174" y="1028039"/>
            <a:ext cx="5791200" cy="523220"/>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Sci</a:t>
            </a:r>
            <a:r>
              <a:rPr lang="en-US"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 &amp; </a:t>
            </a:r>
            <a:r>
              <a:rPr lang="en-US"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Tech. Lab. </a:t>
            </a:r>
            <a:r>
              <a:rPr lang="en-US" b="1" dirty="0" err="1"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Zaryad</a:t>
            </a:r>
            <a:endParaRPr lang="en-US"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endParaRPr>
          </a:p>
        </p:txBody>
      </p:sp>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700" y="1556697"/>
            <a:ext cx="818947" cy="818947"/>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600" y="2600464"/>
            <a:ext cx="818947" cy="719159"/>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9037" y="2544803"/>
            <a:ext cx="2090310" cy="738900"/>
          </a:xfrm>
          <a:prstGeom prst="rect">
            <a:avLst/>
          </a:prstGeom>
        </p:spPr>
      </p:pic>
      <p:pic>
        <p:nvPicPr>
          <p:cNvPr id="54" name="Picture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0" y="1471662"/>
            <a:ext cx="2586149" cy="818947"/>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21798" y="19354800"/>
            <a:ext cx="9906000" cy="7924800"/>
          </a:xfrm>
          <a:prstGeom prst="rect">
            <a:avLst/>
          </a:prstGeom>
        </p:spPr>
      </p:pic>
      <mc:AlternateContent xmlns:mc="http://schemas.openxmlformats.org/markup-compatibility/2006" xmlns:a14="http://schemas.microsoft.com/office/drawing/2010/main">
        <mc:Choice Requires="a14">
          <p:sp>
            <p:nvSpPr>
              <p:cNvPr id="4110" name="AutoShape 3862"/>
              <p:cNvSpPr>
                <a:spLocks noChangeArrowheads="1"/>
              </p:cNvSpPr>
              <p:nvPr/>
            </p:nvSpPr>
            <p:spPr bwMode="auto">
              <a:xfrm>
                <a:off x="11201400" y="3833861"/>
                <a:ext cx="10439400" cy="39547801"/>
              </a:xfrm>
              <a:prstGeom prst="roundRect">
                <a:avLst>
                  <a:gd name="adj" fmla="val 1381"/>
                </a:avLst>
              </a:prstGeom>
              <a:solidFill>
                <a:srgbClr val="EAEAEA"/>
              </a:solidFill>
              <a:ln w="28575">
                <a:solidFill>
                  <a:schemeClr val="bg2"/>
                </a:solidFill>
                <a:round/>
                <a:headEnd/>
                <a:tailEnd/>
              </a:ln>
            </p:spPr>
            <p:txBody>
              <a:bodyPr lIns="182880" tIns="91440" rIns="182880" bIns="182880"/>
              <a:lstStyle>
                <a:lvl1pPr>
                  <a:spcBef>
                    <a:spcPct val="20000"/>
                  </a:spcBef>
                  <a:buChar char="•"/>
                  <a:tabLst>
                    <a:tab pos="342900" algn="l"/>
                    <a:tab pos="685800" algn="l"/>
                  </a:tabLst>
                  <a:defRPr sz="15400">
                    <a:solidFill>
                      <a:schemeClr val="tx1"/>
                    </a:solidFill>
                    <a:latin typeface="Times New Roman" panose="02020603050405020304" pitchFamily="18" charset="0"/>
                  </a:defRPr>
                </a:lvl1pPr>
                <a:lvl2pPr marL="342900" indent="9525">
                  <a:spcBef>
                    <a:spcPct val="20000"/>
                  </a:spcBef>
                  <a:buChar char="–"/>
                  <a:tabLst>
                    <a:tab pos="342900" algn="l"/>
                    <a:tab pos="685800" algn="l"/>
                  </a:tabLst>
                  <a:defRPr sz="13400">
                    <a:solidFill>
                      <a:schemeClr val="tx1"/>
                    </a:solidFill>
                    <a:latin typeface="Times New Roman" panose="02020603050405020304" pitchFamily="18" charset="0"/>
                  </a:defRPr>
                </a:lvl2pPr>
                <a:lvl3pPr marL="1143000" indent="-228600">
                  <a:spcBef>
                    <a:spcPct val="20000"/>
                  </a:spcBef>
                  <a:buChar char="•"/>
                  <a:tabLst>
                    <a:tab pos="342900" algn="l"/>
                    <a:tab pos="685800" algn="l"/>
                  </a:tabLst>
                  <a:defRPr sz="11500">
                    <a:solidFill>
                      <a:schemeClr val="tx1"/>
                    </a:solidFill>
                    <a:latin typeface="Times New Roman" panose="02020603050405020304" pitchFamily="18" charset="0"/>
                  </a:defRPr>
                </a:lvl3pPr>
                <a:lvl4pPr marL="1600200" indent="-228600">
                  <a:spcBef>
                    <a:spcPct val="20000"/>
                  </a:spcBef>
                  <a:buChar char="–"/>
                  <a:tabLst>
                    <a:tab pos="342900" algn="l"/>
                    <a:tab pos="685800" algn="l"/>
                  </a:tabLst>
                  <a:defRPr sz="9600">
                    <a:solidFill>
                      <a:schemeClr val="tx1"/>
                    </a:solidFill>
                    <a:latin typeface="Times New Roman" panose="02020603050405020304" pitchFamily="18" charset="0"/>
                  </a:defRPr>
                </a:lvl4pPr>
                <a:lvl5pPr marL="2057400" indent="-228600">
                  <a:spcBef>
                    <a:spcPct val="20000"/>
                  </a:spcBef>
                  <a:buChar char="»"/>
                  <a:tabLst>
                    <a:tab pos="342900" algn="l"/>
                    <a:tab pos="685800" algn="l"/>
                  </a:tabLst>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42900" algn="l"/>
                    <a:tab pos="685800" algn="l"/>
                  </a:tabLst>
                  <a:defRPr sz="9600">
                    <a:solidFill>
                      <a:schemeClr val="tx1"/>
                    </a:solidFill>
                    <a:latin typeface="Times New Roman" panose="02020603050405020304" pitchFamily="18" charset="0"/>
                  </a:defRPr>
                </a:lvl9pPr>
              </a:lstStyle>
              <a:p>
                <a:pPr algn="ctr" eaLnBrk="1" hangingPunct="1">
                  <a:buNone/>
                </a:pPr>
                <a:r>
                  <a:rPr lang="en-US" altLang="en-US" sz="3200" b="1" dirty="0"/>
                  <a:t>NUMERICAL RESULTS</a:t>
                </a:r>
              </a:p>
              <a:p>
                <a:pPr algn="just" eaLnBrk="1" hangingPunct="1">
                  <a:buNone/>
                </a:pPr>
                <a:r>
                  <a:rPr lang="en-US" sz="3200" dirty="0"/>
                  <a:t>We use </a:t>
                </a:r>
                <a:r>
                  <a:rPr lang="en-US" sz="3200" dirty="0" err="1"/>
                  <a:t>Zgoubi</a:t>
                </a:r>
                <a:r>
                  <a:rPr lang="en-US" sz="3200" dirty="0"/>
                  <a:t> to simulate some of the TS mode features in RHIC lattice.</a:t>
                </a:r>
                <a:endParaRPr lang="en-GB" altLang="en-US" sz="3200" dirty="0"/>
              </a:p>
              <a:p>
                <a:pPr algn="just" eaLnBrk="1" hangingPunct="1">
                  <a:spcBef>
                    <a:spcPct val="0"/>
                  </a:spcBef>
                  <a:buNone/>
                </a:pPr>
                <a:r>
                  <a:rPr lang="en-US" sz="3200" b="1" dirty="0" smtClean="0"/>
                  <a:t>Case-1</a:t>
                </a:r>
                <a:r>
                  <a:rPr lang="en-US" sz="3200" dirty="0" smtClean="0"/>
                  <a:t>: In a </a:t>
                </a:r>
                <a:r>
                  <a:rPr lang="en-US" sz="3200" dirty="0"/>
                  <a:t>principle scheme of RHIC snake (OPERA maps</a:t>
                </a:r>
                <a:r>
                  <a:rPr lang="en-US" sz="3200" dirty="0" smtClean="0"/>
                  <a:t>), </a:t>
                </a:r>
                <a:r>
                  <a:rPr lang="en-US" sz="3200" dirty="0"/>
                  <a:t>two currents control the spin rotation angle and the spin rotation axis. By </a:t>
                </a:r>
                <a:r>
                  <a:rPr lang="en-US" sz="3200" dirty="0" smtClean="0"/>
                  <a:t>tracking three </a:t>
                </a:r>
                <a:r>
                  <a:rPr lang="en-US" sz="3200" dirty="0"/>
                  <a:t>particles with orthogonal spins </a:t>
                </a:r>
                <a:r>
                  <a:rPr lang="en-US" sz="3200" dirty="0" smtClean="0"/>
                  <a:t>in Zgoubi, we determine </a:t>
                </a:r>
                <a:r>
                  <a:rPr lang="en-US" sz="3200" dirty="0"/>
                  <a:t>the spin rotation angle and </a:t>
                </a:r>
                <a:r>
                  <a:rPr lang="en-US" sz="3200" dirty="0" smtClean="0"/>
                  <a:t>axis for a given set of snake currents.</a:t>
                </a:r>
                <a:r>
                  <a:rPr lang="en-US" sz="3200" dirty="0"/>
                  <a:t> </a:t>
                </a:r>
                <a:r>
                  <a:rPr lang="en-US" sz="3200" dirty="0" smtClean="0"/>
                  <a:t>The </a:t>
                </a:r>
                <a:r>
                  <a:rPr lang="en-US" sz="3200" dirty="0"/>
                  <a:t>snake currents </a:t>
                </a:r>
                <a:r>
                  <a:rPr lang="en-US" sz="3200" dirty="0" smtClean="0"/>
                  <a:t>are then varied using a fitting procedure to adjust the snake axis to 0°. The evolutions </a:t>
                </a:r>
                <a:r>
                  <a:rPr lang="en-US" sz="3200" dirty="0"/>
                  <a:t>of the spin components along the helical </a:t>
                </a:r>
                <a:r>
                  <a:rPr lang="en-US" sz="3200" dirty="0" smtClean="0"/>
                  <a:t>trajectories are shown below.</a:t>
                </a:r>
              </a:p>
              <a:p>
                <a:pPr algn="just" eaLnBrk="1" hangingPunct="1">
                  <a:spcBef>
                    <a:spcPct val="0"/>
                  </a:spcBef>
                  <a:buNone/>
                </a:pPr>
                <a:endParaRPr lang="en-US" sz="3200" dirty="0"/>
              </a:p>
              <a:p>
                <a:pPr algn="just" eaLnBrk="1" hangingPunct="1">
                  <a:spcBef>
                    <a:spcPct val="0"/>
                  </a:spcBef>
                  <a:buNone/>
                </a:pPr>
                <a:endParaRPr lang="en-US" sz="3200" dirty="0" smtClean="0"/>
              </a:p>
              <a:p>
                <a:pPr algn="just" eaLnBrk="1" hangingPunct="1">
                  <a:spcBef>
                    <a:spcPct val="0"/>
                  </a:spcBef>
                  <a:buNone/>
                </a:pPr>
                <a:endParaRPr lang="en-US" sz="3200" dirty="0"/>
              </a:p>
              <a:p>
                <a:pPr algn="just" eaLnBrk="1" hangingPunct="1">
                  <a:spcBef>
                    <a:spcPct val="0"/>
                  </a:spcBef>
                  <a:buNone/>
                </a:pPr>
                <a:endParaRPr lang="en-US" sz="3200" dirty="0"/>
              </a:p>
              <a:p>
                <a:pPr algn="just" eaLnBrk="1" hangingPunct="1">
                  <a:spcBef>
                    <a:spcPct val="0"/>
                  </a:spcBef>
                  <a:buNone/>
                </a:pPr>
                <a:endParaRPr lang="en-US" sz="3200" dirty="0"/>
              </a:p>
              <a:p>
                <a:pPr algn="just" eaLnBrk="1" hangingPunct="1">
                  <a:spcBef>
                    <a:spcPct val="0"/>
                  </a:spcBef>
                  <a:buNone/>
                </a:pPr>
                <a:endParaRPr lang="en-US" sz="3200" dirty="0" smtClean="0"/>
              </a:p>
              <a:p>
                <a:pPr algn="just" eaLnBrk="1" hangingPunct="1">
                  <a:spcBef>
                    <a:spcPct val="0"/>
                  </a:spcBef>
                  <a:buNone/>
                </a:pPr>
                <a:endParaRPr lang="en-US" sz="3200" dirty="0"/>
              </a:p>
              <a:p>
                <a:pPr algn="just" eaLnBrk="1" hangingPunct="1">
                  <a:spcBef>
                    <a:spcPct val="0"/>
                  </a:spcBef>
                  <a:buNone/>
                </a:pPr>
                <a:endParaRPr lang="en-US" sz="3200" dirty="0" smtClean="0"/>
              </a:p>
              <a:p>
                <a:pPr algn="just" eaLnBrk="1" hangingPunct="1">
                  <a:spcBef>
                    <a:spcPct val="0"/>
                  </a:spcBef>
                  <a:buNone/>
                </a:pPr>
                <a:endParaRPr lang="en-US" sz="3200" dirty="0"/>
              </a:p>
              <a:p>
                <a:pPr algn="just" eaLnBrk="1" hangingPunct="1">
                  <a:spcBef>
                    <a:spcPct val="0"/>
                  </a:spcBef>
                  <a:buNone/>
                </a:pPr>
                <a:endParaRPr lang="en-US" sz="3200" dirty="0" smtClean="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a:p>
              <a:p>
                <a:pPr algn="just" eaLnBrk="1" hangingPunct="1">
                  <a:spcBef>
                    <a:spcPct val="0"/>
                  </a:spcBef>
                  <a:buFontTx/>
                  <a:buNone/>
                </a:pPr>
                <a:r>
                  <a:rPr lang="en-US" sz="3200" dirty="0" smtClean="0"/>
                  <a:t>The </a:t>
                </a:r>
                <a:r>
                  <a:rPr lang="en-US" sz="3200" dirty="0"/>
                  <a:t>simulation </a:t>
                </a:r>
                <a:r>
                  <a:rPr lang="en-US" sz="3200" dirty="0" smtClean="0"/>
                  <a:t>in the above figure indicates a full </a:t>
                </a:r>
                <a:r>
                  <a:rPr lang="en-US" sz="3200" dirty="0"/>
                  <a:t>snake </a:t>
                </a:r>
                <a:r>
                  <a:rPr lang="en-US" sz="3200" dirty="0" smtClean="0"/>
                  <a:t>with a longitudinal axis: the radial </a:t>
                </a:r>
                <a:r>
                  <a:rPr lang="en-US" sz="3200" dirty="0"/>
                  <a:t>and vertical spins </a:t>
                </a:r>
                <a:r>
                  <a:rPr lang="en-US" sz="3200" dirty="0" smtClean="0"/>
                  <a:t>flip while the longitudinal </a:t>
                </a:r>
                <a:r>
                  <a:rPr lang="en-US" sz="3200" dirty="0"/>
                  <a:t>spin remains </a:t>
                </a:r>
                <a:r>
                  <a:rPr lang="en-US" sz="3200" dirty="0" smtClean="0"/>
                  <a:t>longitudinal.</a:t>
                </a:r>
              </a:p>
              <a:p>
                <a:pPr algn="just" eaLnBrk="1" hangingPunct="1">
                  <a:spcBef>
                    <a:spcPct val="0"/>
                  </a:spcBef>
                  <a:buFontTx/>
                  <a:buNone/>
                </a:pPr>
                <a:endParaRPr lang="en-US" sz="800" dirty="0"/>
              </a:p>
              <a:p>
                <a:pPr algn="just" eaLnBrk="1" hangingPunct="1">
                  <a:spcBef>
                    <a:spcPct val="0"/>
                  </a:spcBef>
                  <a:buFontTx/>
                  <a:buNone/>
                </a:pPr>
                <a:r>
                  <a:rPr lang="en-US" sz="3200" b="1" dirty="0" smtClean="0"/>
                  <a:t>Case </a:t>
                </a:r>
                <a:r>
                  <a:rPr lang="en-US" sz="3200" b="1" dirty="0"/>
                  <a:t>2: </a:t>
                </a:r>
                <a:r>
                  <a:rPr lang="en-US" sz="3200" dirty="0"/>
                  <a:t>The spin motion is governed by </a:t>
                </a:r>
                <a:r>
                  <a:rPr lang="en-US" sz="3200" dirty="0" smtClean="0"/>
                  <a:t>a lattice design. </a:t>
                </a:r>
                <a:r>
                  <a:rPr lang="en-US" sz="3200" dirty="0"/>
                  <a:t>As a sanity check, we </a:t>
                </a:r>
                <a:r>
                  <a:rPr lang="en-US" sz="3200" dirty="0" smtClean="0"/>
                  <a:t>introduce </a:t>
                </a:r>
                <a:r>
                  <a:rPr lang="en-US" sz="3200" dirty="0"/>
                  <a:t>an ideal lattice with the Siberian snakes modeled as thin spin rotators. </a:t>
                </a:r>
                <a:r>
                  <a:rPr lang="en-US" sz="3200" dirty="0" smtClean="0"/>
                  <a:t>When the snake axes are parallel, the spin tune is zero, which means the spin components do not change from turn to turn. However, an initial simulation </a:t>
                </a:r>
                <a:r>
                  <a:rPr lang="en-US" sz="3200" dirty="0"/>
                  <a:t>showed a small but noticeable unphysical spin rotation about the vertical </a:t>
                </a:r>
                <a:r>
                  <a:rPr lang="en-US" sz="3200" dirty="0" smtClean="0"/>
                  <a:t>axis. It can be seen from </a:t>
                </a:r>
                <a:r>
                  <a:rPr lang="en-US" sz="3200" dirty="0"/>
                  <a:t>the oscillations of the longitudinal </a:t>
                </a:r>
                <a:r>
                  <a:rPr lang="en-US" sz="3200" dirty="0" err="1"/>
                  <a:t>S</a:t>
                </a:r>
                <a:r>
                  <a:rPr lang="en-US" sz="4000" baseline="-25000" dirty="0" err="1"/>
                  <a:t>x</a:t>
                </a:r>
                <a:r>
                  <a:rPr lang="en-US" sz="3200" dirty="0"/>
                  <a:t> and radial </a:t>
                </a:r>
                <a:r>
                  <a:rPr lang="en-US" sz="3200" dirty="0" err="1"/>
                  <a:t>S</a:t>
                </a:r>
                <a:r>
                  <a:rPr lang="en-US" sz="4000" baseline="-25000" dirty="0" err="1"/>
                  <a:t>y</a:t>
                </a:r>
                <a:r>
                  <a:rPr lang="en-US" sz="3200" dirty="0"/>
                  <a:t> spin </a:t>
                </a:r>
                <a:r>
                  <a:rPr lang="en-US" sz="3200" dirty="0" smtClean="0"/>
                  <a:t>components in the figures below.</a:t>
                </a:r>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3200" dirty="0"/>
              </a:p>
              <a:p>
                <a:pPr algn="just" eaLnBrk="1" hangingPunct="1">
                  <a:spcBef>
                    <a:spcPct val="0"/>
                  </a:spcBef>
                  <a:buFontTx/>
                  <a:buNone/>
                </a:pPr>
                <a:endParaRPr lang="en-US" sz="3200" dirty="0" smtClean="0"/>
              </a:p>
              <a:p>
                <a:pPr algn="just" eaLnBrk="1" hangingPunct="1">
                  <a:spcBef>
                    <a:spcPct val="0"/>
                  </a:spcBef>
                  <a:buFontTx/>
                  <a:buNone/>
                </a:pPr>
                <a:endParaRPr lang="en-US" sz="1600" dirty="0"/>
              </a:p>
              <a:p>
                <a:pPr algn="just" eaLnBrk="1" hangingPunct="1">
                  <a:spcBef>
                    <a:spcPct val="0"/>
                  </a:spcBef>
                  <a:buFontTx/>
                  <a:buNone/>
                </a:pPr>
                <a:r>
                  <a:rPr lang="en-US" sz="3200" dirty="0" smtClean="0"/>
                  <a:t>We solved this problem by </a:t>
                </a:r>
                <a:r>
                  <a:rPr lang="en-US" altLang="en-US" sz="3200" dirty="0" smtClean="0">
                    <a:sym typeface="Symbol" panose="05050102010706020507" pitchFamily="18" charset="2"/>
                  </a:rPr>
                  <a:t>precisely adjusting the total bending angle of all of the dipole magnets to </a:t>
                </a:r>
                <a14:m>
                  <m:oMath xmlns:m="http://schemas.openxmlformats.org/officeDocument/2006/math">
                    <m:r>
                      <a:rPr lang="en-US" altLang="en-US" sz="3200" b="0" i="1" smtClean="0">
                        <a:latin typeface="Cambria Math" panose="02040503050406030204" pitchFamily="18" charset="0"/>
                        <a:sym typeface="Symbol" panose="05050102010706020507" pitchFamily="18" charset="2"/>
                      </a:rPr>
                      <m:t>2</m:t>
                    </m:r>
                    <m:r>
                      <a:rPr lang="en-US" altLang="en-US" sz="3200" b="0" i="1" smtClean="0">
                        <a:latin typeface="Cambria Math" panose="02040503050406030204" pitchFamily="18" charset="0"/>
                        <a:sym typeface="Symbol" panose="05050102010706020507" pitchFamily="18" charset="2"/>
                      </a:rPr>
                      <m:t>𝜋</m:t>
                    </m:r>
                  </m:oMath>
                </a14:m>
                <a:r>
                  <a:rPr lang="en-US" altLang="en-US" sz="3200" dirty="0" smtClean="0">
                    <a:sym typeface="Symbol" panose="05050102010706020507" pitchFamily="18" charset="2"/>
                  </a:rPr>
                  <a:t>. After our calibration, we observe that the RHIC </a:t>
                </a:r>
                <a:r>
                  <a:rPr lang="en-US" altLang="en-US" sz="3200" dirty="0">
                    <a:sym typeface="Symbol" panose="05050102010706020507" pitchFamily="18" charset="2"/>
                  </a:rPr>
                  <a:t>ring </a:t>
                </a:r>
                <a:r>
                  <a:rPr lang="en-US" altLang="en-US" sz="3200" dirty="0" smtClean="0">
                    <a:sym typeface="Symbol" panose="05050102010706020507" pitchFamily="18" charset="2"/>
                  </a:rPr>
                  <a:t>is </a:t>
                </a:r>
                <a:r>
                  <a:rPr lang="en-US" altLang="en-US" sz="3200" dirty="0">
                    <a:sym typeface="Symbol" panose="05050102010706020507" pitchFamily="18" charset="2"/>
                  </a:rPr>
                  <a:t>spin transparent: </a:t>
                </a:r>
                <a:r>
                  <a:rPr lang="en-US" sz="3200" dirty="0" err="1"/>
                  <a:t>S</a:t>
                </a:r>
                <a:r>
                  <a:rPr lang="en-US" sz="4000" baseline="-25000" dirty="0" err="1"/>
                  <a:t>x</a:t>
                </a:r>
                <a:r>
                  <a:rPr lang="en-US" altLang="en-US" sz="3200" dirty="0">
                    <a:sym typeface="Symbol" panose="05050102010706020507" pitchFamily="18" charset="2"/>
                  </a:rPr>
                  <a:t> and </a:t>
                </a:r>
                <a:r>
                  <a:rPr lang="en-US" sz="3200" dirty="0" err="1"/>
                  <a:t>S</a:t>
                </a:r>
                <a:r>
                  <a:rPr lang="en-US" sz="4000" baseline="-25000" dirty="0" err="1"/>
                  <a:t>y</a:t>
                </a:r>
                <a:r>
                  <a:rPr lang="en-US" altLang="en-US" sz="3200" dirty="0">
                    <a:sym typeface="Symbol" panose="05050102010706020507" pitchFamily="18" charset="2"/>
                  </a:rPr>
                  <a:t> are </a:t>
                </a:r>
                <a:r>
                  <a:rPr lang="en-US" altLang="en-US" sz="3200" dirty="0" smtClean="0">
                    <a:sym typeface="Symbol" panose="05050102010706020507" pitchFamily="18" charset="2"/>
                  </a:rPr>
                  <a:t>constant from turn to turn </a:t>
                </a:r>
                <a:r>
                  <a:rPr lang="en-US" altLang="en-US" sz="3200" dirty="0">
                    <a:sym typeface="Symbol" panose="05050102010706020507" pitchFamily="18" charset="2"/>
                  </a:rPr>
                  <a:t>with a good numerical precision </a:t>
                </a:r>
                <a:r>
                  <a:rPr lang="en-US" altLang="en-US" sz="3200" dirty="0" smtClean="0">
                    <a:sym typeface="Symbol" panose="05050102010706020507" pitchFamily="18" charset="2"/>
                  </a:rPr>
                  <a:t>as shown below.</a:t>
                </a:r>
                <a:endParaRPr lang="en-US" sz="3200" dirty="0" smtClean="0"/>
              </a:p>
            </p:txBody>
          </p:sp>
        </mc:Choice>
        <mc:Fallback xmlns="">
          <p:sp>
            <p:nvSpPr>
              <p:cNvPr id="4110" name="AutoShape 3862"/>
              <p:cNvSpPr>
                <a:spLocks noRot="1" noChangeAspect="1" noMove="1" noResize="1" noEditPoints="1" noAdjustHandles="1" noChangeArrowheads="1" noChangeShapeType="1" noTextEdit="1"/>
              </p:cNvSpPr>
              <p:nvPr/>
            </p:nvSpPr>
            <p:spPr bwMode="auto">
              <a:xfrm>
                <a:off x="11201400" y="3833861"/>
                <a:ext cx="10439400" cy="39547801"/>
              </a:xfrm>
              <a:prstGeom prst="roundRect">
                <a:avLst>
                  <a:gd name="adj" fmla="val 1381"/>
                </a:avLst>
              </a:prstGeom>
              <a:blipFill>
                <a:blip r:embed="rId14"/>
                <a:stretch>
                  <a:fillRect l="-116"/>
                </a:stretch>
              </a:blipFill>
              <a:ln w="28575">
                <a:solidFill>
                  <a:schemeClr val="bg2"/>
                </a:solidFill>
                <a:round/>
                <a:headEnd/>
                <a:tailEnd/>
              </a:ln>
            </p:spPr>
            <p:txBody>
              <a:bodyPr/>
              <a:lstStyle/>
              <a:p>
                <a:r>
                  <a:rPr lang="en-US">
                    <a:noFill/>
                  </a:rPr>
                  <a:t> </a:t>
                </a:r>
              </a:p>
            </p:txBody>
          </p:sp>
        </mc:Fallback>
      </mc:AlternateContent>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62833" y="9661748"/>
            <a:ext cx="9885867" cy="5006752"/>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021798" y="7467600"/>
            <a:ext cx="9975273" cy="2286000"/>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021800" y="9753600"/>
            <a:ext cx="9975273" cy="2286000"/>
          </a:xfrm>
          <a:prstGeom prst="rect">
            <a:avLst/>
          </a:prstGeom>
        </p:spPr>
      </p:pic>
      <p:sp>
        <p:nvSpPr>
          <p:cNvPr id="27" name="AutoShape 3863"/>
          <p:cNvSpPr>
            <a:spLocks noChangeArrowheads="1"/>
          </p:cNvSpPr>
          <p:nvPr/>
        </p:nvSpPr>
        <p:spPr bwMode="auto">
          <a:xfrm>
            <a:off x="21793200" y="33700736"/>
            <a:ext cx="10439400" cy="9580864"/>
          </a:xfrm>
          <a:prstGeom prst="roundRect">
            <a:avLst>
              <a:gd name="adj" fmla="val 1243"/>
            </a:avLst>
          </a:prstGeom>
          <a:solidFill>
            <a:srgbClr val="EAEAEA"/>
          </a:solidFill>
          <a:ln w="28575">
            <a:solidFill>
              <a:schemeClr val="bg2"/>
            </a:solidFill>
            <a:round/>
            <a:headEnd/>
            <a:tailEnd/>
          </a:ln>
        </p:spPr>
        <p:txBody>
          <a:bodyPr lIns="182880" tIns="0" rIns="18288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en-US" altLang="en-US" sz="400" b="1" dirty="0" smtClean="0">
              <a:latin typeface="+mn-lt"/>
            </a:endParaRPr>
          </a:p>
          <a:p>
            <a:pPr algn="ctr" eaLnBrk="1" hangingPunct="1">
              <a:defRPr/>
            </a:pPr>
            <a:r>
              <a:rPr lang="en-US" altLang="en-US" sz="3200" b="1" dirty="0" smtClean="0">
                <a:latin typeface="+mn-lt"/>
              </a:rPr>
              <a:t>REFERENCE</a:t>
            </a:r>
          </a:p>
          <a:p>
            <a:pPr marL="457200" indent="-457200" algn="just" eaLnBrk="1" hangingPunct="1">
              <a:buFont typeface="+mj-lt"/>
              <a:buAutoNum type="arabicPeriod"/>
              <a:defRPr/>
            </a:pPr>
            <a:r>
              <a:rPr lang="en-US" altLang="en-US" sz="3200" dirty="0" err="1"/>
              <a:t>Ya.S</a:t>
            </a:r>
            <a:r>
              <a:rPr lang="en-US" altLang="en-US" sz="3200" dirty="0"/>
              <a:t>. </a:t>
            </a:r>
            <a:r>
              <a:rPr lang="en-US" altLang="en-US" sz="3200" dirty="0" err="1"/>
              <a:t>Derbenev</a:t>
            </a:r>
            <a:r>
              <a:rPr lang="en-US" altLang="en-US" sz="3200" dirty="0"/>
              <a:t>, A.M. Kondratenko, A.N. </a:t>
            </a:r>
            <a:r>
              <a:rPr lang="en-US" altLang="en-US" sz="3200" dirty="0" err="1"/>
              <a:t>Skrinsky</a:t>
            </a:r>
            <a:r>
              <a:rPr lang="en-US" altLang="en-US" sz="3200" dirty="0"/>
              <a:t>, “Particle spin motion in storage ring with arbitrary field”,  </a:t>
            </a:r>
            <a:r>
              <a:rPr lang="en-US" altLang="en-US" sz="3200" dirty="0" err="1"/>
              <a:t>Dokl</a:t>
            </a:r>
            <a:r>
              <a:rPr lang="en-US" altLang="en-US" sz="3200" dirty="0"/>
              <a:t>. </a:t>
            </a:r>
            <a:r>
              <a:rPr lang="en-US" altLang="en-US" sz="3200" dirty="0" err="1"/>
              <a:t>Akad</a:t>
            </a:r>
            <a:r>
              <a:rPr lang="en-US" altLang="en-US" sz="3200" dirty="0"/>
              <a:t>. </a:t>
            </a:r>
            <a:r>
              <a:rPr lang="en-US" altLang="en-US" sz="3200" dirty="0" err="1"/>
              <a:t>Nauk</a:t>
            </a:r>
            <a:r>
              <a:rPr lang="en-US" altLang="en-US" sz="3200" dirty="0"/>
              <a:t> SSSR, v.192, p.1255(1970) [</a:t>
            </a:r>
            <a:r>
              <a:rPr lang="en-US" altLang="en-US" sz="3200" dirty="0" err="1"/>
              <a:t>Sov</a:t>
            </a:r>
            <a:r>
              <a:rPr lang="en-US" altLang="en-US" sz="3200" dirty="0"/>
              <a:t>. Phys. </a:t>
            </a:r>
            <a:r>
              <a:rPr lang="en-US" altLang="en-US" sz="3200" dirty="0" err="1"/>
              <a:t>Dokl</a:t>
            </a:r>
            <a:r>
              <a:rPr lang="en-US" altLang="en-US" sz="3200" dirty="0"/>
              <a:t>., v.15, p.583 (1970)].</a:t>
            </a:r>
          </a:p>
          <a:p>
            <a:pPr marL="457200" indent="-457200" algn="just" eaLnBrk="1" hangingPunct="1">
              <a:buFont typeface="+mj-lt"/>
              <a:buAutoNum type="arabicPeriod"/>
              <a:defRPr/>
            </a:pPr>
            <a:r>
              <a:rPr lang="en-US" altLang="en-US" sz="3200" dirty="0"/>
              <a:t>F. </a:t>
            </a:r>
            <a:r>
              <a:rPr lang="en-US" altLang="en-US" sz="3200" dirty="0" smtClean="0"/>
              <a:t>Lin, et al, “</a:t>
            </a:r>
            <a:r>
              <a:rPr lang="en-US" altLang="en-US" sz="3200" dirty="0"/>
              <a:t>Study of electron polarization dynamics in the JLEIC at </a:t>
            </a:r>
            <a:r>
              <a:rPr lang="en-US" altLang="en-US" sz="3200" dirty="0" err="1"/>
              <a:t>JLab</a:t>
            </a:r>
            <a:r>
              <a:rPr lang="en-US" altLang="en-US" sz="3200" dirty="0"/>
              <a:t>”, in Proc. of IPAC2017, Copenhagen, Denmark, WEPIK114, p. </a:t>
            </a:r>
            <a:r>
              <a:rPr lang="en-US" altLang="en-US" sz="3200" dirty="0" smtClean="0"/>
              <a:t>3218</a:t>
            </a:r>
          </a:p>
          <a:p>
            <a:pPr marL="457200" indent="-457200" algn="just" eaLnBrk="1" hangingPunct="1">
              <a:buFont typeface="+mj-lt"/>
              <a:buAutoNum type="arabicPeriod"/>
              <a:defRPr/>
            </a:pPr>
            <a:r>
              <a:rPr lang="en-US" altLang="en-US" sz="3200" dirty="0"/>
              <a:t>V.S. </a:t>
            </a:r>
            <a:r>
              <a:rPr lang="en-US" altLang="en-US" sz="3200" dirty="0" smtClean="0"/>
              <a:t>Morozov</a:t>
            </a:r>
            <a:r>
              <a:rPr lang="en-US" altLang="en-US" sz="3200" dirty="0"/>
              <a:t> </a:t>
            </a:r>
            <a:r>
              <a:rPr lang="en-US" altLang="en-US" sz="3200" dirty="0" smtClean="0"/>
              <a:t>et al, “Experimental </a:t>
            </a:r>
            <a:r>
              <a:rPr lang="en-US" altLang="en-US" sz="3200" dirty="0"/>
              <a:t>Verification of Transparent Spin Mode in RHIC”, in Proc. of IPAC2019, Melbourne, Australia, WEPGW122, p. 2783</a:t>
            </a:r>
            <a:r>
              <a:rPr lang="en-US" altLang="en-US" sz="3200" dirty="0" smtClean="0"/>
              <a:t>.</a:t>
            </a:r>
          </a:p>
          <a:p>
            <a:pPr marL="457200" indent="-457200" algn="just" eaLnBrk="1" hangingPunct="1">
              <a:buFont typeface="+mj-lt"/>
              <a:buAutoNum type="arabicPeriod"/>
              <a:defRPr/>
            </a:pPr>
            <a:r>
              <a:rPr lang="en-US" altLang="en-US" sz="3200" dirty="0"/>
              <a:t>A.M. Kondratenko</a:t>
            </a:r>
            <a:r>
              <a:rPr lang="en-US" altLang="en-US" sz="3200" dirty="0" smtClean="0"/>
              <a:t>, M.A. </a:t>
            </a:r>
            <a:r>
              <a:rPr lang="en-US" altLang="en-US" sz="3200" dirty="0"/>
              <a:t>Kondratenko, </a:t>
            </a:r>
            <a:r>
              <a:rPr lang="en-US" altLang="en-US" sz="3200" dirty="0" smtClean="0"/>
              <a:t>et al, </a:t>
            </a:r>
            <a:r>
              <a:rPr lang="en-US" altLang="en-US" sz="3200" dirty="0"/>
              <a:t>“Spin Response Function for Spin Transparency Mode of RHIC”, in Proc. of IPAC2019, Melbourne, Australia, WEPGW124, p. 2791</a:t>
            </a:r>
            <a:r>
              <a:rPr lang="en-US" altLang="en-US" sz="3200" dirty="0" smtClean="0"/>
              <a:t>.</a:t>
            </a:r>
          </a:p>
          <a:p>
            <a:pPr marL="457200" indent="-457200" algn="just" eaLnBrk="1" hangingPunct="1">
              <a:buFont typeface="+mj-lt"/>
              <a:buAutoNum type="arabicPeriod"/>
              <a:defRPr/>
            </a:pPr>
            <a:r>
              <a:rPr lang="en-US" altLang="en-US" sz="3200" dirty="0"/>
              <a:t>V.S. </a:t>
            </a:r>
            <a:r>
              <a:rPr lang="en-US" altLang="en-US" sz="3200" dirty="0" err="1"/>
              <a:t>Morozov</a:t>
            </a:r>
            <a:r>
              <a:rPr lang="en-US" altLang="en-US" sz="3200" dirty="0"/>
              <a:t> et al, “Theoretical and Experimental Study of the Spin Transparency Mode in an EIC”, Proposal supported by the U.S. DOE under Contracts No. DE-AC05-   06OR23177 and DE-AC02-98CH10886</a:t>
            </a:r>
            <a:r>
              <a:rPr lang="en-US" altLang="en-US" sz="3200" dirty="0" smtClean="0"/>
              <a:t>. </a:t>
            </a:r>
            <a:endParaRPr lang="en-US" altLang="en-US" sz="3200" dirty="0"/>
          </a:p>
        </p:txBody>
      </p:sp>
      <p:sp>
        <p:nvSpPr>
          <p:cNvPr id="30" name="AutoShape 3863"/>
          <p:cNvSpPr>
            <a:spLocks noChangeArrowheads="1"/>
          </p:cNvSpPr>
          <p:nvPr/>
        </p:nvSpPr>
        <p:spPr bwMode="auto">
          <a:xfrm>
            <a:off x="21793200" y="27736800"/>
            <a:ext cx="10439400" cy="5767055"/>
          </a:xfrm>
          <a:prstGeom prst="roundRect">
            <a:avLst>
              <a:gd name="adj" fmla="val 1800"/>
            </a:avLst>
          </a:prstGeom>
          <a:solidFill>
            <a:srgbClr val="EAEAEA"/>
          </a:solidFill>
          <a:ln w="28575">
            <a:solidFill>
              <a:schemeClr val="bg2"/>
            </a:solidFill>
            <a:round/>
            <a:headEnd/>
            <a:tailEnd/>
          </a:ln>
        </p:spPr>
        <p:txBody>
          <a:bodyPr lIns="182880" tIns="0" rIns="18288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en-US" altLang="en-US" sz="400" b="1" dirty="0" smtClean="0">
              <a:latin typeface="+mn-lt"/>
            </a:endParaRPr>
          </a:p>
          <a:p>
            <a:pPr algn="ctr" eaLnBrk="1" hangingPunct="1">
              <a:defRPr/>
            </a:pPr>
            <a:r>
              <a:rPr lang="en-US" altLang="en-US" sz="3200" b="1" dirty="0" smtClean="0">
                <a:latin typeface="+mn-lt"/>
              </a:rPr>
              <a:t>CONCLUSIONS</a:t>
            </a:r>
          </a:p>
          <a:p>
            <a:pPr algn="just" eaLnBrk="1" hangingPunct="1">
              <a:defRPr/>
            </a:pPr>
            <a:r>
              <a:rPr lang="en-US" altLang="en-US" sz="3200" dirty="0" smtClean="0"/>
              <a:t>The </a:t>
            </a:r>
            <a:r>
              <a:rPr lang="en-US" altLang="en-US" sz="3200" dirty="0"/>
              <a:t>spin tracking </a:t>
            </a:r>
            <a:r>
              <a:rPr lang="en-US" altLang="en-US" sz="3200" dirty="0" smtClean="0"/>
              <a:t>validates the </a:t>
            </a:r>
            <a:r>
              <a:rPr lang="en-US" altLang="en-US" sz="3200" dirty="0"/>
              <a:t>polarization </a:t>
            </a:r>
            <a:r>
              <a:rPr lang="en-US" altLang="en-US" sz="3200" dirty="0" smtClean="0"/>
              <a:t>control parameters </a:t>
            </a:r>
            <a:r>
              <a:rPr lang="en-US" altLang="en-US" sz="3200" dirty="0"/>
              <a:t>for </a:t>
            </a:r>
            <a:r>
              <a:rPr lang="en-US" altLang="en-US" sz="3200" dirty="0" smtClean="0"/>
              <a:t>the transparent spin experiment in RHIC. </a:t>
            </a:r>
            <a:r>
              <a:rPr lang="en-US" altLang="en-US" sz="3200" dirty="0"/>
              <a:t>We </a:t>
            </a:r>
            <a:r>
              <a:rPr lang="en-US" altLang="en-US" sz="3200" dirty="0" smtClean="0"/>
              <a:t>adjusted the snake axes and corrected their orbital effect. Thus, </a:t>
            </a:r>
            <a:r>
              <a:rPr lang="en-US" altLang="en-US" sz="3200" dirty="0"/>
              <a:t>we obtained an accurate model of RHIC’s ring </a:t>
            </a:r>
            <a:r>
              <a:rPr lang="en-US" altLang="en-US" sz="3200" dirty="0" smtClean="0"/>
              <a:t>with the snakes </a:t>
            </a:r>
            <a:r>
              <a:rPr lang="en-US" altLang="en-US" sz="3200" dirty="0"/>
              <a:t>specified by field maps. Random quadrupole misalignments and </a:t>
            </a:r>
            <a:r>
              <a:rPr lang="en-US" altLang="en-US" sz="3200" dirty="0" smtClean="0"/>
              <a:t>dipole </a:t>
            </a:r>
            <a:r>
              <a:rPr lang="en-US" altLang="en-US" sz="3200" dirty="0"/>
              <a:t>roll were introduced in </a:t>
            </a:r>
            <a:r>
              <a:rPr lang="en-US" altLang="en-US" sz="3200" dirty="0" smtClean="0"/>
              <a:t>RHIC’s </a:t>
            </a:r>
            <a:r>
              <a:rPr lang="en-US" altLang="en-US" sz="3200" dirty="0"/>
              <a:t>lattice. A closed orbit was determined and the transparent spin resonance strength was obtained by spin tracking. Both the </a:t>
            </a:r>
            <a:r>
              <a:rPr lang="en-US" altLang="en-US" sz="3200" dirty="0" err="1"/>
              <a:t>rms</a:t>
            </a:r>
            <a:r>
              <a:rPr lang="en-US" altLang="en-US" sz="3200" dirty="0"/>
              <a:t> closed orbit and resonance strength are consistent with the statistical model predictions reported </a:t>
            </a:r>
            <a:r>
              <a:rPr lang="en-US" altLang="en-US" sz="3200" dirty="0" smtClean="0"/>
              <a:t>earlier [3,4].</a:t>
            </a:r>
            <a:endParaRPr lang="en-US" altLang="en-US" sz="3200" dirty="0"/>
          </a:p>
        </p:txBody>
      </p:sp>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479578" y="29653333"/>
            <a:ext cx="9856422" cy="5322467"/>
          </a:xfrm>
          <a:prstGeom prst="rect">
            <a:avLst/>
          </a:prstGeom>
        </p:spPr>
      </p:pic>
      <p:pic>
        <p:nvPicPr>
          <p:cNvPr id="37" name="Picture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62833" y="14081348"/>
            <a:ext cx="9885867" cy="5006752"/>
          </a:xfrm>
          <a:prstGeom prst="rect">
            <a:avLst/>
          </a:prstGeom>
        </p:spPr>
      </p:pic>
      <p:pic>
        <p:nvPicPr>
          <p:cNvPr id="38" name="Picture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62834" y="18539048"/>
            <a:ext cx="9885866" cy="5006752"/>
          </a:xfrm>
          <a:prstGeom prst="rect">
            <a:avLst/>
          </a:prstGeom>
        </p:spPr>
      </p:pic>
      <p:pic>
        <p:nvPicPr>
          <p:cNvPr id="39" name="Picture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506201" y="37806733"/>
            <a:ext cx="9856420" cy="53224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12463</TotalTime>
  <Words>1238</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 Unicode MS</vt:lpstr>
      <vt:lpstr>Arial</vt:lpstr>
      <vt:lpstr>Arial Black</vt:lpstr>
      <vt:lpstr>Cambria Math</vt:lpstr>
      <vt:lpstr>Symbol</vt:lpstr>
      <vt:lpstr>Times New Roman</vt:lpstr>
      <vt:lpstr>Default Design</vt:lpstr>
      <vt:lpstr>PowerPoint Presentation</vt:lpstr>
    </vt:vector>
  </TitlesOfParts>
  <Company>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River Huang</cp:lastModifiedBy>
  <cp:revision>462</cp:revision>
  <cp:lastPrinted>2019-08-23T13:00:27Z</cp:lastPrinted>
  <dcterms:created xsi:type="dcterms:W3CDTF">2003-04-07T21:48:10Z</dcterms:created>
  <dcterms:modified xsi:type="dcterms:W3CDTF">2019-08-23T14:47:05Z</dcterms:modified>
</cp:coreProperties>
</file>