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6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7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8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9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10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11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12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13.xml" ContentType="application/vnd.openxmlformats-officedocument.theme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4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heme/theme15.xml" ContentType="application/vnd.openxmlformats-officedocument.theme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theme/theme16.xml" ContentType="application/vnd.openxmlformats-officedocument.theme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theme/theme17.xml" ContentType="application/vnd.openxmlformats-officedocument.theme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18.xml" ContentType="application/vnd.openxmlformats-officedocument.theme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1" r:id="rId2"/>
    <p:sldMasterId id="2147483681" r:id="rId3"/>
    <p:sldMasterId id="2147483691" r:id="rId4"/>
    <p:sldMasterId id="2147483701" r:id="rId5"/>
    <p:sldMasterId id="2147483711" r:id="rId6"/>
    <p:sldMasterId id="2147483721" r:id="rId7"/>
    <p:sldMasterId id="2147483732" r:id="rId8"/>
    <p:sldMasterId id="2147483742" r:id="rId9"/>
    <p:sldMasterId id="2147483752" r:id="rId10"/>
    <p:sldMasterId id="2147483762" r:id="rId11"/>
    <p:sldMasterId id="2147483772" r:id="rId12"/>
    <p:sldMasterId id="2147483781" r:id="rId13"/>
    <p:sldMasterId id="2147483790" r:id="rId14"/>
    <p:sldMasterId id="2147483799" r:id="rId15"/>
    <p:sldMasterId id="2147483808" r:id="rId16"/>
    <p:sldMasterId id="2147483817" r:id="rId17"/>
    <p:sldMasterId id="2147483826" r:id="rId18"/>
    <p:sldMasterId id="2147483835" r:id="rId19"/>
  </p:sldMasterIdLst>
  <p:notesMasterIdLst>
    <p:notesMasterId r:id="rId21"/>
  </p:notesMasterIdLst>
  <p:handoutMasterIdLst>
    <p:handoutMasterId r:id="rId22"/>
  </p:handoutMasterIdLst>
  <p:sldIdLst>
    <p:sldId id="600" r:id="rId20"/>
  </p:sldIdLst>
  <p:sldSz cx="9144000" cy="6858000" type="screen4x3"/>
  <p:notesSz cx="69469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Dallas" initials="MD" lastIdx="2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A0D565"/>
    <a:srgbClr val="0000FF"/>
    <a:srgbClr val="3399FF"/>
    <a:srgbClr val="F9907B"/>
    <a:srgbClr val="FDE6D9"/>
    <a:srgbClr val="F5E9D9"/>
    <a:srgbClr val="DDF1E2"/>
    <a:srgbClr val="FF9933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44" autoAdjust="0"/>
    <p:restoredTop sz="97761" autoAdjust="0"/>
  </p:normalViewPr>
  <p:slideViewPr>
    <p:cSldViewPr snapToGrid="0" snapToObjects="1">
      <p:cViewPr>
        <p:scale>
          <a:sx n="104" d="100"/>
          <a:sy n="104" d="100"/>
        </p:scale>
        <p:origin x="-272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9.xml"/><Relationship Id="rId20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commentAuthors" Target="commentAuthor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Master" Target="slideMasters/slideMaster13.xml"/><Relationship Id="rId14" Type="http://schemas.openxmlformats.org/officeDocument/2006/relationships/slideMaster" Target="slideMasters/slideMaster14.xml"/><Relationship Id="rId15" Type="http://schemas.openxmlformats.org/officeDocument/2006/relationships/slideMaster" Target="slideMasters/slideMaster15.xml"/><Relationship Id="rId16" Type="http://schemas.openxmlformats.org/officeDocument/2006/relationships/slideMaster" Target="slideMasters/slideMaster16.xml"/><Relationship Id="rId17" Type="http://schemas.openxmlformats.org/officeDocument/2006/relationships/slideMaster" Target="slideMasters/slideMaster17.xml"/><Relationship Id="rId18" Type="http://schemas.openxmlformats.org/officeDocument/2006/relationships/slideMaster" Target="slideMasters/slideMaster18.xml"/><Relationship Id="rId19" Type="http://schemas.openxmlformats.org/officeDocument/2006/relationships/slideMaster" Target="slideMasters/slideMaster19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971" y="0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/>
          <a:lstStyle>
            <a:lvl1pPr algn="r">
              <a:defRPr sz="1200"/>
            </a:lvl1pPr>
          </a:lstStyle>
          <a:p>
            <a:fld id="{BF226278-2C6C-774D-8259-721EAA38D3B9}" type="datetimeFigureOut">
              <a:rPr lang="en-US" smtClean="0"/>
              <a:pPr/>
              <a:t>2/9/18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57592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971" y="8757592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 anchor="b"/>
          <a:lstStyle>
            <a:lvl1pPr algn="r">
              <a:defRPr sz="1200"/>
            </a:lvl1pPr>
          </a:lstStyle>
          <a:p>
            <a:fld id="{199538B4-289F-4F4E-BBCB-1CAD0E76E6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92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71" y="0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/>
          <a:lstStyle>
            <a:lvl1pPr algn="r">
              <a:defRPr sz="1200"/>
            </a:lvl1pPr>
          </a:lstStyle>
          <a:p>
            <a:fld id="{B1AEAAEA-A1ED-E44B-BE33-F405D0F4CD6A}" type="datetimeFigureOut">
              <a:rPr lang="en-US" smtClean="0"/>
              <a:pPr/>
              <a:t>2/9/18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2150"/>
            <a:ext cx="4605338" cy="345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46" tIns="46172" rIns="92346" bIns="461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379597"/>
            <a:ext cx="5557520" cy="4149090"/>
          </a:xfrm>
          <a:prstGeom prst="rect">
            <a:avLst/>
          </a:prstGeom>
        </p:spPr>
        <p:txBody>
          <a:bodyPr vert="horz" lIns="92346" tIns="46172" rIns="92346" bIns="4617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57592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71" y="8757592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 anchor="b"/>
          <a:lstStyle>
            <a:lvl1pPr algn="r">
              <a:defRPr sz="1200"/>
            </a:lvl1pPr>
          </a:lstStyle>
          <a:p>
            <a:fld id="{E556DBE8-8EF0-B64A-A8A7-F2D14BB1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439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FY2014 Budget Impacts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31051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86695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03865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26908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8736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575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45671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887398"/>
      </p:ext>
    </p:extLst>
  </p:cSld>
  <p:clrMapOvr>
    <a:masterClrMapping/>
  </p:clrMapOvr>
  <p:transition xmlns:p14="http://schemas.microsoft.com/office/powerpoint/2010/main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886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75822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41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Division Resource Planning and Coordinating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70158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64134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92062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74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98728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088150"/>
      </p:ext>
    </p:extLst>
  </p:cSld>
  <p:clrMapOvr>
    <a:masterClrMapping/>
  </p:clrMapOvr>
  <p:transition xmlns:p14="http://schemas.microsoft.com/office/powerpoint/2010/main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707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66465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44737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25892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622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9669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98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22700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628878"/>
      </p:ext>
    </p:extLst>
  </p:cSld>
  <p:clrMapOvr>
    <a:masterClrMapping/>
  </p:clrMapOvr>
  <p:transition xmlns:p14="http://schemas.microsoft.com/office/powerpoint/2010/main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999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1255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009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378169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3179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837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624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24999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892866"/>
      </p:ext>
    </p:extLst>
  </p:cSld>
  <p:clrMapOvr>
    <a:masterClrMapping/>
  </p:clrMapOvr>
  <p:transition xmlns:p14="http://schemas.microsoft.com/office/powerpoint/2010/main"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28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47612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29686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72711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02692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36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900569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040556"/>
      </p:ext>
    </p:extLst>
  </p:cSld>
  <p:clrMapOvr>
    <a:masterClrMapping/>
  </p:clrMapOvr>
  <p:transition xmlns:p14="http://schemas.microsoft.com/office/powerpoint/2010/main"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832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996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7426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19468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03296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988374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603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864605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37134"/>
      </p:ext>
    </p:extLst>
  </p:cSld>
  <p:clrMapOvr>
    <a:masterClrMapping/>
  </p:clrMapOvr>
  <p:transition xmlns:p14="http://schemas.microsoft.com/office/powerpoint/2010/main"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77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509366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415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3874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005707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7845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47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416346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368172"/>
      </p:ext>
    </p:extLst>
  </p:cSld>
  <p:clrMapOvr>
    <a:masterClrMapping/>
  </p:clrMapOvr>
  <p:transition xmlns:p14="http://schemas.microsoft.com/office/powerpoint/2010/main"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37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035086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34356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788662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14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37693"/>
      </p:ext>
    </p:extLst>
  </p:cSld>
  <p:clrMapOvr>
    <a:masterClrMapping/>
  </p:clrMapOvr>
  <p:transition xmlns:p14="http://schemas.microsoft.com/office/powerpoint/2010/main"/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793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65055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59430"/>
      </p:ext>
    </p:extLst>
  </p:cSld>
  <p:clrMapOvr>
    <a:masterClrMapping/>
  </p:clrMapOvr>
  <p:transition xmlns:p14="http://schemas.microsoft.com/office/powerpoint/2010/main"/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143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85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111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03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Division Resource Planning and Coordinating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Division Resource Planning and Coordinating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497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49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375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959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643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858707"/>
      </p:ext>
    </p:extLst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826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81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366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Division Resource Planning and Coordinating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32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FY2014 Budget Impacts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383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0767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20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1224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404320"/>
      </p:ext>
    </p:extLst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09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5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0182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Division Resource Planning and Coordinating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0462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35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FY2014 Budget Impacts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8344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560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1763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094501"/>
      </p:ext>
    </p:extLst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846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592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6834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Division Resource Planning and Coordinating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3324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5279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84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FY2014 Budget Impacts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96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6878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50370"/>
      </p:ext>
    </p:extLst>
  </p:cSld>
  <p:clrMapOvr>
    <a:masterClrMapping/>
  </p:clrMapOvr>
  <p:transition xmlns:p14="http://schemas.microsoft.com/office/powerpoint/2010/main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288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575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0737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Division Resource Planning and Coordinating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0646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31296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93204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831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10998" y="6448078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Division Resource Planning and Coordination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7490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761100"/>
      </p:ext>
    </p:extLst>
  </p:cSld>
  <p:clrMapOvr>
    <a:masterClrMapping/>
  </p:clrMapOvr>
  <p:transition xmlns:p14="http://schemas.microsoft.com/office/powerpoint/2010/main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94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273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12122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Division Resource Planning and Coordinating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649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1009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4644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98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98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0829" y="6448078"/>
            <a:ext cx="3518971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Division Resource Planning and Coordination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754174"/>
      </p:ext>
    </p:extLst>
  </p:cSld>
  <p:clrMapOvr>
    <a:masterClrMapping/>
  </p:clrMapOvr>
  <p:transition xmlns:p14="http://schemas.microsoft.com/office/powerpoint/2010/main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268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763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98547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Division Resource Planning and Coordinating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3251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41660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0478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55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3381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650788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10149" y="6448078"/>
            <a:ext cx="3309651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Division Resource Planning and Coordination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652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806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71868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Division Resource Planning and Coordinating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28811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69412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47375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51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5832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715339"/>
      </p:ext>
    </p:extLst>
  </p:cSld>
  <p:clrMapOvr>
    <a:masterClrMapping/>
  </p:clrMapOvr>
  <p:transition xmlns:p14="http://schemas.microsoft.com/office/powerpoint/2010/main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195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434728" y="6448078"/>
            <a:ext cx="358507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Division Resource Planning and Coordination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52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58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0632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Division Resource Planning and Coordinating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28114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51182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64545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897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95201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59853"/>
      </p:ext>
    </p:extLst>
  </p:cSld>
  <p:clrMapOvr>
    <a:masterClrMapping/>
  </p:clrMapOvr>
  <p:transition xmlns:p14="http://schemas.microsoft.com/office/powerpoint/2010/main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895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485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4.xml"/><Relationship Id="rId4" Type="http://schemas.openxmlformats.org/officeDocument/2006/relationships/slideLayout" Target="../slideLayouts/slideLayout85.xml"/><Relationship Id="rId5" Type="http://schemas.openxmlformats.org/officeDocument/2006/relationships/slideLayout" Target="../slideLayouts/slideLayout86.xml"/><Relationship Id="rId6" Type="http://schemas.openxmlformats.org/officeDocument/2006/relationships/slideLayout" Target="../slideLayouts/slideLayout87.xml"/><Relationship Id="rId7" Type="http://schemas.openxmlformats.org/officeDocument/2006/relationships/slideLayout" Target="../slideLayouts/slideLayout88.xml"/><Relationship Id="rId8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0.xml"/><Relationship Id="rId10" Type="http://schemas.openxmlformats.org/officeDocument/2006/relationships/theme" Target="../theme/theme10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82.xml"/><Relationship Id="rId2" Type="http://schemas.openxmlformats.org/officeDocument/2006/relationships/slideLayout" Target="../slideLayouts/slideLayout83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3.xml"/><Relationship Id="rId4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5.xml"/><Relationship Id="rId6" Type="http://schemas.openxmlformats.org/officeDocument/2006/relationships/slideLayout" Target="../slideLayouts/slideLayout96.xml"/><Relationship Id="rId7" Type="http://schemas.openxmlformats.org/officeDocument/2006/relationships/slideLayout" Target="../slideLayouts/slideLayout97.xml"/><Relationship Id="rId8" Type="http://schemas.openxmlformats.org/officeDocument/2006/relationships/slideLayout" Target="../slideLayouts/slideLayout98.xml"/><Relationship Id="rId9" Type="http://schemas.openxmlformats.org/officeDocument/2006/relationships/slideLayout" Target="../slideLayouts/slideLayout99.xml"/><Relationship Id="rId10" Type="http://schemas.openxmlformats.org/officeDocument/2006/relationships/theme" Target="../theme/theme11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91.xml"/><Relationship Id="rId2" Type="http://schemas.openxmlformats.org/officeDocument/2006/relationships/slideLayout" Target="../slideLayouts/slideLayout92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6.xml"/><Relationship Id="rId8" Type="http://schemas.openxmlformats.org/officeDocument/2006/relationships/slideLayout" Target="../slideLayouts/slideLayout107.xml"/><Relationship Id="rId9" Type="http://schemas.openxmlformats.org/officeDocument/2006/relationships/theme" Target="../theme/theme12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101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4.xml"/><Relationship Id="rId8" Type="http://schemas.openxmlformats.org/officeDocument/2006/relationships/slideLayout" Target="../slideLayouts/slideLayout115.xml"/><Relationship Id="rId9" Type="http://schemas.openxmlformats.org/officeDocument/2006/relationships/theme" Target="../theme/theme13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109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1.xml"/><Relationship Id="rId7" Type="http://schemas.openxmlformats.org/officeDocument/2006/relationships/slideLayout" Target="../slideLayouts/slideLayout122.xml"/><Relationship Id="rId8" Type="http://schemas.openxmlformats.org/officeDocument/2006/relationships/slideLayout" Target="../slideLayouts/slideLayout123.xml"/><Relationship Id="rId9" Type="http://schemas.openxmlformats.org/officeDocument/2006/relationships/theme" Target="../theme/theme14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17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8.xml"/><Relationship Id="rId6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30.xml"/><Relationship Id="rId8" Type="http://schemas.openxmlformats.org/officeDocument/2006/relationships/slideLayout" Target="../slideLayouts/slideLayout131.xml"/><Relationship Id="rId9" Type="http://schemas.openxmlformats.org/officeDocument/2006/relationships/theme" Target="../theme/theme15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2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38.xml"/><Relationship Id="rId8" Type="http://schemas.openxmlformats.org/officeDocument/2006/relationships/slideLayout" Target="../slideLayouts/slideLayout139.xml"/><Relationship Id="rId9" Type="http://schemas.openxmlformats.org/officeDocument/2006/relationships/theme" Target="../theme/theme16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33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6.xml"/><Relationship Id="rId8" Type="http://schemas.openxmlformats.org/officeDocument/2006/relationships/slideLayout" Target="../slideLayouts/slideLayout147.xml"/><Relationship Id="rId9" Type="http://schemas.openxmlformats.org/officeDocument/2006/relationships/theme" Target="../theme/theme17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40.xml"/><Relationship Id="rId2" Type="http://schemas.openxmlformats.org/officeDocument/2006/relationships/slideLayout" Target="../slideLayouts/slideLayout141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0.xml"/><Relationship Id="rId4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52.xml"/><Relationship Id="rId6" Type="http://schemas.openxmlformats.org/officeDocument/2006/relationships/slideLayout" Target="../slideLayouts/slideLayout153.xml"/><Relationship Id="rId7" Type="http://schemas.openxmlformats.org/officeDocument/2006/relationships/slideLayout" Target="../slideLayouts/slideLayout154.xml"/><Relationship Id="rId8" Type="http://schemas.openxmlformats.org/officeDocument/2006/relationships/slideLayout" Target="../slideLayouts/slideLayout155.xml"/><Relationship Id="rId9" Type="http://schemas.openxmlformats.org/officeDocument/2006/relationships/theme" Target="../theme/theme18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48.xml"/><Relationship Id="rId2" Type="http://schemas.openxmlformats.org/officeDocument/2006/relationships/slideLayout" Target="../slideLayouts/slideLayout149.xml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8.xml"/><Relationship Id="rId4" Type="http://schemas.openxmlformats.org/officeDocument/2006/relationships/slideLayout" Target="../slideLayouts/slideLayout159.xml"/><Relationship Id="rId5" Type="http://schemas.openxmlformats.org/officeDocument/2006/relationships/slideLayout" Target="../slideLayouts/slideLayout160.xml"/><Relationship Id="rId6" Type="http://schemas.openxmlformats.org/officeDocument/2006/relationships/slideLayout" Target="../slideLayouts/slideLayout161.xml"/><Relationship Id="rId7" Type="http://schemas.openxmlformats.org/officeDocument/2006/relationships/slideLayout" Target="../slideLayouts/slideLayout162.xml"/><Relationship Id="rId8" Type="http://schemas.openxmlformats.org/officeDocument/2006/relationships/slideLayout" Target="../slideLayouts/slideLayout163.xml"/><Relationship Id="rId9" Type="http://schemas.openxmlformats.org/officeDocument/2006/relationships/theme" Target="../theme/theme19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56.xml"/><Relationship Id="rId2" Type="http://schemas.openxmlformats.org/officeDocument/2006/relationships/slideLayout" Target="../slideLayouts/slideLayout15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6.xml"/><Relationship Id="rId9" Type="http://schemas.openxmlformats.org/officeDocument/2006/relationships/slideLayout" Target="../slideLayouts/slideLayout27.xml"/><Relationship Id="rId10" Type="http://schemas.openxmlformats.org/officeDocument/2006/relationships/theme" Target="../theme/theme3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4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5.xml"/><Relationship Id="rId9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4" Type="http://schemas.openxmlformats.org/officeDocument/2006/relationships/slideLayout" Target="../slideLayouts/slideLayout40.xml"/><Relationship Id="rId5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5.xml"/><Relationship Id="rId10" Type="http://schemas.openxmlformats.org/officeDocument/2006/relationships/theme" Target="../theme/theme5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4.xml"/><Relationship Id="rId10" Type="http://schemas.openxmlformats.org/officeDocument/2006/relationships/theme" Target="../theme/theme6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1.xml"/><Relationship Id="rId8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3.xml"/><Relationship Id="rId10" Type="http://schemas.openxmlformats.org/officeDocument/2006/relationships/theme" Target="../theme/theme7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8.xml"/><Relationship Id="rId6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0.xml"/><Relationship Id="rId8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2.xml"/><Relationship Id="rId10" Type="http://schemas.openxmlformats.org/officeDocument/2006/relationships/theme" Target="../theme/theme8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64.xml"/><Relationship Id="rId2" Type="http://schemas.openxmlformats.org/officeDocument/2006/relationships/slideLayout" Target="../slideLayouts/slideLayout65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7.xml"/><Relationship Id="rId6" Type="http://schemas.openxmlformats.org/officeDocument/2006/relationships/slideLayout" Target="../slideLayouts/slideLayout78.xml"/><Relationship Id="rId7" Type="http://schemas.openxmlformats.org/officeDocument/2006/relationships/slideLayout" Target="../slideLayouts/slideLayout79.xml"/><Relationship Id="rId8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1.xml"/><Relationship Id="rId10" Type="http://schemas.openxmlformats.org/officeDocument/2006/relationships/theme" Target="../theme/theme9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73.xml"/><Relationship Id="rId2" Type="http://schemas.openxmlformats.org/officeDocument/2006/relationships/slideLayout" Target="../slideLayouts/slideLayout7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FY2014 Budget Impacts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9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44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46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43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0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77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9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45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08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9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95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8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4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05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70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855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JLEIC pre-CDR (pCDR)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ClrTx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Deliverables/Milestones</a:t>
            </a:r>
          </a:p>
          <a:p>
            <a:pPr marL="517525" lvl="2" indent="-119063">
              <a:spcBef>
                <a:spcPts val="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Document consistent design of JLEIC by end FY18</a:t>
            </a:r>
          </a:p>
          <a:p>
            <a:pPr marL="517525" lvl="2" indent="-119063">
              <a:spcBef>
                <a:spcPts val="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Include appendix on 6T magnet option for energy reach competitiveness</a:t>
            </a:r>
          </a:p>
          <a:p>
            <a:pPr marL="974725" lvl="3" indent="-119063">
              <a:spcBef>
                <a:spcPts val="0"/>
              </a:spcBef>
              <a:buClrTx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readiness for possible CY18 CD0 and Jul 30 2018 EIC User’s Group Meeting</a:t>
            </a:r>
          </a:p>
          <a:p>
            <a:pPr marL="974725" lvl="3" indent="-119063">
              <a:spcBef>
                <a:spcPts val="0"/>
              </a:spcBef>
              <a:buClrTx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section rough draft target date May 31 2018</a:t>
            </a:r>
          </a:p>
          <a:p>
            <a:pPr marL="974725" lvl="3" indent="-119063">
              <a:spcBef>
                <a:spcPts val="0"/>
              </a:spcBef>
              <a:buClrTx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diverse resources requested Feb-Sep 2018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7525" lvl="2" indent="-119063">
              <a:spcBef>
                <a:spcPts val="0"/>
              </a:spcBef>
              <a:buClrTx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Staffing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74725" lvl="3" indent="-119063">
              <a:spcBef>
                <a:spcPts val="0"/>
              </a:spcBef>
              <a:buClrTx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FTEs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2.2 CASA (30% of 7.4 MEPCDE), 2-3 engineering, 0.3 administrative, 1-2 other groups</a:t>
            </a:r>
          </a:p>
          <a:p>
            <a:pPr marL="974725" lvl="3" indent="-119063">
              <a:spcBef>
                <a:spcPts val="0"/>
              </a:spcBef>
              <a:buClrTx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Scope: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Separate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Engineering, Rad Physics, Facilities scope meetings Feb 5-12</a:t>
            </a:r>
            <a:endParaRPr lang="en-US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4725" lvl="3" indent="-119063">
              <a:spcBef>
                <a:spcPts val="0"/>
              </a:spcBef>
              <a:buClrTx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When needed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CASA: throughout FY18; other groups, Feb-Aug 2018</a:t>
            </a:r>
            <a:endParaRPr lang="en-US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Issues/Concerns that are/could affect on time delivery </a:t>
            </a:r>
          </a:p>
          <a:p>
            <a:pPr marL="515938" lvl="2" indent="-109538">
              <a:spcBef>
                <a:spcPts val="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Facility integrated parameter milestone slip pushing coordination (2 wks)</a:t>
            </a:r>
          </a:p>
          <a:p>
            <a:pPr marL="515938" lvl="2" indent="-109538">
              <a:spcBef>
                <a:spcPts val="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Engineering, facilities, ESH work require fixed beam parameter specifics</a:t>
            </a:r>
          </a:p>
          <a:p>
            <a:pPr marL="515938" lvl="2" indent="-109538">
              <a:spcBef>
                <a:spcPts val="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Cryo resources likely minimal; address with cryo as technical reviewers</a:t>
            </a:r>
          </a:p>
          <a:p>
            <a:pPr marL="515938" lvl="2" indent="-109538">
              <a:spcBef>
                <a:spcPts val="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Radiation physics resources: constrained with staff departures</a:t>
            </a:r>
          </a:p>
          <a:p>
            <a:pPr marL="515938" lvl="2" indent="-109538">
              <a:spcBef>
                <a:spcPts val="0"/>
              </a:spcBef>
              <a:buClrTx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Recommended Mitigation</a:t>
            </a:r>
          </a:p>
          <a:p>
            <a:pPr lvl="1">
              <a:spcBef>
                <a:spcPts val="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Reduce scope of document sections to match available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Resource Planning and Coordinating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772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Default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_Default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2_Default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3_Default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4_Default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5_Default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6_Default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7_Default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DOE Site Visit 2013-Hutton</Template>
  <TotalTime>25204</TotalTime>
  <Words>182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19</vt:i4>
      </vt:variant>
      <vt:variant>
        <vt:lpstr>Slide Titles</vt:lpstr>
      </vt:variant>
      <vt:variant>
        <vt:i4>1</vt:i4>
      </vt:variant>
    </vt:vector>
  </HeadingPairs>
  <TitlesOfParts>
    <vt:vector size="20" baseType="lpstr">
      <vt:lpstr>DOE Site Visit 2013-Hutton</vt:lpstr>
      <vt:lpstr>1_DOE Site Visit 2013-Hutton</vt:lpstr>
      <vt:lpstr>2_DOE Site Visit 2013-Hutton</vt:lpstr>
      <vt:lpstr>3_DOE Site Visit 2013-Hutton</vt:lpstr>
      <vt:lpstr>4_DOE Site Visit 2013-Hutton</vt:lpstr>
      <vt:lpstr>5_DOE Site Visit 2013-Hutton</vt:lpstr>
      <vt:lpstr>6_DOE Site Visit 2013-Hutton</vt:lpstr>
      <vt:lpstr>7_DOE Site Visit 2013-Hutton</vt:lpstr>
      <vt:lpstr>8_DOE Site Visit 2013-Hutton</vt:lpstr>
      <vt:lpstr>9_DOE Site Visit 2013-Hutton</vt:lpstr>
      <vt:lpstr>10_DOE Site Visit 2013-Hutton</vt:lpstr>
      <vt:lpstr>Default Theme</vt:lpstr>
      <vt:lpstr>1_Default Theme</vt:lpstr>
      <vt:lpstr>2_Default Theme</vt:lpstr>
      <vt:lpstr>3_Default Theme</vt:lpstr>
      <vt:lpstr>4_Default Theme</vt:lpstr>
      <vt:lpstr>5_Default Theme</vt:lpstr>
      <vt:lpstr>6_Default Theme</vt:lpstr>
      <vt:lpstr>7_Default Theme</vt:lpstr>
      <vt:lpstr>JLEIC pre-CDR (pCDR)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SRF Overview</dc:title>
  <dc:creator>Erin Clifton</dc:creator>
  <cp:lastModifiedBy>Todd Satogata</cp:lastModifiedBy>
  <cp:revision>779</cp:revision>
  <cp:lastPrinted>2014-10-24T18:30:21Z</cp:lastPrinted>
  <dcterms:created xsi:type="dcterms:W3CDTF">2013-07-05T14:18:22Z</dcterms:created>
  <dcterms:modified xsi:type="dcterms:W3CDTF">2018-02-09T13:58:03Z</dcterms:modified>
</cp:coreProperties>
</file>