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43891200"/>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37" d="100"/>
          <a:sy n="37" d="100"/>
        </p:scale>
        <p:origin x="10"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10626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88023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8362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13726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4113D2-9B2B-4CB0-850C-AFC439583B9D}"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07505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4113D2-9B2B-4CB0-850C-AFC439583B9D}"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428714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4113D2-9B2B-4CB0-850C-AFC439583B9D}"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62977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4113D2-9B2B-4CB0-850C-AFC439583B9D}"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75777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113D2-9B2B-4CB0-850C-AFC439583B9D}"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301778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7C4113D2-9B2B-4CB0-850C-AFC439583B9D}"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383640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7C4113D2-9B2B-4CB0-850C-AFC439583B9D}"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42262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7C4113D2-9B2B-4CB0-850C-AFC439583B9D}" type="datetimeFigureOut">
              <a:rPr lang="en-US" smtClean="0"/>
              <a:t>5/14/2019</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41450B93-F0F8-4F07-90AC-B2B5C007BC8A}" type="slidenum">
              <a:rPr lang="en-US" smtClean="0"/>
              <a:t>‹#›</a:t>
            </a:fld>
            <a:endParaRPr lang="en-US"/>
          </a:p>
        </p:txBody>
      </p:sp>
    </p:spTree>
    <p:extLst>
      <p:ext uri="{BB962C8B-B14F-4D97-AF65-F5344CB8AC3E}">
        <p14:creationId xmlns:p14="http://schemas.microsoft.com/office/powerpoint/2010/main" val="3098852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image" Target="../media/image12.emf"/><Relationship Id="rId18" Type="http://schemas.openxmlformats.org/officeDocument/2006/relationships/image" Target="../media/image17.png"/><Relationship Id="rId3" Type="http://schemas.openxmlformats.org/officeDocument/2006/relationships/image" Target="../media/image2.wmf"/><Relationship Id="rId21" Type="http://schemas.openxmlformats.org/officeDocument/2006/relationships/image" Target="../media/image20.emf"/><Relationship Id="rId7" Type="http://schemas.openxmlformats.org/officeDocument/2006/relationships/image" Target="../media/image6.emf"/><Relationship Id="rId12" Type="http://schemas.openxmlformats.org/officeDocument/2006/relationships/image" Target="../media/image11.emf"/><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emf"/><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emf"/><Relationship Id="rId1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9034125" y="2570163"/>
            <a:ext cx="15308262"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898" tIns="219450" rIns="438898" bIns="219450">
            <a:spAutoFit/>
          </a:bodyPr>
          <a:lstStyle>
            <a:lvl1pPr defTabSz="4387850" eaLnBrk="0" hangingPunct="0">
              <a:defRPr sz="2400">
                <a:solidFill>
                  <a:schemeClr val="tx1"/>
                </a:solidFill>
                <a:latin typeface="Times New Roman" panose="02020603050405020304" pitchFamily="18" charset="0"/>
              </a:defRPr>
            </a:lvl1pPr>
            <a:lvl2pPr marL="742950" indent="-285750" defTabSz="4387850" eaLnBrk="0" hangingPunct="0">
              <a:defRPr sz="2400">
                <a:solidFill>
                  <a:schemeClr val="tx1"/>
                </a:solidFill>
                <a:latin typeface="Times New Roman" panose="02020603050405020304" pitchFamily="18" charset="0"/>
              </a:defRPr>
            </a:lvl2pPr>
            <a:lvl3pPr marL="1143000" indent="-228600" defTabSz="4387850" eaLnBrk="0" hangingPunct="0">
              <a:defRPr sz="2400">
                <a:solidFill>
                  <a:schemeClr val="tx1"/>
                </a:solidFill>
                <a:latin typeface="Times New Roman" panose="02020603050405020304" pitchFamily="18" charset="0"/>
              </a:defRPr>
            </a:lvl3pPr>
            <a:lvl4pPr marL="1600200" indent="-228600" defTabSz="4387850" eaLnBrk="0" hangingPunct="0">
              <a:defRPr sz="2400">
                <a:solidFill>
                  <a:schemeClr val="tx1"/>
                </a:solidFill>
                <a:latin typeface="Times New Roman" panose="02020603050405020304" pitchFamily="18" charset="0"/>
              </a:defRPr>
            </a:lvl4pPr>
            <a:lvl5pPr marL="2057400" indent="-228600" defTabSz="4387850" eaLnBrk="0" hangingPunct="0">
              <a:defRPr sz="2400">
                <a:solidFill>
                  <a:schemeClr val="tx1"/>
                </a:solidFill>
                <a:latin typeface="Times New Roman" panose="02020603050405020304" pitchFamily="18" charset="0"/>
              </a:defRPr>
            </a:lvl5pPr>
            <a:lvl6pPr marL="2514600" indent="-228600" defTabSz="43878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3878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3878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38785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spcBef>
                <a:spcPct val="5000"/>
              </a:spcBef>
            </a:pPr>
            <a:r>
              <a:rPr lang="en-US" altLang="en-US" sz="3600" b="1" i="1" dirty="0">
                <a:solidFill>
                  <a:srgbClr val="0070C0"/>
                </a:solidFill>
                <a:latin typeface="Arial" panose="020B0604020202020204" pitchFamily="34" charset="0"/>
              </a:rPr>
              <a:t>Thomas Jefferson National Accelerator Facility</a:t>
            </a:r>
          </a:p>
          <a:p>
            <a:pPr algn="ctr" eaLnBrk="1" hangingPunct="1">
              <a:lnSpc>
                <a:spcPct val="95000"/>
              </a:lnSpc>
              <a:spcBef>
                <a:spcPct val="5000"/>
              </a:spcBef>
            </a:pPr>
            <a:r>
              <a:rPr lang="en-US" altLang="en-US" sz="3600" b="1" i="1" dirty="0">
                <a:solidFill>
                  <a:srgbClr val="0070C0"/>
                </a:solidFill>
                <a:latin typeface="Arial" panose="020B0604020202020204" pitchFamily="34" charset="0"/>
              </a:rPr>
              <a:t>Newport News, Virginia,  USA</a:t>
            </a:r>
          </a:p>
          <a:p>
            <a:pPr algn="ctr" eaLnBrk="1" hangingPunct="1">
              <a:lnSpc>
                <a:spcPct val="90000"/>
              </a:lnSpc>
              <a:spcBef>
                <a:spcPct val="20000"/>
              </a:spcBef>
            </a:pPr>
            <a:r>
              <a:rPr lang="en-US" altLang="en-US" sz="3600" b="1" i="1" dirty="0">
                <a:solidFill>
                  <a:srgbClr val="0070C0"/>
                </a:solidFill>
                <a:latin typeface="Arial" panose="020B0604020202020204" pitchFamily="34" charset="0"/>
              </a:rPr>
              <a:t>Managed by the Jefferson Science Associates,</a:t>
            </a:r>
          </a:p>
          <a:p>
            <a:pPr algn="ctr" eaLnBrk="1" hangingPunct="1">
              <a:lnSpc>
                <a:spcPct val="90000"/>
              </a:lnSpc>
              <a:spcBef>
                <a:spcPct val="20000"/>
              </a:spcBef>
            </a:pPr>
            <a:r>
              <a:rPr lang="en-US" altLang="en-US" sz="3600" b="1" i="1" dirty="0">
                <a:solidFill>
                  <a:srgbClr val="0070C0"/>
                </a:solidFill>
                <a:latin typeface="Arial" panose="020B0604020202020204" pitchFamily="34" charset="0"/>
              </a:rPr>
              <a:t>LLC for the U.S. Department of Energy Office of Science</a:t>
            </a:r>
          </a:p>
          <a:p>
            <a:pPr algn="ctr" eaLnBrk="1" hangingPunct="1">
              <a:lnSpc>
                <a:spcPct val="95000"/>
              </a:lnSpc>
              <a:spcBef>
                <a:spcPct val="5000"/>
              </a:spcBef>
            </a:pPr>
            <a:endParaRPr lang="en-US" altLang="en-US" sz="3600" b="1" i="1" dirty="0">
              <a:solidFill>
                <a:srgbClr val="0070C0"/>
              </a:solidFill>
              <a:latin typeface="Arial" panose="020B0604020202020204" pitchFamily="34" charset="0"/>
            </a:endParaRPr>
          </a:p>
        </p:txBody>
      </p:sp>
      <p:pic>
        <p:nvPicPr>
          <p:cNvPr id="5" name="Picture 465" descr="JLab_logo_text_whi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4900"/>
            <a:ext cx="125698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7"/>
          <p:cNvSpPr>
            <a:spLocks noChangeArrowheads="1"/>
          </p:cNvSpPr>
          <p:nvPr/>
        </p:nvSpPr>
        <p:spPr bwMode="auto">
          <a:xfrm>
            <a:off x="811478" y="976055"/>
            <a:ext cx="312306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80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Luminosity Studies of Asymmetric Crab Crossing in JLEIC*</a:t>
            </a:r>
            <a:endParaRPr lang="en-US" altLang="en-US" sz="80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 Box 17"/>
          <p:cNvSpPr txBox="1">
            <a:spLocks noChangeArrowheads="1"/>
          </p:cNvSpPr>
          <p:nvPr/>
        </p:nvSpPr>
        <p:spPr bwMode="auto">
          <a:xfrm>
            <a:off x="11163300" y="41415873"/>
            <a:ext cx="157353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898" tIns="219450" rIns="438898" bIns="219450">
            <a:spAutoFit/>
          </a:bodyPr>
          <a:lstStyle>
            <a:lvl1pPr defTabSz="4387850" eaLnBrk="0" hangingPunct="0">
              <a:defRPr sz="2400">
                <a:solidFill>
                  <a:schemeClr val="tx1"/>
                </a:solidFill>
                <a:latin typeface="Times New Roman" panose="02020603050405020304" pitchFamily="18" charset="0"/>
              </a:defRPr>
            </a:lvl1pPr>
            <a:lvl2pPr marL="742950" indent="-285750" defTabSz="4387850" eaLnBrk="0" hangingPunct="0">
              <a:defRPr sz="2400">
                <a:solidFill>
                  <a:schemeClr val="tx1"/>
                </a:solidFill>
                <a:latin typeface="Times New Roman" panose="02020603050405020304" pitchFamily="18" charset="0"/>
              </a:defRPr>
            </a:lvl2pPr>
            <a:lvl3pPr marL="1143000" indent="-228600" defTabSz="4387850" eaLnBrk="0" hangingPunct="0">
              <a:defRPr sz="2400">
                <a:solidFill>
                  <a:schemeClr val="tx1"/>
                </a:solidFill>
                <a:latin typeface="Times New Roman" panose="02020603050405020304" pitchFamily="18" charset="0"/>
              </a:defRPr>
            </a:lvl3pPr>
            <a:lvl4pPr marL="1600200" indent="-228600" defTabSz="4387850" eaLnBrk="0" hangingPunct="0">
              <a:defRPr sz="2400">
                <a:solidFill>
                  <a:schemeClr val="tx1"/>
                </a:solidFill>
                <a:latin typeface="Times New Roman" panose="02020603050405020304" pitchFamily="18" charset="0"/>
              </a:defRPr>
            </a:lvl4pPr>
            <a:lvl5pPr marL="2057400" indent="-228600" defTabSz="4387850" eaLnBrk="0" hangingPunct="0">
              <a:defRPr sz="2400">
                <a:solidFill>
                  <a:schemeClr val="tx1"/>
                </a:solidFill>
                <a:latin typeface="Times New Roman" panose="02020603050405020304" pitchFamily="18" charset="0"/>
              </a:defRPr>
            </a:lvl5pPr>
            <a:lvl6pPr marL="2514600" indent="-228600" defTabSz="43878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3878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3878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3878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dirty="0"/>
              <a:t>*Authored by Jefferson Science Associates, LLC under U.S. DOE Contract No. DE-AC05-06OR23177. The U.S. Government retains a non-exclusive, paid-up, irrevocable, world-wide license to publish or reproduce this manuscript for U.S. Government purposes. </a:t>
            </a:r>
          </a:p>
        </p:txBody>
      </p:sp>
      <p:pic>
        <p:nvPicPr>
          <p:cNvPr id="8" name="Picture 2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8" y="40957086"/>
            <a:ext cx="2760662"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7" descr="JSA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9775" y="41573036"/>
            <a:ext cx="21304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250" y="41495248"/>
            <a:ext cx="52466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38360" y="3164305"/>
            <a:ext cx="11918482" cy="830997"/>
          </a:xfrm>
          <a:prstGeom prst="rect">
            <a:avLst/>
          </a:prstGeom>
          <a:noFill/>
        </p:spPr>
        <p:txBody>
          <a:bodyPr wrap="square" rtlCol="0">
            <a:spAutoFit/>
          </a:bodyPr>
          <a:lstStyle/>
          <a:p>
            <a:pPr algn="ctr"/>
            <a:r>
              <a:rPr lang="en-US" sz="4800" b="1" dirty="0">
                <a:solidFill>
                  <a:schemeClr val="accent5"/>
                </a:solidFill>
              </a:rPr>
              <a:t>E. Nissen</a:t>
            </a:r>
          </a:p>
        </p:txBody>
      </p:sp>
      <p:sp>
        <p:nvSpPr>
          <p:cNvPr id="47" name="Rectangle 46"/>
          <p:cNvSpPr/>
          <p:nvPr/>
        </p:nvSpPr>
        <p:spPr>
          <a:xfrm>
            <a:off x="822960" y="6583680"/>
            <a:ext cx="15428422" cy="8121976"/>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6729364" y="6585584"/>
            <a:ext cx="15366076" cy="8120070"/>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044271" y="6789419"/>
            <a:ext cx="15002064" cy="6863417"/>
          </a:xfrm>
          <a:prstGeom prst="rect">
            <a:avLst/>
          </a:prstGeom>
          <a:noFill/>
        </p:spPr>
        <p:txBody>
          <a:bodyPr wrap="square" rtlCol="0">
            <a:spAutoFit/>
          </a:bodyPr>
          <a:lstStyle/>
          <a:p>
            <a:pPr algn="ctr"/>
            <a:r>
              <a:rPr lang="en-GB" sz="4400" b="1" dirty="0">
                <a:latin typeface="Times New Roman" panose="02020603050405020304" pitchFamily="18" charset="0"/>
                <a:cs typeface="Times New Roman" panose="02020603050405020304" pitchFamily="18" charset="0"/>
              </a:rPr>
              <a:t>Abstract</a:t>
            </a:r>
          </a:p>
          <a:p>
            <a:pPr algn="just"/>
            <a:r>
              <a:rPr lang="en-US" sz="4400" dirty="0"/>
              <a:t>The proposed Jefferson Lab Electron Ion Collider (JLEIC) currently plans to use a crab crossing scheme to maximize the available luminosity. It had been suggested that space and cost savings, as well as hadron beam quality improvements, could be realized by leaving the ion beam un-crabbed and increasing the crabbing angle of the electron beam. This and variations in-between equal and totally one-sided crabbing are examined for both JLEIC and LHC parameters, with various changes in crabbing angle and frequency studied to maximize luminosity.</a:t>
            </a:r>
            <a:endParaRPr lang="en-GB" sz="4400" b="1" dirty="0">
              <a:latin typeface="Times New Roman" panose="02020603050405020304" pitchFamily="18" charset="0"/>
              <a:cs typeface="Times New Roman" panose="02020603050405020304" pitchFamily="18" charset="0"/>
            </a:endParaRPr>
          </a:p>
        </p:txBody>
      </p:sp>
      <p:sp>
        <p:nvSpPr>
          <p:cNvPr id="68" name="TextBox 97">
            <a:extLst>
              <a:ext uri="{FF2B5EF4-FFF2-40B4-BE49-F238E27FC236}">
                <a16:creationId xmlns:a16="http://schemas.microsoft.com/office/drawing/2014/main" id="{A72A6C05-A75F-4709-B531-B28A5D17F6B0}"/>
              </a:ext>
            </a:extLst>
          </p:cNvPr>
          <p:cNvSpPr txBox="1"/>
          <p:nvPr/>
        </p:nvSpPr>
        <p:spPr>
          <a:xfrm>
            <a:off x="16923171" y="6836608"/>
            <a:ext cx="14464458"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3600" b="1" dirty="0">
                <a:latin typeface="Times New Roman" panose="02020603050405020304" pitchFamily="18" charset="0"/>
                <a:cs typeface="Times New Roman" panose="02020603050405020304" pitchFamily="18" charset="0"/>
              </a:rPr>
              <a:t>The Proposed JLEIC Complex</a:t>
            </a:r>
          </a:p>
        </p:txBody>
      </p:sp>
      <p:pic>
        <p:nvPicPr>
          <p:cNvPr id="63" name="Picture 370">
            <a:extLst>
              <a:ext uri="{FF2B5EF4-FFF2-40B4-BE49-F238E27FC236}">
                <a16:creationId xmlns:a16="http://schemas.microsoft.com/office/drawing/2014/main" id="{06F3FB8F-9D1A-4A92-B129-F1950167A6F3}"/>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7409905" y="7561670"/>
            <a:ext cx="13850233" cy="677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Rectangle 41">
            <a:extLst>
              <a:ext uri="{FF2B5EF4-FFF2-40B4-BE49-F238E27FC236}">
                <a16:creationId xmlns:a16="http://schemas.microsoft.com/office/drawing/2014/main" id="{F4E52D56-5688-457D-83C1-1B8517841C18}"/>
              </a:ext>
            </a:extLst>
          </p:cNvPr>
          <p:cNvSpPr/>
          <p:nvPr/>
        </p:nvSpPr>
        <p:spPr>
          <a:xfrm rot="813547">
            <a:off x="27317701" y="8494805"/>
            <a:ext cx="241300" cy="393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A23B5CE-104F-4E1E-B5ED-EC1E97CE1C6E}"/>
              </a:ext>
            </a:extLst>
          </p:cNvPr>
          <p:cNvSpPr/>
          <p:nvPr/>
        </p:nvSpPr>
        <p:spPr>
          <a:xfrm rot="813547">
            <a:off x="25971501" y="11377705"/>
            <a:ext cx="241300" cy="3936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CFDCE10-C821-4D5D-BF55-6E13B9ADC837}"/>
              </a:ext>
            </a:extLst>
          </p:cNvPr>
          <p:cNvSpPr/>
          <p:nvPr/>
        </p:nvSpPr>
        <p:spPr>
          <a:xfrm>
            <a:off x="819498" y="15436762"/>
            <a:ext cx="15428422" cy="1156210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5141BD5-54EF-4365-A57D-C62564641B4D}"/>
              </a:ext>
            </a:extLst>
          </p:cNvPr>
          <p:cNvSpPr/>
          <p:nvPr/>
        </p:nvSpPr>
        <p:spPr>
          <a:xfrm>
            <a:off x="811478" y="27716991"/>
            <a:ext cx="15428422" cy="1156210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0294A3-8EA5-4E2E-B43C-0075507F23B9}"/>
              </a:ext>
            </a:extLst>
          </p:cNvPr>
          <p:cNvSpPr/>
          <p:nvPr/>
        </p:nvSpPr>
        <p:spPr>
          <a:xfrm>
            <a:off x="16677117" y="15444784"/>
            <a:ext cx="15428422" cy="1156210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947C308-E628-4F19-9D03-4227521F2777}"/>
              </a:ext>
            </a:extLst>
          </p:cNvPr>
          <p:cNvSpPr/>
          <p:nvPr/>
        </p:nvSpPr>
        <p:spPr>
          <a:xfrm>
            <a:off x="16669097" y="27725013"/>
            <a:ext cx="15428422" cy="1156210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1682D0D-9C45-40CC-8484-930C31CBD7E8}"/>
              </a:ext>
            </a:extLst>
          </p:cNvPr>
          <p:cNvPicPr>
            <a:picLocks noChangeAspect="1"/>
          </p:cNvPicPr>
          <p:nvPr/>
        </p:nvPicPr>
        <p:blipFill>
          <a:blip r:embed="rId7"/>
          <a:stretch>
            <a:fillRect/>
          </a:stretch>
        </p:blipFill>
        <p:spPr>
          <a:xfrm>
            <a:off x="17232466" y="17353170"/>
            <a:ext cx="6690285" cy="3790326"/>
          </a:xfrm>
          <a:prstGeom prst="rect">
            <a:avLst/>
          </a:prstGeom>
        </p:spPr>
      </p:pic>
      <p:pic>
        <p:nvPicPr>
          <p:cNvPr id="12" name="Picture 11">
            <a:extLst>
              <a:ext uri="{FF2B5EF4-FFF2-40B4-BE49-F238E27FC236}">
                <a16:creationId xmlns:a16="http://schemas.microsoft.com/office/drawing/2014/main" id="{D5D42933-9D33-40B8-9957-1BA8D5CC8141}"/>
              </a:ext>
            </a:extLst>
          </p:cNvPr>
          <p:cNvPicPr>
            <a:picLocks noChangeAspect="1"/>
          </p:cNvPicPr>
          <p:nvPr/>
        </p:nvPicPr>
        <p:blipFill rotWithShape="1">
          <a:blip r:embed="rId8"/>
          <a:srcRect l="331"/>
          <a:stretch/>
        </p:blipFill>
        <p:spPr>
          <a:xfrm>
            <a:off x="24961850" y="21886171"/>
            <a:ext cx="4641548" cy="4567200"/>
          </a:xfrm>
          <a:prstGeom prst="rect">
            <a:avLst/>
          </a:prstGeom>
        </p:spPr>
      </p:pic>
      <p:pic>
        <p:nvPicPr>
          <p:cNvPr id="13" name="Picture 12">
            <a:extLst>
              <a:ext uri="{FF2B5EF4-FFF2-40B4-BE49-F238E27FC236}">
                <a16:creationId xmlns:a16="http://schemas.microsoft.com/office/drawing/2014/main" id="{652676F9-EC64-4CB7-AA32-EB1988495E67}"/>
              </a:ext>
            </a:extLst>
          </p:cNvPr>
          <p:cNvPicPr>
            <a:picLocks noChangeAspect="1"/>
          </p:cNvPicPr>
          <p:nvPr/>
        </p:nvPicPr>
        <p:blipFill>
          <a:blip r:embed="rId9"/>
          <a:stretch>
            <a:fillRect/>
          </a:stretch>
        </p:blipFill>
        <p:spPr>
          <a:xfrm>
            <a:off x="29844029" y="22856440"/>
            <a:ext cx="1768172" cy="2570695"/>
          </a:xfrm>
          <a:prstGeom prst="rect">
            <a:avLst/>
          </a:prstGeom>
        </p:spPr>
      </p:pic>
      <p:pic>
        <p:nvPicPr>
          <p:cNvPr id="14" name="Picture 13">
            <a:extLst>
              <a:ext uri="{FF2B5EF4-FFF2-40B4-BE49-F238E27FC236}">
                <a16:creationId xmlns:a16="http://schemas.microsoft.com/office/drawing/2014/main" id="{D5E8E2DB-D613-4688-B85F-133182BCD52D}"/>
              </a:ext>
            </a:extLst>
          </p:cNvPr>
          <p:cNvPicPr>
            <a:picLocks noChangeAspect="1"/>
          </p:cNvPicPr>
          <p:nvPr/>
        </p:nvPicPr>
        <p:blipFill>
          <a:blip r:embed="rId10"/>
          <a:stretch>
            <a:fillRect/>
          </a:stretch>
        </p:blipFill>
        <p:spPr>
          <a:xfrm>
            <a:off x="1280692" y="30220400"/>
            <a:ext cx="6397749" cy="3541769"/>
          </a:xfrm>
          <a:prstGeom prst="rect">
            <a:avLst/>
          </a:prstGeom>
        </p:spPr>
      </p:pic>
      <p:pic>
        <p:nvPicPr>
          <p:cNvPr id="15" name="Picture 14">
            <a:extLst>
              <a:ext uri="{FF2B5EF4-FFF2-40B4-BE49-F238E27FC236}">
                <a16:creationId xmlns:a16="http://schemas.microsoft.com/office/drawing/2014/main" id="{7DB195BB-DE00-4618-89F2-06A3AABC0A02}"/>
              </a:ext>
            </a:extLst>
          </p:cNvPr>
          <p:cNvPicPr>
            <a:picLocks noChangeAspect="1"/>
          </p:cNvPicPr>
          <p:nvPr/>
        </p:nvPicPr>
        <p:blipFill>
          <a:blip r:embed="rId11"/>
          <a:stretch>
            <a:fillRect/>
          </a:stretch>
        </p:blipFill>
        <p:spPr>
          <a:xfrm>
            <a:off x="8848049" y="34374542"/>
            <a:ext cx="4630501" cy="4530900"/>
          </a:xfrm>
          <a:prstGeom prst="rect">
            <a:avLst/>
          </a:prstGeom>
        </p:spPr>
      </p:pic>
      <p:pic>
        <p:nvPicPr>
          <p:cNvPr id="16" name="Picture 15">
            <a:extLst>
              <a:ext uri="{FF2B5EF4-FFF2-40B4-BE49-F238E27FC236}">
                <a16:creationId xmlns:a16="http://schemas.microsoft.com/office/drawing/2014/main" id="{5C4B92B7-B46A-4C94-A423-712A975965D3}"/>
              </a:ext>
            </a:extLst>
          </p:cNvPr>
          <p:cNvPicPr>
            <a:picLocks noChangeAspect="1"/>
          </p:cNvPicPr>
          <p:nvPr/>
        </p:nvPicPr>
        <p:blipFill>
          <a:blip r:embed="rId12"/>
          <a:stretch>
            <a:fillRect/>
          </a:stretch>
        </p:blipFill>
        <p:spPr>
          <a:xfrm>
            <a:off x="13786666" y="35316692"/>
            <a:ext cx="1746360" cy="2646600"/>
          </a:xfrm>
          <a:prstGeom prst="rect">
            <a:avLst/>
          </a:prstGeom>
        </p:spPr>
      </p:pic>
      <p:pic>
        <p:nvPicPr>
          <p:cNvPr id="17" name="Picture 16">
            <a:extLst>
              <a:ext uri="{FF2B5EF4-FFF2-40B4-BE49-F238E27FC236}">
                <a16:creationId xmlns:a16="http://schemas.microsoft.com/office/drawing/2014/main" id="{7BEAB576-8969-4CFB-8051-380836670115}"/>
              </a:ext>
            </a:extLst>
          </p:cNvPr>
          <p:cNvPicPr>
            <a:picLocks noChangeAspect="1"/>
          </p:cNvPicPr>
          <p:nvPr/>
        </p:nvPicPr>
        <p:blipFill rotWithShape="1">
          <a:blip r:embed="rId13"/>
          <a:srcRect t="-1" r="637" b="1388"/>
          <a:stretch/>
        </p:blipFill>
        <p:spPr>
          <a:xfrm>
            <a:off x="17271078" y="30060900"/>
            <a:ext cx="5981028" cy="3301219"/>
          </a:xfrm>
          <a:prstGeom prst="rect">
            <a:avLst/>
          </a:prstGeom>
        </p:spPr>
      </p:pic>
      <p:pic>
        <p:nvPicPr>
          <p:cNvPr id="18" name="Picture 17">
            <a:extLst>
              <a:ext uri="{FF2B5EF4-FFF2-40B4-BE49-F238E27FC236}">
                <a16:creationId xmlns:a16="http://schemas.microsoft.com/office/drawing/2014/main" id="{0CEEBA00-A2A1-4F60-A45A-4054103633D5}"/>
              </a:ext>
            </a:extLst>
          </p:cNvPr>
          <p:cNvPicPr>
            <a:picLocks noChangeAspect="1"/>
          </p:cNvPicPr>
          <p:nvPr/>
        </p:nvPicPr>
        <p:blipFill>
          <a:blip r:embed="rId14"/>
          <a:stretch>
            <a:fillRect/>
          </a:stretch>
        </p:blipFill>
        <p:spPr>
          <a:xfrm>
            <a:off x="24842868" y="34097906"/>
            <a:ext cx="4643731" cy="4517700"/>
          </a:xfrm>
          <a:prstGeom prst="rect">
            <a:avLst/>
          </a:prstGeom>
        </p:spPr>
      </p:pic>
      <p:sp>
        <p:nvSpPr>
          <p:cNvPr id="19" name="TextBox 18">
            <a:extLst>
              <a:ext uri="{FF2B5EF4-FFF2-40B4-BE49-F238E27FC236}">
                <a16:creationId xmlns:a16="http://schemas.microsoft.com/office/drawing/2014/main" id="{C1598DBE-9DBA-485E-B051-4DBDA74A4635}"/>
              </a:ext>
            </a:extLst>
          </p:cNvPr>
          <p:cNvSpPr txBox="1"/>
          <p:nvPr/>
        </p:nvSpPr>
        <p:spPr>
          <a:xfrm>
            <a:off x="19030950" y="33367656"/>
            <a:ext cx="3473450" cy="382594"/>
          </a:xfrm>
          <a:prstGeom prst="rect">
            <a:avLst/>
          </a:prstGeom>
          <a:noFill/>
        </p:spPr>
        <p:txBody>
          <a:bodyPr wrap="square" rtlCol="0">
            <a:spAutoFit/>
          </a:bodyPr>
          <a:lstStyle/>
          <a:p>
            <a:r>
              <a:rPr lang="en-US" dirty="0"/>
              <a:t>Crabbing Angle (fraction of </a:t>
            </a:r>
            <a:r>
              <a:rPr lang="el-GR" dirty="0"/>
              <a:t>θ</a:t>
            </a:r>
            <a:r>
              <a:rPr lang="en-US" baseline="-25000" dirty="0"/>
              <a:t>c</a:t>
            </a:r>
            <a:r>
              <a:rPr lang="en-US" dirty="0"/>
              <a:t>/2)</a:t>
            </a:r>
          </a:p>
        </p:txBody>
      </p:sp>
      <p:sp>
        <p:nvSpPr>
          <p:cNvPr id="57" name="TextBox 56">
            <a:extLst>
              <a:ext uri="{FF2B5EF4-FFF2-40B4-BE49-F238E27FC236}">
                <a16:creationId xmlns:a16="http://schemas.microsoft.com/office/drawing/2014/main" id="{3F1CB916-6417-4DB5-AE97-E4C80E8868BB}"/>
              </a:ext>
            </a:extLst>
          </p:cNvPr>
          <p:cNvSpPr txBox="1"/>
          <p:nvPr/>
        </p:nvSpPr>
        <p:spPr>
          <a:xfrm>
            <a:off x="25768300" y="38521141"/>
            <a:ext cx="3473450" cy="382594"/>
          </a:xfrm>
          <a:prstGeom prst="rect">
            <a:avLst/>
          </a:prstGeom>
          <a:noFill/>
        </p:spPr>
        <p:txBody>
          <a:bodyPr wrap="square" rtlCol="0">
            <a:spAutoFit/>
          </a:bodyPr>
          <a:lstStyle/>
          <a:p>
            <a:r>
              <a:rPr lang="en-US" dirty="0"/>
              <a:t>Crabbing Angle (fraction of </a:t>
            </a:r>
            <a:r>
              <a:rPr lang="el-GR" dirty="0"/>
              <a:t>θ</a:t>
            </a:r>
            <a:r>
              <a:rPr lang="en-US" baseline="-25000" dirty="0"/>
              <a:t>c</a:t>
            </a:r>
            <a:r>
              <a:rPr lang="en-US" dirty="0"/>
              <a:t>/2)</a:t>
            </a:r>
          </a:p>
        </p:txBody>
      </p:sp>
      <p:sp>
        <p:nvSpPr>
          <p:cNvPr id="58" name="TextBox 57">
            <a:extLst>
              <a:ext uri="{FF2B5EF4-FFF2-40B4-BE49-F238E27FC236}">
                <a16:creationId xmlns:a16="http://schemas.microsoft.com/office/drawing/2014/main" id="{168CBD1C-C54D-4605-96F9-ECB374700248}"/>
              </a:ext>
            </a:extLst>
          </p:cNvPr>
          <p:cNvSpPr txBox="1"/>
          <p:nvPr/>
        </p:nvSpPr>
        <p:spPr>
          <a:xfrm rot="16200000">
            <a:off x="22819821" y="35856397"/>
            <a:ext cx="3473450" cy="382594"/>
          </a:xfrm>
          <a:prstGeom prst="rect">
            <a:avLst/>
          </a:prstGeom>
          <a:noFill/>
        </p:spPr>
        <p:txBody>
          <a:bodyPr wrap="square" rtlCol="0">
            <a:spAutoFit/>
          </a:bodyPr>
          <a:lstStyle/>
          <a:p>
            <a:r>
              <a:rPr lang="en-US" dirty="0"/>
              <a:t>Crabbing Angle (fraction of </a:t>
            </a:r>
            <a:r>
              <a:rPr lang="el-GR" dirty="0"/>
              <a:t>θ</a:t>
            </a:r>
            <a:r>
              <a:rPr lang="en-US" baseline="-25000" dirty="0"/>
              <a:t>c</a:t>
            </a:r>
            <a:r>
              <a:rPr lang="en-US" dirty="0"/>
              <a:t>/2)</a:t>
            </a:r>
          </a:p>
        </p:txBody>
      </p:sp>
      <p:sp>
        <p:nvSpPr>
          <p:cNvPr id="59" name="TextBox 58">
            <a:extLst>
              <a:ext uri="{FF2B5EF4-FFF2-40B4-BE49-F238E27FC236}">
                <a16:creationId xmlns:a16="http://schemas.microsoft.com/office/drawing/2014/main" id="{BEE0E253-0E0A-49D1-A2B5-D0CD9E5F5F02}"/>
              </a:ext>
            </a:extLst>
          </p:cNvPr>
          <p:cNvSpPr txBox="1"/>
          <p:nvPr/>
        </p:nvSpPr>
        <p:spPr>
          <a:xfrm>
            <a:off x="9601596" y="38827509"/>
            <a:ext cx="3473450" cy="382594"/>
          </a:xfrm>
          <a:prstGeom prst="rect">
            <a:avLst/>
          </a:prstGeom>
          <a:noFill/>
        </p:spPr>
        <p:txBody>
          <a:bodyPr wrap="square" rtlCol="0">
            <a:spAutoFit/>
          </a:bodyPr>
          <a:lstStyle/>
          <a:p>
            <a:r>
              <a:rPr lang="en-US" dirty="0"/>
              <a:t>Crabbing Angle (fraction of </a:t>
            </a:r>
            <a:r>
              <a:rPr lang="el-GR" dirty="0"/>
              <a:t>θ</a:t>
            </a:r>
            <a:r>
              <a:rPr lang="en-US" baseline="-25000" dirty="0"/>
              <a:t>c</a:t>
            </a:r>
            <a:r>
              <a:rPr lang="en-US" dirty="0"/>
              <a:t>/2)</a:t>
            </a:r>
          </a:p>
        </p:txBody>
      </p:sp>
      <p:sp>
        <p:nvSpPr>
          <p:cNvPr id="60" name="TextBox 59">
            <a:extLst>
              <a:ext uri="{FF2B5EF4-FFF2-40B4-BE49-F238E27FC236}">
                <a16:creationId xmlns:a16="http://schemas.microsoft.com/office/drawing/2014/main" id="{0AA93113-3F0C-488B-8628-65B508DDE525}"/>
              </a:ext>
            </a:extLst>
          </p:cNvPr>
          <p:cNvSpPr txBox="1"/>
          <p:nvPr/>
        </p:nvSpPr>
        <p:spPr>
          <a:xfrm rot="16200000">
            <a:off x="6780117" y="36162765"/>
            <a:ext cx="3473450" cy="382594"/>
          </a:xfrm>
          <a:prstGeom prst="rect">
            <a:avLst/>
          </a:prstGeom>
          <a:noFill/>
        </p:spPr>
        <p:txBody>
          <a:bodyPr wrap="square" rtlCol="0">
            <a:spAutoFit/>
          </a:bodyPr>
          <a:lstStyle/>
          <a:p>
            <a:r>
              <a:rPr lang="en-US" dirty="0"/>
              <a:t>Crabbing Angle (fraction of </a:t>
            </a:r>
            <a:r>
              <a:rPr lang="el-GR" dirty="0"/>
              <a:t>θ</a:t>
            </a:r>
            <a:r>
              <a:rPr lang="en-US" baseline="-25000" dirty="0"/>
              <a:t>c</a:t>
            </a:r>
            <a:r>
              <a:rPr lang="en-US" dirty="0"/>
              <a:t>/2)</a:t>
            </a:r>
          </a:p>
        </p:txBody>
      </p:sp>
      <p:sp>
        <p:nvSpPr>
          <p:cNvPr id="61" name="TextBox 60">
            <a:extLst>
              <a:ext uri="{FF2B5EF4-FFF2-40B4-BE49-F238E27FC236}">
                <a16:creationId xmlns:a16="http://schemas.microsoft.com/office/drawing/2014/main" id="{0D9B6771-990F-4D80-AEF9-A93645DDB452}"/>
              </a:ext>
            </a:extLst>
          </p:cNvPr>
          <p:cNvSpPr txBox="1"/>
          <p:nvPr/>
        </p:nvSpPr>
        <p:spPr>
          <a:xfrm>
            <a:off x="25716450" y="26390935"/>
            <a:ext cx="3473450" cy="382594"/>
          </a:xfrm>
          <a:prstGeom prst="rect">
            <a:avLst/>
          </a:prstGeom>
          <a:noFill/>
        </p:spPr>
        <p:txBody>
          <a:bodyPr wrap="square" rtlCol="0">
            <a:spAutoFit/>
          </a:bodyPr>
          <a:lstStyle/>
          <a:p>
            <a:r>
              <a:rPr lang="en-US" dirty="0"/>
              <a:t>Crabbing Angle (fraction of </a:t>
            </a:r>
            <a:r>
              <a:rPr lang="el-GR" dirty="0"/>
              <a:t>θ</a:t>
            </a:r>
            <a:r>
              <a:rPr lang="en-US" baseline="-25000" dirty="0"/>
              <a:t>c</a:t>
            </a:r>
            <a:r>
              <a:rPr lang="en-US" dirty="0"/>
              <a:t>/2)</a:t>
            </a:r>
          </a:p>
        </p:txBody>
      </p:sp>
      <p:sp>
        <p:nvSpPr>
          <p:cNvPr id="62" name="TextBox 61">
            <a:extLst>
              <a:ext uri="{FF2B5EF4-FFF2-40B4-BE49-F238E27FC236}">
                <a16:creationId xmlns:a16="http://schemas.microsoft.com/office/drawing/2014/main" id="{C7E51F6F-4306-4A34-B26A-F3F746EE6961}"/>
              </a:ext>
            </a:extLst>
          </p:cNvPr>
          <p:cNvSpPr txBox="1"/>
          <p:nvPr/>
        </p:nvSpPr>
        <p:spPr>
          <a:xfrm rot="16200000">
            <a:off x="22926721" y="23789691"/>
            <a:ext cx="3473450" cy="382594"/>
          </a:xfrm>
          <a:prstGeom prst="rect">
            <a:avLst/>
          </a:prstGeom>
          <a:noFill/>
        </p:spPr>
        <p:txBody>
          <a:bodyPr wrap="square" rtlCol="0">
            <a:spAutoFit/>
          </a:bodyPr>
          <a:lstStyle/>
          <a:p>
            <a:r>
              <a:rPr lang="en-US" dirty="0"/>
              <a:t>Crabbing Angle (fraction of </a:t>
            </a:r>
            <a:r>
              <a:rPr lang="el-GR" dirty="0"/>
              <a:t>θ</a:t>
            </a:r>
            <a:r>
              <a:rPr lang="en-US" baseline="-25000" dirty="0"/>
              <a:t>c</a:t>
            </a:r>
            <a:r>
              <a:rPr lang="en-US" dirty="0"/>
              <a:t>/2)</a:t>
            </a:r>
          </a:p>
        </p:txBody>
      </p:sp>
      <p:sp>
        <p:nvSpPr>
          <p:cNvPr id="64" name="TextBox 63">
            <a:extLst>
              <a:ext uri="{FF2B5EF4-FFF2-40B4-BE49-F238E27FC236}">
                <a16:creationId xmlns:a16="http://schemas.microsoft.com/office/drawing/2014/main" id="{2F938328-2DFB-4F17-93A0-19C04499EC9F}"/>
              </a:ext>
            </a:extLst>
          </p:cNvPr>
          <p:cNvSpPr txBox="1"/>
          <p:nvPr/>
        </p:nvSpPr>
        <p:spPr>
          <a:xfrm>
            <a:off x="3253723" y="33730321"/>
            <a:ext cx="3473450" cy="382594"/>
          </a:xfrm>
          <a:prstGeom prst="rect">
            <a:avLst/>
          </a:prstGeom>
          <a:noFill/>
        </p:spPr>
        <p:txBody>
          <a:bodyPr wrap="square" rtlCol="0">
            <a:spAutoFit/>
          </a:bodyPr>
          <a:lstStyle/>
          <a:p>
            <a:r>
              <a:rPr lang="en-US" dirty="0"/>
              <a:t>Crabbing Angle (fraction of </a:t>
            </a:r>
            <a:r>
              <a:rPr lang="el-GR" dirty="0"/>
              <a:t>θ</a:t>
            </a:r>
            <a:r>
              <a:rPr lang="en-US" baseline="-25000" dirty="0"/>
              <a:t>c</a:t>
            </a:r>
            <a:r>
              <a:rPr lang="en-US" dirty="0"/>
              <a:t>/2)</a:t>
            </a:r>
          </a:p>
        </p:txBody>
      </p:sp>
      <p:sp>
        <p:nvSpPr>
          <p:cNvPr id="20" name="TextBox 19">
            <a:extLst>
              <a:ext uri="{FF2B5EF4-FFF2-40B4-BE49-F238E27FC236}">
                <a16:creationId xmlns:a16="http://schemas.microsoft.com/office/drawing/2014/main" id="{D570C3BB-CAB9-4E27-9A18-371892A69911}"/>
              </a:ext>
            </a:extLst>
          </p:cNvPr>
          <p:cNvSpPr txBox="1"/>
          <p:nvPr/>
        </p:nvSpPr>
        <p:spPr>
          <a:xfrm rot="16200000">
            <a:off x="3219" y="31540546"/>
            <a:ext cx="2107505" cy="369332"/>
          </a:xfrm>
          <a:prstGeom prst="rect">
            <a:avLst/>
          </a:prstGeom>
          <a:noFill/>
        </p:spPr>
        <p:txBody>
          <a:bodyPr wrap="square" rtlCol="0">
            <a:spAutoFit/>
          </a:bodyPr>
          <a:lstStyle/>
          <a:p>
            <a:r>
              <a:rPr lang="en-US" dirty="0"/>
              <a:t>Luminosity (m</a:t>
            </a:r>
            <a:r>
              <a:rPr lang="en-US" baseline="30000" dirty="0"/>
              <a:t>-2</a:t>
            </a:r>
            <a:r>
              <a:rPr lang="en-US" dirty="0"/>
              <a:t>s</a:t>
            </a:r>
            <a:r>
              <a:rPr lang="en-US" baseline="30000" dirty="0"/>
              <a:t>-1</a:t>
            </a:r>
            <a:r>
              <a:rPr lang="en-US" dirty="0"/>
              <a:t>)</a:t>
            </a:r>
          </a:p>
        </p:txBody>
      </p:sp>
      <p:sp>
        <p:nvSpPr>
          <p:cNvPr id="66" name="TextBox 65">
            <a:extLst>
              <a:ext uri="{FF2B5EF4-FFF2-40B4-BE49-F238E27FC236}">
                <a16:creationId xmlns:a16="http://schemas.microsoft.com/office/drawing/2014/main" id="{EE0DE3B8-4825-49D5-9959-F77C1ACACED1}"/>
              </a:ext>
            </a:extLst>
          </p:cNvPr>
          <p:cNvSpPr txBox="1"/>
          <p:nvPr/>
        </p:nvSpPr>
        <p:spPr>
          <a:xfrm rot="16200000">
            <a:off x="15961937" y="31205436"/>
            <a:ext cx="2107505" cy="369332"/>
          </a:xfrm>
          <a:prstGeom prst="rect">
            <a:avLst/>
          </a:prstGeom>
          <a:noFill/>
        </p:spPr>
        <p:txBody>
          <a:bodyPr wrap="square" rtlCol="0">
            <a:spAutoFit/>
          </a:bodyPr>
          <a:lstStyle/>
          <a:p>
            <a:r>
              <a:rPr lang="en-US" dirty="0"/>
              <a:t>Luminosity (m</a:t>
            </a:r>
            <a:r>
              <a:rPr lang="en-US" baseline="30000" dirty="0"/>
              <a:t>-2</a:t>
            </a:r>
            <a:r>
              <a:rPr lang="en-US" dirty="0"/>
              <a:t>s</a:t>
            </a:r>
            <a:r>
              <a:rPr lang="en-US" baseline="30000" dirty="0"/>
              <a:t>-1</a:t>
            </a:r>
            <a:r>
              <a:rPr lang="en-US" dirty="0"/>
              <a:t>)</a:t>
            </a:r>
          </a:p>
        </p:txBody>
      </p:sp>
      <p:sp>
        <p:nvSpPr>
          <p:cNvPr id="67" name="TextBox 66">
            <a:extLst>
              <a:ext uri="{FF2B5EF4-FFF2-40B4-BE49-F238E27FC236}">
                <a16:creationId xmlns:a16="http://schemas.microsoft.com/office/drawing/2014/main" id="{5F996B64-7571-4772-87AF-1D8548F3DB7B}"/>
              </a:ext>
            </a:extLst>
          </p:cNvPr>
          <p:cNvSpPr txBox="1"/>
          <p:nvPr/>
        </p:nvSpPr>
        <p:spPr>
          <a:xfrm rot="16200000">
            <a:off x="15901040" y="18948231"/>
            <a:ext cx="2107505" cy="369332"/>
          </a:xfrm>
          <a:prstGeom prst="rect">
            <a:avLst/>
          </a:prstGeom>
          <a:noFill/>
        </p:spPr>
        <p:txBody>
          <a:bodyPr wrap="square" rtlCol="0">
            <a:spAutoFit/>
          </a:bodyPr>
          <a:lstStyle/>
          <a:p>
            <a:r>
              <a:rPr lang="en-US" dirty="0"/>
              <a:t>Luminosity (m</a:t>
            </a:r>
            <a:r>
              <a:rPr lang="en-US" baseline="30000" dirty="0"/>
              <a:t>-2</a:t>
            </a:r>
            <a:r>
              <a:rPr lang="en-US" dirty="0"/>
              <a:t>s</a:t>
            </a:r>
            <a:r>
              <a:rPr lang="en-US" baseline="30000" dirty="0"/>
              <a:t>-1</a:t>
            </a:r>
            <a:r>
              <a:rPr lang="en-US" dirty="0"/>
              <a:t>)</a:t>
            </a:r>
          </a:p>
        </p:txBody>
      </p:sp>
      <p:sp>
        <p:nvSpPr>
          <p:cNvPr id="69" name="TextBox 68">
            <a:extLst>
              <a:ext uri="{FF2B5EF4-FFF2-40B4-BE49-F238E27FC236}">
                <a16:creationId xmlns:a16="http://schemas.microsoft.com/office/drawing/2014/main" id="{1D486293-B0E5-449E-A09C-55A1C7927515}"/>
              </a:ext>
            </a:extLst>
          </p:cNvPr>
          <p:cNvSpPr txBox="1"/>
          <p:nvPr/>
        </p:nvSpPr>
        <p:spPr>
          <a:xfrm>
            <a:off x="19302950" y="21133462"/>
            <a:ext cx="3473450" cy="382594"/>
          </a:xfrm>
          <a:prstGeom prst="rect">
            <a:avLst/>
          </a:prstGeom>
          <a:noFill/>
        </p:spPr>
        <p:txBody>
          <a:bodyPr wrap="square" rtlCol="0">
            <a:spAutoFit/>
          </a:bodyPr>
          <a:lstStyle/>
          <a:p>
            <a:r>
              <a:rPr lang="en-US" dirty="0"/>
              <a:t>Crabbing Angle (fraction of </a:t>
            </a:r>
            <a:r>
              <a:rPr lang="el-GR" dirty="0"/>
              <a:t>θ</a:t>
            </a:r>
            <a:r>
              <a:rPr lang="en-US" baseline="-25000" dirty="0"/>
              <a:t>c</a:t>
            </a:r>
            <a:r>
              <a:rPr lang="en-US" dirty="0"/>
              <a:t>/2)</a:t>
            </a: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36ED2AF7-3AA6-498F-B9A5-C466A4E086CD}"/>
                  </a:ext>
                </a:extLst>
              </p:cNvPr>
              <p:cNvSpPr/>
              <p:nvPr/>
            </p:nvSpPr>
            <p:spPr>
              <a:xfrm>
                <a:off x="1685037" y="18729941"/>
                <a:ext cx="8471999"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0">
                              <a:latin typeface="Cambria Math" panose="02040503050406030204" pitchFamily="18" charset="0"/>
                            </a:rPr>
                            <m:t>1</m:t>
                          </m:r>
                        </m:sub>
                      </m:sSub>
                      <m:r>
                        <a:rPr lang="en-US" sz="2400" i="0">
                          <a:latin typeface="Cambria Math" panose="02040503050406030204" pitchFamily="18" charset="0"/>
                        </a:rPr>
                        <m:t>=</m:t>
                      </m:r>
                      <m:r>
                        <a:rPr lang="en-US" sz="2400" i="1">
                          <a:latin typeface="Cambria Math" panose="02040503050406030204" pitchFamily="18" charset="0"/>
                        </a:rPr>
                        <m:t>𝑥𝑐𝑜𝑠</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𝑐</m:t>
                                  </m:r>
                                </m:sub>
                              </m:sSub>
                            </m:num>
                            <m:den>
                              <m:r>
                                <a:rPr lang="en-US" sz="2400" i="0">
                                  <a:latin typeface="Cambria Math" panose="02040503050406030204" pitchFamily="18" charset="0"/>
                                </a:rPr>
                                <m:t>2</m:t>
                              </m:r>
                            </m:den>
                          </m:f>
                        </m:e>
                      </m:d>
                      <m:r>
                        <a:rPr lang="en-US" sz="2400" i="0">
                          <a:latin typeface="Cambria Math" panose="02040503050406030204" pitchFamily="18" charset="0"/>
                        </a:rPr>
                        <m:t>−</m:t>
                      </m:r>
                      <m:r>
                        <a:rPr lang="en-US" sz="2400" i="1">
                          <a:latin typeface="Cambria Math" panose="02040503050406030204" pitchFamily="18" charset="0"/>
                        </a:rPr>
                        <m:t>𝑠𝑠𝑖𝑛</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𝑐</m:t>
                                  </m:r>
                                </m:sub>
                              </m:sSub>
                            </m:num>
                            <m:den>
                              <m:r>
                                <a:rPr lang="en-US" sz="2400" i="0">
                                  <a:latin typeface="Cambria Math" panose="02040503050406030204" pitchFamily="18" charset="0"/>
                                </a:rPr>
                                <m:t>2</m:t>
                              </m:r>
                            </m:den>
                          </m:f>
                        </m:e>
                      </m:d>
                      <m:r>
                        <a:rPr lang="en-GB" sz="2400" i="1">
                          <a:latin typeface="Cambria Math" panose="02040503050406030204" pitchFamily="18" charset="0"/>
                        </a:rPr>
                        <m:t>+</m:t>
                      </m:r>
                      <m:f>
                        <m:fPr>
                          <m:ctrlPr>
                            <a:rPr lang="en-US" sz="2400" i="1">
                              <a:latin typeface="Cambria Math" panose="02040503050406030204" pitchFamily="18" charset="0"/>
                            </a:rPr>
                          </m:ctrlPr>
                        </m:fPr>
                        <m:num>
                          <m:r>
                            <a:rPr lang="en-GB" sz="2400" i="1">
                              <a:latin typeface="Cambria Math" panose="02040503050406030204" pitchFamily="18" charset="0"/>
                            </a:rPr>
                            <m:t>1</m:t>
                          </m:r>
                        </m:num>
                        <m:den>
                          <m:sSub>
                            <m:sSubPr>
                              <m:ctrlPr>
                                <a:rPr lang="en-US" sz="2400" i="1">
                                  <a:latin typeface="Cambria Math" panose="02040503050406030204" pitchFamily="18" charset="0"/>
                                </a:rPr>
                              </m:ctrlPr>
                            </m:sSubPr>
                            <m:e>
                              <m:r>
                                <a:rPr lang="en-GB" sz="2400" i="1">
                                  <a:latin typeface="Cambria Math" panose="02040503050406030204" pitchFamily="18" charset="0"/>
                                </a:rPr>
                                <m:t>𝑘</m:t>
                              </m:r>
                            </m:e>
                            <m:sub>
                              <m:r>
                                <a:rPr lang="en-GB" sz="2400" i="1">
                                  <a:latin typeface="Cambria Math" panose="02040503050406030204" pitchFamily="18" charset="0"/>
                                </a:rPr>
                                <m:t>𝑐𝑟</m:t>
                              </m:r>
                              <m:r>
                                <a:rPr lang="en-GB" sz="2400" i="1">
                                  <a:latin typeface="Cambria Math" panose="02040503050406030204" pitchFamily="18" charset="0"/>
                                </a:rPr>
                                <m:t>1</m:t>
                              </m:r>
                            </m:sub>
                          </m:sSub>
                        </m:den>
                      </m:f>
                      <m:r>
                        <a:rPr lang="en-GB" sz="2400" i="1">
                          <a:latin typeface="Cambria Math" panose="02040503050406030204" pitchFamily="18" charset="0"/>
                        </a:rPr>
                        <m:t>𝑠𝑖𝑛</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GB" sz="2400" i="1">
                                  <a:latin typeface="Cambria Math" panose="02040503050406030204" pitchFamily="18" charset="0"/>
                                </a:rPr>
                                <m:t>𝑘</m:t>
                              </m:r>
                            </m:e>
                            <m:sub>
                              <m:r>
                                <a:rPr lang="en-GB" sz="2400" i="1">
                                  <a:latin typeface="Cambria Math" panose="02040503050406030204" pitchFamily="18" charset="0"/>
                                </a:rPr>
                                <m:t>𝑐𝑟</m:t>
                              </m:r>
                              <m:r>
                                <a:rPr lang="en-GB" sz="2400" i="1">
                                  <a:latin typeface="Cambria Math" panose="02040503050406030204" pitchFamily="18" charset="0"/>
                                </a:rPr>
                                <m:t>1</m:t>
                              </m:r>
                            </m:sub>
                          </m:sSub>
                          <m:d>
                            <m:dPr>
                              <m:ctrlPr>
                                <a:rPr lang="en-US" sz="2400" i="1">
                                  <a:latin typeface="Cambria Math" panose="02040503050406030204" pitchFamily="18" charset="0"/>
                                </a:rPr>
                              </m:ctrlPr>
                            </m:dPr>
                            <m:e>
                              <m:r>
                                <a:rPr lang="en-GB" sz="2400" i="1">
                                  <a:latin typeface="Cambria Math" panose="02040503050406030204" pitchFamily="18" charset="0"/>
                                </a:rPr>
                                <m:t>𝑠</m:t>
                              </m:r>
                              <m:r>
                                <a:rPr lang="en-GB" sz="2400" i="1">
                                  <a:latin typeface="Cambria Math" panose="02040503050406030204" pitchFamily="18" charset="0"/>
                                </a:rPr>
                                <m:t>−</m:t>
                              </m:r>
                              <m:r>
                                <a:rPr lang="en-GB" sz="2400" i="1">
                                  <a:latin typeface="Cambria Math" panose="02040503050406030204" pitchFamily="18" charset="0"/>
                                </a:rPr>
                                <m:t>𝑐𝑡</m:t>
                              </m:r>
                            </m:e>
                          </m:d>
                        </m:e>
                      </m:d>
                      <m:r>
                        <a:rPr lang="en-GB" sz="2400" i="1">
                          <a:latin typeface="Cambria Math" panose="02040503050406030204" pitchFamily="18" charset="0"/>
                        </a:rPr>
                        <m:t>𝑠𝑖𝑛</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GB" sz="2400" i="1">
                                      <a:latin typeface="Cambria Math" panose="02040503050406030204" pitchFamily="18" charset="0"/>
                                    </a:rPr>
                                    <m:t>𝜃</m:t>
                                  </m:r>
                                </m:e>
                                <m:sub>
                                  <m:r>
                                    <a:rPr lang="en-GB" sz="2400" i="1">
                                      <a:latin typeface="Cambria Math" panose="02040503050406030204" pitchFamily="18" charset="0"/>
                                    </a:rPr>
                                    <m:t>𝑐𝑟</m:t>
                                  </m:r>
                                  <m:r>
                                    <a:rPr lang="en-GB" sz="2400" i="1">
                                      <a:latin typeface="Cambria Math" panose="02040503050406030204" pitchFamily="18" charset="0"/>
                                    </a:rPr>
                                    <m:t>1</m:t>
                                  </m:r>
                                </m:sub>
                              </m:sSub>
                            </m:num>
                            <m:den>
                              <m:r>
                                <a:rPr lang="en-GB" sz="2400" i="1">
                                  <a:latin typeface="Cambria Math" panose="02040503050406030204" pitchFamily="18" charset="0"/>
                                </a:rPr>
                                <m:t>2</m:t>
                              </m:r>
                            </m:den>
                          </m:f>
                        </m:e>
                      </m:d>
                      <m:r>
                        <m:rPr>
                          <m:nor/>
                        </m:rPr>
                        <a:rPr lang="en-GB" sz="2400"/>
                        <m:t> </m:t>
                      </m:r>
                    </m:oMath>
                  </m:oMathPara>
                </a14:m>
                <a:endParaRPr lang="en-US" sz="2400" dirty="0"/>
              </a:p>
            </p:txBody>
          </p:sp>
        </mc:Choice>
        <mc:Fallback xmlns="">
          <p:sp>
            <p:nvSpPr>
              <p:cNvPr id="21" name="Rectangle 20">
                <a:extLst>
                  <a:ext uri="{FF2B5EF4-FFF2-40B4-BE49-F238E27FC236}">
                    <a16:creationId xmlns:a16="http://schemas.microsoft.com/office/drawing/2014/main" id="{36ED2AF7-3AA6-498F-B9A5-C466A4E086CD}"/>
                  </a:ext>
                </a:extLst>
              </p:cNvPr>
              <p:cNvSpPr>
                <a:spLocks noRot="1" noChangeAspect="1" noMove="1" noResize="1" noEditPoints="1" noAdjustHandles="1" noChangeArrowheads="1" noChangeShapeType="1" noTextEdit="1"/>
              </p:cNvSpPr>
              <p:nvPr/>
            </p:nvSpPr>
            <p:spPr>
              <a:xfrm>
                <a:off x="1685037" y="18729941"/>
                <a:ext cx="8471999" cy="92217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Rectangle 21">
                <a:extLst>
                  <a:ext uri="{FF2B5EF4-FFF2-40B4-BE49-F238E27FC236}">
                    <a16:creationId xmlns:a16="http://schemas.microsoft.com/office/drawing/2014/main" id="{5A2314C1-0C93-4D36-89D7-15AA74D02284}"/>
                  </a:ext>
                </a:extLst>
              </p:cNvPr>
              <p:cNvSpPr/>
              <p:nvPr/>
            </p:nvSpPr>
            <p:spPr>
              <a:xfrm>
                <a:off x="1680399" y="19912796"/>
                <a:ext cx="8358891"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0">
                              <a:latin typeface="Cambria Math" panose="02040503050406030204" pitchFamily="18" charset="0"/>
                            </a:rPr>
                            <m:t>2</m:t>
                          </m:r>
                        </m:sub>
                      </m:sSub>
                      <m:r>
                        <a:rPr lang="en-US" sz="2400" i="0">
                          <a:latin typeface="Cambria Math" panose="02040503050406030204" pitchFamily="18" charset="0"/>
                        </a:rPr>
                        <m:t>=</m:t>
                      </m:r>
                      <m:r>
                        <a:rPr lang="en-US" sz="2400" i="1">
                          <a:latin typeface="Cambria Math" panose="02040503050406030204" pitchFamily="18" charset="0"/>
                        </a:rPr>
                        <m:t>𝑥𝑐𝑜𝑠</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𝑐</m:t>
                                  </m:r>
                                </m:sub>
                              </m:sSub>
                            </m:num>
                            <m:den>
                              <m:r>
                                <a:rPr lang="en-US" sz="2400" i="0">
                                  <a:latin typeface="Cambria Math" panose="02040503050406030204" pitchFamily="18" charset="0"/>
                                </a:rPr>
                                <m:t>2</m:t>
                              </m:r>
                            </m:den>
                          </m:f>
                        </m:e>
                      </m:d>
                      <m:r>
                        <a:rPr lang="en-US" sz="2400" i="0">
                          <a:latin typeface="Cambria Math" panose="02040503050406030204" pitchFamily="18" charset="0"/>
                        </a:rPr>
                        <m:t>+</m:t>
                      </m:r>
                      <m:r>
                        <a:rPr lang="en-US" sz="2400" i="1">
                          <a:latin typeface="Cambria Math" panose="02040503050406030204" pitchFamily="18" charset="0"/>
                        </a:rPr>
                        <m:t>𝑠𝑠𝑖𝑛</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𝑐</m:t>
                                  </m:r>
                                </m:sub>
                              </m:sSub>
                            </m:num>
                            <m:den>
                              <m:r>
                                <a:rPr lang="en-US" sz="2400" i="0">
                                  <a:latin typeface="Cambria Math" panose="02040503050406030204" pitchFamily="18" charset="0"/>
                                </a:rPr>
                                <m:t>2</m:t>
                              </m:r>
                            </m:den>
                          </m:f>
                        </m:e>
                      </m:d>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𝑐𝑟</m:t>
                              </m:r>
                              <m:r>
                                <a:rPr lang="en-US" sz="2400" i="1">
                                  <a:latin typeface="Cambria Math" panose="02040503050406030204" pitchFamily="18" charset="0"/>
                                </a:rPr>
                                <m:t>2</m:t>
                              </m:r>
                            </m:sub>
                          </m:sSub>
                        </m:den>
                      </m:f>
                      <m:r>
                        <a:rPr lang="en-US" sz="2400" i="1">
                          <a:latin typeface="Cambria Math" panose="02040503050406030204" pitchFamily="18" charset="0"/>
                        </a:rPr>
                        <m:t>𝑠𝑖𝑛</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𝑐𝑟</m:t>
                              </m:r>
                              <m:r>
                                <a:rPr lang="en-US" sz="2400" i="1">
                                  <a:latin typeface="Cambria Math" panose="02040503050406030204" pitchFamily="18" charset="0"/>
                                </a:rPr>
                                <m:t>2</m:t>
                              </m:r>
                            </m:sub>
                          </m:sSub>
                          <m:d>
                            <m:dPr>
                              <m:ctrlPr>
                                <a:rPr lang="en-US" sz="2400" i="1">
                                  <a:latin typeface="Cambria Math" panose="02040503050406030204" pitchFamily="18" charset="0"/>
                                </a:rPr>
                              </m:ctrlPr>
                            </m:dPr>
                            <m:e>
                              <m:r>
                                <a:rPr lang="en-US" sz="2400" i="1">
                                  <a:latin typeface="Cambria Math" panose="02040503050406030204" pitchFamily="18" charset="0"/>
                                </a:rPr>
                                <m:t>𝑠</m:t>
                              </m:r>
                              <m:r>
                                <a:rPr lang="en-US" sz="2400" i="1">
                                  <a:latin typeface="Cambria Math" panose="02040503050406030204" pitchFamily="18" charset="0"/>
                                </a:rPr>
                                <m:t>+</m:t>
                              </m:r>
                              <m:r>
                                <a:rPr lang="en-US" sz="2400" i="1">
                                  <a:latin typeface="Cambria Math" panose="02040503050406030204" pitchFamily="18" charset="0"/>
                                </a:rPr>
                                <m:t>𝑐𝑡</m:t>
                              </m:r>
                            </m:e>
                          </m:d>
                        </m:e>
                      </m:d>
                      <m:r>
                        <a:rPr lang="en-US" sz="2400" i="1">
                          <a:latin typeface="Cambria Math" panose="02040503050406030204" pitchFamily="18" charset="0"/>
                        </a:rPr>
                        <m:t>𝑠𝑖𝑛</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𝑐𝑟</m:t>
                                  </m:r>
                                  <m:r>
                                    <a:rPr lang="en-US" sz="2400" i="1">
                                      <a:latin typeface="Cambria Math" panose="02040503050406030204" pitchFamily="18" charset="0"/>
                                    </a:rPr>
                                    <m:t>2</m:t>
                                  </m:r>
                                </m:sub>
                              </m:sSub>
                            </m:num>
                            <m:den>
                              <m:r>
                                <a:rPr lang="en-US" sz="2400" i="1">
                                  <a:latin typeface="Cambria Math" panose="02040503050406030204" pitchFamily="18" charset="0"/>
                                </a:rPr>
                                <m:t>2</m:t>
                              </m:r>
                            </m:den>
                          </m:f>
                        </m:e>
                      </m:d>
                    </m:oMath>
                  </m:oMathPara>
                </a14:m>
                <a:endParaRPr lang="en-US" sz="2400" dirty="0"/>
              </a:p>
            </p:txBody>
          </p:sp>
        </mc:Choice>
        <mc:Fallback>
          <p:sp>
            <p:nvSpPr>
              <p:cNvPr id="22" name="Rectangle 21">
                <a:extLst>
                  <a:ext uri="{FF2B5EF4-FFF2-40B4-BE49-F238E27FC236}">
                    <a16:creationId xmlns:a16="http://schemas.microsoft.com/office/drawing/2014/main" id="{5A2314C1-0C93-4D36-89D7-15AA74D02284}"/>
                  </a:ext>
                </a:extLst>
              </p:cNvPr>
              <p:cNvSpPr>
                <a:spLocks noRot="1" noChangeAspect="1" noMove="1" noResize="1" noEditPoints="1" noAdjustHandles="1" noChangeArrowheads="1" noChangeShapeType="1" noTextEdit="1"/>
              </p:cNvSpPr>
              <p:nvPr/>
            </p:nvSpPr>
            <p:spPr>
              <a:xfrm>
                <a:off x="1680399" y="19912796"/>
                <a:ext cx="8358891" cy="922176"/>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a:extLst>
                  <a:ext uri="{FF2B5EF4-FFF2-40B4-BE49-F238E27FC236}">
                    <a16:creationId xmlns:a16="http://schemas.microsoft.com/office/drawing/2014/main" id="{BB3D1604-29D2-491C-8400-85F74B93A3EA}"/>
                  </a:ext>
                </a:extLst>
              </p:cNvPr>
              <p:cNvSpPr/>
              <p:nvPr/>
            </p:nvSpPr>
            <p:spPr>
              <a:xfrm>
                <a:off x="1692218" y="21145133"/>
                <a:ext cx="3858749"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0">
                              <a:latin typeface="Cambria Math" panose="02040503050406030204" pitchFamily="18" charset="0"/>
                            </a:rPr>
                            <m:t>1</m:t>
                          </m:r>
                        </m:sub>
                      </m:sSub>
                      <m:r>
                        <a:rPr lang="en-US" sz="2400" i="0">
                          <a:latin typeface="Cambria Math" panose="02040503050406030204" pitchFamily="18" charset="0"/>
                        </a:rPr>
                        <m:t>=</m:t>
                      </m:r>
                      <m:r>
                        <a:rPr lang="en-US" sz="2400" i="1">
                          <a:latin typeface="Cambria Math" panose="02040503050406030204" pitchFamily="18" charset="0"/>
                        </a:rPr>
                        <m:t>𝑠𝑐𝑜𝑠</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𝑐</m:t>
                                  </m:r>
                                </m:sub>
                              </m:sSub>
                            </m:num>
                            <m:den>
                              <m:r>
                                <a:rPr lang="en-US" sz="2400" i="0">
                                  <a:latin typeface="Cambria Math" panose="02040503050406030204" pitchFamily="18" charset="0"/>
                                </a:rPr>
                                <m:t>2</m:t>
                              </m:r>
                            </m:den>
                          </m:f>
                        </m:e>
                      </m:d>
                      <m:r>
                        <a:rPr lang="en-US" sz="2400" i="0">
                          <a:latin typeface="Cambria Math" panose="02040503050406030204" pitchFamily="18" charset="0"/>
                        </a:rPr>
                        <m:t>+</m:t>
                      </m:r>
                      <m:r>
                        <a:rPr lang="en-US" sz="2400" i="1">
                          <a:latin typeface="Cambria Math" panose="02040503050406030204" pitchFamily="18" charset="0"/>
                        </a:rPr>
                        <m:t>𝑥𝑠𝑖𝑛</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𝑐</m:t>
                                  </m:r>
                                </m:sub>
                              </m:sSub>
                            </m:num>
                            <m:den>
                              <m:r>
                                <a:rPr lang="en-US" sz="2400" i="0">
                                  <a:latin typeface="Cambria Math" panose="02040503050406030204" pitchFamily="18" charset="0"/>
                                </a:rPr>
                                <m:t>2</m:t>
                              </m:r>
                            </m:den>
                          </m:f>
                        </m:e>
                      </m:d>
                    </m:oMath>
                  </m:oMathPara>
                </a14:m>
                <a:endParaRPr lang="en-US" sz="2400" dirty="0"/>
              </a:p>
            </p:txBody>
          </p:sp>
        </mc:Choice>
        <mc:Fallback>
          <p:sp>
            <p:nvSpPr>
              <p:cNvPr id="23" name="Rectangle 22">
                <a:extLst>
                  <a:ext uri="{FF2B5EF4-FFF2-40B4-BE49-F238E27FC236}">
                    <a16:creationId xmlns:a16="http://schemas.microsoft.com/office/drawing/2014/main" id="{BB3D1604-29D2-491C-8400-85F74B93A3EA}"/>
                  </a:ext>
                </a:extLst>
              </p:cNvPr>
              <p:cNvSpPr>
                <a:spLocks noRot="1" noChangeAspect="1" noMove="1" noResize="1" noEditPoints="1" noAdjustHandles="1" noChangeArrowheads="1" noChangeShapeType="1" noTextEdit="1"/>
              </p:cNvSpPr>
              <p:nvPr/>
            </p:nvSpPr>
            <p:spPr>
              <a:xfrm>
                <a:off x="1692218" y="21145133"/>
                <a:ext cx="3858749" cy="922176"/>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5">
                <a:extLst>
                  <a:ext uri="{FF2B5EF4-FFF2-40B4-BE49-F238E27FC236}">
                    <a16:creationId xmlns:a16="http://schemas.microsoft.com/office/drawing/2014/main" id="{CE553D2D-5AB3-4892-83FC-63C38E235455}"/>
                  </a:ext>
                </a:extLst>
              </p:cNvPr>
              <p:cNvSpPr/>
              <p:nvPr/>
            </p:nvSpPr>
            <p:spPr>
              <a:xfrm>
                <a:off x="1690064" y="22195051"/>
                <a:ext cx="3865866" cy="9221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0">
                              <a:latin typeface="Cambria Math" panose="02040503050406030204" pitchFamily="18" charset="0"/>
                            </a:rPr>
                            <m:t>2</m:t>
                          </m:r>
                        </m:sub>
                      </m:sSub>
                      <m:r>
                        <a:rPr lang="en-US" sz="2400" i="0">
                          <a:latin typeface="Cambria Math" panose="02040503050406030204" pitchFamily="18" charset="0"/>
                        </a:rPr>
                        <m:t>=</m:t>
                      </m:r>
                      <m:r>
                        <a:rPr lang="en-US" sz="2400" i="1">
                          <a:latin typeface="Cambria Math" panose="02040503050406030204" pitchFamily="18" charset="0"/>
                        </a:rPr>
                        <m:t>𝑠𝑐𝑜𝑠</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𝑐</m:t>
                                  </m:r>
                                </m:sub>
                              </m:sSub>
                            </m:num>
                            <m:den>
                              <m:r>
                                <a:rPr lang="en-US" sz="2400" i="0">
                                  <a:latin typeface="Cambria Math" panose="02040503050406030204" pitchFamily="18" charset="0"/>
                                </a:rPr>
                                <m:t>2</m:t>
                              </m:r>
                            </m:den>
                          </m:f>
                        </m:e>
                      </m:d>
                      <m:r>
                        <a:rPr lang="en-US" sz="2400" i="0">
                          <a:latin typeface="Cambria Math" panose="02040503050406030204" pitchFamily="18" charset="0"/>
                        </a:rPr>
                        <m:t>−</m:t>
                      </m:r>
                      <m:r>
                        <a:rPr lang="en-US" sz="2400" i="1">
                          <a:latin typeface="Cambria Math" panose="02040503050406030204" pitchFamily="18" charset="0"/>
                        </a:rPr>
                        <m:t>𝑥𝑠𝑖𝑛</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𝑐</m:t>
                                  </m:r>
                                </m:sub>
                              </m:sSub>
                            </m:num>
                            <m:den>
                              <m:r>
                                <a:rPr lang="en-US" sz="2400" i="0">
                                  <a:latin typeface="Cambria Math" panose="02040503050406030204" pitchFamily="18" charset="0"/>
                                </a:rPr>
                                <m:t>2</m:t>
                              </m:r>
                            </m:den>
                          </m:f>
                        </m:e>
                      </m:d>
                    </m:oMath>
                  </m:oMathPara>
                </a14:m>
                <a:endParaRPr lang="en-US" sz="2400" dirty="0"/>
              </a:p>
            </p:txBody>
          </p:sp>
        </mc:Choice>
        <mc:Fallback>
          <p:sp>
            <p:nvSpPr>
              <p:cNvPr id="26" name="Rectangle 25">
                <a:extLst>
                  <a:ext uri="{FF2B5EF4-FFF2-40B4-BE49-F238E27FC236}">
                    <a16:creationId xmlns:a16="http://schemas.microsoft.com/office/drawing/2014/main" id="{CE553D2D-5AB3-4892-83FC-63C38E235455}"/>
                  </a:ext>
                </a:extLst>
              </p:cNvPr>
              <p:cNvSpPr>
                <a:spLocks noRot="1" noChangeAspect="1" noMove="1" noResize="1" noEditPoints="1" noAdjustHandles="1" noChangeArrowheads="1" noChangeShapeType="1" noTextEdit="1"/>
              </p:cNvSpPr>
              <p:nvPr/>
            </p:nvSpPr>
            <p:spPr>
              <a:xfrm>
                <a:off x="1690064" y="22195051"/>
                <a:ext cx="3865866" cy="922176"/>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a:extLst>
                  <a:ext uri="{FF2B5EF4-FFF2-40B4-BE49-F238E27FC236}">
                    <a16:creationId xmlns:a16="http://schemas.microsoft.com/office/drawing/2014/main" id="{46DB72EA-0A0F-467A-BE4F-A50145A4B898}"/>
                  </a:ext>
                </a:extLst>
              </p:cNvPr>
              <p:cNvSpPr/>
              <p:nvPr/>
            </p:nvSpPr>
            <p:spPr>
              <a:xfrm>
                <a:off x="8266198" y="22189362"/>
                <a:ext cx="3072123" cy="110055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𝑞</m:t>
                          </m:r>
                        </m:sub>
                      </m:sSub>
                      <m:d>
                        <m:dPr>
                          <m:ctrlPr>
                            <a:rPr lang="en-US" sz="2400" i="1">
                              <a:latin typeface="Cambria Math" panose="02040503050406030204" pitchFamily="18" charset="0"/>
                            </a:rPr>
                          </m:ctrlPr>
                        </m:dPr>
                        <m:e>
                          <m:r>
                            <a:rPr lang="en-US" sz="2400" i="1">
                              <a:latin typeface="Cambria Math" panose="02040503050406030204" pitchFamily="18" charset="0"/>
                            </a:rPr>
                            <m:t>𝑞</m:t>
                          </m:r>
                        </m:e>
                      </m:d>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1</m:t>
                          </m:r>
                        </m:num>
                        <m:den>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𝑞</m:t>
                              </m:r>
                            </m:sub>
                          </m:sSub>
                          <m:rad>
                            <m:radPr>
                              <m:degHide m:val="on"/>
                              <m:ctrlPr>
                                <a:rPr lang="en-US" sz="2400" i="1">
                                  <a:latin typeface="Cambria Math" panose="02040503050406030204" pitchFamily="18" charset="0"/>
                                </a:rPr>
                              </m:ctrlPr>
                            </m:radPr>
                            <m:deg/>
                            <m:e>
                              <m:r>
                                <a:rPr lang="en-US" sz="2400" i="0">
                                  <a:latin typeface="Cambria Math" panose="02040503050406030204" pitchFamily="18" charset="0"/>
                                </a:rPr>
                                <m:t>2</m:t>
                              </m:r>
                              <m:r>
                                <a:rPr lang="en-US" sz="2400" i="1">
                                  <a:latin typeface="Cambria Math" panose="02040503050406030204" pitchFamily="18" charset="0"/>
                                </a:rPr>
                                <m:t>𝜋</m:t>
                              </m:r>
                            </m:e>
                          </m:rad>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0">
                              <a:latin typeface="Cambria Math" panose="02040503050406030204" pitchFamily="18" charset="0"/>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𝑞</m:t>
                                  </m:r>
                                </m:e>
                                <m:sup>
                                  <m:r>
                                    <a:rPr lang="en-US" sz="2400" i="0">
                                      <a:latin typeface="Cambria Math" panose="02040503050406030204" pitchFamily="18" charset="0"/>
                                    </a:rPr>
                                    <m:t>2</m:t>
                                  </m:r>
                                </m:sup>
                              </m:sSup>
                            </m:num>
                            <m:den>
                              <m:r>
                                <a:rPr lang="en-US" sz="2400" i="0">
                                  <a:latin typeface="Cambria Math" panose="02040503050406030204" pitchFamily="18" charset="0"/>
                                </a:rPr>
                                <m:t>2</m:t>
                              </m:r>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𝑞</m:t>
                                  </m:r>
                                </m:sub>
                                <m:sup>
                                  <m:r>
                                    <a:rPr lang="en-US" sz="2400" i="0">
                                      <a:latin typeface="Cambria Math" panose="02040503050406030204" pitchFamily="18" charset="0"/>
                                    </a:rPr>
                                    <m:t>2</m:t>
                                  </m:r>
                                </m:sup>
                              </m:sSubSup>
                            </m:den>
                          </m:f>
                        </m:sup>
                      </m:sSup>
                    </m:oMath>
                  </m:oMathPara>
                </a14:m>
                <a:endParaRPr lang="en-US" sz="2400" dirty="0"/>
              </a:p>
            </p:txBody>
          </p:sp>
        </mc:Choice>
        <mc:Fallback>
          <p:sp>
            <p:nvSpPr>
              <p:cNvPr id="27" name="Rectangle 26">
                <a:extLst>
                  <a:ext uri="{FF2B5EF4-FFF2-40B4-BE49-F238E27FC236}">
                    <a16:creationId xmlns:a16="http://schemas.microsoft.com/office/drawing/2014/main" id="{46DB72EA-0A0F-467A-BE4F-A50145A4B898}"/>
                  </a:ext>
                </a:extLst>
              </p:cNvPr>
              <p:cNvSpPr>
                <a:spLocks noRot="1" noChangeAspect="1" noMove="1" noResize="1" noEditPoints="1" noAdjustHandles="1" noChangeArrowheads="1" noChangeShapeType="1" noTextEdit="1"/>
              </p:cNvSpPr>
              <p:nvPr/>
            </p:nvSpPr>
            <p:spPr>
              <a:xfrm>
                <a:off x="8266198" y="22189362"/>
                <a:ext cx="3072123" cy="1100558"/>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id="{D8194DEF-4BD6-4922-8CAC-71E2B4899139}"/>
                  </a:ext>
                </a:extLst>
              </p:cNvPr>
              <p:cNvSpPr/>
              <p:nvPr/>
            </p:nvSpPr>
            <p:spPr>
              <a:xfrm>
                <a:off x="1787669" y="24238501"/>
                <a:ext cx="10263066" cy="11717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a:latin typeface="Cambria Math" panose="02040503050406030204" pitchFamily="18" charset="0"/>
                        </a:rPr>
                        <m:t>ℒ</m:t>
                      </m:r>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𝑐</m:t>
                          </m:r>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𝑏</m:t>
                              </m:r>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𝑏</m:t>
                              </m:r>
                              <m:r>
                                <a:rPr lang="en-US" sz="2400" i="1">
                                  <a:latin typeface="Cambria Math" panose="02040503050406030204" pitchFamily="18" charset="0"/>
                                </a:rPr>
                                <m:t>2</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𝑓</m:t>
                              </m:r>
                            </m:e>
                            <m:sub>
                              <m:r>
                                <a:rPr lang="en-US" sz="2400" i="1">
                                  <a:latin typeface="Cambria Math" panose="02040503050406030204" pitchFamily="18" charset="0"/>
                                </a:rPr>
                                <m:t>𝑟𝑒𝑣</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𝑛</m:t>
                              </m:r>
                            </m:e>
                            <m:sub>
                              <m:r>
                                <a:rPr lang="en-US" sz="2400" i="1">
                                  <a:latin typeface="Cambria Math" panose="02040503050406030204" pitchFamily="18" charset="0"/>
                                </a:rPr>
                                <m:t>𝑏</m:t>
                              </m:r>
                            </m:sub>
                          </m:sSub>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𝜋</m:t>
                              </m:r>
                            </m:e>
                          </m:rad>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𝑦</m:t>
                              </m:r>
                            </m:sub>
                          </m:sSub>
                        </m:den>
                      </m:f>
                      <m:sSup>
                        <m:sSupPr>
                          <m:ctrlPr>
                            <a:rPr lang="en-US" sz="2400" i="1">
                              <a:latin typeface="Cambria Math" panose="02040503050406030204" pitchFamily="18" charset="0"/>
                            </a:rPr>
                          </m:ctrlPr>
                        </m:sSupPr>
                        <m:e>
                          <m:r>
                            <a:rPr lang="en-US" sz="2400" i="1">
                              <a:latin typeface="Cambria Math" panose="02040503050406030204" pitchFamily="18" charset="0"/>
                            </a:rPr>
                            <m:t>𝑐𝑜𝑠</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𝜃</m:t>
                                  </m:r>
                                </m:e>
                                <m:sub>
                                  <m:r>
                                    <a:rPr lang="en-US" sz="2400" i="1">
                                      <a:latin typeface="Cambria Math" panose="02040503050406030204" pitchFamily="18" charset="0"/>
                                    </a:rPr>
                                    <m:t>𝑐</m:t>
                                  </m:r>
                                </m:sub>
                              </m:sSub>
                            </m:num>
                            <m:den>
                              <m:r>
                                <a:rPr lang="en-US" sz="2400" i="1">
                                  <a:latin typeface="Cambria Math" panose="02040503050406030204" pitchFamily="18" charset="0"/>
                                </a:rPr>
                                <m:t>2</m:t>
                              </m:r>
                            </m:den>
                          </m:f>
                        </m:e>
                      </m:d>
                      <m:nary>
                        <m:naryPr>
                          <m:chr m:val="∭"/>
                          <m:limLoc m:val="undOvr"/>
                          <m:ctrlPr>
                            <a:rPr lang="en-US" sz="2400" i="1">
                              <a:latin typeface="Cambria Math" panose="02040503050406030204" pitchFamily="18" charset="0"/>
                            </a:rPr>
                          </m:ctrlPr>
                        </m:naryPr>
                        <m:sub>
                          <m:r>
                            <a:rPr lang="en-US" sz="2400" i="0">
                              <a:latin typeface="Cambria Math" panose="02040503050406030204" pitchFamily="18" charset="0"/>
                            </a:rPr>
                            <m:t>−∞</m:t>
                          </m:r>
                        </m:sub>
                        <m:sup>
                          <m:r>
                            <a:rPr lang="en-US" sz="2400" i="0">
                              <a:latin typeface="Cambria Math" panose="02040503050406030204" pitchFamily="18" charset="0"/>
                            </a:rPr>
                            <m:t>∞</m:t>
                          </m:r>
                        </m:sup>
                        <m:e>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𝑥</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0">
                                      <a:latin typeface="Cambria Math" panose="02040503050406030204" pitchFamily="18" charset="0"/>
                                    </a:rPr>
                                    <m:t>1</m:t>
                                  </m:r>
                                </m:sub>
                              </m:sSub>
                            </m:e>
                          </m:d>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𝑧</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0">
                                          <a:latin typeface="Cambria Math" panose="02040503050406030204" pitchFamily="18" charset="0"/>
                                        </a:rPr>
                                        <m:t>1</m:t>
                                      </m:r>
                                    </m:sub>
                                  </m:sSub>
                                  <m:r>
                                    <a:rPr lang="en-US" sz="2400" i="0">
                                      <a:latin typeface="Cambria Math" panose="02040503050406030204" pitchFamily="18" charset="0"/>
                                    </a:rPr>
                                    <m:t>−</m:t>
                                  </m:r>
                                  <m:r>
                                    <a:rPr lang="en-US" sz="2400" i="1">
                                      <a:latin typeface="Cambria Math" panose="02040503050406030204" pitchFamily="18" charset="0"/>
                                    </a:rPr>
                                    <m:t>𝑐𝑡</m:t>
                                  </m:r>
                                </m:e>
                              </m:d>
                              <m:r>
                                <a:rPr lang="en-US" sz="2400" i="1">
                                  <a:latin typeface="Cambria Math" panose="02040503050406030204" pitchFamily="18" charset="0"/>
                                </a:rPr>
                                <m:t>𝜌</m:t>
                              </m:r>
                            </m:e>
                            <m:sub>
                              <m:r>
                                <a:rPr lang="en-US" sz="2400" i="1">
                                  <a:latin typeface="Cambria Math" panose="02040503050406030204" pitchFamily="18" charset="0"/>
                                </a:rPr>
                                <m:t>𝑥</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0">
                                      <a:latin typeface="Cambria Math" panose="02040503050406030204" pitchFamily="18" charset="0"/>
                                    </a:rPr>
                                    <m:t>2</m:t>
                                  </m:r>
                                </m:sub>
                              </m:sSub>
                            </m:e>
                          </m:d>
                          <m:sSub>
                            <m:sSubPr>
                              <m:ctrlPr>
                                <a:rPr lang="en-US" sz="2400" i="1">
                                  <a:latin typeface="Cambria Math" panose="02040503050406030204" pitchFamily="18" charset="0"/>
                                </a:rPr>
                              </m:ctrlPr>
                            </m:sSubPr>
                            <m:e>
                              <m:r>
                                <a:rPr lang="en-US" sz="2400" i="1">
                                  <a:latin typeface="Cambria Math" panose="02040503050406030204" pitchFamily="18" charset="0"/>
                                </a:rPr>
                                <m:t>𝜌</m:t>
                              </m:r>
                            </m:e>
                            <m:sub>
                              <m:r>
                                <a:rPr lang="en-US" sz="2400" i="1">
                                  <a:latin typeface="Cambria Math" panose="02040503050406030204" pitchFamily="18" charset="0"/>
                                </a:rPr>
                                <m:t>𝑧</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0">
                                      <a:latin typeface="Cambria Math" panose="02040503050406030204" pitchFamily="18" charset="0"/>
                                    </a:rPr>
                                    <m:t>2</m:t>
                                  </m:r>
                                </m:sub>
                              </m:sSub>
                              <m:r>
                                <a:rPr lang="en-US" sz="2400" i="0">
                                  <a:latin typeface="Cambria Math" panose="02040503050406030204" pitchFamily="18" charset="0"/>
                                </a:rPr>
                                <m:t>+</m:t>
                              </m:r>
                              <m:r>
                                <a:rPr lang="en-US" sz="2400" i="1">
                                  <a:latin typeface="Cambria Math" panose="02040503050406030204" pitchFamily="18" charset="0"/>
                                </a:rPr>
                                <m:t>𝑐𝑡</m:t>
                              </m:r>
                            </m:e>
                          </m:d>
                          <m:r>
                            <a:rPr lang="en-US" sz="2400" i="1">
                              <a:latin typeface="Cambria Math" panose="02040503050406030204" pitchFamily="18" charset="0"/>
                            </a:rPr>
                            <m:t>𝑑𝑥𝑑𝑠𝑑𝑡</m:t>
                          </m:r>
                        </m:e>
                      </m:nary>
                    </m:oMath>
                  </m:oMathPara>
                </a14:m>
                <a:endParaRPr lang="en-US" sz="2400" dirty="0"/>
              </a:p>
            </p:txBody>
          </p:sp>
        </mc:Choice>
        <mc:Fallback>
          <p:sp>
            <p:nvSpPr>
              <p:cNvPr id="29" name="Rectangle 28">
                <a:extLst>
                  <a:ext uri="{FF2B5EF4-FFF2-40B4-BE49-F238E27FC236}">
                    <a16:creationId xmlns:a16="http://schemas.microsoft.com/office/drawing/2014/main" id="{D8194DEF-4BD6-4922-8CAC-71E2B4899139}"/>
                  </a:ext>
                </a:extLst>
              </p:cNvPr>
              <p:cNvSpPr>
                <a:spLocks noRot="1" noChangeAspect="1" noMove="1" noResize="1" noEditPoints="1" noAdjustHandles="1" noChangeArrowheads="1" noChangeShapeType="1" noTextEdit="1"/>
              </p:cNvSpPr>
              <p:nvPr/>
            </p:nvSpPr>
            <p:spPr>
              <a:xfrm>
                <a:off x="1787669" y="24238501"/>
                <a:ext cx="10263066" cy="1171731"/>
              </a:xfrm>
              <a:prstGeom prst="rect">
                <a:avLst/>
              </a:prstGeom>
              <a:blipFill>
                <a:blip r:embed="rId20"/>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0BE56C5D-F407-434A-819D-16999B7EC1A4}"/>
              </a:ext>
            </a:extLst>
          </p:cNvPr>
          <p:cNvSpPr txBox="1"/>
          <p:nvPr/>
        </p:nvSpPr>
        <p:spPr>
          <a:xfrm>
            <a:off x="876300" y="15483745"/>
            <a:ext cx="153636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The Model in Use</a:t>
            </a:r>
          </a:p>
        </p:txBody>
      </p:sp>
      <p:sp>
        <p:nvSpPr>
          <p:cNvPr id="31" name="TextBox 30">
            <a:extLst>
              <a:ext uri="{FF2B5EF4-FFF2-40B4-BE49-F238E27FC236}">
                <a16:creationId xmlns:a16="http://schemas.microsoft.com/office/drawing/2014/main" id="{6A1F1AB5-3D2A-4125-A6FB-35A17F724911}"/>
              </a:ext>
            </a:extLst>
          </p:cNvPr>
          <p:cNvSpPr txBox="1"/>
          <p:nvPr/>
        </p:nvSpPr>
        <p:spPr>
          <a:xfrm>
            <a:off x="967555" y="16592550"/>
            <a:ext cx="15142395" cy="1569660"/>
          </a:xfrm>
          <a:prstGeom prst="rect">
            <a:avLst/>
          </a:prstGeom>
          <a:noFill/>
        </p:spPr>
        <p:txBody>
          <a:bodyPr wrap="square" rtlCol="0">
            <a:spAutoFit/>
          </a:bodyPr>
          <a:lstStyle/>
          <a:p>
            <a:pPr algn="just"/>
            <a:r>
              <a:rPr lang="en-US" sz="2400" dirty="0"/>
              <a:t>This system makes use of a previously developed model for the luminosity of a crabbed beam, but in this case we change the parameters such that the crabbing can be different in each beam. </a:t>
            </a:r>
            <a:r>
              <a:rPr lang="el-GR" sz="2400" dirty="0"/>
              <a:t>θ</a:t>
            </a:r>
            <a:r>
              <a:rPr lang="en-US" sz="2400" baseline="-25000" dirty="0"/>
              <a:t>c</a:t>
            </a:r>
            <a:r>
              <a:rPr lang="en-US" sz="2400" dirty="0"/>
              <a:t> is the crossing angle and </a:t>
            </a:r>
            <a:r>
              <a:rPr lang="el-GR" sz="2400" dirty="0"/>
              <a:t>θ</a:t>
            </a:r>
            <a:r>
              <a:rPr lang="en-US" sz="2400" baseline="-25000" dirty="0"/>
              <a:t>cr1</a:t>
            </a:r>
            <a:r>
              <a:rPr lang="en-US" sz="2400" dirty="0"/>
              <a:t> and </a:t>
            </a:r>
            <a:r>
              <a:rPr lang="el-GR" sz="2400" dirty="0"/>
              <a:t>θ</a:t>
            </a:r>
            <a:r>
              <a:rPr lang="en-US" sz="2400" baseline="-25000" dirty="0"/>
              <a:t>cr2</a:t>
            </a:r>
            <a:r>
              <a:rPr lang="en-US" sz="2400" dirty="0"/>
              <a:t> are the crabbing angles for bunches 1 and 2 respectively. The terms k</a:t>
            </a:r>
            <a:r>
              <a:rPr lang="en-US" sz="2400" baseline="-25000" dirty="0"/>
              <a:t>cr1</a:t>
            </a:r>
            <a:r>
              <a:rPr lang="en-US" sz="2400" dirty="0"/>
              <a:t> and k</a:t>
            </a:r>
            <a:r>
              <a:rPr lang="en-US" sz="2400" baseline="-25000" dirty="0"/>
              <a:t>cr2</a:t>
            </a:r>
            <a:r>
              <a:rPr lang="en-US" sz="2400" dirty="0"/>
              <a:t> are the wave numbers for the crabbing cavities for bunches 1 and 2 respectively.</a:t>
            </a:r>
          </a:p>
        </p:txBody>
      </p:sp>
      <p:sp>
        <p:nvSpPr>
          <p:cNvPr id="34" name="TextBox 33">
            <a:extLst>
              <a:ext uri="{FF2B5EF4-FFF2-40B4-BE49-F238E27FC236}">
                <a16:creationId xmlns:a16="http://schemas.microsoft.com/office/drawing/2014/main" id="{D26850BD-4DB2-4B30-AA9E-844ABD8ECE5C}"/>
              </a:ext>
            </a:extLst>
          </p:cNvPr>
          <p:cNvSpPr txBox="1"/>
          <p:nvPr/>
        </p:nvSpPr>
        <p:spPr>
          <a:xfrm>
            <a:off x="16677117" y="15483745"/>
            <a:ext cx="15364983" cy="76944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The JLEIC Case</a:t>
            </a:r>
          </a:p>
        </p:txBody>
      </p:sp>
      <p:sp>
        <p:nvSpPr>
          <p:cNvPr id="70" name="TextBox 69">
            <a:extLst>
              <a:ext uri="{FF2B5EF4-FFF2-40B4-BE49-F238E27FC236}">
                <a16:creationId xmlns:a16="http://schemas.microsoft.com/office/drawing/2014/main" id="{2DF62818-A3EC-4439-AF84-10E4659D0C21}"/>
              </a:ext>
            </a:extLst>
          </p:cNvPr>
          <p:cNvSpPr txBox="1"/>
          <p:nvPr/>
        </p:nvSpPr>
        <p:spPr>
          <a:xfrm>
            <a:off x="16670767" y="27790045"/>
            <a:ext cx="15364983" cy="76944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The LHC 800 MHz Case</a:t>
            </a:r>
          </a:p>
        </p:txBody>
      </p:sp>
      <p:sp>
        <p:nvSpPr>
          <p:cNvPr id="71" name="TextBox 70">
            <a:extLst>
              <a:ext uri="{FF2B5EF4-FFF2-40B4-BE49-F238E27FC236}">
                <a16:creationId xmlns:a16="http://schemas.microsoft.com/office/drawing/2014/main" id="{58F9FEE8-4A00-4CA3-B2D1-FDCED08C3394}"/>
              </a:ext>
            </a:extLst>
          </p:cNvPr>
          <p:cNvSpPr txBox="1"/>
          <p:nvPr/>
        </p:nvSpPr>
        <p:spPr>
          <a:xfrm>
            <a:off x="865617" y="27770995"/>
            <a:ext cx="15364983" cy="769441"/>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The LHC 400 MHz Case</a:t>
            </a:r>
          </a:p>
        </p:txBody>
      </p:sp>
      <p:sp>
        <p:nvSpPr>
          <p:cNvPr id="46" name="TextBox 45">
            <a:extLst>
              <a:ext uri="{FF2B5EF4-FFF2-40B4-BE49-F238E27FC236}">
                <a16:creationId xmlns:a16="http://schemas.microsoft.com/office/drawing/2014/main" id="{21079F93-E804-4C5F-B5EA-A3646FFA0BA5}"/>
              </a:ext>
            </a:extLst>
          </p:cNvPr>
          <p:cNvSpPr txBox="1"/>
          <p:nvPr/>
        </p:nvSpPr>
        <p:spPr>
          <a:xfrm>
            <a:off x="17123584" y="22573989"/>
            <a:ext cx="7092059" cy="1200329"/>
          </a:xfrm>
          <a:prstGeom prst="rect">
            <a:avLst/>
          </a:prstGeom>
          <a:noFill/>
        </p:spPr>
        <p:txBody>
          <a:bodyPr wrap="square" rtlCol="0">
            <a:spAutoFit/>
          </a:bodyPr>
          <a:lstStyle/>
          <a:p>
            <a:pPr algn="just"/>
            <a:r>
              <a:rPr lang="en-US" sz="2400" dirty="0"/>
              <a:t>JLEIC uses very short bunches with a large crossing angle of 25 </a:t>
            </a:r>
            <a:r>
              <a:rPr lang="en-US" sz="2400" dirty="0" err="1"/>
              <a:t>mr.</a:t>
            </a:r>
            <a:r>
              <a:rPr lang="en-US" sz="2400" dirty="0"/>
              <a:t> As a result the peak of partial crabbing would still be a 2/3 reduction in the total luminosity. </a:t>
            </a:r>
          </a:p>
        </p:txBody>
      </p:sp>
      <p:sp>
        <p:nvSpPr>
          <p:cNvPr id="72" name="TextBox 71">
            <a:extLst>
              <a:ext uri="{FF2B5EF4-FFF2-40B4-BE49-F238E27FC236}">
                <a16:creationId xmlns:a16="http://schemas.microsoft.com/office/drawing/2014/main" id="{DB785015-705A-44DB-A51D-651916E69FBC}"/>
              </a:ext>
            </a:extLst>
          </p:cNvPr>
          <p:cNvSpPr txBox="1"/>
          <p:nvPr/>
        </p:nvSpPr>
        <p:spPr>
          <a:xfrm>
            <a:off x="1498599" y="35284957"/>
            <a:ext cx="6397749" cy="2308324"/>
          </a:xfrm>
          <a:prstGeom prst="rect">
            <a:avLst/>
          </a:prstGeom>
          <a:noFill/>
        </p:spPr>
        <p:txBody>
          <a:bodyPr wrap="square" rtlCol="0">
            <a:spAutoFit/>
          </a:bodyPr>
          <a:lstStyle/>
          <a:p>
            <a:pPr algn="just"/>
            <a:r>
              <a:rPr lang="en-US" sz="2400" dirty="0"/>
              <a:t>In the LHC 400 MHz regime we can actually get a peak with a slight </a:t>
            </a:r>
            <a:r>
              <a:rPr lang="en-US" sz="2400" dirty="0" err="1"/>
              <a:t>overcrabbing</a:t>
            </a:r>
            <a:r>
              <a:rPr lang="en-US" sz="2400" dirty="0"/>
              <a:t> of the beam. In this case the bunches are very long, and the crossing angle is small, so we don’t see major changes in the luminosity with different values of the crabbing angle.</a:t>
            </a:r>
          </a:p>
        </p:txBody>
      </p:sp>
      <p:pic>
        <p:nvPicPr>
          <p:cNvPr id="74" name="Picture 73">
            <a:extLst>
              <a:ext uri="{FF2B5EF4-FFF2-40B4-BE49-F238E27FC236}">
                <a16:creationId xmlns:a16="http://schemas.microsoft.com/office/drawing/2014/main" id="{D0DDC42B-90F2-4972-B5BD-BCECCE234A92}"/>
              </a:ext>
            </a:extLst>
          </p:cNvPr>
          <p:cNvPicPr>
            <a:picLocks noChangeAspect="1"/>
          </p:cNvPicPr>
          <p:nvPr/>
        </p:nvPicPr>
        <p:blipFill>
          <a:blip r:embed="rId21"/>
          <a:stretch>
            <a:fillRect/>
          </a:stretch>
        </p:blipFill>
        <p:spPr>
          <a:xfrm>
            <a:off x="29425461" y="35221442"/>
            <a:ext cx="1733130" cy="2036100"/>
          </a:xfrm>
          <a:prstGeom prst="rect">
            <a:avLst/>
          </a:prstGeom>
        </p:spPr>
      </p:pic>
      <p:sp>
        <p:nvSpPr>
          <p:cNvPr id="75" name="TextBox 74">
            <a:extLst>
              <a:ext uri="{FF2B5EF4-FFF2-40B4-BE49-F238E27FC236}">
                <a16:creationId xmlns:a16="http://schemas.microsoft.com/office/drawing/2014/main" id="{3FE3542C-1F82-4E12-AA57-B3A172ABA8EC}"/>
              </a:ext>
            </a:extLst>
          </p:cNvPr>
          <p:cNvSpPr txBox="1"/>
          <p:nvPr/>
        </p:nvSpPr>
        <p:spPr>
          <a:xfrm>
            <a:off x="17360900" y="34617337"/>
            <a:ext cx="5943600" cy="2677656"/>
          </a:xfrm>
          <a:prstGeom prst="rect">
            <a:avLst/>
          </a:prstGeom>
          <a:noFill/>
        </p:spPr>
        <p:txBody>
          <a:bodyPr wrap="square" rtlCol="0">
            <a:spAutoFit/>
          </a:bodyPr>
          <a:lstStyle/>
          <a:p>
            <a:pPr algn="just"/>
            <a:r>
              <a:rPr lang="en-US" sz="2400" dirty="0"/>
              <a:t>The 800 MHz crabbing of the LHC system shows a lower overall luminosity than the 400 MHz, this is due to the way that the ends of the bunch are shaped by the crabbing cavity. However this shaping does increase the total amount of </a:t>
            </a:r>
            <a:r>
              <a:rPr lang="en-US" sz="2400" dirty="0" err="1"/>
              <a:t>overcrabbing</a:t>
            </a:r>
            <a:r>
              <a:rPr lang="en-US" sz="2400" dirty="0"/>
              <a:t> for peak luminosity than that seen in the 400 MHz LHC or in JLEIC.</a:t>
            </a:r>
          </a:p>
        </p:txBody>
      </p:sp>
      <p:graphicFrame>
        <p:nvGraphicFramePr>
          <p:cNvPr id="76" name="Table 75">
            <a:extLst>
              <a:ext uri="{FF2B5EF4-FFF2-40B4-BE49-F238E27FC236}">
                <a16:creationId xmlns:a16="http://schemas.microsoft.com/office/drawing/2014/main" id="{B2A4C033-3330-4369-8078-5D1E53CF97E2}"/>
              </a:ext>
            </a:extLst>
          </p:cNvPr>
          <p:cNvGraphicFramePr>
            <a:graphicFrameLocks noGrp="1"/>
          </p:cNvGraphicFramePr>
          <p:nvPr>
            <p:extLst>
              <p:ext uri="{D42A27DB-BD31-4B8C-83A1-F6EECF244321}">
                <p14:modId xmlns:p14="http://schemas.microsoft.com/office/powerpoint/2010/main" val="2468773389"/>
              </p:ext>
            </p:extLst>
          </p:nvPr>
        </p:nvGraphicFramePr>
        <p:xfrm>
          <a:off x="24351948" y="17122515"/>
          <a:ext cx="5080000" cy="4363434"/>
        </p:xfrm>
        <a:graphic>
          <a:graphicData uri="http://schemas.openxmlformats.org/drawingml/2006/table">
            <a:tbl>
              <a:tblPr firstRow="1" bandRow="1">
                <a:tableStyleId>{5C22544A-7EE6-4342-B048-85BDC9FD1C3A}</a:tableStyleId>
              </a:tblPr>
              <a:tblGrid>
                <a:gridCol w="2579211">
                  <a:extLst>
                    <a:ext uri="{9D8B030D-6E8A-4147-A177-3AD203B41FA5}">
                      <a16:colId xmlns:a16="http://schemas.microsoft.com/office/drawing/2014/main" val="2937318925"/>
                    </a:ext>
                  </a:extLst>
                </a:gridCol>
                <a:gridCol w="2500789">
                  <a:extLst>
                    <a:ext uri="{9D8B030D-6E8A-4147-A177-3AD203B41FA5}">
                      <a16:colId xmlns:a16="http://schemas.microsoft.com/office/drawing/2014/main" val="4182845631"/>
                    </a:ext>
                  </a:extLst>
                </a:gridCol>
              </a:tblGrid>
              <a:tr h="500895">
                <a:tc>
                  <a:txBody>
                    <a:bodyPr/>
                    <a:lstStyle/>
                    <a:p>
                      <a:endParaRPr lang="en-US" sz="2800" dirty="0"/>
                    </a:p>
                  </a:txBody>
                  <a:tcPr/>
                </a:tc>
                <a:tc>
                  <a:txBody>
                    <a:bodyPr/>
                    <a:lstStyle/>
                    <a:p>
                      <a:pPr algn="r"/>
                      <a:r>
                        <a:rPr lang="en-US" sz="2800" dirty="0"/>
                        <a:t>Value</a:t>
                      </a:r>
                    </a:p>
                  </a:txBody>
                  <a:tcPr/>
                </a:tc>
                <a:extLst>
                  <a:ext uri="{0D108BD9-81ED-4DB2-BD59-A6C34878D82A}">
                    <a16:rowId xmlns:a16="http://schemas.microsoft.com/office/drawing/2014/main" val="1652268360"/>
                  </a:ext>
                </a:extLst>
              </a:tr>
              <a:tr h="639289">
                <a:tc>
                  <a:txBody>
                    <a:bodyPr/>
                    <a:lstStyle/>
                    <a:p>
                      <a:r>
                        <a:rPr lang="en-US" sz="2800" dirty="0"/>
                        <a:t>N</a:t>
                      </a:r>
                      <a:r>
                        <a:rPr lang="en-US" sz="2800" baseline="-25000" dirty="0"/>
                        <a:t>b1</a:t>
                      </a:r>
                    </a:p>
                  </a:txBody>
                  <a:tcPr/>
                </a:tc>
                <a:tc>
                  <a:txBody>
                    <a:bodyPr/>
                    <a:lstStyle/>
                    <a:p>
                      <a:pPr algn="r"/>
                      <a:r>
                        <a:rPr lang="en-US" sz="2800" dirty="0"/>
                        <a:t>0.98x10</a:t>
                      </a:r>
                      <a:r>
                        <a:rPr lang="en-US" sz="2800" baseline="30000" dirty="0"/>
                        <a:t>10</a:t>
                      </a:r>
                    </a:p>
                  </a:txBody>
                  <a:tcPr/>
                </a:tc>
                <a:extLst>
                  <a:ext uri="{0D108BD9-81ED-4DB2-BD59-A6C34878D82A}">
                    <a16:rowId xmlns:a16="http://schemas.microsoft.com/office/drawing/2014/main" val="2045012421"/>
                  </a:ext>
                </a:extLst>
              </a:tr>
              <a:tr h="620599">
                <a:tc>
                  <a:txBody>
                    <a:bodyPr/>
                    <a:lstStyle/>
                    <a:p>
                      <a:r>
                        <a:rPr lang="en-US" sz="2800" dirty="0"/>
                        <a:t>N</a:t>
                      </a:r>
                      <a:r>
                        <a:rPr lang="en-US" sz="2800" baseline="-25000" dirty="0"/>
                        <a:t>b2</a:t>
                      </a:r>
                    </a:p>
                  </a:txBody>
                  <a:tcPr/>
                </a:tc>
                <a:tc>
                  <a:txBody>
                    <a:bodyPr/>
                    <a:lstStyle/>
                    <a:p>
                      <a:pPr algn="r"/>
                      <a:r>
                        <a:rPr lang="en-US" sz="2800" dirty="0"/>
                        <a:t>0.93x10</a:t>
                      </a:r>
                      <a:r>
                        <a:rPr lang="en-US" sz="2800" baseline="30000" dirty="0"/>
                        <a:t>10</a:t>
                      </a:r>
                    </a:p>
                  </a:txBody>
                  <a:tcPr/>
                </a:tc>
                <a:extLst>
                  <a:ext uri="{0D108BD9-81ED-4DB2-BD59-A6C34878D82A}">
                    <a16:rowId xmlns:a16="http://schemas.microsoft.com/office/drawing/2014/main" val="3819593819"/>
                  </a:ext>
                </a:extLst>
              </a:tr>
              <a:tr h="682658">
                <a:tc>
                  <a:txBody>
                    <a:bodyPr/>
                    <a:lstStyle/>
                    <a:p>
                      <a:r>
                        <a:rPr lang="el-GR" sz="2800" dirty="0"/>
                        <a:t>θ</a:t>
                      </a:r>
                      <a:r>
                        <a:rPr lang="en-US" sz="2800" baseline="-25000" dirty="0"/>
                        <a:t>c</a:t>
                      </a:r>
                    </a:p>
                  </a:txBody>
                  <a:tcPr/>
                </a:tc>
                <a:tc>
                  <a:txBody>
                    <a:bodyPr/>
                    <a:lstStyle/>
                    <a:p>
                      <a:pPr algn="r"/>
                      <a:r>
                        <a:rPr lang="en-US" sz="2800" dirty="0"/>
                        <a:t>25 </a:t>
                      </a:r>
                      <a:r>
                        <a:rPr lang="en-US" sz="2800" dirty="0" err="1"/>
                        <a:t>mr</a:t>
                      </a:r>
                      <a:endParaRPr lang="en-US" sz="2800" dirty="0"/>
                    </a:p>
                  </a:txBody>
                  <a:tcPr/>
                </a:tc>
                <a:extLst>
                  <a:ext uri="{0D108BD9-81ED-4DB2-BD59-A6C34878D82A}">
                    <a16:rowId xmlns:a16="http://schemas.microsoft.com/office/drawing/2014/main" val="1989781392"/>
                  </a:ext>
                </a:extLst>
              </a:tr>
              <a:tr h="651628">
                <a:tc>
                  <a:txBody>
                    <a:bodyPr/>
                    <a:lstStyle/>
                    <a:p>
                      <a:r>
                        <a:rPr lang="en-US" sz="2800" dirty="0">
                          <a:latin typeface="Times New Roman" panose="02020603050405020304" pitchFamily="18" charset="0"/>
                          <a:cs typeface="Times New Roman" panose="02020603050405020304" pitchFamily="18" charset="0"/>
                        </a:rPr>
                        <a:t>f</a:t>
                      </a:r>
                      <a:r>
                        <a:rPr lang="en-US" sz="2800" baseline="-25000" dirty="0">
                          <a:latin typeface="Times New Roman" panose="02020603050405020304" pitchFamily="18" charset="0"/>
                          <a:cs typeface="Times New Roman" panose="02020603050405020304" pitchFamily="18" charset="0"/>
                        </a:rPr>
                        <a:t>crab</a:t>
                      </a:r>
                    </a:p>
                  </a:txBody>
                  <a:tcPr/>
                </a:tc>
                <a:tc>
                  <a:txBody>
                    <a:bodyPr/>
                    <a:lstStyle/>
                    <a:p>
                      <a:pPr algn="r"/>
                      <a:r>
                        <a:rPr lang="en-US" sz="2800" dirty="0"/>
                        <a:t>952.6 MHz</a:t>
                      </a:r>
                    </a:p>
                  </a:txBody>
                  <a:tcPr/>
                </a:tc>
                <a:extLst>
                  <a:ext uri="{0D108BD9-81ED-4DB2-BD59-A6C34878D82A}">
                    <a16:rowId xmlns:a16="http://schemas.microsoft.com/office/drawing/2014/main" val="23594878"/>
                  </a:ext>
                </a:extLst>
              </a:tr>
              <a:tr h="625550">
                <a:tc>
                  <a:txBody>
                    <a:bodyPr/>
                    <a:lstStyle/>
                    <a:p>
                      <a:r>
                        <a:rPr lang="el-GR" sz="2800" dirty="0"/>
                        <a:t>σ</a:t>
                      </a:r>
                      <a:r>
                        <a:rPr lang="en-US" sz="2800" baseline="-25000" dirty="0"/>
                        <a:t>x</a:t>
                      </a:r>
                      <a:r>
                        <a:rPr lang="en-US" sz="2800" dirty="0"/>
                        <a:t>, </a:t>
                      </a:r>
                      <a:r>
                        <a:rPr lang="el-GR" sz="2800" dirty="0"/>
                        <a:t>σ</a:t>
                      </a:r>
                      <a:r>
                        <a:rPr lang="en-US" sz="2800" baseline="-25000" dirty="0"/>
                        <a:t>y</a:t>
                      </a:r>
                    </a:p>
                  </a:txBody>
                  <a:tcPr/>
                </a:tc>
                <a:tc>
                  <a:txBody>
                    <a:bodyPr/>
                    <a:lstStyle/>
                    <a:p>
                      <a:pPr algn="r"/>
                      <a:r>
                        <a:rPr lang="en-US" sz="2800" dirty="0"/>
                        <a:t>30 </a:t>
                      </a:r>
                      <a:r>
                        <a:rPr lang="el-GR" sz="2800" dirty="0"/>
                        <a:t>μ</a:t>
                      </a:r>
                      <a:r>
                        <a:rPr lang="en-US" sz="2800" dirty="0"/>
                        <a:t>m</a:t>
                      </a:r>
                    </a:p>
                  </a:txBody>
                  <a:tcPr/>
                </a:tc>
                <a:extLst>
                  <a:ext uri="{0D108BD9-81ED-4DB2-BD59-A6C34878D82A}">
                    <a16:rowId xmlns:a16="http://schemas.microsoft.com/office/drawing/2014/main" val="3707577185"/>
                  </a:ext>
                </a:extLst>
              </a:tr>
              <a:tr h="625550">
                <a:tc>
                  <a:txBody>
                    <a:bodyPr/>
                    <a:lstStyle/>
                    <a:p>
                      <a:pPr marL="0" marR="0" lvl="0" indent="0" algn="l" defTabSz="3291840" rtl="0" eaLnBrk="1" fontAlgn="auto" latinLnBrk="0" hangingPunct="1">
                        <a:lnSpc>
                          <a:spcPct val="100000"/>
                        </a:lnSpc>
                        <a:spcBef>
                          <a:spcPts val="0"/>
                        </a:spcBef>
                        <a:spcAft>
                          <a:spcPts val="0"/>
                        </a:spcAft>
                        <a:buClrTx/>
                        <a:buSzTx/>
                        <a:buFontTx/>
                        <a:buNone/>
                        <a:tabLst/>
                        <a:defRPr/>
                      </a:pPr>
                      <a:r>
                        <a:rPr lang="el-GR" sz="2800" baseline="0" dirty="0"/>
                        <a:t>σ</a:t>
                      </a:r>
                      <a:r>
                        <a:rPr lang="en-US" sz="2800" baseline="-25000" dirty="0"/>
                        <a:t>z</a:t>
                      </a:r>
                    </a:p>
                  </a:txBody>
                  <a:tcPr/>
                </a:tc>
                <a:tc>
                  <a:txBody>
                    <a:bodyPr/>
                    <a:lstStyle/>
                    <a:p>
                      <a:pPr algn="r"/>
                      <a:r>
                        <a:rPr lang="en-US" sz="2800" dirty="0"/>
                        <a:t>1 cm</a:t>
                      </a:r>
                    </a:p>
                  </a:txBody>
                  <a:tcPr/>
                </a:tc>
                <a:extLst>
                  <a:ext uri="{0D108BD9-81ED-4DB2-BD59-A6C34878D82A}">
                    <a16:rowId xmlns:a16="http://schemas.microsoft.com/office/drawing/2014/main" val="3722275018"/>
                  </a:ext>
                </a:extLst>
              </a:tr>
            </a:tbl>
          </a:graphicData>
        </a:graphic>
      </p:graphicFrame>
      <p:graphicFrame>
        <p:nvGraphicFramePr>
          <p:cNvPr id="77" name="Table 76">
            <a:extLst>
              <a:ext uri="{FF2B5EF4-FFF2-40B4-BE49-F238E27FC236}">
                <a16:creationId xmlns:a16="http://schemas.microsoft.com/office/drawing/2014/main" id="{E19D6F63-4464-41FC-9113-4B5F2113C5C4}"/>
              </a:ext>
            </a:extLst>
          </p:cNvPr>
          <p:cNvGraphicFramePr>
            <a:graphicFrameLocks noGrp="1"/>
          </p:cNvGraphicFramePr>
          <p:nvPr>
            <p:extLst>
              <p:ext uri="{D42A27DB-BD31-4B8C-83A1-F6EECF244321}">
                <p14:modId xmlns:p14="http://schemas.microsoft.com/office/powerpoint/2010/main" val="3419128811"/>
              </p:ext>
            </p:extLst>
          </p:nvPr>
        </p:nvGraphicFramePr>
        <p:xfrm>
          <a:off x="24359608" y="29563835"/>
          <a:ext cx="4991464" cy="4363434"/>
        </p:xfrm>
        <a:graphic>
          <a:graphicData uri="http://schemas.openxmlformats.org/drawingml/2006/table">
            <a:tbl>
              <a:tblPr firstRow="1" bandRow="1">
                <a:tableStyleId>{5C22544A-7EE6-4342-B048-85BDC9FD1C3A}</a:tableStyleId>
              </a:tblPr>
              <a:tblGrid>
                <a:gridCol w="2488192">
                  <a:extLst>
                    <a:ext uri="{9D8B030D-6E8A-4147-A177-3AD203B41FA5}">
                      <a16:colId xmlns:a16="http://schemas.microsoft.com/office/drawing/2014/main" val="2937318925"/>
                    </a:ext>
                  </a:extLst>
                </a:gridCol>
                <a:gridCol w="2503272">
                  <a:extLst>
                    <a:ext uri="{9D8B030D-6E8A-4147-A177-3AD203B41FA5}">
                      <a16:colId xmlns:a16="http://schemas.microsoft.com/office/drawing/2014/main" val="4182845631"/>
                    </a:ext>
                  </a:extLst>
                </a:gridCol>
              </a:tblGrid>
              <a:tr h="500895">
                <a:tc>
                  <a:txBody>
                    <a:bodyPr/>
                    <a:lstStyle/>
                    <a:p>
                      <a:endParaRPr lang="en-US" sz="2800" dirty="0"/>
                    </a:p>
                  </a:txBody>
                  <a:tcPr/>
                </a:tc>
                <a:tc>
                  <a:txBody>
                    <a:bodyPr/>
                    <a:lstStyle/>
                    <a:p>
                      <a:pPr algn="r"/>
                      <a:r>
                        <a:rPr lang="en-US" sz="2800" dirty="0"/>
                        <a:t>Value</a:t>
                      </a:r>
                    </a:p>
                  </a:txBody>
                  <a:tcPr/>
                </a:tc>
                <a:extLst>
                  <a:ext uri="{0D108BD9-81ED-4DB2-BD59-A6C34878D82A}">
                    <a16:rowId xmlns:a16="http://schemas.microsoft.com/office/drawing/2014/main" val="1652268360"/>
                  </a:ext>
                </a:extLst>
              </a:tr>
              <a:tr h="639289">
                <a:tc>
                  <a:txBody>
                    <a:bodyPr/>
                    <a:lstStyle/>
                    <a:p>
                      <a:r>
                        <a:rPr lang="en-US" sz="2800" dirty="0"/>
                        <a:t>N</a:t>
                      </a:r>
                      <a:r>
                        <a:rPr lang="en-US" sz="2800" baseline="-25000" dirty="0"/>
                        <a:t>b1</a:t>
                      </a:r>
                    </a:p>
                  </a:txBody>
                  <a:tcPr/>
                </a:tc>
                <a:tc>
                  <a:txBody>
                    <a:bodyPr/>
                    <a:lstStyle/>
                    <a:p>
                      <a:pPr algn="r"/>
                      <a:r>
                        <a:rPr lang="en-US" sz="2800" dirty="0"/>
                        <a:t>1.15x10</a:t>
                      </a:r>
                      <a:r>
                        <a:rPr lang="en-US" sz="2800" baseline="30000" dirty="0"/>
                        <a:t>11</a:t>
                      </a:r>
                    </a:p>
                  </a:txBody>
                  <a:tcPr/>
                </a:tc>
                <a:extLst>
                  <a:ext uri="{0D108BD9-81ED-4DB2-BD59-A6C34878D82A}">
                    <a16:rowId xmlns:a16="http://schemas.microsoft.com/office/drawing/2014/main" val="2045012421"/>
                  </a:ext>
                </a:extLst>
              </a:tr>
              <a:tr h="620599">
                <a:tc>
                  <a:txBody>
                    <a:bodyPr/>
                    <a:lstStyle/>
                    <a:p>
                      <a:r>
                        <a:rPr lang="en-US" sz="2800" dirty="0"/>
                        <a:t>N</a:t>
                      </a:r>
                      <a:r>
                        <a:rPr lang="en-US" sz="2800" baseline="-25000" dirty="0"/>
                        <a:t>b2</a:t>
                      </a:r>
                    </a:p>
                  </a:txBody>
                  <a:tcPr/>
                </a:tc>
                <a:tc>
                  <a:txBody>
                    <a:bodyPr/>
                    <a:lstStyle/>
                    <a:p>
                      <a:pPr algn="r"/>
                      <a:r>
                        <a:rPr lang="en-US" sz="2800" dirty="0"/>
                        <a:t>1.15x10</a:t>
                      </a:r>
                      <a:r>
                        <a:rPr lang="en-US" sz="2800" baseline="30000" dirty="0"/>
                        <a:t>11</a:t>
                      </a:r>
                    </a:p>
                  </a:txBody>
                  <a:tcPr/>
                </a:tc>
                <a:extLst>
                  <a:ext uri="{0D108BD9-81ED-4DB2-BD59-A6C34878D82A}">
                    <a16:rowId xmlns:a16="http://schemas.microsoft.com/office/drawing/2014/main" val="3819593819"/>
                  </a:ext>
                </a:extLst>
              </a:tr>
              <a:tr h="682658">
                <a:tc>
                  <a:txBody>
                    <a:bodyPr/>
                    <a:lstStyle/>
                    <a:p>
                      <a:r>
                        <a:rPr lang="el-GR" sz="2800" dirty="0"/>
                        <a:t>θ</a:t>
                      </a:r>
                      <a:r>
                        <a:rPr lang="en-US" sz="2800" baseline="-25000" dirty="0"/>
                        <a:t>c</a:t>
                      </a:r>
                    </a:p>
                  </a:txBody>
                  <a:tcPr/>
                </a:tc>
                <a:tc>
                  <a:txBody>
                    <a:bodyPr/>
                    <a:lstStyle/>
                    <a:p>
                      <a:pPr algn="r"/>
                      <a:r>
                        <a:rPr lang="en-US" sz="2800" dirty="0"/>
                        <a:t>0.285 </a:t>
                      </a:r>
                      <a:r>
                        <a:rPr lang="en-US" sz="2800" dirty="0" err="1"/>
                        <a:t>mr</a:t>
                      </a:r>
                      <a:endParaRPr lang="en-US" sz="2800" dirty="0"/>
                    </a:p>
                  </a:txBody>
                  <a:tcPr/>
                </a:tc>
                <a:extLst>
                  <a:ext uri="{0D108BD9-81ED-4DB2-BD59-A6C34878D82A}">
                    <a16:rowId xmlns:a16="http://schemas.microsoft.com/office/drawing/2014/main" val="1989781392"/>
                  </a:ext>
                </a:extLst>
              </a:tr>
              <a:tr h="651628">
                <a:tc>
                  <a:txBody>
                    <a:bodyPr/>
                    <a:lstStyle/>
                    <a:p>
                      <a:r>
                        <a:rPr lang="en-US" sz="2800" dirty="0">
                          <a:latin typeface="Times New Roman" panose="02020603050405020304" pitchFamily="18" charset="0"/>
                          <a:cs typeface="Times New Roman" panose="02020603050405020304" pitchFamily="18" charset="0"/>
                        </a:rPr>
                        <a:t>f</a:t>
                      </a:r>
                      <a:r>
                        <a:rPr lang="en-US" sz="2800" baseline="-25000" dirty="0">
                          <a:latin typeface="Times New Roman" panose="02020603050405020304" pitchFamily="18" charset="0"/>
                          <a:cs typeface="Times New Roman" panose="02020603050405020304" pitchFamily="18" charset="0"/>
                        </a:rPr>
                        <a:t>crab</a:t>
                      </a:r>
                    </a:p>
                  </a:txBody>
                  <a:tcPr/>
                </a:tc>
                <a:tc>
                  <a:txBody>
                    <a:bodyPr/>
                    <a:lstStyle/>
                    <a:p>
                      <a:pPr algn="r"/>
                      <a:r>
                        <a:rPr lang="en-US" sz="2800" dirty="0"/>
                        <a:t>800 MHz</a:t>
                      </a:r>
                    </a:p>
                  </a:txBody>
                  <a:tcPr/>
                </a:tc>
                <a:extLst>
                  <a:ext uri="{0D108BD9-81ED-4DB2-BD59-A6C34878D82A}">
                    <a16:rowId xmlns:a16="http://schemas.microsoft.com/office/drawing/2014/main" val="23594878"/>
                  </a:ext>
                </a:extLst>
              </a:tr>
              <a:tr h="625550">
                <a:tc>
                  <a:txBody>
                    <a:bodyPr/>
                    <a:lstStyle/>
                    <a:p>
                      <a:r>
                        <a:rPr lang="el-GR" sz="2800" dirty="0"/>
                        <a:t>σ</a:t>
                      </a:r>
                      <a:r>
                        <a:rPr lang="en-US" sz="2800" baseline="-25000" dirty="0"/>
                        <a:t>x</a:t>
                      </a:r>
                      <a:r>
                        <a:rPr lang="en-US" sz="2800" dirty="0"/>
                        <a:t>, </a:t>
                      </a:r>
                      <a:r>
                        <a:rPr lang="el-GR" sz="2800" dirty="0"/>
                        <a:t>σ</a:t>
                      </a:r>
                      <a:r>
                        <a:rPr lang="en-US" sz="2800" baseline="-25000" dirty="0"/>
                        <a:t>y</a:t>
                      </a:r>
                    </a:p>
                  </a:txBody>
                  <a:tcPr/>
                </a:tc>
                <a:tc>
                  <a:txBody>
                    <a:bodyPr/>
                    <a:lstStyle/>
                    <a:p>
                      <a:pPr algn="r"/>
                      <a:r>
                        <a:rPr lang="en-US" sz="2800" dirty="0"/>
                        <a:t>17 </a:t>
                      </a:r>
                      <a:r>
                        <a:rPr lang="el-GR" sz="2800" dirty="0"/>
                        <a:t>μ</a:t>
                      </a:r>
                      <a:r>
                        <a:rPr lang="en-US" sz="2800" dirty="0"/>
                        <a:t>m</a:t>
                      </a:r>
                    </a:p>
                  </a:txBody>
                  <a:tcPr/>
                </a:tc>
                <a:extLst>
                  <a:ext uri="{0D108BD9-81ED-4DB2-BD59-A6C34878D82A}">
                    <a16:rowId xmlns:a16="http://schemas.microsoft.com/office/drawing/2014/main" val="3707577185"/>
                  </a:ext>
                </a:extLst>
              </a:tr>
              <a:tr h="625550">
                <a:tc>
                  <a:txBody>
                    <a:bodyPr/>
                    <a:lstStyle/>
                    <a:p>
                      <a:r>
                        <a:rPr lang="el-GR" sz="2800" baseline="0" dirty="0"/>
                        <a:t>σ</a:t>
                      </a:r>
                      <a:r>
                        <a:rPr lang="en-US" sz="2800" baseline="-25000" dirty="0"/>
                        <a:t>z</a:t>
                      </a:r>
                    </a:p>
                  </a:txBody>
                  <a:tcPr/>
                </a:tc>
                <a:tc>
                  <a:txBody>
                    <a:bodyPr/>
                    <a:lstStyle/>
                    <a:p>
                      <a:pPr algn="r"/>
                      <a:r>
                        <a:rPr lang="en-US" sz="2800" dirty="0"/>
                        <a:t>7.55 cm</a:t>
                      </a:r>
                    </a:p>
                  </a:txBody>
                  <a:tcPr/>
                </a:tc>
                <a:extLst>
                  <a:ext uri="{0D108BD9-81ED-4DB2-BD59-A6C34878D82A}">
                    <a16:rowId xmlns:a16="http://schemas.microsoft.com/office/drawing/2014/main" val="1780888833"/>
                  </a:ext>
                </a:extLst>
              </a:tr>
            </a:tbl>
          </a:graphicData>
        </a:graphic>
      </p:graphicFrame>
      <p:graphicFrame>
        <p:nvGraphicFramePr>
          <p:cNvPr id="79" name="Table 78">
            <a:extLst>
              <a:ext uri="{FF2B5EF4-FFF2-40B4-BE49-F238E27FC236}">
                <a16:creationId xmlns:a16="http://schemas.microsoft.com/office/drawing/2014/main" id="{E062C078-E224-4EB7-966A-EB1A10E976E9}"/>
              </a:ext>
            </a:extLst>
          </p:cNvPr>
          <p:cNvGraphicFramePr>
            <a:graphicFrameLocks noGrp="1"/>
          </p:cNvGraphicFramePr>
          <p:nvPr>
            <p:extLst>
              <p:ext uri="{D42A27DB-BD31-4B8C-83A1-F6EECF244321}">
                <p14:modId xmlns:p14="http://schemas.microsoft.com/office/powerpoint/2010/main" val="1912919455"/>
              </p:ext>
            </p:extLst>
          </p:nvPr>
        </p:nvGraphicFramePr>
        <p:xfrm>
          <a:off x="8279429" y="29749352"/>
          <a:ext cx="5080000" cy="4363434"/>
        </p:xfrm>
        <a:graphic>
          <a:graphicData uri="http://schemas.openxmlformats.org/drawingml/2006/table">
            <a:tbl>
              <a:tblPr firstRow="1" bandRow="1">
                <a:tableStyleId>{5C22544A-7EE6-4342-B048-85BDC9FD1C3A}</a:tableStyleId>
              </a:tblPr>
              <a:tblGrid>
                <a:gridCol w="2579211">
                  <a:extLst>
                    <a:ext uri="{9D8B030D-6E8A-4147-A177-3AD203B41FA5}">
                      <a16:colId xmlns:a16="http://schemas.microsoft.com/office/drawing/2014/main" val="2937318925"/>
                    </a:ext>
                  </a:extLst>
                </a:gridCol>
                <a:gridCol w="2500789">
                  <a:extLst>
                    <a:ext uri="{9D8B030D-6E8A-4147-A177-3AD203B41FA5}">
                      <a16:colId xmlns:a16="http://schemas.microsoft.com/office/drawing/2014/main" val="4182845631"/>
                    </a:ext>
                  </a:extLst>
                </a:gridCol>
              </a:tblGrid>
              <a:tr h="500895">
                <a:tc>
                  <a:txBody>
                    <a:bodyPr/>
                    <a:lstStyle/>
                    <a:p>
                      <a:endParaRPr lang="en-US" sz="2800" dirty="0"/>
                    </a:p>
                  </a:txBody>
                  <a:tcPr/>
                </a:tc>
                <a:tc>
                  <a:txBody>
                    <a:bodyPr/>
                    <a:lstStyle/>
                    <a:p>
                      <a:pPr algn="r"/>
                      <a:r>
                        <a:rPr lang="en-US" sz="2800" dirty="0"/>
                        <a:t>Value</a:t>
                      </a:r>
                    </a:p>
                  </a:txBody>
                  <a:tcPr/>
                </a:tc>
                <a:extLst>
                  <a:ext uri="{0D108BD9-81ED-4DB2-BD59-A6C34878D82A}">
                    <a16:rowId xmlns:a16="http://schemas.microsoft.com/office/drawing/2014/main" val="1652268360"/>
                  </a:ext>
                </a:extLst>
              </a:tr>
              <a:tr h="639289">
                <a:tc>
                  <a:txBody>
                    <a:bodyPr/>
                    <a:lstStyle/>
                    <a:p>
                      <a:r>
                        <a:rPr lang="en-US" sz="2800" dirty="0"/>
                        <a:t>N</a:t>
                      </a:r>
                      <a:r>
                        <a:rPr lang="en-US" sz="2800" baseline="-25000" dirty="0"/>
                        <a:t>b1</a:t>
                      </a:r>
                    </a:p>
                  </a:txBody>
                  <a:tcPr/>
                </a:tc>
                <a:tc>
                  <a:txBody>
                    <a:bodyPr/>
                    <a:lstStyle/>
                    <a:p>
                      <a:pPr algn="r"/>
                      <a:r>
                        <a:rPr lang="en-US" sz="2800" dirty="0"/>
                        <a:t>1.15x10</a:t>
                      </a:r>
                      <a:r>
                        <a:rPr lang="en-US" sz="2800" baseline="30000" dirty="0"/>
                        <a:t>11</a:t>
                      </a:r>
                    </a:p>
                  </a:txBody>
                  <a:tcPr/>
                </a:tc>
                <a:extLst>
                  <a:ext uri="{0D108BD9-81ED-4DB2-BD59-A6C34878D82A}">
                    <a16:rowId xmlns:a16="http://schemas.microsoft.com/office/drawing/2014/main" val="2045012421"/>
                  </a:ext>
                </a:extLst>
              </a:tr>
              <a:tr h="620599">
                <a:tc>
                  <a:txBody>
                    <a:bodyPr/>
                    <a:lstStyle/>
                    <a:p>
                      <a:r>
                        <a:rPr lang="en-US" sz="2800" dirty="0"/>
                        <a:t>N</a:t>
                      </a:r>
                      <a:r>
                        <a:rPr lang="en-US" sz="2800" baseline="-25000" dirty="0"/>
                        <a:t>b2</a:t>
                      </a:r>
                    </a:p>
                  </a:txBody>
                  <a:tcPr/>
                </a:tc>
                <a:tc>
                  <a:txBody>
                    <a:bodyPr/>
                    <a:lstStyle/>
                    <a:p>
                      <a:pPr algn="r"/>
                      <a:r>
                        <a:rPr lang="en-US" sz="2800" dirty="0"/>
                        <a:t>1.15x10</a:t>
                      </a:r>
                      <a:r>
                        <a:rPr lang="en-US" sz="2800" baseline="30000" dirty="0"/>
                        <a:t>11</a:t>
                      </a:r>
                    </a:p>
                  </a:txBody>
                  <a:tcPr/>
                </a:tc>
                <a:extLst>
                  <a:ext uri="{0D108BD9-81ED-4DB2-BD59-A6C34878D82A}">
                    <a16:rowId xmlns:a16="http://schemas.microsoft.com/office/drawing/2014/main" val="3819593819"/>
                  </a:ext>
                </a:extLst>
              </a:tr>
              <a:tr h="682658">
                <a:tc>
                  <a:txBody>
                    <a:bodyPr/>
                    <a:lstStyle/>
                    <a:p>
                      <a:r>
                        <a:rPr lang="el-GR" sz="2800" dirty="0"/>
                        <a:t>θ</a:t>
                      </a:r>
                      <a:r>
                        <a:rPr lang="en-US" sz="2800" baseline="-25000" dirty="0"/>
                        <a:t>c</a:t>
                      </a:r>
                    </a:p>
                  </a:txBody>
                  <a:tcPr/>
                </a:tc>
                <a:tc>
                  <a:txBody>
                    <a:bodyPr/>
                    <a:lstStyle/>
                    <a:p>
                      <a:pPr algn="r"/>
                      <a:r>
                        <a:rPr lang="en-US" sz="2800" dirty="0"/>
                        <a:t>0.285 </a:t>
                      </a:r>
                      <a:r>
                        <a:rPr lang="en-US" sz="2800" dirty="0" err="1"/>
                        <a:t>mr</a:t>
                      </a:r>
                      <a:endParaRPr lang="en-US" sz="2800" dirty="0"/>
                    </a:p>
                  </a:txBody>
                  <a:tcPr/>
                </a:tc>
                <a:extLst>
                  <a:ext uri="{0D108BD9-81ED-4DB2-BD59-A6C34878D82A}">
                    <a16:rowId xmlns:a16="http://schemas.microsoft.com/office/drawing/2014/main" val="1989781392"/>
                  </a:ext>
                </a:extLst>
              </a:tr>
              <a:tr h="651628">
                <a:tc>
                  <a:txBody>
                    <a:bodyPr/>
                    <a:lstStyle/>
                    <a:p>
                      <a:r>
                        <a:rPr lang="en-US" sz="2800" dirty="0">
                          <a:latin typeface="Times New Roman" panose="02020603050405020304" pitchFamily="18" charset="0"/>
                          <a:cs typeface="Times New Roman" panose="02020603050405020304" pitchFamily="18" charset="0"/>
                        </a:rPr>
                        <a:t>f</a:t>
                      </a:r>
                      <a:r>
                        <a:rPr lang="en-US" sz="2800" baseline="-25000" dirty="0">
                          <a:latin typeface="Times New Roman" panose="02020603050405020304" pitchFamily="18" charset="0"/>
                          <a:cs typeface="Times New Roman" panose="02020603050405020304" pitchFamily="18" charset="0"/>
                        </a:rPr>
                        <a:t>crab</a:t>
                      </a:r>
                    </a:p>
                  </a:txBody>
                  <a:tcPr/>
                </a:tc>
                <a:tc>
                  <a:txBody>
                    <a:bodyPr/>
                    <a:lstStyle/>
                    <a:p>
                      <a:pPr algn="r"/>
                      <a:r>
                        <a:rPr lang="en-US" sz="2800" dirty="0"/>
                        <a:t>800 MHz</a:t>
                      </a:r>
                    </a:p>
                  </a:txBody>
                  <a:tcPr/>
                </a:tc>
                <a:extLst>
                  <a:ext uri="{0D108BD9-81ED-4DB2-BD59-A6C34878D82A}">
                    <a16:rowId xmlns:a16="http://schemas.microsoft.com/office/drawing/2014/main" val="23594878"/>
                  </a:ext>
                </a:extLst>
              </a:tr>
              <a:tr h="625550">
                <a:tc>
                  <a:txBody>
                    <a:bodyPr/>
                    <a:lstStyle/>
                    <a:p>
                      <a:r>
                        <a:rPr lang="el-GR" sz="2800" dirty="0"/>
                        <a:t>σ</a:t>
                      </a:r>
                      <a:r>
                        <a:rPr lang="en-US" sz="2800" baseline="-25000" dirty="0"/>
                        <a:t>x</a:t>
                      </a:r>
                      <a:r>
                        <a:rPr lang="en-US" sz="2800" dirty="0"/>
                        <a:t>, </a:t>
                      </a:r>
                      <a:r>
                        <a:rPr lang="el-GR" sz="2800" dirty="0"/>
                        <a:t>σ</a:t>
                      </a:r>
                      <a:r>
                        <a:rPr lang="en-US" sz="2800" baseline="-25000" dirty="0"/>
                        <a:t>y</a:t>
                      </a:r>
                    </a:p>
                  </a:txBody>
                  <a:tcPr/>
                </a:tc>
                <a:tc>
                  <a:txBody>
                    <a:bodyPr/>
                    <a:lstStyle/>
                    <a:p>
                      <a:pPr algn="r"/>
                      <a:r>
                        <a:rPr lang="en-US" sz="2800" dirty="0"/>
                        <a:t>17 </a:t>
                      </a:r>
                      <a:r>
                        <a:rPr lang="el-GR" sz="2800" dirty="0"/>
                        <a:t>μ</a:t>
                      </a:r>
                      <a:r>
                        <a:rPr lang="en-US" sz="2800" dirty="0"/>
                        <a:t>m</a:t>
                      </a:r>
                    </a:p>
                  </a:txBody>
                  <a:tcPr/>
                </a:tc>
                <a:extLst>
                  <a:ext uri="{0D108BD9-81ED-4DB2-BD59-A6C34878D82A}">
                    <a16:rowId xmlns:a16="http://schemas.microsoft.com/office/drawing/2014/main" val="3707577185"/>
                  </a:ext>
                </a:extLst>
              </a:tr>
              <a:tr h="625550">
                <a:tc>
                  <a:txBody>
                    <a:bodyPr/>
                    <a:lstStyle/>
                    <a:p>
                      <a:r>
                        <a:rPr lang="el-GR" sz="2800" baseline="0" dirty="0"/>
                        <a:t>σ</a:t>
                      </a:r>
                      <a:r>
                        <a:rPr lang="en-US" sz="2800" baseline="-25000" dirty="0"/>
                        <a:t>z</a:t>
                      </a:r>
                    </a:p>
                  </a:txBody>
                  <a:tcPr/>
                </a:tc>
                <a:tc>
                  <a:txBody>
                    <a:bodyPr/>
                    <a:lstStyle/>
                    <a:p>
                      <a:pPr algn="r"/>
                      <a:r>
                        <a:rPr lang="en-US" sz="2800" dirty="0"/>
                        <a:t>7.55 cm</a:t>
                      </a:r>
                    </a:p>
                  </a:txBody>
                  <a:tcPr/>
                </a:tc>
                <a:extLst>
                  <a:ext uri="{0D108BD9-81ED-4DB2-BD59-A6C34878D82A}">
                    <a16:rowId xmlns:a16="http://schemas.microsoft.com/office/drawing/2014/main" val="79412065"/>
                  </a:ext>
                </a:extLst>
              </a:tr>
            </a:tbl>
          </a:graphicData>
        </a:graphic>
      </p:graphicFrame>
      <p:sp>
        <p:nvSpPr>
          <p:cNvPr id="73" name="TextBox 72">
            <a:extLst>
              <a:ext uri="{FF2B5EF4-FFF2-40B4-BE49-F238E27FC236}">
                <a16:creationId xmlns:a16="http://schemas.microsoft.com/office/drawing/2014/main" id="{79905E5D-1F10-493D-89D4-3BA7265E8395}"/>
              </a:ext>
            </a:extLst>
          </p:cNvPr>
          <p:cNvSpPr txBox="1"/>
          <p:nvPr/>
        </p:nvSpPr>
        <p:spPr>
          <a:xfrm>
            <a:off x="713267" y="428323"/>
            <a:ext cx="1526018" cy="461665"/>
          </a:xfrm>
          <a:prstGeom prst="rect">
            <a:avLst/>
          </a:prstGeom>
          <a:noFill/>
        </p:spPr>
        <p:txBody>
          <a:bodyPr wrap="square" rtlCol="0">
            <a:spAutoFit/>
          </a:bodyPr>
          <a:lstStyle/>
          <a:p>
            <a:r>
              <a:rPr lang="en-US" sz="2400" b="1"/>
              <a:t>WEPTS082</a:t>
            </a:r>
            <a:endParaRPr lang="en-US" sz="2400" b="1" dirty="0"/>
          </a:p>
        </p:txBody>
      </p:sp>
    </p:spTree>
    <p:extLst>
      <p:ext uri="{BB962C8B-B14F-4D97-AF65-F5344CB8AC3E}">
        <p14:creationId xmlns:p14="http://schemas.microsoft.com/office/powerpoint/2010/main" val="191360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3354</TotalTime>
  <Words>659</Words>
  <Application>Microsoft Office PowerPoint</Application>
  <PresentationFormat>Custom</PresentationFormat>
  <Paragraphs>76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Unicode MS</vt:lpstr>
      <vt:lpstr>Calibri</vt:lpstr>
      <vt:lpstr>Calibri Light</vt:lpstr>
      <vt:lpstr>Cambria Math</vt:lpstr>
      <vt:lpstr>Times New Roman</vt:lpstr>
      <vt:lpstr>Office Theme</vt:lpstr>
      <vt:lpstr>PowerPoint Presentation</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Nissen</dc:creator>
  <cp:lastModifiedBy>enissen</cp:lastModifiedBy>
  <cp:revision>118</cp:revision>
  <cp:lastPrinted>2018-04-18T20:34:13Z</cp:lastPrinted>
  <dcterms:created xsi:type="dcterms:W3CDTF">2017-05-04T19:23:08Z</dcterms:created>
  <dcterms:modified xsi:type="dcterms:W3CDTF">2019-05-14T20:30:22Z</dcterms:modified>
</cp:coreProperties>
</file>