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2918400" cy="43891200"/>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p:scale>
          <a:sx n="10" d="100"/>
          <a:sy n="10" d="100"/>
        </p:scale>
        <p:origin x="638" y="-76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106262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88023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8362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4113D2-9B2B-4CB0-850C-AFC439583B9D}"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1137266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4113D2-9B2B-4CB0-850C-AFC439583B9D}" type="datetimeFigureOut">
              <a:rPr lang="en-US" smtClean="0"/>
              <a:t>5/14/2019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075051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4113D2-9B2B-4CB0-850C-AFC439583B9D}"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428714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4113D2-9B2B-4CB0-850C-AFC439583B9D}" type="datetimeFigureOut">
              <a:rPr lang="en-US" smtClean="0"/>
              <a:t>5/14/2019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62977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C4113D2-9B2B-4CB0-850C-AFC439583B9D}" type="datetimeFigureOut">
              <a:rPr lang="en-US" smtClean="0"/>
              <a:t>5/14/2019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75777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113D2-9B2B-4CB0-850C-AFC439583B9D}" type="datetimeFigureOut">
              <a:rPr lang="en-US" smtClean="0"/>
              <a:t>5/14/2019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3017783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7C4113D2-9B2B-4CB0-850C-AFC439583B9D}"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3836407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Edit Master text styles</a:t>
            </a:r>
          </a:p>
        </p:txBody>
      </p:sp>
      <p:sp>
        <p:nvSpPr>
          <p:cNvPr id="5" name="Date Placeholder 4"/>
          <p:cNvSpPr>
            <a:spLocks noGrp="1"/>
          </p:cNvSpPr>
          <p:nvPr>
            <p:ph type="dt" sz="half" idx="10"/>
          </p:nvPr>
        </p:nvSpPr>
        <p:spPr/>
        <p:txBody>
          <a:bodyPr/>
          <a:lstStyle/>
          <a:p>
            <a:fld id="{7C4113D2-9B2B-4CB0-850C-AFC439583B9D}" type="datetimeFigureOut">
              <a:rPr lang="en-US" smtClean="0"/>
              <a:t>5/14/2019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450B93-F0F8-4F07-90AC-B2B5C007BC8A}" type="slidenum">
              <a:rPr lang="en-US" smtClean="0"/>
              <a:t>‹#›</a:t>
            </a:fld>
            <a:endParaRPr lang="en-US"/>
          </a:p>
        </p:txBody>
      </p:sp>
    </p:spTree>
    <p:extLst>
      <p:ext uri="{BB962C8B-B14F-4D97-AF65-F5344CB8AC3E}">
        <p14:creationId xmlns:p14="http://schemas.microsoft.com/office/powerpoint/2010/main" val="242262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7C4113D2-9B2B-4CB0-850C-AFC439583B9D}" type="datetimeFigureOut">
              <a:rPr lang="en-US" smtClean="0"/>
              <a:t>5/14/2019</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41450B93-F0F8-4F07-90AC-B2B5C007BC8A}" type="slidenum">
              <a:rPr lang="en-US" smtClean="0"/>
              <a:t>‹#›</a:t>
            </a:fld>
            <a:endParaRPr lang="en-US"/>
          </a:p>
        </p:txBody>
      </p:sp>
    </p:spTree>
    <p:extLst>
      <p:ext uri="{BB962C8B-B14F-4D97-AF65-F5344CB8AC3E}">
        <p14:creationId xmlns:p14="http://schemas.microsoft.com/office/powerpoint/2010/main" val="3098852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jpe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wmf"/><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19034125" y="2570163"/>
            <a:ext cx="15308262"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898" tIns="219450" rIns="438898" bIns="219450">
            <a:spAutoFit/>
          </a:bodyPr>
          <a:lstStyle>
            <a:lvl1pPr defTabSz="4387850" eaLnBrk="0" hangingPunct="0">
              <a:defRPr sz="2400">
                <a:solidFill>
                  <a:schemeClr val="tx1"/>
                </a:solidFill>
                <a:latin typeface="Times New Roman" panose="02020603050405020304" pitchFamily="18" charset="0"/>
              </a:defRPr>
            </a:lvl1pPr>
            <a:lvl2pPr marL="742950" indent="-285750" defTabSz="4387850" eaLnBrk="0" hangingPunct="0">
              <a:defRPr sz="2400">
                <a:solidFill>
                  <a:schemeClr val="tx1"/>
                </a:solidFill>
                <a:latin typeface="Times New Roman" panose="02020603050405020304" pitchFamily="18" charset="0"/>
              </a:defRPr>
            </a:lvl2pPr>
            <a:lvl3pPr marL="1143000" indent="-228600" defTabSz="4387850" eaLnBrk="0" hangingPunct="0">
              <a:defRPr sz="2400">
                <a:solidFill>
                  <a:schemeClr val="tx1"/>
                </a:solidFill>
                <a:latin typeface="Times New Roman" panose="02020603050405020304" pitchFamily="18" charset="0"/>
              </a:defRPr>
            </a:lvl3pPr>
            <a:lvl4pPr marL="1600200" indent="-228600" defTabSz="4387850" eaLnBrk="0" hangingPunct="0">
              <a:defRPr sz="2400">
                <a:solidFill>
                  <a:schemeClr val="tx1"/>
                </a:solidFill>
                <a:latin typeface="Times New Roman" panose="02020603050405020304" pitchFamily="18" charset="0"/>
              </a:defRPr>
            </a:lvl4pPr>
            <a:lvl5pPr marL="2057400" indent="-228600" defTabSz="4387850" eaLnBrk="0" hangingPunct="0">
              <a:defRPr sz="2400">
                <a:solidFill>
                  <a:schemeClr val="tx1"/>
                </a:solidFill>
                <a:latin typeface="Times New Roman" panose="02020603050405020304" pitchFamily="18" charset="0"/>
              </a:defRPr>
            </a:lvl5pPr>
            <a:lvl6pPr marL="2514600" indent="-228600" defTabSz="43878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3878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3878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38785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5000"/>
              </a:lnSpc>
              <a:spcBef>
                <a:spcPct val="5000"/>
              </a:spcBef>
            </a:pPr>
            <a:r>
              <a:rPr lang="en-US" altLang="en-US" sz="3600" b="1" i="1" dirty="0">
                <a:solidFill>
                  <a:srgbClr val="0070C0"/>
                </a:solidFill>
                <a:latin typeface="Arial" panose="020B0604020202020204" pitchFamily="34" charset="0"/>
              </a:rPr>
              <a:t>Thomas Jefferson National Accelerator Facility</a:t>
            </a:r>
          </a:p>
          <a:p>
            <a:pPr algn="ctr" eaLnBrk="1" hangingPunct="1">
              <a:lnSpc>
                <a:spcPct val="95000"/>
              </a:lnSpc>
              <a:spcBef>
                <a:spcPct val="5000"/>
              </a:spcBef>
            </a:pPr>
            <a:r>
              <a:rPr lang="en-US" altLang="en-US" sz="3600" b="1" i="1" dirty="0">
                <a:solidFill>
                  <a:srgbClr val="0070C0"/>
                </a:solidFill>
                <a:latin typeface="Arial" panose="020B0604020202020204" pitchFamily="34" charset="0"/>
              </a:rPr>
              <a:t>Newport News, Virginia,  USA</a:t>
            </a:r>
          </a:p>
          <a:p>
            <a:pPr algn="ctr" eaLnBrk="1" hangingPunct="1">
              <a:lnSpc>
                <a:spcPct val="90000"/>
              </a:lnSpc>
              <a:spcBef>
                <a:spcPct val="20000"/>
              </a:spcBef>
            </a:pPr>
            <a:r>
              <a:rPr lang="en-US" altLang="en-US" sz="3600" b="1" i="1" dirty="0">
                <a:solidFill>
                  <a:srgbClr val="0070C0"/>
                </a:solidFill>
                <a:latin typeface="Arial" panose="020B0604020202020204" pitchFamily="34" charset="0"/>
              </a:rPr>
              <a:t>Managed by the Jefferson Science Associates,</a:t>
            </a:r>
          </a:p>
          <a:p>
            <a:pPr algn="ctr" eaLnBrk="1" hangingPunct="1">
              <a:lnSpc>
                <a:spcPct val="90000"/>
              </a:lnSpc>
              <a:spcBef>
                <a:spcPct val="20000"/>
              </a:spcBef>
            </a:pPr>
            <a:r>
              <a:rPr lang="en-US" altLang="en-US" sz="3600" b="1" i="1" dirty="0">
                <a:solidFill>
                  <a:srgbClr val="0070C0"/>
                </a:solidFill>
                <a:latin typeface="Arial" panose="020B0604020202020204" pitchFamily="34" charset="0"/>
              </a:rPr>
              <a:t>LLC for the U.S. Department of Energy Office of Science</a:t>
            </a:r>
          </a:p>
          <a:p>
            <a:pPr algn="ctr" eaLnBrk="1" hangingPunct="1">
              <a:lnSpc>
                <a:spcPct val="95000"/>
              </a:lnSpc>
              <a:spcBef>
                <a:spcPct val="5000"/>
              </a:spcBef>
            </a:pPr>
            <a:endParaRPr lang="en-US" altLang="en-US" sz="3600" b="1" i="1" dirty="0">
              <a:solidFill>
                <a:srgbClr val="0070C0"/>
              </a:solidFill>
              <a:latin typeface="Arial" panose="020B0604020202020204" pitchFamily="34" charset="0"/>
            </a:endParaRPr>
          </a:p>
        </p:txBody>
      </p:sp>
      <p:sp>
        <p:nvSpPr>
          <p:cNvPr id="6" name="Rectangle 17"/>
          <p:cNvSpPr>
            <a:spLocks noChangeArrowheads="1"/>
          </p:cNvSpPr>
          <p:nvPr/>
        </p:nvSpPr>
        <p:spPr bwMode="auto">
          <a:xfrm>
            <a:off x="2589213" y="328355"/>
            <a:ext cx="2655252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GB" altLang="en-US" sz="80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An Analytic Approach To Emittance Growth From The Beam-Beam Effect With </a:t>
            </a:r>
            <a:r>
              <a:rPr lang="en-GB" altLang="en-US" sz="8000" b="1" dirty="0" err="1">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ApplicationsTo</a:t>
            </a:r>
            <a:r>
              <a:rPr lang="en-GB" altLang="en-US" sz="80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 The </a:t>
            </a:r>
            <a:r>
              <a:rPr lang="en-GB" altLang="en-US" sz="8000" b="1" dirty="0" err="1">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LHeC</a:t>
            </a:r>
            <a:r>
              <a:rPr lang="en-GB" altLang="en-US" sz="80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en-US" sz="8000" b="1" dirty="0">
              <a:solidFill>
                <a:schemeClr val="accent5"/>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 name="Text Box 17"/>
          <p:cNvSpPr txBox="1">
            <a:spLocks noChangeArrowheads="1"/>
          </p:cNvSpPr>
          <p:nvPr/>
        </p:nvSpPr>
        <p:spPr bwMode="auto">
          <a:xfrm>
            <a:off x="11163300" y="41713675"/>
            <a:ext cx="15735300"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38898" tIns="219450" rIns="438898" bIns="219450">
            <a:spAutoFit/>
          </a:bodyPr>
          <a:lstStyle>
            <a:lvl1pPr defTabSz="4387850" eaLnBrk="0" hangingPunct="0">
              <a:defRPr sz="2400">
                <a:solidFill>
                  <a:schemeClr val="tx1"/>
                </a:solidFill>
                <a:latin typeface="Times New Roman" panose="02020603050405020304" pitchFamily="18" charset="0"/>
              </a:defRPr>
            </a:lvl1pPr>
            <a:lvl2pPr marL="742950" indent="-285750" defTabSz="4387850" eaLnBrk="0" hangingPunct="0">
              <a:defRPr sz="2400">
                <a:solidFill>
                  <a:schemeClr val="tx1"/>
                </a:solidFill>
                <a:latin typeface="Times New Roman" panose="02020603050405020304" pitchFamily="18" charset="0"/>
              </a:defRPr>
            </a:lvl2pPr>
            <a:lvl3pPr marL="1143000" indent="-228600" defTabSz="4387850" eaLnBrk="0" hangingPunct="0">
              <a:defRPr sz="2400">
                <a:solidFill>
                  <a:schemeClr val="tx1"/>
                </a:solidFill>
                <a:latin typeface="Times New Roman" panose="02020603050405020304" pitchFamily="18" charset="0"/>
              </a:defRPr>
            </a:lvl3pPr>
            <a:lvl4pPr marL="1600200" indent="-228600" defTabSz="4387850" eaLnBrk="0" hangingPunct="0">
              <a:defRPr sz="2400">
                <a:solidFill>
                  <a:schemeClr val="tx1"/>
                </a:solidFill>
                <a:latin typeface="Times New Roman" panose="02020603050405020304" pitchFamily="18" charset="0"/>
              </a:defRPr>
            </a:lvl4pPr>
            <a:lvl5pPr marL="2057400" indent="-228600" defTabSz="4387850" eaLnBrk="0" hangingPunct="0">
              <a:defRPr sz="2400">
                <a:solidFill>
                  <a:schemeClr val="tx1"/>
                </a:solidFill>
                <a:latin typeface="Times New Roman" panose="02020603050405020304" pitchFamily="18" charset="0"/>
              </a:defRPr>
            </a:lvl5pPr>
            <a:lvl6pPr marL="2514600" indent="-228600" defTabSz="438785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438785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438785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438785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3200" dirty="0"/>
              <a:t>*Authored by Jefferson Science Associates, LLC under U.S. DOE Contract No. DE-AC05-06OR23177. The U.S. Government retains a non-exclusive, paid-up, irrevocable, world-wide license to publish or reproduce this manuscript for U.S. Government purposes. </a:t>
            </a:r>
          </a:p>
        </p:txBody>
      </p:sp>
      <p:pic>
        <p:nvPicPr>
          <p:cNvPr id="8" name="Picture 2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41254888"/>
            <a:ext cx="2760662" cy="2627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7" descr="JS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9775" y="41870838"/>
            <a:ext cx="213042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6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3250" y="41793050"/>
            <a:ext cx="5246688" cy="174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738360" y="3164305"/>
            <a:ext cx="11918482" cy="830997"/>
          </a:xfrm>
          <a:prstGeom prst="rect">
            <a:avLst/>
          </a:prstGeom>
          <a:noFill/>
        </p:spPr>
        <p:txBody>
          <a:bodyPr wrap="square" rtlCol="0">
            <a:spAutoFit/>
          </a:bodyPr>
          <a:lstStyle/>
          <a:p>
            <a:pPr algn="ctr"/>
            <a:r>
              <a:rPr lang="en-US" sz="4800" b="1" dirty="0">
                <a:solidFill>
                  <a:schemeClr val="accent5"/>
                </a:solidFill>
              </a:rPr>
              <a:t>E. Nissen and D. Schulte</a:t>
            </a:r>
          </a:p>
        </p:txBody>
      </p:sp>
      <p:sp>
        <p:nvSpPr>
          <p:cNvPr id="47" name="Rectangle 46"/>
          <p:cNvSpPr/>
          <p:nvPr/>
        </p:nvSpPr>
        <p:spPr>
          <a:xfrm>
            <a:off x="822960" y="5821680"/>
            <a:ext cx="15428422" cy="7241453"/>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16729364" y="9763798"/>
            <a:ext cx="15010704" cy="7148838"/>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1044271" y="6027419"/>
            <a:ext cx="15002064" cy="6863417"/>
          </a:xfrm>
          <a:prstGeom prst="rect">
            <a:avLst/>
          </a:prstGeom>
          <a:noFill/>
        </p:spPr>
        <p:txBody>
          <a:bodyPr wrap="square" rtlCol="0">
            <a:spAutoFit/>
          </a:bodyPr>
          <a:lstStyle/>
          <a:p>
            <a:pPr algn="ctr"/>
            <a:r>
              <a:rPr lang="en-GB" sz="4400" b="1" dirty="0">
                <a:latin typeface="Times New Roman" panose="02020603050405020304" pitchFamily="18" charset="0"/>
                <a:cs typeface="Times New Roman" panose="02020603050405020304" pitchFamily="18" charset="0"/>
              </a:rPr>
              <a:t>Abstract</a:t>
            </a:r>
          </a:p>
          <a:p>
            <a:pPr algn="just"/>
            <a:r>
              <a:rPr lang="en-US" sz="4400" dirty="0"/>
              <a:t>In colliders with asymmetric rigidity such as the proposed Large Hadron electron Collider, jitter in the weaker beam can cause emittance growth via coherent beam-beam interactions. The </a:t>
            </a:r>
            <a:r>
              <a:rPr lang="en-US" sz="4400" dirty="0" err="1"/>
              <a:t>LHeC</a:t>
            </a:r>
            <a:r>
              <a:rPr lang="en-US" sz="4400" dirty="0"/>
              <a:t> in this case would collide 7 </a:t>
            </a:r>
            <a:r>
              <a:rPr lang="en-US" sz="4400" dirty="0" err="1"/>
              <a:t>TeV</a:t>
            </a:r>
            <a:r>
              <a:rPr lang="en-US" sz="4400" dirty="0"/>
              <a:t> protons on 60 GeV electrons, which can be modeled using a weak-strong model. In this work we estimate the proton beam emittance growth by separating out the longitudinal angular kicks from an off-center bunch interaction and produce an analytic expression for the emittance growth per turn in systems like the </a:t>
            </a:r>
            <a:r>
              <a:rPr lang="en-US" sz="4400" dirty="0" err="1"/>
              <a:t>LHeC</a:t>
            </a:r>
            <a:r>
              <a:rPr lang="en-US" sz="4400" dirty="0"/>
              <a:t>.</a:t>
            </a:r>
          </a:p>
        </p:txBody>
      </p:sp>
      <p:sp>
        <p:nvSpPr>
          <p:cNvPr id="49" name="Rectangle 48">
            <a:extLst>
              <a:ext uri="{FF2B5EF4-FFF2-40B4-BE49-F238E27FC236}">
                <a16:creationId xmlns:a16="http://schemas.microsoft.com/office/drawing/2014/main" id="{3EF13507-B073-4AA6-A790-53F3D78931BB}"/>
              </a:ext>
            </a:extLst>
          </p:cNvPr>
          <p:cNvSpPr/>
          <p:nvPr/>
        </p:nvSpPr>
        <p:spPr>
          <a:xfrm>
            <a:off x="822305" y="13320541"/>
            <a:ext cx="15428422" cy="1584927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7" name="Picture 66">
            <a:extLst>
              <a:ext uri="{FF2B5EF4-FFF2-40B4-BE49-F238E27FC236}">
                <a16:creationId xmlns:a16="http://schemas.microsoft.com/office/drawing/2014/main" id="{A4440E82-DBBE-42E7-A86C-C91F0273342E}"/>
              </a:ext>
            </a:extLst>
          </p:cNvPr>
          <p:cNvPicPr/>
          <p:nvPr/>
        </p:nvPicPr>
        <p:blipFill>
          <a:blip r:embed="rId5"/>
          <a:stretch>
            <a:fillRect/>
          </a:stretch>
        </p:blipFill>
        <p:spPr>
          <a:xfrm>
            <a:off x="1044271" y="14791342"/>
            <a:ext cx="6757970" cy="4215709"/>
          </a:xfrm>
          <a:prstGeom prst="rect">
            <a:avLst/>
          </a:prstGeom>
        </p:spPr>
      </p:pic>
      <p:pic>
        <p:nvPicPr>
          <p:cNvPr id="69" name="Content Placeholder 5">
            <a:extLst>
              <a:ext uri="{FF2B5EF4-FFF2-40B4-BE49-F238E27FC236}">
                <a16:creationId xmlns:a16="http://schemas.microsoft.com/office/drawing/2014/main" id="{4360BC14-4DBF-4630-A7FC-149A5589CA85}"/>
              </a:ext>
            </a:extLst>
          </p:cNvPr>
          <p:cNvPicPr/>
          <p:nvPr/>
        </p:nvPicPr>
        <p:blipFill rotWithShape="1">
          <a:blip r:embed="rId6" cstate="print">
            <a:extLst>
              <a:ext uri="{28A0092B-C50C-407E-A947-70E740481C1C}">
                <a14:useLocalDpi xmlns:a14="http://schemas.microsoft.com/office/drawing/2010/main" val="0"/>
              </a:ext>
            </a:extLst>
          </a:blip>
          <a:srcRect l="9934" t="61203" r="32273" b="5620"/>
          <a:stretch/>
        </p:blipFill>
        <p:spPr bwMode="auto">
          <a:xfrm>
            <a:off x="8850525" y="19634086"/>
            <a:ext cx="6524200" cy="4846448"/>
          </a:xfrm>
          <a:prstGeom prst="rect">
            <a:avLst/>
          </a:prstGeom>
          <a:noFill/>
          <a:ln>
            <a:noFill/>
          </a:ln>
          <a:extLst/>
        </p:spPr>
      </p:pic>
      <p:sp>
        <p:nvSpPr>
          <p:cNvPr id="71" name="Rectangle 70">
            <a:extLst>
              <a:ext uri="{FF2B5EF4-FFF2-40B4-BE49-F238E27FC236}">
                <a16:creationId xmlns:a16="http://schemas.microsoft.com/office/drawing/2014/main" id="{6861C7C4-6421-467A-A90C-D25A583CDD7F}"/>
              </a:ext>
            </a:extLst>
          </p:cNvPr>
          <p:cNvSpPr/>
          <p:nvPr/>
        </p:nvSpPr>
        <p:spPr>
          <a:xfrm>
            <a:off x="808455" y="29631988"/>
            <a:ext cx="15428422" cy="11619512"/>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2" name="Picture 71">
            <a:extLst>
              <a:ext uri="{FF2B5EF4-FFF2-40B4-BE49-F238E27FC236}">
                <a16:creationId xmlns:a16="http://schemas.microsoft.com/office/drawing/2014/main" id="{78FFD54A-3C62-498C-B914-BFB97C8C1B79}"/>
              </a:ext>
            </a:extLst>
          </p:cNvPr>
          <p:cNvPicPr/>
          <p:nvPr/>
        </p:nvPicPr>
        <p:blipFill>
          <a:blip r:embed="rId7"/>
          <a:stretch>
            <a:fillRect/>
          </a:stretch>
        </p:blipFill>
        <p:spPr>
          <a:xfrm>
            <a:off x="914400" y="37118347"/>
            <a:ext cx="8261124" cy="3656292"/>
          </a:xfrm>
          <a:prstGeom prst="rect">
            <a:avLst/>
          </a:prstGeom>
        </p:spPr>
      </p:pic>
      <p:sp>
        <p:nvSpPr>
          <p:cNvPr id="73" name="Rectangle 72">
            <a:extLst>
              <a:ext uri="{FF2B5EF4-FFF2-40B4-BE49-F238E27FC236}">
                <a16:creationId xmlns:a16="http://schemas.microsoft.com/office/drawing/2014/main" id="{DF53554B-4E08-4D4A-B239-3076E6F467BF}"/>
              </a:ext>
            </a:extLst>
          </p:cNvPr>
          <p:cNvSpPr/>
          <p:nvPr/>
        </p:nvSpPr>
        <p:spPr>
          <a:xfrm>
            <a:off x="16732140" y="21910131"/>
            <a:ext cx="15010704" cy="1409579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29B370C9-A1FB-48B9-AE47-4485E59983B4}"/>
              </a:ext>
            </a:extLst>
          </p:cNvPr>
          <p:cNvPicPr/>
          <p:nvPr/>
        </p:nvPicPr>
        <p:blipFill>
          <a:blip r:embed="rId8"/>
          <a:stretch>
            <a:fillRect/>
          </a:stretch>
        </p:blipFill>
        <p:spPr>
          <a:xfrm>
            <a:off x="17061585" y="29336846"/>
            <a:ext cx="6921150" cy="6232350"/>
          </a:xfrm>
          <a:prstGeom prst="rect">
            <a:avLst/>
          </a:prstGeom>
        </p:spPr>
      </p:pic>
      <p:pic>
        <p:nvPicPr>
          <p:cNvPr id="75" name="Picture 74">
            <a:extLst>
              <a:ext uri="{FF2B5EF4-FFF2-40B4-BE49-F238E27FC236}">
                <a16:creationId xmlns:a16="http://schemas.microsoft.com/office/drawing/2014/main" id="{227C1974-C230-42B0-9AB8-E4B313F7FAFC}"/>
              </a:ext>
            </a:extLst>
          </p:cNvPr>
          <p:cNvPicPr/>
          <p:nvPr/>
        </p:nvPicPr>
        <p:blipFill>
          <a:blip r:embed="rId9"/>
          <a:stretch>
            <a:fillRect/>
          </a:stretch>
        </p:blipFill>
        <p:spPr>
          <a:xfrm>
            <a:off x="24631553" y="29004676"/>
            <a:ext cx="6732179" cy="6472774"/>
          </a:xfrm>
          <a:prstGeom prst="rect">
            <a:avLst/>
          </a:prstGeom>
        </p:spPr>
      </p:pic>
      <p:pic>
        <p:nvPicPr>
          <p:cNvPr id="76" name="Picture 75">
            <a:extLst>
              <a:ext uri="{FF2B5EF4-FFF2-40B4-BE49-F238E27FC236}">
                <a16:creationId xmlns:a16="http://schemas.microsoft.com/office/drawing/2014/main" id="{7AB309BD-2DD6-49A9-B53E-CA86AB7BA074}"/>
              </a:ext>
            </a:extLst>
          </p:cNvPr>
          <p:cNvPicPr/>
          <p:nvPr/>
        </p:nvPicPr>
        <p:blipFill>
          <a:blip r:embed="rId10"/>
          <a:stretch>
            <a:fillRect/>
          </a:stretch>
        </p:blipFill>
        <p:spPr>
          <a:xfrm>
            <a:off x="20289373" y="22991716"/>
            <a:ext cx="7386724" cy="4606328"/>
          </a:xfrm>
          <a:prstGeom prst="rect">
            <a:avLst/>
          </a:prstGeom>
        </p:spPr>
      </p:pic>
      <p:sp>
        <p:nvSpPr>
          <p:cNvPr id="77" name="Rectangle 76">
            <a:extLst>
              <a:ext uri="{FF2B5EF4-FFF2-40B4-BE49-F238E27FC236}">
                <a16:creationId xmlns:a16="http://schemas.microsoft.com/office/drawing/2014/main" id="{A760CBD5-C151-4A2E-82B6-5429344DDD29}"/>
              </a:ext>
            </a:extLst>
          </p:cNvPr>
          <p:cNvSpPr/>
          <p:nvPr/>
        </p:nvSpPr>
        <p:spPr>
          <a:xfrm>
            <a:off x="16732139" y="17165781"/>
            <a:ext cx="15010704" cy="4451503"/>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93601CBA-8302-4D8E-B2F1-E431544AF96B}"/>
                  </a:ext>
                </a:extLst>
              </p:cNvPr>
              <p:cNvSpPr/>
              <p:nvPr/>
            </p:nvSpPr>
            <p:spPr>
              <a:xfrm>
                <a:off x="17804115" y="18087890"/>
                <a:ext cx="12950726" cy="129606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320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𝜖</m:t>
                          </m:r>
                        </m:e>
                        <m:sub>
                          <m:r>
                            <a:rPr lang="en-US" sz="3200" i="1">
                              <a:latin typeface="Cambria Math" panose="02040503050406030204" pitchFamily="18" charset="0"/>
                            </a:rPr>
                            <m:t>𝑛</m:t>
                          </m:r>
                        </m:sub>
                      </m:sSub>
                      <m:r>
                        <a:rPr lang="en-US" sz="3200" i="0">
                          <a:latin typeface="Cambria Math" panose="02040503050406030204" pitchFamily="18" charset="0"/>
                        </a:rPr>
                        <m:t>=2</m:t>
                      </m:r>
                      <m:sSup>
                        <m:sSupPr>
                          <m:ctrlPr>
                            <a:rPr lang="en-US" sz="3200" i="1">
                              <a:latin typeface="Cambria Math" panose="02040503050406030204" pitchFamily="18" charset="0"/>
                            </a:rPr>
                          </m:ctrlPr>
                        </m:sSupPr>
                        <m:e>
                          <m:r>
                            <a:rPr lang="en-US" sz="3200" i="1">
                              <a:latin typeface="Cambria Math" panose="02040503050406030204" pitchFamily="18" charset="0"/>
                            </a:rPr>
                            <m:t>𝛽</m:t>
                          </m:r>
                        </m:e>
                        <m:sup>
                          <m:r>
                            <a:rPr lang="en-US" sz="3200" i="0">
                              <a:latin typeface="Cambria Math" panose="02040503050406030204" pitchFamily="18" charset="0"/>
                            </a:rPr>
                            <m:t>∗</m:t>
                          </m:r>
                        </m:sup>
                      </m:sSup>
                      <m:d>
                        <m:dPr>
                          <m:ctrlPr>
                            <a:rPr lang="en-US" sz="3200" i="1">
                              <a:latin typeface="Cambria Math" panose="02040503050406030204" pitchFamily="18" charset="0"/>
                            </a:rPr>
                          </m:ctrlPr>
                        </m:dPr>
                        <m:e>
                          <m:r>
                            <a:rPr lang="en-US" sz="3200" i="1">
                              <a:latin typeface="Cambria Math" panose="02040503050406030204" pitchFamily="18" charset="0"/>
                            </a:rPr>
                            <m:t>𝛽𝛾</m:t>
                          </m:r>
                        </m:e>
                      </m:d>
                      <m:sSubSup>
                        <m:sSubSupPr>
                          <m:ctrlPr>
                            <a:rPr lang="en-US" sz="3200" i="1">
                              <a:latin typeface="Cambria Math" panose="02040503050406030204" pitchFamily="18" charset="0"/>
                            </a:rPr>
                          </m:ctrlPr>
                        </m:sSubSupPr>
                        <m:e>
                          <m:r>
                            <a:rPr lang="en-US" sz="3200" i="1">
                              <a:latin typeface="Cambria Math" panose="02040503050406030204" pitchFamily="18" charset="0"/>
                            </a:rPr>
                            <m:t>𝐷</m:t>
                          </m:r>
                        </m:e>
                        <m:sub>
                          <m:r>
                            <a:rPr lang="en-US" sz="3200" i="1">
                              <a:latin typeface="Cambria Math" panose="02040503050406030204" pitchFamily="18" charset="0"/>
                            </a:rPr>
                            <m:t>𝑅</m:t>
                          </m:r>
                        </m:sub>
                        <m:sup>
                          <m:r>
                            <a:rPr lang="en-US" sz="3200" i="0">
                              <a:latin typeface="Cambria Math" panose="02040503050406030204" pitchFamily="18" charset="0"/>
                            </a:rPr>
                            <m:t>2</m:t>
                          </m:r>
                        </m:sup>
                      </m:sSubSup>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𝜎</m:t>
                                      </m:r>
                                    </m:e>
                                    <m:sub>
                                      <m:r>
                                        <a:rPr lang="en-US" sz="3200" i="1">
                                          <a:latin typeface="Cambria Math" panose="02040503050406030204" pitchFamily="18" charset="0"/>
                                        </a:rPr>
                                        <m:t>𝑟𝑅</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𝜎</m:t>
                                      </m:r>
                                    </m:e>
                                    <m:sub>
                                      <m:r>
                                        <a:rPr lang="en-US" sz="3200" i="1">
                                          <a:latin typeface="Cambria Math" panose="02040503050406030204" pitchFamily="18" charset="0"/>
                                        </a:rPr>
                                        <m:t>𝑧𝑅</m:t>
                                      </m:r>
                                    </m:sub>
                                  </m:sSub>
                                </m:den>
                              </m:f>
                            </m:e>
                          </m:d>
                        </m:e>
                        <m:sup>
                          <m:r>
                            <a:rPr lang="en-US" sz="3200" i="0">
                              <a:latin typeface="Cambria Math" panose="02040503050406030204" pitchFamily="18" charset="0"/>
                            </a:rPr>
                            <m:t>2</m:t>
                          </m:r>
                        </m:sup>
                      </m:sSup>
                      <m:sSup>
                        <m:sSupPr>
                          <m:ctrlPr>
                            <a:rPr lang="en-US" sz="3200" i="1">
                              <a:latin typeface="Cambria Math" panose="02040503050406030204" pitchFamily="18" charset="0"/>
                            </a:rPr>
                          </m:ctrlPr>
                        </m:sSupPr>
                        <m:e>
                          <m:d>
                            <m:dPr>
                              <m:ctrlPr>
                                <a:rPr lang="en-US" sz="3200" i="1">
                                  <a:latin typeface="Cambria Math" panose="02040503050406030204" pitchFamily="18" charset="0"/>
                                </a:rPr>
                              </m:ctrlPr>
                            </m:dPr>
                            <m:e>
                              <m:f>
                                <m:fPr>
                                  <m:ctrlPr>
                                    <a:rPr lang="en-US" sz="3200" i="1">
                                      <a:latin typeface="Cambria Math" panose="02040503050406030204" pitchFamily="18" charset="0"/>
                                    </a:rPr>
                                  </m:ctrlPr>
                                </m:fPr>
                                <m:num>
                                  <m:sSub>
                                    <m:sSubPr>
                                      <m:ctrlPr>
                                        <a:rPr lang="en-US" sz="3200" i="1">
                                          <a:latin typeface="Cambria Math" panose="02040503050406030204" pitchFamily="18" charset="0"/>
                                        </a:rPr>
                                      </m:ctrlPr>
                                    </m:sSubPr>
                                    <m:e>
                                      <m:r>
                                        <a:rPr lang="en-US" sz="3200" i="1">
                                          <a:latin typeface="Cambria Math" panose="02040503050406030204" pitchFamily="18" charset="0"/>
                                        </a:rPr>
                                        <m:t>𝜎</m:t>
                                      </m:r>
                                    </m:e>
                                    <m:sub>
                                      <m:r>
                                        <a:rPr lang="en-US" sz="3200" i="1">
                                          <a:latin typeface="Cambria Math" panose="02040503050406030204" pitchFamily="18" charset="0"/>
                                        </a:rPr>
                                        <m:t>𝑗𝑖𝑡𝑡𝑒𝑟</m:t>
                                      </m:r>
                                    </m:sub>
                                  </m:sSub>
                                </m:num>
                                <m:den>
                                  <m:sSub>
                                    <m:sSubPr>
                                      <m:ctrlPr>
                                        <a:rPr lang="en-US" sz="3200" i="1">
                                          <a:latin typeface="Cambria Math" panose="02040503050406030204" pitchFamily="18" charset="0"/>
                                        </a:rPr>
                                      </m:ctrlPr>
                                    </m:sSubPr>
                                    <m:e>
                                      <m:r>
                                        <a:rPr lang="en-US" sz="3200" i="1">
                                          <a:latin typeface="Cambria Math" panose="02040503050406030204" pitchFamily="18" charset="0"/>
                                        </a:rPr>
                                        <m:t>𝜎</m:t>
                                      </m:r>
                                    </m:e>
                                    <m:sub>
                                      <m:r>
                                        <a:rPr lang="en-US" sz="3200" i="1">
                                          <a:latin typeface="Cambria Math" panose="02040503050406030204" pitchFamily="18" charset="0"/>
                                        </a:rPr>
                                        <m:t>𝑟𝑅</m:t>
                                      </m:r>
                                    </m:sub>
                                  </m:sSub>
                                </m:den>
                              </m:f>
                            </m:e>
                          </m:d>
                        </m:e>
                        <m:sup>
                          <m:r>
                            <a:rPr lang="en-US" sz="3200" i="0">
                              <a:latin typeface="Cambria Math" panose="02040503050406030204" pitchFamily="18" charset="0"/>
                            </a:rPr>
                            <m:t>2</m:t>
                          </m:r>
                        </m:sup>
                      </m:sSup>
                      <m:r>
                        <a:rPr lang="en-US" sz="3200" i="1">
                          <a:latin typeface="Cambria Math" panose="02040503050406030204" pitchFamily="18" charset="0"/>
                        </a:rPr>
                        <m:t>𝐸</m:t>
                      </m:r>
                      <m:d>
                        <m:dPr>
                          <m:ctrlPr>
                            <a:rPr lang="en-US" sz="3200" i="1">
                              <a:latin typeface="Cambria Math" panose="02040503050406030204" pitchFamily="18" charset="0"/>
                            </a:rPr>
                          </m:ctrlPr>
                        </m:dPr>
                        <m:e>
                          <m:sSub>
                            <m:sSubPr>
                              <m:ctrlPr>
                                <a:rPr lang="en-US" sz="3200" i="1">
                                  <a:latin typeface="Cambria Math" panose="02040503050406030204" pitchFamily="18" charset="0"/>
                                </a:rPr>
                              </m:ctrlPr>
                            </m:sSubPr>
                            <m:e>
                              <m:r>
                                <a:rPr lang="en-US" sz="3200" i="1">
                                  <a:latin typeface="Cambria Math" panose="02040503050406030204" pitchFamily="18" charset="0"/>
                                </a:rPr>
                                <m:t>𝐷</m:t>
                              </m:r>
                            </m:e>
                            <m:sub>
                              <m:r>
                                <a:rPr lang="en-US" sz="3200" i="1">
                                  <a:latin typeface="Cambria Math" panose="02040503050406030204" pitchFamily="18" charset="0"/>
                                </a:rPr>
                                <m:t>𝑐</m:t>
                              </m:r>
                            </m:sub>
                          </m:sSub>
                          <m:r>
                            <a:rPr lang="en-US" sz="3200" i="0">
                              <a:latin typeface="Cambria Math" panose="02040503050406030204" pitchFamily="18" charset="0"/>
                            </a:rPr>
                            <m:t>,</m:t>
                          </m:r>
                          <m:sSub>
                            <m:sSubPr>
                              <m:ctrlPr>
                                <a:rPr lang="en-US" sz="3200" i="1">
                                  <a:latin typeface="Cambria Math" panose="02040503050406030204" pitchFamily="18" charset="0"/>
                                </a:rPr>
                              </m:ctrlPr>
                            </m:sSubPr>
                            <m:e>
                              <m:r>
                                <a:rPr lang="en-US" sz="3200" i="1">
                                  <a:latin typeface="Cambria Math" panose="02040503050406030204" pitchFamily="18" charset="0"/>
                                </a:rPr>
                                <m:t>𝑒</m:t>
                              </m:r>
                            </m:e>
                            <m:sub>
                              <m:r>
                                <a:rPr lang="en-US" sz="3200" i="1">
                                  <a:latin typeface="Cambria Math" panose="02040503050406030204" pitchFamily="18" charset="0"/>
                                </a:rPr>
                                <m:t>𝐶</m:t>
                              </m:r>
                            </m:sub>
                          </m:sSub>
                        </m:e>
                      </m:d>
                    </m:oMath>
                  </m:oMathPara>
                </a14:m>
                <a:endParaRPr lang="en-US" sz="3200" dirty="0"/>
              </a:p>
            </p:txBody>
          </p:sp>
        </mc:Choice>
        <mc:Fallback xmlns="">
          <p:sp>
            <p:nvSpPr>
              <p:cNvPr id="43" name="Rectangle 42">
                <a:extLst>
                  <a:ext uri="{FF2B5EF4-FFF2-40B4-BE49-F238E27FC236}">
                    <a16:creationId xmlns:a16="http://schemas.microsoft.com/office/drawing/2014/main" id="{93601CBA-8302-4D8E-B2F1-E431544AF96B}"/>
                  </a:ext>
                </a:extLst>
              </p:cNvPr>
              <p:cNvSpPr>
                <a:spLocks noRot="1" noChangeAspect="1" noMove="1" noResize="1" noEditPoints="1" noAdjustHandles="1" noChangeArrowheads="1" noChangeShapeType="1" noTextEdit="1"/>
              </p:cNvSpPr>
              <p:nvPr/>
            </p:nvSpPr>
            <p:spPr>
              <a:xfrm>
                <a:off x="17804115" y="18087890"/>
                <a:ext cx="12950726" cy="129606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3B5B2C2E-F66A-4E32-81D6-BC6B0ED6F2D3}"/>
                  </a:ext>
                </a:extLst>
              </p:cNvPr>
              <p:cNvSpPr/>
              <p:nvPr/>
            </p:nvSpPr>
            <p:spPr>
              <a:xfrm>
                <a:off x="20898090" y="20572774"/>
                <a:ext cx="5809988" cy="584775"/>
              </a:xfrm>
              <a:prstGeom prst="rect">
                <a:avLst/>
              </a:prstGeom>
            </p:spPr>
            <p:txBody>
              <a:bodyPr wrap="none">
                <a:spAutoFit/>
              </a:bodyPr>
              <a:lstStyle/>
              <a:p>
                <a14:m>
                  <m:oMath xmlns:m="http://schemas.openxmlformats.org/officeDocument/2006/math">
                    <m:r>
                      <a:rPr lang="en-US" sz="3200" i="1">
                        <a:latin typeface="Cambria Math" panose="02040503050406030204" pitchFamily="18" charset="0"/>
                        <a:ea typeface="Times New Roman" panose="02020603050405020304" pitchFamily="18" charset="0"/>
                        <a:cs typeface="Times New Roman" panose="02020603050405020304" pitchFamily="18" charset="0"/>
                      </a:rPr>
                      <m:t>𝐸</m:t>
                    </m:r>
                    <m:d>
                      <m:dPr>
                        <m:ctrlPr>
                          <a:rPr lang="en-US" sz="3200" i="1">
                            <a:effectLst/>
                            <a:latin typeface="Cambria Math" panose="02040503050406030204" pitchFamily="18" charset="0"/>
                          </a:rPr>
                        </m:ctrlPr>
                      </m:dPr>
                      <m:e>
                        <m:sSub>
                          <m:sSubPr>
                            <m:ctrlPr>
                              <a:rPr lang="en-US" sz="3200" i="1">
                                <a:effectLst/>
                                <a:latin typeface="Cambria Math" panose="020405030504060302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𝑐</m:t>
                            </m:r>
                          </m:sub>
                        </m:sSub>
                        <m:r>
                          <a:rPr lang="en-US"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effectLst/>
                                <a:latin typeface="Cambria Math" panose="020405030504060302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𝐶</m:t>
                            </m:r>
                          </m:sub>
                        </m:sSub>
                      </m:e>
                    </m:d>
                  </m:oMath>
                </a14:m>
                <a:r>
                  <a:rPr lang="en-US" sz="3200" dirty="0">
                    <a:latin typeface="Times" panose="02020603050405020304" pitchFamily="18" charset="0"/>
                    <a:ea typeface="Times New Roman" panose="02020603050405020304" pitchFamily="18" charset="0"/>
                    <a:cs typeface="Times New Roman" panose="02020603050405020304" pitchFamily="18" charset="0"/>
                  </a:rPr>
                  <a:t> = </a:t>
                </a:r>
                <a14:m>
                  <m:oMath xmlns:m="http://schemas.openxmlformats.org/officeDocument/2006/math">
                    <m:r>
                      <m:rPr>
                        <m:sty m:val="p"/>
                      </m:rPr>
                      <a:rPr lang="en-US" sz="3200">
                        <a:latin typeface="Cambria Math" panose="02040503050406030204" pitchFamily="18" charset="0"/>
                        <a:ea typeface="Times New Roman" panose="02020603050405020304" pitchFamily="18" charset="0"/>
                        <a:cs typeface="Times New Roman" panose="02020603050405020304" pitchFamily="18" charset="0"/>
                      </a:rPr>
                      <m:t>N</m:t>
                    </m:r>
                    <m:d>
                      <m:dPr>
                        <m:ctrlPr>
                          <a:rPr lang="en-US" sz="3200" i="1">
                            <a:effectLst/>
                            <a:latin typeface="Cambria Math" panose="02040503050406030204" pitchFamily="18" charset="0"/>
                          </a:rPr>
                        </m:ctrlPr>
                      </m:dPr>
                      <m:e>
                        <m:sSub>
                          <m:sSubPr>
                            <m:ctrlPr>
                              <a:rPr lang="en-US" sz="3200" i="1">
                                <a:effectLst/>
                                <a:latin typeface="Cambria Math" panose="020405030504060302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𝑐</m:t>
                            </m:r>
                          </m:sub>
                        </m:sSub>
                        <m:r>
                          <a:rPr lang="en-US"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effectLst/>
                                <a:latin typeface="Cambria Math" panose="020405030504060302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𝐶</m:t>
                            </m:r>
                          </m:sub>
                        </m:sSub>
                      </m:e>
                    </m:d>
                  </m:oMath>
                </a14:m>
                <a:r>
                  <a:rPr lang="en-US" sz="3200" dirty="0">
                    <a:latin typeface="Times" panose="02020603050405020304" pitchFamily="18" charset="0"/>
                    <a:ea typeface="Times New Roman" panose="02020603050405020304" pitchFamily="18" charset="0"/>
                    <a:cs typeface="Times New Roman" panose="02020603050405020304" pitchFamily="18" charset="0"/>
                  </a:rPr>
                  <a:t>-k</a:t>
                </a:r>
                <a14:m>
                  <m:oMath xmlns:m="http://schemas.openxmlformats.org/officeDocument/2006/math">
                    <m:r>
                      <m:rPr>
                        <m:sty m:val="p"/>
                      </m:rPr>
                      <a:rPr lang="en-US" sz="3200">
                        <a:latin typeface="Cambria Math" panose="02040503050406030204" pitchFamily="18" charset="0"/>
                        <a:ea typeface="Times New Roman" panose="02020603050405020304" pitchFamily="18" charset="0"/>
                        <a:cs typeface="Times New Roman" panose="02020603050405020304" pitchFamily="18" charset="0"/>
                      </a:rPr>
                      <m:t>I</m:t>
                    </m:r>
                    <m:d>
                      <m:dPr>
                        <m:ctrlPr>
                          <a:rPr lang="en-US" sz="3200" i="1">
                            <a:effectLst/>
                            <a:latin typeface="Cambria Math" panose="02040503050406030204" pitchFamily="18" charset="0"/>
                          </a:rPr>
                        </m:ctrlPr>
                      </m:dPr>
                      <m:e>
                        <m:sSub>
                          <m:sSubPr>
                            <m:ctrlPr>
                              <a:rPr lang="en-US" sz="3200" i="1">
                                <a:effectLst/>
                                <a:latin typeface="Cambria Math" panose="020405030504060302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𝐷</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𝑐</m:t>
                            </m:r>
                          </m:sub>
                        </m:sSub>
                        <m:r>
                          <a:rPr lang="en-US" sz="3200" i="1">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200" i="1">
                                <a:effectLst/>
                                <a:latin typeface="Cambria Math" panose="02040503050406030204" pitchFamily="18" charset="0"/>
                              </a:rPr>
                            </m:ctrlPr>
                          </m:sSubPr>
                          <m:e>
                            <m:r>
                              <a:rPr lang="en-US" sz="3200" i="1">
                                <a:latin typeface="Cambria Math" panose="02040503050406030204" pitchFamily="18" charset="0"/>
                                <a:ea typeface="Times New Roman" panose="02020603050405020304" pitchFamily="18" charset="0"/>
                                <a:cs typeface="Times New Roman" panose="02020603050405020304" pitchFamily="18" charset="0"/>
                              </a:rPr>
                              <m:t>𝑒</m:t>
                            </m:r>
                          </m:e>
                          <m:sub>
                            <m:r>
                              <a:rPr lang="en-US" sz="3200" i="1">
                                <a:latin typeface="Cambria Math" panose="02040503050406030204" pitchFamily="18" charset="0"/>
                                <a:ea typeface="Times New Roman" panose="02020603050405020304" pitchFamily="18" charset="0"/>
                                <a:cs typeface="Times New Roman" panose="02020603050405020304" pitchFamily="18" charset="0"/>
                              </a:rPr>
                              <m:t>𝐶</m:t>
                            </m:r>
                          </m:sub>
                        </m:sSub>
                      </m:e>
                    </m:d>
                  </m:oMath>
                </a14:m>
                <a:endParaRPr lang="en-US" sz="3200" dirty="0"/>
              </a:p>
            </p:txBody>
          </p:sp>
        </mc:Choice>
        <mc:Fallback xmlns="">
          <p:sp>
            <p:nvSpPr>
              <p:cNvPr id="44" name="Rectangle 43">
                <a:extLst>
                  <a:ext uri="{FF2B5EF4-FFF2-40B4-BE49-F238E27FC236}">
                    <a16:creationId xmlns:a16="http://schemas.microsoft.com/office/drawing/2014/main" id="{3B5B2C2E-F66A-4E32-81D6-BC6B0ED6F2D3}"/>
                  </a:ext>
                </a:extLst>
              </p:cNvPr>
              <p:cNvSpPr>
                <a:spLocks noRot="1" noChangeAspect="1" noMove="1" noResize="1" noEditPoints="1" noAdjustHandles="1" noChangeArrowheads="1" noChangeShapeType="1" noTextEdit="1"/>
              </p:cNvSpPr>
              <p:nvPr/>
            </p:nvSpPr>
            <p:spPr>
              <a:xfrm>
                <a:off x="20898090" y="20572774"/>
                <a:ext cx="5809988" cy="584775"/>
              </a:xfrm>
              <a:prstGeom prst="rect">
                <a:avLst/>
              </a:prstGeom>
              <a:blipFill>
                <a:blip r:embed="rId12"/>
                <a:stretch>
                  <a:fillRect t="-15625" b="-31250"/>
                </a:stretch>
              </a:blipFill>
            </p:spPr>
            <p:txBody>
              <a:bodyPr/>
              <a:lstStyle/>
              <a:p>
                <a:r>
                  <a:rPr lang="en-US">
                    <a:noFill/>
                  </a:rPr>
                  <a:t> </a:t>
                </a:r>
              </a:p>
            </p:txBody>
          </p:sp>
        </mc:Fallback>
      </mc:AlternateContent>
      <p:sp>
        <p:nvSpPr>
          <p:cNvPr id="45" name="Speech Bubble: Rectangle 44">
            <a:extLst>
              <a:ext uri="{FF2B5EF4-FFF2-40B4-BE49-F238E27FC236}">
                <a16:creationId xmlns:a16="http://schemas.microsoft.com/office/drawing/2014/main" id="{116A3384-C117-41B9-AFC0-DA24E5451DC9}"/>
              </a:ext>
            </a:extLst>
          </p:cNvPr>
          <p:cNvSpPr/>
          <p:nvPr/>
        </p:nvSpPr>
        <p:spPr>
          <a:xfrm>
            <a:off x="28148280" y="23263860"/>
            <a:ext cx="3085050" cy="1920240"/>
          </a:xfrm>
          <a:prstGeom prst="wedgeRectCallout">
            <a:avLst>
              <a:gd name="adj1" fmla="val -202392"/>
              <a:gd name="adj2" fmla="val 53002"/>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a:extLst>
              <a:ext uri="{FF2B5EF4-FFF2-40B4-BE49-F238E27FC236}">
                <a16:creationId xmlns:a16="http://schemas.microsoft.com/office/drawing/2014/main" id="{396EB9E6-7C37-4A69-A2BA-78DDC9125224}"/>
              </a:ext>
            </a:extLst>
          </p:cNvPr>
          <p:cNvPicPr/>
          <p:nvPr/>
        </p:nvPicPr>
        <p:blipFill rotWithShape="1">
          <a:blip r:embed="rId13"/>
          <a:srcRect l="19906" t="11150" r="18322" b="13124"/>
          <a:stretch/>
        </p:blipFill>
        <p:spPr bwMode="auto">
          <a:xfrm>
            <a:off x="28369908" y="23343025"/>
            <a:ext cx="2620632" cy="1776146"/>
          </a:xfrm>
          <a:prstGeom prst="rect">
            <a:avLst/>
          </a:prstGeom>
          <a:ln>
            <a:noFill/>
          </a:ln>
          <a:extLst>
            <a:ext uri="{53640926-AAD7-44D8-BBD7-CCE9431645EC}">
              <a14:shadowObscured xmlns:a14="http://schemas.microsoft.com/office/drawing/2010/main"/>
            </a:ext>
          </a:extLst>
        </p:spPr>
      </p:pic>
      <p:sp>
        <p:nvSpPr>
          <p:cNvPr id="83" name="Rectangle 82">
            <a:extLst>
              <a:ext uri="{FF2B5EF4-FFF2-40B4-BE49-F238E27FC236}">
                <a16:creationId xmlns:a16="http://schemas.microsoft.com/office/drawing/2014/main" id="{C3241898-B12E-4D9D-871E-9B1BB5797DAD}"/>
              </a:ext>
            </a:extLst>
          </p:cNvPr>
          <p:cNvSpPr/>
          <p:nvPr/>
        </p:nvSpPr>
        <p:spPr>
          <a:xfrm>
            <a:off x="16732140" y="36321779"/>
            <a:ext cx="15010704" cy="4929722"/>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83">
            <a:extLst>
              <a:ext uri="{FF2B5EF4-FFF2-40B4-BE49-F238E27FC236}">
                <a16:creationId xmlns:a16="http://schemas.microsoft.com/office/drawing/2014/main" id="{17D952DD-9FDF-4B6A-A967-858C95EB2ADA}"/>
              </a:ext>
            </a:extLst>
          </p:cNvPr>
          <p:cNvPicPr/>
          <p:nvPr/>
        </p:nvPicPr>
        <p:blipFill>
          <a:blip r:embed="rId14"/>
          <a:stretch>
            <a:fillRect/>
          </a:stretch>
        </p:blipFill>
        <p:spPr>
          <a:xfrm>
            <a:off x="24377968" y="37078024"/>
            <a:ext cx="6952269" cy="3936625"/>
          </a:xfrm>
          <a:prstGeom prst="rect">
            <a:avLst/>
          </a:prstGeom>
        </p:spPr>
      </p:pic>
      <mc:AlternateContent xmlns:mc="http://schemas.openxmlformats.org/markup-compatibility/2006" xmlns:a14="http://schemas.microsoft.com/office/drawing/2010/main">
        <mc:Choice Requires="a14">
          <p:sp>
            <p:nvSpPr>
              <p:cNvPr id="46" name="Rectangle 45">
                <a:extLst>
                  <a:ext uri="{FF2B5EF4-FFF2-40B4-BE49-F238E27FC236}">
                    <a16:creationId xmlns:a16="http://schemas.microsoft.com/office/drawing/2014/main" id="{B3E9EDDD-D9DE-4448-9654-FA7852EBDB59}"/>
                  </a:ext>
                </a:extLst>
              </p:cNvPr>
              <p:cNvSpPr/>
              <p:nvPr/>
            </p:nvSpPr>
            <p:spPr>
              <a:xfrm>
                <a:off x="9500916" y="27032706"/>
                <a:ext cx="5208605" cy="10840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smtClean="0">
                          <a:latin typeface="Cambria Math" panose="02040503050406030204" pitchFamily="18" charset="0"/>
                        </a:rPr>
                        <m:t>∆</m:t>
                      </m:r>
                      <m:sSub>
                        <m:sSubPr>
                          <m:ctrlPr>
                            <a:rPr lang="en-US" sz="2800" i="1">
                              <a:latin typeface="Cambria Math" panose="02040503050406030204" pitchFamily="18" charset="0"/>
                            </a:rPr>
                          </m:ctrlPr>
                        </m:sSubPr>
                        <m:e>
                          <m:r>
                            <a:rPr lang="en-US" sz="2800" i="1">
                              <a:latin typeface="Cambria Math" panose="02040503050406030204" pitchFamily="18" charset="0"/>
                            </a:rPr>
                            <m:t>𝜀</m:t>
                          </m:r>
                        </m:e>
                        <m:sub>
                          <m:r>
                            <a:rPr lang="en-US" sz="2800" i="1">
                              <a:latin typeface="Cambria Math" panose="02040503050406030204" pitchFamily="18" charset="0"/>
                            </a:rPr>
                            <m:t>𝑛</m:t>
                          </m:r>
                        </m:sub>
                      </m:sSub>
                      <m:r>
                        <a:rPr lang="en-US" sz="2800" i="0">
                          <a:latin typeface="Cambria Math" panose="02040503050406030204" pitchFamily="18" charset="0"/>
                        </a:rPr>
                        <m:t>=</m:t>
                      </m:r>
                      <m:f>
                        <m:fPr>
                          <m:ctrlPr>
                            <a:rPr lang="en-US" sz="2800" i="1">
                              <a:latin typeface="Cambria Math" panose="02040503050406030204" pitchFamily="18" charset="0"/>
                            </a:rPr>
                          </m:ctrlPr>
                        </m:fPr>
                        <m:num>
                          <m:r>
                            <a:rPr lang="en-US" sz="2800" i="0">
                              <a:latin typeface="Cambria Math" panose="02040503050406030204" pitchFamily="18" charset="0"/>
                            </a:rPr>
                            <m:t>1</m:t>
                          </m:r>
                        </m:num>
                        <m:den>
                          <m:r>
                            <a:rPr lang="en-US" sz="2800" i="0">
                              <a:latin typeface="Cambria Math" panose="02040503050406030204" pitchFamily="18" charset="0"/>
                            </a:rPr>
                            <m:t>2</m:t>
                          </m:r>
                        </m:den>
                      </m:f>
                      <m:d>
                        <m:dPr>
                          <m:ctrlPr>
                            <a:rPr lang="en-US" sz="2800" i="1">
                              <a:latin typeface="Cambria Math" panose="02040503050406030204" pitchFamily="18" charset="0"/>
                            </a:rPr>
                          </m:ctrlPr>
                        </m:dPr>
                        <m:e>
                          <m:r>
                            <a:rPr lang="en-US" sz="2800" i="1">
                              <a:latin typeface="Cambria Math" panose="02040503050406030204" pitchFamily="18" charset="0"/>
                            </a:rPr>
                            <m:t>𝛽𝛾</m:t>
                          </m:r>
                        </m:e>
                      </m:d>
                      <m:sSup>
                        <m:sSupPr>
                          <m:ctrlPr>
                            <a:rPr lang="en-US" sz="2800" i="1">
                              <a:latin typeface="Cambria Math" panose="02040503050406030204" pitchFamily="18" charset="0"/>
                            </a:rPr>
                          </m:ctrlPr>
                        </m:sSupPr>
                        <m:e>
                          <m:r>
                            <a:rPr lang="en-US" sz="2800" i="1">
                              <a:latin typeface="Cambria Math" panose="02040503050406030204" pitchFamily="18" charset="0"/>
                            </a:rPr>
                            <m:t>𝛽</m:t>
                          </m:r>
                        </m:e>
                        <m:sup>
                          <m:r>
                            <a:rPr lang="en-US" sz="2800" i="0">
                              <a:latin typeface="Cambria Math" panose="02040503050406030204" pitchFamily="18" charset="0"/>
                            </a:rPr>
                            <m:t>∗</m:t>
                          </m:r>
                        </m:sup>
                      </m:sSup>
                      <m:r>
                        <a:rPr lang="en-US" sz="2800" i="0">
                          <a:latin typeface="Cambria Math" panose="02040503050406030204" pitchFamily="18" charset="0"/>
                        </a:rPr>
                        <m:t>&lt;∆</m:t>
                      </m:r>
                      <m:sSup>
                        <m:sSupPr>
                          <m:ctrlPr>
                            <a:rPr lang="en-US" sz="2800" i="1">
                              <a:latin typeface="Cambria Math" panose="02040503050406030204" pitchFamily="18" charset="0"/>
                            </a:rPr>
                          </m:ctrlPr>
                        </m:sSupPr>
                        <m:e>
                          <m:sSub>
                            <m:sSubPr>
                              <m:ctrlPr>
                                <a:rPr lang="en-US" sz="2800" i="1">
                                  <a:latin typeface="Cambria Math" panose="02040503050406030204" pitchFamily="18" charset="0"/>
                                </a:rPr>
                              </m:ctrlPr>
                            </m:sSubPr>
                            <m:e>
                              <m:r>
                                <a:rPr lang="en-US" sz="2800" i="1">
                                  <a:latin typeface="Cambria Math" panose="02040503050406030204" pitchFamily="18" charset="0"/>
                                </a:rPr>
                                <m:t>𝑝</m:t>
                              </m:r>
                            </m:e>
                            <m:sub>
                              <m:r>
                                <a:rPr lang="en-US" sz="2800" b="0" i="1" smtClean="0">
                                  <a:latin typeface="Cambria Math" panose="02040503050406030204" pitchFamily="18" charset="0"/>
                                </a:rPr>
                                <m:t>𝑟</m:t>
                              </m:r>
                            </m:sub>
                          </m:sSub>
                        </m:e>
                        <m:sup>
                          <m:r>
                            <a:rPr lang="en-US" sz="2800" i="0">
                              <a:latin typeface="Cambria Math" panose="02040503050406030204" pitchFamily="18" charset="0"/>
                            </a:rPr>
                            <m:t>2</m:t>
                          </m:r>
                        </m:sup>
                      </m:sSup>
                      <m:r>
                        <a:rPr lang="en-US" sz="2800" i="0">
                          <a:latin typeface="Cambria Math" panose="02040503050406030204" pitchFamily="18" charset="0"/>
                        </a:rPr>
                        <m:t>&gt;</m:t>
                      </m:r>
                      <m:f>
                        <m:fPr>
                          <m:ctrlPr>
                            <a:rPr lang="en-US" sz="2800" i="1">
                              <a:latin typeface="Cambria Math" panose="02040503050406030204" pitchFamily="18" charset="0"/>
                            </a:rPr>
                          </m:ctrlPr>
                        </m:fPr>
                        <m:num>
                          <m:sSubSup>
                            <m:sSubSupPr>
                              <m:ctrlPr>
                                <a:rPr lang="en-US" sz="2800" i="1">
                                  <a:latin typeface="Cambria Math" panose="02040503050406030204" pitchFamily="18" charset="0"/>
                                </a:rPr>
                              </m:ctrlPr>
                            </m:sSubSupPr>
                            <m:e>
                              <m:r>
                                <a:rPr lang="en-US" sz="2800" i="1">
                                  <a:latin typeface="Cambria Math" panose="02040503050406030204" pitchFamily="18" charset="0"/>
                                </a:rPr>
                                <m:t>𝜎</m:t>
                              </m:r>
                            </m:e>
                            <m:sub>
                              <m:r>
                                <a:rPr lang="en-US" sz="2800" i="1">
                                  <a:latin typeface="Cambria Math" panose="02040503050406030204" pitchFamily="18" charset="0"/>
                                </a:rPr>
                                <m:t>𝑗𝑖𝑡𝑡𝑒𝑟</m:t>
                              </m:r>
                            </m:sub>
                            <m:sup>
                              <m:r>
                                <a:rPr lang="en-US" sz="2800" i="0">
                                  <a:latin typeface="Cambria Math" panose="02040503050406030204" pitchFamily="18" charset="0"/>
                                </a:rPr>
                                <m:t>2</m:t>
                              </m:r>
                            </m:sup>
                          </m:sSubSup>
                        </m:num>
                        <m:den>
                          <m:sSubSup>
                            <m:sSubSupPr>
                              <m:ctrlPr>
                                <a:rPr lang="en-US" sz="2800" i="1">
                                  <a:latin typeface="Cambria Math" panose="02040503050406030204" pitchFamily="18" charset="0"/>
                                </a:rPr>
                              </m:ctrlPr>
                            </m:sSubSupPr>
                            <m:e>
                              <m:r>
                                <a:rPr lang="en-US" sz="2800" i="1">
                                  <a:latin typeface="Cambria Math" panose="02040503050406030204" pitchFamily="18" charset="0"/>
                                </a:rPr>
                                <m:t>𝜎</m:t>
                              </m:r>
                            </m:e>
                            <m:sub>
                              <m:r>
                                <a:rPr lang="en-US" sz="2800" b="0" i="1" smtClean="0">
                                  <a:latin typeface="Cambria Math" panose="02040503050406030204" pitchFamily="18" charset="0"/>
                                </a:rPr>
                                <m:t>𝑟</m:t>
                              </m:r>
                            </m:sub>
                            <m:sup>
                              <m:r>
                                <a:rPr lang="en-US" sz="2800" i="0">
                                  <a:latin typeface="Cambria Math" panose="02040503050406030204" pitchFamily="18" charset="0"/>
                                </a:rPr>
                                <m:t>2</m:t>
                              </m:r>
                            </m:sup>
                          </m:sSubSup>
                        </m:den>
                      </m:f>
                    </m:oMath>
                  </m:oMathPara>
                </a14:m>
                <a:endParaRPr lang="en-US" sz="2800" dirty="0"/>
              </a:p>
            </p:txBody>
          </p:sp>
        </mc:Choice>
        <mc:Fallback xmlns="">
          <p:sp>
            <p:nvSpPr>
              <p:cNvPr id="46" name="Rectangle 45">
                <a:extLst>
                  <a:ext uri="{FF2B5EF4-FFF2-40B4-BE49-F238E27FC236}">
                    <a16:creationId xmlns:a16="http://schemas.microsoft.com/office/drawing/2014/main" id="{B3E9EDDD-D9DE-4448-9654-FA7852EBDB59}"/>
                  </a:ext>
                </a:extLst>
              </p:cNvPr>
              <p:cNvSpPr>
                <a:spLocks noRot="1" noChangeAspect="1" noMove="1" noResize="1" noEditPoints="1" noAdjustHandles="1" noChangeArrowheads="1" noChangeShapeType="1" noTextEdit="1"/>
              </p:cNvSpPr>
              <p:nvPr/>
            </p:nvSpPr>
            <p:spPr>
              <a:xfrm>
                <a:off x="9500916" y="27032706"/>
                <a:ext cx="5208605" cy="1084079"/>
              </a:xfrm>
              <a:prstGeom prst="rect">
                <a:avLst/>
              </a:prstGeom>
              <a:blipFill>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A786285A-AA86-430C-A6E8-A981205A96AD}"/>
                  </a:ext>
                </a:extLst>
              </p:cNvPr>
              <p:cNvSpPr/>
              <p:nvPr/>
            </p:nvSpPr>
            <p:spPr>
              <a:xfrm>
                <a:off x="5564023" y="35670187"/>
                <a:ext cx="5832687" cy="125778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0">
                              <a:latin typeface="Cambria Math" panose="02040503050406030204" pitchFamily="18" charset="0"/>
                            </a:rPr>
                            <m:t>′′</m:t>
                          </m:r>
                        </m:sup>
                      </m:sSup>
                      <m:d>
                        <m:dPr>
                          <m:ctrlPr>
                            <a:rPr lang="en-US" sz="2400" i="1">
                              <a:latin typeface="Cambria Math" panose="02040503050406030204" pitchFamily="18" charset="0"/>
                            </a:rPr>
                          </m:ctrlPr>
                        </m:dPr>
                        <m:e>
                          <m:r>
                            <a:rPr lang="en-US" sz="2400" i="1">
                              <a:latin typeface="Cambria Math" panose="02040503050406030204" pitchFamily="18" charset="0"/>
                            </a:rPr>
                            <m:t>𝑧</m:t>
                          </m:r>
                        </m:e>
                      </m:d>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2</m:t>
                          </m:r>
                          <m:r>
                            <a:rPr lang="en-US" sz="2400" i="1">
                              <a:latin typeface="Cambria Math" panose="02040503050406030204" pitchFamily="18" charset="0"/>
                            </a:rPr>
                            <m:t>𝑁</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𝑝𝑎𝑟𝑡𝑖𝑐𝑙𝑒</m:t>
                              </m:r>
                            </m:sub>
                          </m:sSub>
                        </m:num>
                        <m:den>
                          <m:r>
                            <a:rPr lang="en-US" sz="2400" i="1">
                              <a:latin typeface="Cambria Math" panose="02040503050406030204" pitchFamily="18" charset="0"/>
                            </a:rPr>
                            <m:t>𝛾</m:t>
                          </m:r>
                          <m:rad>
                            <m:radPr>
                              <m:degHide m:val="on"/>
                              <m:ctrlPr>
                                <a:rPr lang="en-US" sz="2400" i="1">
                                  <a:latin typeface="Cambria Math" panose="02040503050406030204" pitchFamily="18" charset="0"/>
                                </a:rPr>
                              </m:ctrlPr>
                            </m:radPr>
                            <m:deg/>
                            <m:e>
                              <m:r>
                                <a:rPr lang="en-US" sz="2400" i="0">
                                  <a:latin typeface="Cambria Math" panose="02040503050406030204" pitchFamily="18" charset="0"/>
                                </a:rPr>
                                <m:t>2</m:t>
                              </m:r>
                            </m:e>
                          </m:rad>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𝑧</m:t>
                              </m:r>
                            </m:sub>
                          </m:sSub>
                        </m:den>
                      </m:f>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f>
                                <m:fPr>
                                  <m:ctrlPr>
                                    <a:rPr lang="en-US" sz="2400" i="1">
                                      <a:latin typeface="Cambria Math" panose="02040503050406030204" pitchFamily="18" charset="0"/>
                                    </a:rPr>
                                  </m:ctrlPr>
                                </m:fPr>
                                <m:num>
                                  <m:r>
                                    <a:rPr lang="en-US" sz="2400" i="0">
                                      <a:latin typeface="Cambria Math" panose="02040503050406030204" pitchFamily="18" charset="0"/>
                                    </a:rPr>
                                    <m:t>−</m:t>
                                  </m:r>
                                  <m:sSup>
                                    <m:sSupPr>
                                      <m:ctrlPr>
                                        <a:rPr lang="en-US" sz="2400" i="1">
                                          <a:latin typeface="Cambria Math" panose="02040503050406030204" pitchFamily="18" charset="0"/>
                                        </a:rPr>
                                      </m:ctrlPr>
                                    </m:sSupPr>
                                    <m:e>
                                      <m:d>
                                        <m:dPr>
                                          <m:begChr m:val=""/>
                                          <m:ctrlPr>
                                            <a:rPr lang="en-US" sz="2400" i="1">
                                              <a:latin typeface="Cambria Math" panose="02040503050406030204" pitchFamily="18" charset="0"/>
                                            </a:rPr>
                                          </m:ctrlPr>
                                        </m:dPr>
                                        <m:e>
                                          <m:r>
                                            <a:rPr lang="en-US" sz="2400" i="1">
                                              <a:latin typeface="Cambria Math" panose="02040503050406030204" pitchFamily="18" charset="0"/>
                                            </a:rPr>
                                            <m:t>𝑟</m:t>
                                          </m:r>
                                          <m:r>
                                            <a:rPr lang="en-US" sz="2400" i="0">
                                              <a:latin typeface="Cambria Math" panose="02040503050406030204" pitchFamily="18" charset="0"/>
                                            </a:rPr>
                                            <m:t>(</m:t>
                                          </m:r>
                                          <m:r>
                                            <a:rPr lang="en-US" sz="2400" i="1">
                                              <a:latin typeface="Cambria Math" panose="02040503050406030204" pitchFamily="18" charset="0"/>
                                            </a:rPr>
                                            <m:t>𝑧</m:t>
                                          </m:r>
                                        </m:e>
                                      </m:d>
                                    </m:e>
                                    <m:sup>
                                      <m:r>
                                        <a:rPr lang="en-US" sz="2400" i="0">
                                          <a:latin typeface="Cambria Math" panose="02040503050406030204" pitchFamily="18" charset="0"/>
                                        </a:rPr>
                                        <m:t>2</m:t>
                                      </m:r>
                                    </m:sup>
                                  </m:sSup>
                                </m:num>
                                <m:den>
                                  <m:r>
                                    <a:rPr lang="en-US" sz="2400" i="0">
                                      <a:latin typeface="Cambria Math" panose="02040503050406030204" pitchFamily="18" charset="0"/>
                                    </a:rPr>
                                    <m:t>2</m:t>
                                  </m:r>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𝑟</m:t>
                                      </m:r>
                                    </m:sub>
                                    <m:sup>
                                      <m:r>
                                        <a:rPr lang="en-US" sz="2400" i="0">
                                          <a:latin typeface="Cambria Math" panose="02040503050406030204" pitchFamily="18" charset="0"/>
                                        </a:rPr>
                                        <m:t>2</m:t>
                                      </m:r>
                                    </m:sup>
                                  </m:sSubSup>
                                </m:den>
                              </m:f>
                            </m:sup>
                          </m:sSup>
                          <m:r>
                            <a:rPr lang="en-US" sz="2400" i="0">
                              <a:latin typeface="Cambria Math" panose="02040503050406030204" pitchFamily="18" charset="0"/>
                            </a:rPr>
                            <m:t>−1</m:t>
                          </m:r>
                        </m:num>
                        <m:den>
                          <m:d>
                            <m:dPr>
                              <m:begChr m:val=""/>
                              <m:ctrlPr>
                                <a:rPr lang="en-US" sz="2400" i="1">
                                  <a:latin typeface="Cambria Math" panose="02040503050406030204" pitchFamily="18" charset="0"/>
                                </a:rPr>
                              </m:ctrlPr>
                            </m:dPr>
                            <m:e>
                              <m:r>
                                <a:rPr lang="en-US" sz="2400" i="1">
                                  <a:latin typeface="Cambria Math" panose="02040503050406030204" pitchFamily="18" charset="0"/>
                                </a:rPr>
                                <m:t>𝑟</m:t>
                              </m:r>
                              <m:r>
                                <a:rPr lang="en-US" sz="2400" i="0">
                                  <a:latin typeface="Cambria Math" panose="02040503050406030204" pitchFamily="18" charset="0"/>
                                </a:rPr>
                                <m:t>(</m:t>
                              </m:r>
                              <m:r>
                                <a:rPr lang="en-US" sz="2400" i="1">
                                  <a:latin typeface="Cambria Math" panose="02040503050406030204" pitchFamily="18" charset="0"/>
                                </a:rPr>
                                <m:t>𝑧</m:t>
                              </m:r>
                            </m:e>
                          </m:d>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1">
                                          <a:latin typeface="Cambria Math" panose="02040503050406030204" pitchFamily="18" charset="0"/>
                                        </a:rPr>
                                        <m:t>𝑧</m:t>
                                      </m:r>
                                    </m:num>
                                    <m:den>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𝑧</m:t>
                                          </m:r>
                                        </m:sub>
                                      </m:sSub>
                                    </m:den>
                                  </m:f>
                                </m:e>
                              </m:d>
                            </m:e>
                            <m:sup>
                              <m:r>
                                <a:rPr lang="en-US" sz="2400" i="0">
                                  <a:latin typeface="Cambria Math" panose="02040503050406030204" pitchFamily="18" charset="0"/>
                                </a:rPr>
                                <m:t>2</m:t>
                              </m:r>
                            </m:sup>
                          </m:sSup>
                        </m:sup>
                      </m:sSup>
                      <m:r>
                        <a:rPr lang="en-US" sz="2400" i="0">
                          <a:latin typeface="Cambria Math" panose="02040503050406030204" pitchFamily="18" charset="0"/>
                        </a:rPr>
                        <m:t>=0</m:t>
                      </m:r>
                    </m:oMath>
                  </m:oMathPara>
                </a14:m>
                <a:endParaRPr lang="en-US" sz="2400" dirty="0"/>
              </a:p>
            </p:txBody>
          </p:sp>
        </mc:Choice>
        <mc:Fallback xmlns="">
          <p:sp>
            <p:nvSpPr>
              <p:cNvPr id="57" name="Rectangle 56">
                <a:extLst>
                  <a:ext uri="{FF2B5EF4-FFF2-40B4-BE49-F238E27FC236}">
                    <a16:creationId xmlns:a16="http://schemas.microsoft.com/office/drawing/2014/main" id="{A786285A-AA86-430C-A6E8-A981205A96AD}"/>
                  </a:ext>
                </a:extLst>
              </p:cNvPr>
              <p:cNvSpPr>
                <a:spLocks noRot="1" noChangeAspect="1" noMove="1" noResize="1" noEditPoints="1" noAdjustHandles="1" noChangeArrowheads="1" noChangeShapeType="1" noTextEdit="1"/>
              </p:cNvSpPr>
              <p:nvPr/>
            </p:nvSpPr>
            <p:spPr>
              <a:xfrm>
                <a:off x="5564023" y="35670187"/>
                <a:ext cx="5832687" cy="1257780"/>
              </a:xfrm>
              <a:prstGeom prst="rect">
                <a:avLst/>
              </a:prstGeom>
              <a:blipFill>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0ED4BB5D-D0E3-4BAD-BA0C-AEDDB05C636A}"/>
                  </a:ext>
                </a:extLst>
              </p:cNvPr>
              <p:cNvSpPr/>
              <p:nvPr/>
            </p:nvSpPr>
            <p:spPr>
              <a:xfrm>
                <a:off x="17274151" y="7994109"/>
                <a:ext cx="3142783" cy="928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𝑥</m:t>
                          </m:r>
                          <m:r>
                            <a:rPr lang="en-US" sz="2400" i="0">
                              <a:latin typeface="Cambria Math" panose="02040503050406030204" pitchFamily="18" charset="0"/>
                            </a:rPr>
                            <m:t>,</m:t>
                          </m:r>
                          <m:r>
                            <a:rPr lang="en-US" sz="2400" i="1">
                              <a:latin typeface="Cambria Math" panose="02040503050406030204" pitchFamily="18" charset="0"/>
                            </a:rPr>
                            <m:t>𝑦</m:t>
                          </m:r>
                        </m:sub>
                      </m:sSub>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2</m:t>
                          </m:r>
                          <m:r>
                            <a:rPr lang="en-US" sz="2400" i="1">
                              <a:latin typeface="Cambria Math" panose="02040503050406030204" pitchFamily="18" charset="0"/>
                            </a:rPr>
                            <m:t>𝑁</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𝑝𝑎𝑟𝑡𝑖𝑐𝑙𝑒</m:t>
                              </m:r>
                            </m:sub>
                          </m:sSub>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𝑧</m:t>
                              </m:r>
                            </m:sub>
                          </m:sSub>
                        </m:num>
                        <m:den>
                          <m:r>
                            <a:rPr lang="en-US" sz="2400" i="1">
                              <a:latin typeface="Cambria Math" panose="02040503050406030204" pitchFamily="18" charset="0"/>
                            </a:rPr>
                            <m:t>𝛾</m:t>
                          </m:r>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𝑥</m:t>
                              </m:r>
                              <m:r>
                                <a:rPr lang="en-US" sz="2400" i="0">
                                  <a:latin typeface="Cambria Math" panose="02040503050406030204" pitchFamily="18" charset="0"/>
                                </a:rPr>
                                <m:t>,</m:t>
                              </m:r>
                              <m:r>
                                <a:rPr lang="en-US" sz="2400" i="1">
                                  <a:latin typeface="Cambria Math" panose="02040503050406030204" pitchFamily="18" charset="0"/>
                                </a:rPr>
                                <m:t>𝑦</m:t>
                              </m:r>
                            </m:sub>
                          </m:sSub>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𝑥</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𝑦</m:t>
                                  </m:r>
                                </m:sub>
                              </m:sSub>
                            </m:e>
                          </m:d>
                        </m:den>
                      </m:f>
                    </m:oMath>
                  </m:oMathPara>
                </a14:m>
                <a:endParaRPr lang="en-US" sz="2400" dirty="0"/>
              </a:p>
            </p:txBody>
          </p:sp>
        </mc:Choice>
        <mc:Fallback xmlns="">
          <p:sp>
            <p:nvSpPr>
              <p:cNvPr id="58" name="Rectangle 57">
                <a:extLst>
                  <a:ext uri="{FF2B5EF4-FFF2-40B4-BE49-F238E27FC236}">
                    <a16:creationId xmlns:a16="http://schemas.microsoft.com/office/drawing/2014/main" id="{0ED4BB5D-D0E3-4BAD-BA0C-AEDDB05C636A}"/>
                  </a:ext>
                </a:extLst>
              </p:cNvPr>
              <p:cNvSpPr>
                <a:spLocks noRot="1" noChangeAspect="1" noMove="1" noResize="1" noEditPoints="1" noAdjustHandles="1" noChangeArrowheads="1" noChangeShapeType="1" noTextEdit="1"/>
              </p:cNvSpPr>
              <p:nvPr/>
            </p:nvSpPr>
            <p:spPr>
              <a:xfrm>
                <a:off x="17274151" y="7994109"/>
                <a:ext cx="3142783" cy="928331"/>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E39524CA-6FFC-4490-B5C1-C0B03F92D900}"/>
                  </a:ext>
                </a:extLst>
              </p:cNvPr>
              <p:cNvSpPr/>
              <p:nvPr/>
            </p:nvSpPr>
            <p:spPr>
              <a:xfrm>
                <a:off x="4610037" y="32718668"/>
                <a:ext cx="7393114" cy="16465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a:latin typeface="Cambria Math" panose="02040503050406030204" pitchFamily="18" charset="0"/>
                            </a:rPr>
                          </m:ctrlPr>
                        </m:dPr>
                        <m:e>
                          <m:r>
                            <m:rPr>
                              <m:sty m:val="p"/>
                            </m:rPr>
                            <a:rPr lang="en-US" sz="2400">
                              <a:latin typeface="Cambria Math" panose="02040503050406030204" pitchFamily="18" charset="0"/>
                            </a:rPr>
                            <m:t>Δ</m:t>
                          </m:r>
                          <m:sSubSup>
                            <m:sSubSupPr>
                              <m:ctrlPr>
                                <a:rPr lang="en-US" sz="2400" i="1">
                                  <a:latin typeface="Cambria Math" panose="02040503050406030204" pitchFamily="18" charset="0"/>
                                </a:rPr>
                              </m:ctrlPr>
                            </m:sSubSupPr>
                            <m:e>
                              <m:r>
                                <a:rPr lang="en-US" sz="2400" i="1">
                                  <a:latin typeface="Cambria Math" panose="02040503050406030204" pitchFamily="18" charset="0"/>
                                </a:rPr>
                                <m:t>𝑝</m:t>
                              </m:r>
                            </m:e>
                            <m:sub>
                              <m:r>
                                <a:rPr lang="en-US" sz="2400" i="1">
                                  <a:latin typeface="Cambria Math" panose="02040503050406030204" pitchFamily="18" charset="0"/>
                                </a:rPr>
                                <m:t>𝑟</m:t>
                              </m:r>
                            </m:sub>
                            <m:sup>
                              <m:r>
                                <a:rPr lang="en-US" sz="2400" i="0">
                                  <a:latin typeface="Cambria Math" panose="02040503050406030204" pitchFamily="18" charset="0"/>
                                </a:rPr>
                                <m:t>2</m:t>
                              </m:r>
                            </m:sup>
                          </m:sSubSup>
                        </m:e>
                      </m:d>
                      <m:r>
                        <a:rPr lang="en-US" sz="2400" i="0">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r>
                                    <a:rPr lang="en-US" sz="2400" i="0">
                                      <a:latin typeface="Cambria Math" panose="02040503050406030204" pitchFamily="18" charset="0"/>
                                    </a:rPr>
                                    <m:t>2</m:t>
                                  </m:r>
                                  <m:r>
                                    <a:rPr lang="en-US" sz="2400" i="1">
                                      <a:latin typeface="Cambria Math" panose="02040503050406030204" pitchFamily="18" charset="0"/>
                                    </a:rPr>
                                    <m:t>𝑁</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𝑝𝑎𝑟𝑡𝑖𝑐𝑙𝑒</m:t>
                                      </m:r>
                                    </m:sub>
                                  </m:sSub>
                                </m:num>
                                <m:den>
                                  <m:r>
                                    <a:rPr lang="en-US" sz="2400" i="1">
                                      <a:latin typeface="Cambria Math" panose="02040503050406030204" pitchFamily="18" charset="0"/>
                                    </a:rPr>
                                    <m:t>𝛾</m:t>
                                  </m:r>
                                </m:den>
                              </m:f>
                            </m:e>
                          </m:d>
                        </m:e>
                        <m:sup>
                          <m:r>
                            <a:rPr lang="en-US" sz="2400" i="0">
                              <a:latin typeface="Cambria Math" panose="02040503050406030204" pitchFamily="18" charset="0"/>
                            </a:rPr>
                            <m:t>2</m:t>
                          </m:r>
                        </m:sup>
                      </m:sSup>
                      <m:f>
                        <m:fPr>
                          <m:ctrlPr>
                            <a:rPr lang="en-US" sz="2400" i="1">
                              <a:latin typeface="Cambria Math" panose="02040503050406030204" pitchFamily="18" charset="0"/>
                            </a:rPr>
                          </m:ctrlPr>
                        </m:fPr>
                        <m:num>
                          <m:nary>
                            <m:naryPr>
                              <m:subHide m:val="on"/>
                              <m:supHide m:val="on"/>
                              <m:ctrlPr>
                                <a:rPr lang="en-US" sz="2400" i="1">
                                  <a:latin typeface="Cambria Math" panose="02040503050406030204" pitchFamily="18" charset="0"/>
                                </a:rPr>
                              </m:ctrlPr>
                            </m:naryPr>
                            <m:sub/>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type m:val="lin"/>
                                          <m:ctrlPr>
                                            <a:rPr lang="en-US" sz="2400" i="1">
                                              <a:latin typeface="Cambria Math" panose="02040503050406030204" pitchFamily="18" charset="0"/>
                                            </a:rPr>
                                          </m:ctrlPr>
                                        </m:fPr>
                                        <m:num>
                                          <m:d>
                                            <m:dPr>
                                              <m:ctrlPr>
                                                <a:rPr lang="en-US" sz="2400" i="1">
                                                  <a:latin typeface="Cambria Math" panose="02040503050406030204" pitchFamily="18" charset="0"/>
                                                </a:rPr>
                                              </m:ctrlPr>
                                            </m:dPr>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0">
                                                      <a:latin typeface="Cambria Math" panose="02040503050406030204" pitchFamily="18" charset="0"/>
                                                    </a:rPr>
                                                    <m:t>−</m:t>
                                                  </m:r>
                                                  <m:f>
                                                    <m:fPr>
                                                      <m:type m:val="lin"/>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𝑟</m:t>
                                                          </m:r>
                                                        </m:e>
                                                        <m:sup>
                                                          <m:r>
                                                            <a:rPr lang="en-US" sz="2400" i="0">
                                                              <a:latin typeface="Cambria Math" panose="02040503050406030204" pitchFamily="18" charset="0"/>
                                                            </a:rPr>
                                                            <m:t>2</m:t>
                                                          </m:r>
                                                        </m:sup>
                                                      </m:sSup>
                                                    </m:num>
                                                    <m:den>
                                                      <m:r>
                                                        <a:rPr lang="en-US" sz="2400" i="0">
                                                          <a:latin typeface="Cambria Math" panose="02040503050406030204" pitchFamily="18" charset="0"/>
                                                        </a:rPr>
                                                        <m:t>2</m:t>
                                                      </m:r>
                                                    </m:den>
                                                  </m:f>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r>
                                                        <a:rPr lang="en-US" sz="2400" i="1">
                                                          <a:latin typeface="Cambria Math" panose="02040503050406030204" pitchFamily="18" charset="0"/>
                                                        </a:rPr>
                                                        <m:t>𝑟</m:t>
                                                      </m:r>
                                                    </m:sub>
                                                  </m:sSub>
                                                </m:sup>
                                              </m:sSup>
                                              <m:r>
                                                <a:rPr lang="en-US" sz="2400" i="0">
                                                  <a:latin typeface="Cambria Math" panose="02040503050406030204" pitchFamily="18" charset="0"/>
                                                </a:rPr>
                                                <m:t>−1</m:t>
                                              </m:r>
                                            </m:e>
                                          </m:d>
                                        </m:num>
                                        <m:den>
                                          <m:r>
                                            <a:rPr lang="en-US" sz="2400" i="1">
                                              <a:latin typeface="Cambria Math" panose="02040503050406030204" pitchFamily="18" charset="0"/>
                                            </a:rPr>
                                            <m:t>𝑟</m:t>
                                          </m:r>
                                        </m:den>
                                      </m:f>
                                    </m:e>
                                  </m:d>
                                </m:e>
                                <m:sup>
                                  <m:r>
                                    <a:rPr lang="en-US" sz="2400" i="0">
                                      <a:latin typeface="Cambria Math" panose="02040503050406030204" pitchFamily="18" charset="0"/>
                                    </a:rPr>
                                    <m:t>2</m:t>
                                  </m:r>
                                </m:sup>
                              </m:sSup>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2</m:t>
                                      </m:r>
                                      <m:sSup>
                                        <m:sSupPr>
                                          <m:ctrlPr>
                                            <a:rPr lang="en-US" sz="2400" i="1">
                                              <a:latin typeface="Cambria Math" panose="02040503050406030204" pitchFamily="18" charset="0"/>
                                            </a:rPr>
                                          </m:ctrlPr>
                                        </m:sSupPr>
                                        <m:e>
                                          <m:r>
                                            <a:rPr lang="en-US" sz="2400" i="1">
                                              <a:latin typeface="Cambria Math" panose="02040503050406030204" pitchFamily="18" charset="0"/>
                                            </a:rPr>
                                            <m:t>𝑧</m:t>
                                          </m:r>
                                        </m:e>
                                        <m:sup>
                                          <m:r>
                                            <a:rPr lang="en-US" sz="2400" i="0">
                                              <a:latin typeface="Cambria Math" panose="02040503050406030204" pitchFamily="18" charset="0"/>
                                            </a:rPr>
                                            <m:t>2</m:t>
                                          </m:r>
                                        </m:sup>
                                      </m:sSup>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𝑧</m:t>
                                          </m:r>
                                        </m:sub>
                                        <m:sup>
                                          <m:r>
                                            <a:rPr lang="en-US" sz="2400" i="0">
                                              <a:latin typeface="Cambria Math" panose="02040503050406030204" pitchFamily="18" charset="0"/>
                                            </a:rPr>
                                            <m:t>2</m:t>
                                          </m:r>
                                        </m:sup>
                                      </m:sSubSup>
                                    </m:den>
                                  </m:f>
                                </m:sup>
                              </m:sSup>
                              <m:r>
                                <a:rPr lang="en-US" sz="2400" i="1">
                                  <a:latin typeface="Cambria Math" panose="02040503050406030204" pitchFamily="18" charset="0"/>
                                </a:rPr>
                                <m:t>𝑑𝑧</m:t>
                              </m:r>
                            </m:e>
                          </m:nary>
                        </m:num>
                        <m:den>
                          <m:nary>
                            <m:naryPr>
                              <m:subHide m:val="on"/>
                              <m:supHide m:val="on"/>
                              <m:ctrlPr>
                                <a:rPr lang="en-US" sz="2400" i="1">
                                  <a:latin typeface="Cambria Math" panose="02040503050406030204" pitchFamily="18" charset="0"/>
                                </a:rPr>
                              </m:ctrlPr>
                            </m:naryPr>
                            <m:sub/>
                            <m:sup/>
                            <m:e>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2</m:t>
                                      </m:r>
                                      <m:sSup>
                                        <m:sSupPr>
                                          <m:ctrlPr>
                                            <a:rPr lang="en-US" sz="2400" i="1">
                                              <a:latin typeface="Cambria Math" panose="02040503050406030204" pitchFamily="18" charset="0"/>
                                            </a:rPr>
                                          </m:ctrlPr>
                                        </m:sSupPr>
                                        <m:e>
                                          <m:r>
                                            <a:rPr lang="en-US" sz="2400" i="1">
                                              <a:latin typeface="Cambria Math" panose="02040503050406030204" pitchFamily="18" charset="0"/>
                                            </a:rPr>
                                            <m:t>𝑧</m:t>
                                          </m:r>
                                        </m:e>
                                        <m:sup>
                                          <m:r>
                                            <a:rPr lang="en-US" sz="2400" i="0">
                                              <a:latin typeface="Cambria Math" panose="02040503050406030204" pitchFamily="18" charset="0"/>
                                            </a:rPr>
                                            <m:t>2</m:t>
                                          </m:r>
                                        </m:sup>
                                      </m:sSup>
                                    </m:num>
                                    <m:den>
                                      <m:sSubSup>
                                        <m:sSubSupPr>
                                          <m:ctrlPr>
                                            <a:rPr lang="en-US" sz="2400" i="1">
                                              <a:latin typeface="Cambria Math" panose="02040503050406030204" pitchFamily="18" charset="0"/>
                                            </a:rPr>
                                          </m:ctrlPr>
                                        </m:sSubSupPr>
                                        <m:e>
                                          <m:r>
                                            <a:rPr lang="en-US" sz="2400" i="1">
                                              <a:latin typeface="Cambria Math" panose="02040503050406030204" pitchFamily="18" charset="0"/>
                                            </a:rPr>
                                            <m:t>𝜎</m:t>
                                          </m:r>
                                        </m:e>
                                        <m:sub>
                                          <m:r>
                                            <a:rPr lang="en-US" sz="2400" i="1">
                                              <a:latin typeface="Cambria Math" panose="02040503050406030204" pitchFamily="18" charset="0"/>
                                            </a:rPr>
                                            <m:t>𝑧</m:t>
                                          </m:r>
                                        </m:sub>
                                        <m:sup>
                                          <m:r>
                                            <a:rPr lang="en-US" sz="2400" i="0">
                                              <a:latin typeface="Cambria Math" panose="02040503050406030204" pitchFamily="18" charset="0"/>
                                            </a:rPr>
                                            <m:t>2</m:t>
                                          </m:r>
                                        </m:sup>
                                      </m:sSubSup>
                                    </m:den>
                                  </m:f>
                                </m:sup>
                              </m:sSup>
                              <m:r>
                                <a:rPr lang="en-US" sz="2400" i="1">
                                  <a:latin typeface="Cambria Math" panose="02040503050406030204" pitchFamily="18" charset="0"/>
                                </a:rPr>
                                <m:t>𝑑𝑧</m:t>
                              </m:r>
                            </m:e>
                          </m:nary>
                        </m:den>
                      </m:f>
                    </m:oMath>
                  </m:oMathPara>
                </a14:m>
                <a:endParaRPr lang="en-US" sz="2400" dirty="0"/>
              </a:p>
            </p:txBody>
          </p:sp>
        </mc:Choice>
        <mc:Fallback xmlns="">
          <p:sp>
            <p:nvSpPr>
              <p:cNvPr id="59" name="Rectangle 58">
                <a:extLst>
                  <a:ext uri="{FF2B5EF4-FFF2-40B4-BE49-F238E27FC236}">
                    <a16:creationId xmlns:a16="http://schemas.microsoft.com/office/drawing/2014/main" id="{E39524CA-6FFC-4490-B5C1-C0B03F92D900}"/>
                  </a:ext>
                </a:extLst>
              </p:cNvPr>
              <p:cNvSpPr>
                <a:spLocks noRot="1" noChangeAspect="1" noMove="1" noResize="1" noEditPoints="1" noAdjustHandles="1" noChangeArrowheads="1" noChangeShapeType="1" noTextEdit="1"/>
              </p:cNvSpPr>
              <p:nvPr/>
            </p:nvSpPr>
            <p:spPr>
              <a:xfrm>
                <a:off x="4610037" y="32718668"/>
                <a:ext cx="7393114" cy="1646541"/>
              </a:xfrm>
              <a:prstGeom prst="rect">
                <a:avLst/>
              </a:prstGeom>
              <a:blipFill>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E3ACB801-25CB-4597-9AF7-21BEBE4D5A6A}"/>
                  </a:ext>
                </a:extLst>
              </p:cNvPr>
              <p:cNvSpPr/>
              <p:nvPr/>
            </p:nvSpPr>
            <p:spPr>
              <a:xfrm>
                <a:off x="18420421" y="12019672"/>
                <a:ext cx="4204613" cy="1005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400" i="1" smtClean="0">
                              <a:latin typeface="Cambria Math" panose="02040503050406030204" pitchFamily="18" charset="0"/>
                            </a:rPr>
                          </m:ctrlPr>
                        </m:dPr>
                        <m:e>
                          <m:r>
                            <m:rPr>
                              <m:sty m:val="p"/>
                            </m:rPr>
                            <a:rPr lang="en-US" sz="2400">
                              <a:latin typeface="Cambria Math" panose="02040503050406030204" pitchFamily="18" charset="0"/>
                            </a:rPr>
                            <m:t>Δ</m:t>
                          </m:r>
                          <m:sSubSup>
                            <m:sSubSupPr>
                              <m:ctrlPr>
                                <a:rPr lang="en-US" sz="2400" i="1">
                                  <a:latin typeface="Cambria Math" panose="02040503050406030204" pitchFamily="18" charset="0"/>
                                </a:rPr>
                              </m:ctrlPr>
                            </m:sSubSupPr>
                            <m:e>
                              <m:r>
                                <a:rPr lang="en-US" sz="2400" i="1">
                                  <a:latin typeface="Cambria Math" panose="02040503050406030204" pitchFamily="18" charset="0"/>
                                </a:rPr>
                                <m:t>𝑝</m:t>
                              </m:r>
                            </m:e>
                            <m:sub>
                              <m:r>
                                <a:rPr lang="en-US" sz="2400" i="1">
                                  <a:latin typeface="Cambria Math" panose="02040503050406030204" pitchFamily="18" charset="0"/>
                                </a:rPr>
                                <m:t>𝑟</m:t>
                              </m:r>
                            </m:sub>
                            <m:sup>
                              <m:r>
                                <a:rPr lang="en-US" sz="2400" i="0">
                                  <a:latin typeface="Cambria Math" panose="02040503050406030204" pitchFamily="18" charset="0"/>
                                </a:rPr>
                                <m:t>2</m:t>
                              </m:r>
                            </m:sup>
                          </m:sSubSup>
                        </m:e>
                      </m:d>
                      <m:r>
                        <a:rPr lang="en-US" sz="2400" i="0">
                          <a:latin typeface="Cambria Math" panose="02040503050406030204" pitchFamily="18" charset="0"/>
                        </a:rPr>
                        <m:t>=4</m:t>
                      </m:r>
                      <m:sSubSup>
                        <m:sSubSupPr>
                          <m:ctrlPr>
                            <a:rPr lang="en-US" sz="2400" i="1">
                              <a:latin typeface="Cambria Math" panose="02040503050406030204" pitchFamily="18" charset="0"/>
                            </a:rPr>
                          </m:ctrlPr>
                        </m:sSubSupPr>
                        <m:e>
                          <m:r>
                            <a:rPr lang="en-US" sz="2400" i="1">
                              <a:latin typeface="Cambria Math" panose="02040503050406030204" pitchFamily="18" charset="0"/>
                            </a:rPr>
                            <m:t>𝐷</m:t>
                          </m:r>
                        </m:e>
                        <m:sub>
                          <m:r>
                            <a:rPr lang="en-US" sz="2400" i="1">
                              <a:latin typeface="Cambria Math" panose="02040503050406030204" pitchFamily="18" charset="0"/>
                            </a:rPr>
                            <m:t>𝑅</m:t>
                          </m:r>
                        </m:sub>
                        <m:sup>
                          <m:r>
                            <a:rPr lang="en-US" sz="2400" i="0">
                              <a:latin typeface="Cambria Math" panose="02040503050406030204" pitchFamily="18" charset="0"/>
                            </a:rPr>
                            <m:t>2</m:t>
                          </m:r>
                        </m:sup>
                      </m:sSubSup>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1">
                                              <a:latin typeface="Cambria Math" panose="02040503050406030204" pitchFamily="18" charset="0"/>
                                            </a:rPr>
                                            <m:t>𝑅</m:t>
                                          </m:r>
                                        </m:sub>
                                      </m:sSub>
                                    </m:sub>
                                  </m:sSub>
                                </m:num>
                                <m:den>
                                  <m:sSub>
                                    <m:sSubPr>
                                      <m:ctrlPr>
                                        <a:rPr lang="en-US" sz="2400" i="1">
                                          <a:latin typeface="Cambria Math" panose="02040503050406030204" pitchFamily="18" charset="0"/>
                                        </a:rPr>
                                      </m:ctrlPr>
                                    </m:sSubPr>
                                    <m:e>
                                      <m:r>
                                        <a:rPr lang="en-US" sz="2400" i="1">
                                          <a:latin typeface="Cambria Math" panose="02040503050406030204" pitchFamily="18" charset="0"/>
                                        </a:rPr>
                                        <m:t>𝜎</m:t>
                                      </m:r>
                                    </m:e>
                                    <m:sub>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1">
                                              <a:latin typeface="Cambria Math" panose="02040503050406030204" pitchFamily="18" charset="0"/>
                                            </a:rPr>
                                            <m:t>𝑅</m:t>
                                          </m:r>
                                        </m:sub>
                                      </m:sSub>
                                    </m:sub>
                                  </m:sSub>
                                </m:den>
                              </m:f>
                            </m:e>
                          </m:d>
                        </m:e>
                        <m:sup>
                          <m:r>
                            <a:rPr lang="en-US" sz="2400" i="0">
                              <a:latin typeface="Cambria Math" panose="02040503050406030204" pitchFamily="18" charset="0"/>
                            </a:rPr>
                            <m:t>2</m:t>
                          </m:r>
                        </m:sup>
                      </m:sSup>
                      <m:r>
                        <a:rPr lang="en-US" sz="2400" i="1">
                          <a:latin typeface="Cambria Math" panose="02040503050406030204" pitchFamily="18" charset="0"/>
                        </a:rPr>
                        <m:t>𝑁</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𝐶</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𝐶</m:t>
                              </m:r>
                            </m:sub>
                          </m:sSub>
                        </m:e>
                      </m:d>
                    </m:oMath>
                  </m:oMathPara>
                </a14:m>
                <a:endParaRPr lang="en-US" sz="2400" dirty="0"/>
              </a:p>
            </p:txBody>
          </p:sp>
        </mc:Choice>
        <mc:Fallback xmlns="">
          <p:sp>
            <p:nvSpPr>
              <p:cNvPr id="60" name="Rectangle 59">
                <a:extLst>
                  <a:ext uri="{FF2B5EF4-FFF2-40B4-BE49-F238E27FC236}">
                    <a16:creationId xmlns:a16="http://schemas.microsoft.com/office/drawing/2014/main" id="{E3ACB801-25CB-4597-9AF7-21BEBE4D5A6A}"/>
                  </a:ext>
                </a:extLst>
              </p:cNvPr>
              <p:cNvSpPr>
                <a:spLocks noRot="1" noChangeAspect="1" noMove="1" noResize="1" noEditPoints="1" noAdjustHandles="1" noChangeArrowheads="1" noChangeShapeType="1" noTextEdit="1"/>
              </p:cNvSpPr>
              <p:nvPr/>
            </p:nvSpPr>
            <p:spPr>
              <a:xfrm>
                <a:off x="18420421" y="12019672"/>
                <a:ext cx="4204613" cy="1005147"/>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686B7D91-C35D-43F7-A146-5211DA59C58F}"/>
                  </a:ext>
                </a:extLst>
              </p:cNvPr>
              <p:cNvSpPr/>
              <p:nvPr/>
            </p:nvSpPr>
            <p:spPr>
              <a:xfrm>
                <a:off x="24383660" y="11785618"/>
                <a:ext cx="6540508" cy="11994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sz="2400" i="1" smtClean="0">
                              <a:latin typeface="Cambria Math" panose="02040503050406030204" pitchFamily="18" charset="0"/>
                            </a:rPr>
                          </m:ctrlPr>
                        </m:sSupPr>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0">
                                  <a:latin typeface="Cambria Math" panose="02040503050406030204" pitchFamily="18" charset="0"/>
                                </a:rPr>
                                <m:t>0</m:t>
                              </m:r>
                            </m:sub>
                          </m:sSub>
                        </m:e>
                        <m:sup>
                          <m:r>
                            <a:rPr lang="en-US" sz="2400" i="0">
                              <a:latin typeface="Cambria Math" panose="02040503050406030204" pitchFamily="18" charset="0"/>
                            </a:rPr>
                            <m:t>′′</m:t>
                          </m:r>
                        </m:sup>
                      </m:sSup>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0">
                                  <a:latin typeface="Cambria Math" panose="02040503050406030204" pitchFamily="18" charset="0"/>
                                </a:rPr>
                                <m:t>0</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𝐶</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𝐶</m:t>
                              </m:r>
                            </m:sub>
                          </m:sSub>
                        </m:e>
                      </m:d>
                      <m:r>
                        <a:rPr lang="en-US" sz="2400" i="0">
                          <a:latin typeface="Cambria Math" panose="02040503050406030204" pitchFamily="18" charset="0"/>
                        </a:rPr>
                        <m:t>+</m:t>
                      </m:r>
                      <m:f>
                        <m:fPr>
                          <m:ctrlPr>
                            <a:rPr lang="en-US" sz="2400" i="1">
                              <a:latin typeface="Cambria Math" panose="02040503050406030204" pitchFamily="18" charset="0"/>
                            </a:rPr>
                          </m:ctrlPr>
                        </m:fPr>
                        <m:num>
                          <m:r>
                            <a:rPr lang="en-US" sz="2400" i="0">
                              <a:latin typeface="Cambria Math" panose="02040503050406030204" pitchFamily="18" charset="0"/>
                            </a:rPr>
                            <m:t>2</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𝐶</m:t>
                              </m:r>
                            </m:sub>
                          </m:sSub>
                        </m:num>
                        <m:den>
                          <m:rad>
                            <m:radPr>
                              <m:degHide m:val="on"/>
                              <m:ctrlPr>
                                <a:rPr lang="en-US" sz="2400" i="1">
                                  <a:latin typeface="Cambria Math" panose="02040503050406030204" pitchFamily="18" charset="0"/>
                                </a:rPr>
                              </m:ctrlPr>
                            </m:radPr>
                            <m:deg/>
                            <m:e>
                              <m:r>
                                <a:rPr lang="en-US" sz="2400" i="0">
                                  <a:latin typeface="Cambria Math" panose="02040503050406030204" pitchFamily="18" charset="0"/>
                                </a:rPr>
                                <m:t>2</m:t>
                              </m:r>
                            </m:e>
                          </m:rad>
                        </m:den>
                      </m:f>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f>
                                <m:fPr>
                                  <m:ctrlPr>
                                    <a:rPr lang="en-US" sz="2400" i="1">
                                      <a:latin typeface="Cambria Math" panose="02040503050406030204" pitchFamily="18" charset="0"/>
                                    </a:rPr>
                                  </m:ctrlPr>
                                </m:fPr>
                                <m:num>
                                  <m:r>
                                    <a:rPr lang="en-US" sz="2400" i="0">
                                      <a:latin typeface="Cambria Math" panose="02040503050406030204" pitchFamily="18" charset="0"/>
                                    </a:rPr>
                                    <m:t>−</m:t>
                                  </m:r>
                                  <m:sSup>
                                    <m:sSupPr>
                                      <m:ctrlPr>
                                        <a:rPr lang="en-US" sz="2400" i="1">
                                          <a:latin typeface="Cambria Math" panose="02040503050406030204" pitchFamily="18" charset="0"/>
                                        </a:rPr>
                                      </m:ctrlPr>
                                    </m:sSupPr>
                                    <m:e>
                                      <m:d>
                                        <m:dPr>
                                          <m:beg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0">
                                                  <a:latin typeface="Cambria Math" panose="02040503050406030204" pitchFamily="18" charset="0"/>
                                                </a:rPr>
                                                <m:t>0</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0">
                                                  <a:latin typeface="Cambria Math" panose="02040503050406030204" pitchFamily="18" charset="0"/>
                                                </a:rPr>
                                                <m:t>0</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𝐶</m:t>
                                              </m:r>
                                            </m:sub>
                                          </m:sSub>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m:t>
                                              </m:r>
                                              <m:r>
                                                <a:rPr lang="en-US" sz="2400" b="0" i="1" smtClean="0">
                                                  <a:latin typeface="Cambria Math" panose="02040503050406030204" pitchFamily="18" charset="0"/>
                                                </a:rPr>
                                                <m:t>𝑒</m:t>
                                              </m:r>
                                            </m:e>
                                            <m:sub>
                                              <m:r>
                                                <a:rPr lang="en-US" sz="2400" b="0" i="1" smtClean="0">
                                                  <a:latin typeface="Cambria Math" panose="02040503050406030204" pitchFamily="18" charset="0"/>
                                                </a:rPr>
                                                <m:t>𝐶</m:t>
                                              </m:r>
                                            </m:sub>
                                          </m:sSub>
                                        </m:e>
                                      </m:d>
                                    </m:e>
                                    <m:sup>
                                      <m:r>
                                        <a:rPr lang="en-US" sz="2400" i="0">
                                          <a:latin typeface="Cambria Math" panose="02040503050406030204" pitchFamily="18" charset="0"/>
                                        </a:rPr>
                                        <m:t>2</m:t>
                                      </m:r>
                                    </m:sup>
                                  </m:sSup>
                                </m:num>
                                <m:den>
                                  <m:r>
                                    <a:rPr lang="en-US" sz="2400" i="0">
                                      <a:latin typeface="Cambria Math" panose="02040503050406030204" pitchFamily="18" charset="0"/>
                                    </a:rPr>
                                    <m:t>2</m:t>
                                  </m:r>
                                  <m:r>
                                    <a:rPr lang="en-US" sz="2400" b="0" i="0" smtClean="0">
                                      <a:latin typeface="Cambria Math" panose="02040503050406030204" pitchFamily="18" charset="0"/>
                                    </a:rPr>
                                    <m:t>(1+</m:t>
                                  </m:r>
                                  <m:sSup>
                                    <m:sSupPr>
                                      <m:ctrlPr>
                                        <a:rPr lang="en-US" sz="2400" b="0" i="1" smtClean="0">
                                          <a:latin typeface="Cambria Math" panose="02040503050406030204" pitchFamily="18" charset="0"/>
                                        </a:rPr>
                                      </m:ctrlPr>
                                    </m:sSupPr>
                                    <m:e>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0</m:t>
                                              </m:r>
                                            </m:sub>
                                          </m:sSub>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𝐶</m:t>
                                              </m:r>
                                            </m:sub>
                                          </m:sSub>
                                        </m:e>
                                      </m:d>
                                    </m:e>
                                    <m:sup>
                                      <m:r>
                                        <a:rPr lang="en-US" sz="2400" b="0" i="1" smtClean="0">
                                          <a:latin typeface="Cambria Math" panose="02040503050406030204" pitchFamily="18" charset="0"/>
                                        </a:rPr>
                                        <m:t>2</m:t>
                                      </m:r>
                                    </m:sup>
                                  </m:sSup>
                                  <m:r>
                                    <a:rPr lang="en-US" sz="2400" b="0" i="1" smtClean="0">
                                      <a:latin typeface="Cambria Math" panose="02040503050406030204" pitchFamily="18" charset="0"/>
                                    </a:rPr>
                                    <m:t>)</m:t>
                                  </m:r>
                                </m:den>
                              </m:f>
                            </m:sup>
                          </m:sSup>
                          <m:r>
                            <a:rPr lang="en-US" sz="2400" i="0">
                              <a:latin typeface="Cambria Math" panose="02040503050406030204" pitchFamily="18" charset="0"/>
                            </a:rPr>
                            <m:t>−1</m:t>
                          </m:r>
                        </m:num>
                        <m:den>
                          <m:d>
                            <m:dPr>
                              <m:begChr m:val=""/>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i="0">
                                      <a:latin typeface="Cambria Math" panose="02040503050406030204" pitchFamily="18" charset="0"/>
                                    </a:rPr>
                                    <m:t>0</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𝑧</m:t>
                                  </m:r>
                                </m:e>
                                <m:sub>
                                  <m:r>
                                    <a:rPr lang="en-US" sz="2400" i="0">
                                      <a:latin typeface="Cambria Math" panose="02040503050406030204" pitchFamily="18" charset="0"/>
                                    </a:rPr>
                                    <m:t>0</m:t>
                                  </m:r>
                                </m:sub>
                              </m:sSub>
                              <m:r>
                                <a:rPr lang="en-US" sz="2400" i="0">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𝐷</m:t>
                                  </m:r>
                                </m:e>
                                <m:sub>
                                  <m:r>
                                    <a:rPr lang="en-US" sz="2400" i="1">
                                      <a:latin typeface="Cambria Math" panose="02040503050406030204" pitchFamily="18" charset="0"/>
                                    </a:rPr>
                                    <m:t>𝐶</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𝐶</m:t>
                                  </m:r>
                                </m:sub>
                              </m:sSub>
                            </m:e>
                          </m:d>
                        </m:den>
                      </m:f>
                      <m:sSup>
                        <m:sSupPr>
                          <m:ctrlPr>
                            <a:rPr lang="en-US" sz="2400" i="1">
                              <a:latin typeface="Cambria Math" panose="02040503050406030204" pitchFamily="18" charset="0"/>
                            </a:rPr>
                          </m:ctrlPr>
                        </m:sSupPr>
                        <m:e>
                          <m:r>
                            <a:rPr lang="en-US" sz="2400" i="1">
                              <a:latin typeface="Cambria Math" panose="02040503050406030204" pitchFamily="18" charset="0"/>
                            </a:rPr>
                            <m:t>𝑒</m:t>
                          </m:r>
                        </m:e>
                        <m:sup>
                          <m:r>
                            <a:rPr lang="en-US" sz="2400" i="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𝑧</m:t>
                              </m:r>
                            </m:e>
                            <m:sub>
                              <m:r>
                                <a:rPr lang="en-US" sz="2400" i="0">
                                  <a:latin typeface="Cambria Math" panose="02040503050406030204" pitchFamily="18" charset="0"/>
                                </a:rPr>
                                <m:t>0</m:t>
                              </m:r>
                            </m:sub>
                            <m:sup>
                              <m:r>
                                <a:rPr lang="en-US" sz="2400" i="0">
                                  <a:latin typeface="Cambria Math" panose="02040503050406030204" pitchFamily="18" charset="0"/>
                                </a:rPr>
                                <m:t>2</m:t>
                              </m:r>
                            </m:sup>
                          </m:sSubSup>
                        </m:sup>
                      </m:sSup>
                      <m:r>
                        <a:rPr lang="en-US" sz="2400" i="0">
                          <a:latin typeface="Cambria Math" panose="02040503050406030204" pitchFamily="18" charset="0"/>
                        </a:rPr>
                        <m:t>=0</m:t>
                      </m:r>
                    </m:oMath>
                  </m:oMathPara>
                </a14:m>
                <a:endParaRPr lang="en-US" sz="2400" dirty="0"/>
              </a:p>
            </p:txBody>
          </p:sp>
        </mc:Choice>
        <mc:Fallback xmlns="">
          <p:sp>
            <p:nvSpPr>
              <p:cNvPr id="61" name="Rectangle 60">
                <a:extLst>
                  <a:ext uri="{FF2B5EF4-FFF2-40B4-BE49-F238E27FC236}">
                    <a16:creationId xmlns:a16="http://schemas.microsoft.com/office/drawing/2014/main" id="{686B7D91-C35D-43F7-A146-5211DA59C58F}"/>
                  </a:ext>
                </a:extLst>
              </p:cNvPr>
              <p:cNvSpPr>
                <a:spLocks noRot="1" noChangeAspect="1" noMove="1" noResize="1" noEditPoints="1" noAdjustHandles="1" noChangeArrowheads="1" noChangeShapeType="1" noTextEdit="1"/>
              </p:cNvSpPr>
              <p:nvPr/>
            </p:nvSpPr>
            <p:spPr>
              <a:xfrm>
                <a:off x="24383660" y="11785618"/>
                <a:ext cx="6540508" cy="1199431"/>
              </a:xfrm>
              <a:prstGeom prst="rect">
                <a:avLst/>
              </a:prstGeom>
              <a:blipFill>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4" name="Rectangle 63">
                <a:extLst>
                  <a:ext uri="{FF2B5EF4-FFF2-40B4-BE49-F238E27FC236}">
                    <a16:creationId xmlns:a16="http://schemas.microsoft.com/office/drawing/2014/main" id="{E7C3ABD5-239C-401D-8A6D-892D7FB5D0DA}"/>
                  </a:ext>
                </a:extLst>
              </p:cNvPr>
              <p:cNvSpPr/>
              <p:nvPr/>
            </p:nvSpPr>
            <p:spPr>
              <a:xfrm>
                <a:off x="16800844" y="15367588"/>
                <a:ext cx="6969537" cy="1159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𝑁</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𝐶</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𝐶</m:t>
                              </m:r>
                            </m:sub>
                          </m:sSub>
                        </m:e>
                      </m:d>
                      <m:r>
                        <a:rPr lang="en-US" sz="2000" i="0">
                          <a:latin typeface="Cambria Math" panose="02040503050406030204" pitchFamily="18" charset="0"/>
                        </a:rPr>
                        <m:t>=</m:t>
                      </m:r>
                      <m:f>
                        <m:fPr>
                          <m:ctrlPr>
                            <a:rPr lang="en-US" sz="2000" i="1">
                              <a:latin typeface="Cambria Math" panose="02040503050406030204" pitchFamily="18" charset="0"/>
                            </a:rPr>
                          </m:ctrlPr>
                        </m:fPr>
                        <m:num>
                          <m:nary>
                            <m:naryPr>
                              <m:subHide m:val="on"/>
                              <m:supHide m:val="on"/>
                              <m:ctrlPr>
                                <a:rPr lang="en-US" sz="2000" i="1">
                                  <a:latin typeface="Cambria Math" panose="02040503050406030204" pitchFamily="18" charset="0"/>
                                </a:rPr>
                              </m:ctrlPr>
                            </m:naryPr>
                            <m:sub/>
                            <m:sup/>
                            <m:e>
                              <m:sSup>
                                <m:sSupPr>
                                  <m:ctrlPr>
                                    <a:rPr lang="en-US" sz="2000" i="1">
                                      <a:latin typeface="Cambria Math" panose="02040503050406030204" pitchFamily="18" charset="0"/>
                                    </a:rPr>
                                  </m:ctrlPr>
                                </m:sSupPr>
                                <m:e>
                                  <m:d>
                                    <m:dPr>
                                      <m:ctrlPr>
                                        <a:rPr lang="en-US" sz="2000" i="1" smtClean="0">
                                          <a:latin typeface="Cambria Math" panose="02040503050406030204" pitchFamily="18" charset="0"/>
                                        </a:rPr>
                                      </m:ctrlPr>
                                    </m:dPr>
                                    <m:e>
                                      <m:f>
                                        <m:fPr>
                                          <m:type m:val="lin"/>
                                          <m:ctrlPr>
                                            <a:rPr lang="en-US" sz="2000" i="1">
                                              <a:latin typeface="Cambria Math" panose="02040503050406030204" pitchFamily="18" charset="0"/>
                                            </a:rPr>
                                          </m:ctrlPr>
                                        </m:fPr>
                                        <m:num>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a:latin typeface="Cambria Math" panose="02040503050406030204" pitchFamily="18" charset="0"/>
                                                                    </a:rPr>
                                                                    <m:t>0</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𝐶</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𝐶</m:t>
                                                                  </m:r>
                                                                </m:sub>
                                                              </m:sSub>
                                                            </m:e>
                                                          </m:d>
                                                        </m:e>
                                                        <m:sup>
                                                          <m:r>
                                                            <a:rPr lang="en-US" sz="2000">
                                                              <a:latin typeface="Cambria Math" panose="02040503050406030204" pitchFamily="18" charset="0"/>
                                                            </a:rPr>
                                                            <m:t>2</m:t>
                                                          </m:r>
                                                        </m:sup>
                                                      </m:sSup>
                                                    </m:num>
                                                    <m:den>
                                                      <m:r>
                                                        <a:rPr lang="en-US" sz="2000">
                                                          <a:latin typeface="Cambria Math" panose="02040503050406030204" pitchFamily="18" charset="0"/>
                                                        </a:rPr>
                                                        <m:t>2</m:t>
                                                      </m:r>
                                                    </m:den>
                                                  </m:f>
                                                </m:sup>
                                              </m:sSup>
                                              <m:r>
                                                <a:rPr lang="en-US" sz="2000">
                                                  <a:latin typeface="Cambria Math" panose="02040503050406030204" pitchFamily="18" charset="0"/>
                                                </a:rPr>
                                                <m:t>−1</m:t>
                                              </m:r>
                                            </m:e>
                                          </m:d>
                                        </m:num>
                                        <m:den>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a:latin typeface="Cambria Math" panose="02040503050406030204" pitchFamily="18" charset="0"/>
                                                </a:rPr>
                                                <m:t>0</m:t>
                                              </m:r>
                                            </m:sub>
                                          </m:sSub>
                                        </m:den>
                                      </m:f>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a:latin typeface="Cambria Math" panose="02040503050406030204" pitchFamily="18" charset="0"/>
                                            </a:rPr>
                                            <m:t>0</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𝐶</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𝐶</m:t>
                                          </m:r>
                                        </m:sub>
                                      </m:sSub>
                                      <m:r>
                                        <a:rPr lang="en-US" sz="2000" i="1">
                                          <a:latin typeface="Cambria Math" panose="02040503050406030204" pitchFamily="18" charset="0"/>
                                        </a:rPr>
                                        <m:t>)</m:t>
                                      </m:r>
                                    </m:e>
                                  </m:d>
                                </m:e>
                                <m:sup>
                                  <m:r>
                                    <a:rPr lang="en-US" sz="2000" i="0">
                                      <a:latin typeface="Cambria Math" panose="02040503050406030204" pitchFamily="18" charset="0"/>
                                    </a:rPr>
                                    <m:t>2</m:t>
                                  </m:r>
                                </m:sup>
                              </m:sSup>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0">
                                      <a:latin typeface="Cambria Math" panose="02040503050406030204" pitchFamily="18" charset="0"/>
                                    </a:rPr>
                                    <m:t>−2</m:t>
                                  </m:r>
                                  <m:sSubSup>
                                    <m:sSubSupPr>
                                      <m:ctrlPr>
                                        <a:rPr lang="en-US" sz="2000" i="1">
                                          <a:latin typeface="Cambria Math" panose="02040503050406030204" pitchFamily="18" charset="0"/>
                                        </a:rPr>
                                      </m:ctrlPr>
                                    </m:sSubSupPr>
                                    <m:e>
                                      <m:r>
                                        <a:rPr lang="en-US" sz="2000" i="1">
                                          <a:latin typeface="Cambria Math" panose="02040503050406030204" pitchFamily="18" charset="0"/>
                                        </a:rPr>
                                        <m:t>𝑧</m:t>
                                      </m:r>
                                    </m:e>
                                    <m:sub>
                                      <m:r>
                                        <a:rPr lang="en-US" sz="2000" i="0">
                                          <a:latin typeface="Cambria Math" panose="02040503050406030204" pitchFamily="18" charset="0"/>
                                        </a:rPr>
                                        <m:t>0</m:t>
                                      </m:r>
                                    </m:sub>
                                    <m:sup>
                                      <m:r>
                                        <a:rPr lang="en-US" sz="2000" i="0">
                                          <a:latin typeface="Cambria Math" panose="02040503050406030204" pitchFamily="18" charset="0"/>
                                        </a:rPr>
                                        <m:t>2</m:t>
                                      </m:r>
                                    </m:sup>
                                  </m:sSubSup>
                                </m:sup>
                              </m:sSup>
                              <m:r>
                                <a:rPr lang="en-US" sz="2000" i="1">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0">
                                      <a:latin typeface="Cambria Math" panose="02040503050406030204" pitchFamily="18" charset="0"/>
                                    </a:rPr>
                                    <m:t>0</m:t>
                                  </m:r>
                                </m:sub>
                              </m:sSub>
                            </m:e>
                          </m:nary>
                        </m:num>
                        <m:den>
                          <m:nary>
                            <m:naryPr>
                              <m:subHide m:val="on"/>
                              <m:supHide m:val="on"/>
                              <m:ctrlPr>
                                <a:rPr lang="en-US" sz="2000" i="1">
                                  <a:latin typeface="Cambria Math" panose="02040503050406030204" pitchFamily="18" charset="0"/>
                                </a:rPr>
                              </m:ctrlPr>
                            </m:naryPr>
                            <m:sub/>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0">
                                      <a:latin typeface="Cambria Math" panose="02040503050406030204" pitchFamily="18" charset="0"/>
                                    </a:rPr>
                                    <m:t>−2</m:t>
                                  </m:r>
                                  <m:sSubSup>
                                    <m:sSubSupPr>
                                      <m:ctrlPr>
                                        <a:rPr lang="en-US" sz="2000" i="1">
                                          <a:latin typeface="Cambria Math" panose="02040503050406030204" pitchFamily="18" charset="0"/>
                                        </a:rPr>
                                      </m:ctrlPr>
                                    </m:sSubSupPr>
                                    <m:e>
                                      <m:r>
                                        <a:rPr lang="en-US" sz="2000" i="1">
                                          <a:latin typeface="Cambria Math" panose="02040503050406030204" pitchFamily="18" charset="0"/>
                                        </a:rPr>
                                        <m:t>𝑧</m:t>
                                      </m:r>
                                    </m:e>
                                    <m:sub>
                                      <m:r>
                                        <a:rPr lang="en-US" sz="2000" i="0">
                                          <a:latin typeface="Cambria Math" panose="02040503050406030204" pitchFamily="18" charset="0"/>
                                        </a:rPr>
                                        <m:t>0</m:t>
                                      </m:r>
                                    </m:sub>
                                    <m:sup>
                                      <m:r>
                                        <a:rPr lang="en-US" sz="2000" i="0">
                                          <a:latin typeface="Cambria Math" panose="02040503050406030204" pitchFamily="18" charset="0"/>
                                        </a:rPr>
                                        <m:t>2</m:t>
                                      </m:r>
                                    </m:sup>
                                  </m:sSubSup>
                                </m:sup>
                              </m:sSup>
                              <m:r>
                                <a:rPr lang="en-US" sz="2000" i="1">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0">
                                      <a:latin typeface="Cambria Math" panose="02040503050406030204" pitchFamily="18" charset="0"/>
                                    </a:rPr>
                                    <m:t>0</m:t>
                                  </m:r>
                                </m:sub>
                              </m:sSub>
                            </m:e>
                          </m:nary>
                        </m:den>
                      </m:f>
                    </m:oMath>
                  </m:oMathPara>
                </a14:m>
                <a:endParaRPr lang="en-US" sz="2000" dirty="0"/>
              </a:p>
            </p:txBody>
          </p:sp>
        </mc:Choice>
        <mc:Fallback xmlns="">
          <p:sp>
            <p:nvSpPr>
              <p:cNvPr id="64" name="Rectangle 63">
                <a:extLst>
                  <a:ext uri="{FF2B5EF4-FFF2-40B4-BE49-F238E27FC236}">
                    <a16:creationId xmlns:a16="http://schemas.microsoft.com/office/drawing/2014/main" id="{E7C3ABD5-239C-401D-8A6D-892D7FB5D0DA}"/>
                  </a:ext>
                </a:extLst>
              </p:cNvPr>
              <p:cNvSpPr>
                <a:spLocks noRot="1" noChangeAspect="1" noMove="1" noResize="1" noEditPoints="1" noAdjustHandles="1" noChangeArrowheads="1" noChangeShapeType="1" noTextEdit="1"/>
              </p:cNvSpPr>
              <p:nvPr/>
            </p:nvSpPr>
            <p:spPr>
              <a:xfrm>
                <a:off x="16800844" y="15367588"/>
                <a:ext cx="6969537" cy="1159485"/>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9" name="Rectangle 88">
                <a:extLst>
                  <a:ext uri="{FF2B5EF4-FFF2-40B4-BE49-F238E27FC236}">
                    <a16:creationId xmlns:a16="http://schemas.microsoft.com/office/drawing/2014/main" id="{9415BAC7-1C1D-417E-B0E9-82EF30CEC6A6}"/>
                  </a:ext>
                </a:extLst>
              </p:cNvPr>
              <p:cNvSpPr/>
              <p:nvPr/>
            </p:nvSpPr>
            <p:spPr>
              <a:xfrm>
                <a:off x="24139812" y="15373280"/>
                <a:ext cx="7135158" cy="11594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smtClean="0">
                          <a:latin typeface="Cambria Math" panose="02040503050406030204" pitchFamily="18" charset="0"/>
                        </a:rPr>
                        <m:t>𝐼</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𝐶</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𝑒</m:t>
                              </m:r>
                            </m:e>
                            <m:sub>
                              <m:r>
                                <a:rPr lang="en-US" sz="2000" b="0" i="1" smtClean="0">
                                  <a:latin typeface="Cambria Math" panose="02040503050406030204" pitchFamily="18" charset="0"/>
                                </a:rPr>
                                <m:t>𝐶</m:t>
                              </m:r>
                            </m:sub>
                          </m:sSub>
                        </m:e>
                      </m:d>
                      <m:r>
                        <a:rPr lang="en-US" sz="2000" i="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d>
                                <m:dPr>
                                  <m:ctrlPr>
                                    <a:rPr lang="en-US" sz="2000" i="1">
                                      <a:latin typeface="Cambria Math" panose="02040503050406030204" pitchFamily="18" charset="0"/>
                                    </a:rPr>
                                  </m:ctrlPr>
                                </m:dPr>
                                <m:e>
                                  <m:nary>
                                    <m:naryPr>
                                      <m:subHide m:val="on"/>
                                      <m:supHide m:val="on"/>
                                      <m:ctrlPr>
                                        <a:rPr lang="en-US" sz="2000" i="1">
                                          <a:latin typeface="Cambria Math" panose="02040503050406030204" pitchFamily="18" charset="0"/>
                                        </a:rPr>
                                      </m:ctrlPr>
                                    </m:naryPr>
                                    <m:sub/>
                                    <m:sup/>
                                    <m:e>
                                      <m:d>
                                        <m:dPr>
                                          <m:ctrlPr>
                                            <a:rPr lang="en-US" sz="2000" i="1" smtClean="0">
                                              <a:latin typeface="Cambria Math" panose="02040503050406030204" pitchFamily="18" charset="0"/>
                                            </a:rPr>
                                          </m:ctrlPr>
                                        </m:dPr>
                                        <m:e>
                                          <m:f>
                                            <m:fPr>
                                              <m:type m:val="lin"/>
                                              <m:ctrlPr>
                                                <a:rPr lang="en-US" sz="2000" i="1">
                                                  <a:latin typeface="Cambria Math" panose="02040503050406030204" pitchFamily="18" charset="0"/>
                                                </a:rPr>
                                              </m:ctrlPr>
                                            </m:fPr>
                                            <m:num>
                                              <m:d>
                                                <m:dPr>
                                                  <m:ctrlPr>
                                                    <a:rPr lang="en-US" sz="2000" i="1">
                                                      <a:latin typeface="Cambria Math" panose="02040503050406030204" pitchFamily="18" charset="0"/>
                                                    </a:rPr>
                                                  </m:ctrlPr>
                                                </m:dPr>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a:latin typeface="Cambria Math" panose="02040503050406030204" pitchFamily="18" charset="0"/>
                                                        </a:rPr>
                                                        <m:t>−</m:t>
                                                      </m:r>
                                                      <m:f>
                                                        <m:fPr>
                                                          <m:ctrlPr>
                                                            <a:rPr lang="en-US" sz="2000" i="1">
                                                              <a:latin typeface="Cambria Math" panose="02040503050406030204" pitchFamily="18" charset="0"/>
                                                            </a:rPr>
                                                          </m:ctrlPr>
                                                        </m:fPr>
                                                        <m:num>
                                                          <m:sSup>
                                                            <m:sSupPr>
                                                              <m:ctrlPr>
                                                                <a:rPr lang="en-US" sz="2000" i="1">
                                                                  <a:latin typeface="Cambria Math" panose="02040503050406030204" pitchFamily="18" charset="0"/>
                                                                </a:rPr>
                                                              </m:ctrlPr>
                                                            </m:sSupPr>
                                                            <m:e>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a:latin typeface="Cambria Math" panose="02040503050406030204" pitchFamily="18" charset="0"/>
                                                                    </a:rPr>
                                                                    <m:t>0</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a:latin typeface="Cambria Math" panose="02040503050406030204" pitchFamily="18" charset="0"/>
                                                                        </a:rPr>
                                                                        <m:t>0</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𝐶</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𝐶</m:t>
                                                                      </m:r>
                                                                    </m:sub>
                                                                  </m:sSub>
                                                                </m:e>
                                                              </m:d>
                                                            </m:e>
                                                            <m:sup>
                                                              <m:r>
                                                                <a:rPr lang="en-US" sz="2000">
                                                                  <a:latin typeface="Cambria Math" panose="02040503050406030204" pitchFamily="18" charset="0"/>
                                                                </a:rPr>
                                                                <m:t>2</m:t>
                                                              </m:r>
                                                            </m:sup>
                                                          </m:sSup>
                                                        </m:num>
                                                        <m:den>
                                                          <m:r>
                                                            <a:rPr lang="en-US" sz="2000">
                                                              <a:latin typeface="Cambria Math" panose="02040503050406030204" pitchFamily="18" charset="0"/>
                                                            </a:rPr>
                                                            <m:t>2</m:t>
                                                          </m:r>
                                                        </m:den>
                                                      </m:f>
                                                    </m:sup>
                                                  </m:sSup>
                                                  <m:r>
                                                    <a:rPr lang="en-US" sz="2000">
                                                      <a:latin typeface="Cambria Math" panose="02040503050406030204" pitchFamily="18" charset="0"/>
                                                    </a:rPr>
                                                    <m:t>−1</m:t>
                                                  </m:r>
                                                </m:e>
                                              </m:d>
                                            </m:num>
                                            <m:den>
                                              <m:sSub>
                                                <m:sSubPr>
                                                  <m:ctrlPr>
                                                    <a:rPr lang="en-US" sz="2000" i="1">
                                                      <a:latin typeface="Cambria Math" panose="02040503050406030204" pitchFamily="18" charset="0"/>
                                                    </a:rPr>
                                                  </m:ctrlPr>
                                                </m:sSubPr>
                                                <m:e>
                                                  <m:r>
                                                    <a:rPr lang="en-US" sz="2000" i="1">
                                                      <a:latin typeface="Cambria Math" panose="02040503050406030204" pitchFamily="18" charset="0"/>
                                                    </a:rPr>
                                                    <m:t>𝑟</m:t>
                                                  </m:r>
                                                </m:e>
                                                <m:sub>
                                                  <m:r>
                                                    <a:rPr lang="en-US" sz="2000">
                                                      <a:latin typeface="Cambria Math" panose="02040503050406030204" pitchFamily="18" charset="0"/>
                                                    </a:rPr>
                                                    <m:t>0</m:t>
                                                  </m:r>
                                                </m:sub>
                                              </m:sSub>
                                            </m:den>
                                          </m:f>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a:latin typeface="Cambria Math" panose="02040503050406030204" pitchFamily="18" charset="0"/>
                                                </a:rPr>
                                                <m:t>0</m:t>
                                              </m:r>
                                            </m:sub>
                                          </m:sSub>
                                          <m:r>
                                            <a:rPr lang="en-US" sz="200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𝐷</m:t>
                                              </m:r>
                                            </m:e>
                                            <m:sub>
                                              <m:r>
                                                <a:rPr lang="en-US" sz="2000" i="1">
                                                  <a:latin typeface="Cambria Math" panose="02040503050406030204" pitchFamily="18" charset="0"/>
                                                </a:rPr>
                                                <m:t>𝐶</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𝑒</m:t>
                                              </m:r>
                                            </m:e>
                                            <m:sub>
                                              <m:r>
                                                <a:rPr lang="en-US" sz="2000" i="1">
                                                  <a:latin typeface="Cambria Math" panose="02040503050406030204" pitchFamily="18" charset="0"/>
                                                </a:rPr>
                                                <m:t>𝐶</m:t>
                                              </m:r>
                                            </m:sub>
                                          </m:sSub>
                                          <m:r>
                                            <a:rPr lang="en-US" sz="2000" i="1">
                                              <a:latin typeface="Cambria Math" panose="02040503050406030204" pitchFamily="18" charset="0"/>
                                            </a:rPr>
                                            <m:t>)</m:t>
                                          </m:r>
                                        </m:e>
                                      </m:d>
                                    </m:e>
                                  </m:nary>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0">
                                          <a:latin typeface="Cambria Math" panose="02040503050406030204" pitchFamily="18" charset="0"/>
                                        </a:rPr>
                                        <m:t>−2</m:t>
                                      </m:r>
                                      <m:sSubSup>
                                        <m:sSubSupPr>
                                          <m:ctrlPr>
                                            <a:rPr lang="en-US" sz="2000" i="1">
                                              <a:latin typeface="Cambria Math" panose="02040503050406030204" pitchFamily="18" charset="0"/>
                                            </a:rPr>
                                          </m:ctrlPr>
                                        </m:sSubSupPr>
                                        <m:e>
                                          <m:r>
                                            <a:rPr lang="en-US" sz="2000" i="1">
                                              <a:latin typeface="Cambria Math" panose="02040503050406030204" pitchFamily="18" charset="0"/>
                                            </a:rPr>
                                            <m:t>𝑧</m:t>
                                          </m:r>
                                        </m:e>
                                        <m:sub>
                                          <m:r>
                                            <a:rPr lang="en-US" sz="2000" i="0">
                                              <a:latin typeface="Cambria Math" panose="02040503050406030204" pitchFamily="18" charset="0"/>
                                            </a:rPr>
                                            <m:t>0</m:t>
                                          </m:r>
                                        </m:sub>
                                        <m:sup>
                                          <m:r>
                                            <a:rPr lang="en-US" sz="2000" i="0">
                                              <a:latin typeface="Cambria Math" panose="02040503050406030204" pitchFamily="18" charset="0"/>
                                            </a:rPr>
                                            <m:t>2</m:t>
                                          </m:r>
                                        </m:sup>
                                      </m:sSubSup>
                                    </m:sup>
                                  </m:sSup>
                                  <m:r>
                                    <a:rPr lang="en-US" sz="2000" i="1">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0">
                                          <a:latin typeface="Cambria Math" panose="02040503050406030204" pitchFamily="18" charset="0"/>
                                        </a:rPr>
                                        <m:t>0</m:t>
                                      </m:r>
                                    </m:sub>
                                  </m:sSub>
                                </m:e>
                              </m:d>
                            </m:e>
                            <m:sup>
                              <m:r>
                                <a:rPr lang="en-US" sz="2000" i="0">
                                  <a:latin typeface="Cambria Math" panose="02040503050406030204" pitchFamily="18" charset="0"/>
                                </a:rPr>
                                <m:t>2</m:t>
                              </m:r>
                            </m:sup>
                          </m:sSup>
                        </m:num>
                        <m:den>
                          <m:nary>
                            <m:naryPr>
                              <m:subHide m:val="on"/>
                              <m:supHide m:val="on"/>
                              <m:ctrlPr>
                                <a:rPr lang="en-US" sz="2000" i="1">
                                  <a:latin typeface="Cambria Math" panose="02040503050406030204" pitchFamily="18" charset="0"/>
                                </a:rPr>
                              </m:ctrlPr>
                            </m:naryPr>
                            <m:sub/>
                            <m:sup/>
                            <m:e>
                              <m:sSup>
                                <m:sSupPr>
                                  <m:ctrlPr>
                                    <a:rPr lang="en-US" sz="2000" i="1">
                                      <a:latin typeface="Cambria Math" panose="02040503050406030204" pitchFamily="18" charset="0"/>
                                    </a:rPr>
                                  </m:ctrlPr>
                                </m:sSupPr>
                                <m:e>
                                  <m:r>
                                    <a:rPr lang="en-US" sz="2000" i="1">
                                      <a:latin typeface="Cambria Math" panose="02040503050406030204" pitchFamily="18" charset="0"/>
                                    </a:rPr>
                                    <m:t>𝑒</m:t>
                                  </m:r>
                                </m:e>
                                <m:sup>
                                  <m:r>
                                    <a:rPr lang="en-US" sz="2000" i="0">
                                      <a:latin typeface="Cambria Math" panose="02040503050406030204" pitchFamily="18" charset="0"/>
                                    </a:rPr>
                                    <m:t>−2</m:t>
                                  </m:r>
                                  <m:sSubSup>
                                    <m:sSubSupPr>
                                      <m:ctrlPr>
                                        <a:rPr lang="en-US" sz="2000" i="1">
                                          <a:latin typeface="Cambria Math" panose="02040503050406030204" pitchFamily="18" charset="0"/>
                                        </a:rPr>
                                      </m:ctrlPr>
                                    </m:sSubSupPr>
                                    <m:e>
                                      <m:r>
                                        <a:rPr lang="en-US" sz="2000" i="1">
                                          <a:latin typeface="Cambria Math" panose="02040503050406030204" pitchFamily="18" charset="0"/>
                                        </a:rPr>
                                        <m:t>𝑧</m:t>
                                      </m:r>
                                    </m:e>
                                    <m:sub>
                                      <m:r>
                                        <a:rPr lang="en-US" sz="2000" i="0">
                                          <a:latin typeface="Cambria Math" panose="02040503050406030204" pitchFamily="18" charset="0"/>
                                        </a:rPr>
                                        <m:t>0</m:t>
                                      </m:r>
                                    </m:sub>
                                    <m:sup>
                                      <m:r>
                                        <a:rPr lang="en-US" sz="2000" i="0">
                                          <a:latin typeface="Cambria Math" panose="02040503050406030204" pitchFamily="18" charset="0"/>
                                        </a:rPr>
                                        <m:t>2</m:t>
                                      </m:r>
                                    </m:sup>
                                  </m:sSubSup>
                                </m:sup>
                              </m:sSup>
                              <m:r>
                                <a:rPr lang="en-US" sz="2000" i="1">
                                  <a:latin typeface="Cambria Math" panose="02040503050406030204" pitchFamily="18" charset="0"/>
                                </a:rPr>
                                <m:t>𝑑</m:t>
                              </m:r>
                              <m:sSub>
                                <m:sSubPr>
                                  <m:ctrlPr>
                                    <a:rPr lang="en-US" sz="2000" i="1">
                                      <a:latin typeface="Cambria Math" panose="02040503050406030204" pitchFamily="18" charset="0"/>
                                    </a:rPr>
                                  </m:ctrlPr>
                                </m:sSubPr>
                                <m:e>
                                  <m:r>
                                    <a:rPr lang="en-US" sz="2000" i="1">
                                      <a:latin typeface="Cambria Math" panose="02040503050406030204" pitchFamily="18" charset="0"/>
                                    </a:rPr>
                                    <m:t>𝑧</m:t>
                                  </m:r>
                                </m:e>
                                <m:sub>
                                  <m:r>
                                    <a:rPr lang="en-US" sz="2000" i="0">
                                      <a:latin typeface="Cambria Math" panose="02040503050406030204" pitchFamily="18" charset="0"/>
                                    </a:rPr>
                                    <m:t>0</m:t>
                                  </m:r>
                                </m:sub>
                              </m:sSub>
                            </m:e>
                          </m:nary>
                        </m:den>
                      </m:f>
                    </m:oMath>
                  </m:oMathPara>
                </a14:m>
                <a:endParaRPr lang="en-US" sz="2000" dirty="0"/>
              </a:p>
            </p:txBody>
          </p:sp>
        </mc:Choice>
        <mc:Fallback xmlns="">
          <p:sp>
            <p:nvSpPr>
              <p:cNvPr id="89" name="Rectangle 88">
                <a:extLst>
                  <a:ext uri="{FF2B5EF4-FFF2-40B4-BE49-F238E27FC236}">
                    <a16:creationId xmlns:a16="http://schemas.microsoft.com/office/drawing/2014/main" id="{9415BAC7-1C1D-417E-B0E9-82EF30CEC6A6}"/>
                  </a:ext>
                </a:extLst>
              </p:cNvPr>
              <p:cNvSpPr>
                <a:spLocks noRot="1" noChangeAspect="1" noMove="1" noResize="1" noEditPoints="1" noAdjustHandles="1" noChangeArrowheads="1" noChangeShapeType="1" noTextEdit="1"/>
              </p:cNvSpPr>
              <p:nvPr/>
            </p:nvSpPr>
            <p:spPr>
              <a:xfrm>
                <a:off x="24139812" y="15373280"/>
                <a:ext cx="7135158" cy="1159485"/>
              </a:xfrm>
              <a:prstGeom prst="rect">
                <a:avLst/>
              </a:prstGeom>
              <a:blipFill>
                <a:blip r:embed="rId22"/>
                <a:stretch>
                  <a:fillRect/>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2A2A325-2C04-42A5-B88C-3F01ACF6090D}"/>
              </a:ext>
            </a:extLst>
          </p:cNvPr>
          <p:cNvSpPr txBox="1"/>
          <p:nvPr/>
        </p:nvSpPr>
        <p:spPr>
          <a:xfrm>
            <a:off x="16524317" y="9787077"/>
            <a:ext cx="15215751"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Towards an Analytic Solution</a:t>
            </a:r>
          </a:p>
        </p:txBody>
      </p:sp>
      <p:sp>
        <p:nvSpPr>
          <p:cNvPr id="11" name="TextBox 10">
            <a:extLst>
              <a:ext uri="{FF2B5EF4-FFF2-40B4-BE49-F238E27FC236}">
                <a16:creationId xmlns:a16="http://schemas.microsoft.com/office/drawing/2014/main" id="{30692B6F-DA32-4B68-9E4B-19EB4D107AB0}"/>
              </a:ext>
            </a:extLst>
          </p:cNvPr>
          <p:cNvSpPr txBox="1"/>
          <p:nvPr/>
        </p:nvSpPr>
        <p:spPr>
          <a:xfrm>
            <a:off x="914400" y="13320542"/>
            <a:ext cx="152273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Growth Rate Mechanism</a:t>
            </a:r>
          </a:p>
        </p:txBody>
      </p:sp>
      <p:sp>
        <p:nvSpPr>
          <p:cNvPr id="40" name="TextBox 39">
            <a:extLst>
              <a:ext uri="{FF2B5EF4-FFF2-40B4-BE49-F238E27FC236}">
                <a16:creationId xmlns:a16="http://schemas.microsoft.com/office/drawing/2014/main" id="{7C5120E5-7F78-4A8F-A91C-163D7B64E136}"/>
              </a:ext>
            </a:extLst>
          </p:cNvPr>
          <p:cNvSpPr txBox="1"/>
          <p:nvPr/>
        </p:nvSpPr>
        <p:spPr>
          <a:xfrm>
            <a:off x="914400" y="29690842"/>
            <a:ext cx="152273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Calculating a Growth Rate</a:t>
            </a:r>
          </a:p>
        </p:txBody>
      </p:sp>
      <p:sp>
        <p:nvSpPr>
          <p:cNvPr id="41" name="TextBox 40">
            <a:extLst>
              <a:ext uri="{FF2B5EF4-FFF2-40B4-BE49-F238E27FC236}">
                <a16:creationId xmlns:a16="http://schemas.microsoft.com/office/drawing/2014/main" id="{00CAF2D2-1EC3-4F86-8199-285E8D558D0E}"/>
              </a:ext>
            </a:extLst>
          </p:cNvPr>
          <p:cNvSpPr txBox="1"/>
          <p:nvPr/>
        </p:nvSpPr>
        <p:spPr>
          <a:xfrm>
            <a:off x="16611600" y="21967393"/>
            <a:ext cx="152273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E(D</a:t>
            </a:r>
            <a:r>
              <a:rPr lang="en-US" sz="4400" b="1" baseline="-25000" dirty="0">
                <a:latin typeface="Times New Roman" panose="02020603050405020304" pitchFamily="18" charset="0"/>
                <a:cs typeface="Times New Roman" panose="02020603050405020304" pitchFamily="18" charset="0"/>
              </a:rPr>
              <a:t>C</a:t>
            </a:r>
            <a:r>
              <a:rPr lang="en-US" sz="4400" b="1" dirty="0">
                <a:latin typeface="Times New Roman" panose="02020603050405020304" pitchFamily="18" charset="0"/>
                <a:cs typeface="Times New Roman" panose="02020603050405020304" pitchFamily="18" charset="0"/>
              </a:rPr>
              <a:t>, e</a:t>
            </a:r>
            <a:r>
              <a:rPr lang="en-US" sz="4400" b="1" baseline="-25000" dirty="0">
                <a:latin typeface="Times New Roman" panose="02020603050405020304" pitchFamily="18" charset="0"/>
                <a:cs typeface="Times New Roman" panose="02020603050405020304" pitchFamily="18" charset="0"/>
              </a:rPr>
              <a:t>C</a:t>
            </a:r>
            <a:r>
              <a:rPr lang="en-US" sz="4400" b="1" dirty="0">
                <a:latin typeface="Times New Roman" panose="02020603050405020304" pitchFamily="18" charset="0"/>
                <a:cs typeface="Times New Roman" panose="02020603050405020304" pitchFamily="18" charset="0"/>
              </a:rPr>
              <a:t>)</a:t>
            </a:r>
          </a:p>
        </p:txBody>
      </p:sp>
      <p:sp>
        <p:nvSpPr>
          <p:cNvPr id="42" name="TextBox 41">
            <a:extLst>
              <a:ext uri="{FF2B5EF4-FFF2-40B4-BE49-F238E27FC236}">
                <a16:creationId xmlns:a16="http://schemas.microsoft.com/office/drawing/2014/main" id="{C851BAA3-DCAD-4881-B3FD-6C611B6F46FB}"/>
              </a:ext>
            </a:extLst>
          </p:cNvPr>
          <p:cNvSpPr txBox="1"/>
          <p:nvPr/>
        </p:nvSpPr>
        <p:spPr>
          <a:xfrm>
            <a:off x="16872458" y="36376070"/>
            <a:ext cx="14814041"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Comparison to Simulation</a:t>
            </a:r>
          </a:p>
        </p:txBody>
      </p:sp>
      <p:sp>
        <p:nvSpPr>
          <p:cNvPr id="12" name="TextBox 11">
            <a:extLst>
              <a:ext uri="{FF2B5EF4-FFF2-40B4-BE49-F238E27FC236}">
                <a16:creationId xmlns:a16="http://schemas.microsoft.com/office/drawing/2014/main" id="{E60B4ABE-66F5-45B8-924A-EAF52A8B9F23}"/>
              </a:ext>
            </a:extLst>
          </p:cNvPr>
          <p:cNvSpPr txBox="1"/>
          <p:nvPr/>
        </p:nvSpPr>
        <p:spPr>
          <a:xfrm>
            <a:off x="8218183" y="14284998"/>
            <a:ext cx="7313638" cy="5632311"/>
          </a:xfrm>
          <a:prstGeom prst="rect">
            <a:avLst/>
          </a:prstGeom>
          <a:noFill/>
        </p:spPr>
        <p:txBody>
          <a:bodyPr wrap="square" rtlCol="0">
            <a:spAutoFit/>
          </a:bodyPr>
          <a:lstStyle/>
          <a:p>
            <a:pPr algn="just"/>
            <a:r>
              <a:rPr lang="en-US" sz="3600" dirty="0"/>
              <a:t>In a system that has highly asymmetric rigidities when colliding, it is possible for one beam to pull another beam through itself. In the case of the </a:t>
            </a:r>
            <a:r>
              <a:rPr lang="en-US" sz="3600" dirty="0" err="1"/>
              <a:t>LHeC</a:t>
            </a:r>
            <a:r>
              <a:rPr lang="en-US" sz="3600" dirty="0"/>
              <a:t> the proton beam pulls the electron beam through it (as can be seen to the left).  This effect will add transverse momentum changes in both directions  as can be seen below.</a:t>
            </a:r>
          </a:p>
        </p:txBody>
      </p:sp>
      <p:sp>
        <p:nvSpPr>
          <p:cNvPr id="13" name="TextBox 12">
            <a:extLst>
              <a:ext uri="{FF2B5EF4-FFF2-40B4-BE49-F238E27FC236}">
                <a16:creationId xmlns:a16="http://schemas.microsoft.com/office/drawing/2014/main" id="{61E319A8-7995-45AD-A2E9-A7649D986B26}"/>
              </a:ext>
            </a:extLst>
          </p:cNvPr>
          <p:cNvSpPr txBox="1"/>
          <p:nvPr/>
        </p:nvSpPr>
        <p:spPr>
          <a:xfrm>
            <a:off x="1235966" y="20009409"/>
            <a:ext cx="6982218" cy="3416320"/>
          </a:xfrm>
          <a:prstGeom prst="rect">
            <a:avLst/>
          </a:prstGeom>
          <a:noFill/>
        </p:spPr>
        <p:txBody>
          <a:bodyPr wrap="square" rtlCol="0">
            <a:spAutoFit/>
          </a:bodyPr>
          <a:lstStyle/>
          <a:p>
            <a:pPr algn="just"/>
            <a:r>
              <a:rPr lang="en-US" sz="3600" dirty="0"/>
              <a:t>If we assume that this effect adds only momentum kicks as it moves through the beam, then we can estimate the change in emittance from this interaction by using the definition of emittance.</a:t>
            </a:r>
          </a:p>
        </p:txBody>
      </p:sp>
      <p:sp>
        <p:nvSpPr>
          <p:cNvPr id="14" name="TextBox 13">
            <a:extLst>
              <a:ext uri="{FF2B5EF4-FFF2-40B4-BE49-F238E27FC236}">
                <a16:creationId xmlns:a16="http://schemas.microsoft.com/office/drawing/2014/main" id="{D5274E97-88DB-48B3-AE84-17399F5C89A0}"/>
              </a:ext>
            </a:extLst>
          </p:cNvPr>
          <p:cNvSpPr txBox="1"/>
          <p:nvPr/>
        </p:nvSpPr>
        <p:spPr>
          <a:xfrm>
            <a:off x="874208" y="30784800"/>
            <a:ext cx="15267492" cy="2308324"/>
          </a:xfrm>
          <a:prstGeom prst="rect">
            <a:avLst/>
          </a:prstGeom>
          <a:noFill/>
        </p:spPr>
        <p:txBody>
          <a:bodyPr wrap="square" rtlCol="0">
            <a:spAutoFit/>
          </a:bodyPr>
          <a:lstStyle/>
          <a:p>
            <a:pPr algn="just"/>
            <a:r>
              <a:rPr lang="en-US" sz="3600" dirty="0"/>
              <a:t>The simplest way to calculate &lt;</a:t>
            </a:r>
            <a:r>
              <a:rPr lang="el-GR" sz="3600" dirty="0"/>
              <a:t>Δ</a:t>
            </a:r>
            <a:r>
              <a:rPr lang="en-US" sz="3600" dirty="0"/>
              <a:t>p</a:t>
            </a:r>
            <a:r>
              <a:rPr lang="en-US" sz="3600" baseline="-25000" dirty="0"/>
              <a:t>r</a:t>
            </a:r>
            <a:r>
              <a:rPr lang="en-US" sz="3600" baseline="30000" dirty="0"/>
              <a:t>2</a:t>
            </a:r>
            <a:r>
              <a:rPr lang="en-US" sz="3600" dirty="0"/>
              <a:t>&gt; is to use a simulation code such as GUINEA-PIG and calculate it directly. Or, if we know the path of the electron beam through the ion beam, we can calculate the momentum change with this equation.</a:t>
            </a:r>
          </a:p>
        </p:txBody>
      </p:sp>
      <p:sp>
        <p:nvSpPr>
          <p:cNvPr id="15" name="TextBox 14">
            <a:extLst>
              <a:ext uri="{FF2B5EF4-FFF2-40B4-BE49-F238E27FC236}">
                <a16:creationId xmlns:a16="http://schemas.microsoft.com/office/drawing/2014/main" id="{C5CED020-8A58-4905-8166-D3EA613D77F5}"/>
              </a:ext>
            </a:extLst>
          </p:cNvPr>
          <p:cNvSpPr txBox="1"/>
          <p:nvPr/>
        </p:nvSpPr>
        <p:spPr>
          <a:xfrm>
            <a:off x="914400" y="34365209"/>
            <a:ext cx="15227300" cy="1200329"/>
          </a:xfrm>
          <a:prstGeom prst="rect">
            <a:avLst/>
          </a:prstGeom>
          <a:noFill/>
        </p:spPr>
        <p:txBody>
          <a:bodyPr wrap="square" rtlCol="0">
            <a:spAutoFit/>
          </a:bodyPr>
          <a:lstStyle/>
          <a:p>
            <a:pPr algn="just"/>
            <a:r>
              <a:rPr lang="en-US" sz="3600" dirty="0"/>
              <a:t>In order to find the path through the beam, we can either use an ansatz approximation, or solve the equations of motion</a:t>
            </a:r>
          </a:p>
        </p:txBody>
      </p:sp>
      <p:sp>
        <p:nvSpPr>
          <p:cNvPr id="50" name="Rectangle 49">
            <a:extLst>
              <a:ext uri="{FF2B5EF4-FFF2-40B4-BE49-F238E27FC236}">
                <a16:creationId xmlns:a16="http://schemas.microsoft.com/office/drawing/2014/main" id="{E571AD7E-1B59-4B39-950D-9597DA615F5F}"/>
              </a:ext>
            </a:extLst>
          </p:cNvPr>
          <p:cNvSpPr/>
          <p:nvPr/>
        </p:nvSpPr>
        <p:spPr>
          <a:xfrm>
            <a:off x="16738812" y="5818777"/>
            <a:ext cx="15010704" cy="3606541"/>
          </a:xfrm>
          <a:prstGeom prst="rect">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F81693C6-8B51-4CF6-B2AC-336E66969E2D}"/>
              </a:ext>
            </a:extLst>
          </p:cNvPr>
          <p:cNvSpPr txBox="1"/>
          <p:nvPr/>
        </p:nvSpPr>
        <p:spPr>
          <a:xfrm>
            <a:off x="16846431" y="5863194"/>
            <a:ext cx="152273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Making the System Dimensionless</a:t>
            </a:r>
          </a:p>
        </p:txBody>
      </p:sp>
      <p:sp>
        <p:nvSpPr>
          <p:cNvPr id="16" name="TextBox 15">
            <a:extLst>
              <a:ext uri="{FF2B5EF4-FFF2-40B4-BE49-F238E27FC236}">
                <a16:creationId xmlns:a16="http://schemas.microsoft.com/office/drawing/2014/main" id="{07AFF5A1-A9A9-4250-991F-C774CB6B21B9}"/>
              </a:ext>
            </a:extLst>
          </p:cNvPr>
          <p:cNvSpPr txBox="1"/>
          <p:nvPr/>
        </p:nvSpPr>
        <p:spPr>
          <a:xfrm>
            <a:off x="16804563" y="6713252"/>
            <a:ext cx="14807551" cy="1200329"/>
          </a:xfrm>
          <a:prstGeom prst="rect">
            <a:avLst/>
          </a:prstGeom>
          <a:noFill/>
        </p:spPr>
        <p:txBody>
          <a:bodyPr wrap="square" rtlCol="0">
            <a:spAutoFit/>
          </a:bodyPr>
          <a:lstStyle/>
          <a:p>
            <a:pPr algn="just"/>
            <a:r>
              <a:rPr lang="en-US" sz="3600" dirty="0"/>
              <a:t>We can make our equations dimensionless by using the disruption parameter and casting the dimensions to multiples of the standard deviation.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4EE14B7-5C04-4D13-819A-9C8DB093AEED}"/>
                  </a:ext>
                </a:extLst>
              </p:cNvPr>
              <p:cNvSpPr txBox="1"/>
              <p:nvPr/>
            </p:nvSpPr>
            <p:spPr>
              <a:xfrm>
                <a:off x="22383842" y="8110457"/>
                <a:ext cx="1020792" cy="69294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𝑟</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𝑟</m:t>
                              </m:r>
                            </m:sub>
                          </m:sSub>
                        </m:den>
                      </m:f>
                    </m:oMath>
                  </m:oMathPara>
                </a14:m>
                <a:endParaRPr lang="en-US" sz="2400" dirty="0"/>
              </a:p>
            </p:txBody>
          </p:sp>
        </mc:Choice>
        <mc:Fallback xmlns="">
          <p:sp>
            <p:nvSpPr>
              <p:cNvPr id="17" name="TextBox 16">
                <a:extLst>
                  <a:ext uri="{FF2B5EF4-FFF2-40B4-BE49-F238E27FC236}">
                    <a16:creationId xmlns:a16="http://schemas.microsoft.com/office/drawing/2014/main" id="{34EE14B7-5C04-4D13-819A-9C8DB093AEED}"/>
                  </a:ext>
                </a:extLst>
              </p:cNvPr>
              <p:cNvSpPr txBox="1">
                <a:spLocks noRot="1" noChangeAspect="1" noMove="1" noResize="1" noEditPoints="1" noAdjustHandles="1" noChangeArrowheads="1" noChangeShapeType="1" noTextEdit="1"/>
              </p:cNvSpPr>
              <p:nvPr/>
            </p:nvSpPr>
            <p:spPr>
              <a:xfrm>
                <a:off x="22383842" y="8110457"/>
                <a:ext cx="1020792" cy="692947"/>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E3823367-0A4D-4DFE-A186-E41AA361FB08}"/>
                  </a:ext>
                </a:extLst>
              </p:cNvPr>
              <p:cNvSpPr txBox="1"/>
              <p:nvPr/>
            </p:nvSpPr>
            <p:spPr>
              <a:xfrm>
                <a:off x="26261571" y="8112133"/>
                <a:ext cx="1048107" cy="69044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𝑧</m:t>
                          </m:r>
                        </m:e>
                        <m:sub>
                          <m:r>
                            <a:rPr lang="en-US" sz="2400" b="0" i="1" smtClean="0">
                              <a:latin typeface="Cambria Math" panose="02040503050406030204" pitchFamily="18" charset="0"/>
                            </a:rPr>
                            <m:t>0</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𝑧</m:t>
                          </m:r>
                        </m:num>
                        <m:den>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𝑧</m:t>
                              </m:r>
                            </m:sub>
                          </m:sSub>
                        </m:den>
                      </m:f>
                    </m:oMath>
                  </m:oMathPara>
                </a14:m>
                <a:endParaRPr lang="en-US" sz="2400" dirty="0"/>
              </a:p>
            </p:txBody>
          </p:sp>
        </mc:Choice>
        <mc:Fallback xmlns="">
          <p:sp>
            <p:nvSpPr>
              <p:cNvPr id="52" name="TextBox 51">
                <a:extLst>
                  <a:ext uri="{FF2B5EF4-FFF2-40B4-BE49-F238E27FC236}">
                    <a16:creationId xmlns:a16="http://schemas.microsoft.com/office/drawing/2014/main" id="{E3823367-0A4D-4DFE-A186-E41AA361FB08}"/>
                  </a:ext>
                </a:extLst>
              </p:cNvPr>
              <p:cNvSpPr txBox="1">
                <a:spLocks noRot="1" noChangeAspect="1" noMove="1" noResize="1" noEditPoints="1" noAdjustHandles="1" noChangeArrowheads="1" noChangeShapeType="1" noTextEdit="1"/>
              </p:cNvSpPr>
              <p:nvPr/>
            </p:nvSpPr>
            <p:spPr>
              <a:xfrm>
                <a:off x="26261571" y="8112133"/>
                <a:ext cx="1048107" cy="690445"/>
              </a:xfrm>
              <a:prstGeom prst="rect">
                <a:avLst/>
              </a:prstGeom>
              <a:blipFill>
                <a:blip r:embed="rId24"/>
                <a:stretch>
                  <a:fillRect/>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3C87FCD4-5F63-4524-A6D5-11684190E2CE}"/>
              </a:ext>
            </a:extLst>
          </p:cNvPr>
          <p:cNvSpPr txBox="1"/>
          <p:nvPr/>
        </p:nvSpPr>
        <p:spPr>
          <a:xfrm>
            <a:off x="16872458" y="10763044"/>
            <a:ext cx="14659269" cy="1077218"/>
          </a:xfrm>
          <a:prstGeom prst="rect">
            <a:avLst/>
          </a:prstGeom>
          <a:noFill/>
        </p:spPr>
        <p:txBody>
          <a:bodyPr wrap="square" rtlCol="0">
            <a:spAutoFit/>
          </a:bodyPr>
          <a:lstStyle/>
          <a:p>
            <a:pPr algn="just"/>
            <a:r>
              <a:rPr lang="en-US" sz="3200" dirty="0"/>
              <a:t>Using these substitutions, and the round beam </a:t>
            </a:r>
            <a:r>
              <a:rPr lang="en-US" sz="3200" dirty="0" err="1"/>
              <a:t>Basetti</a:t>
            </a:r>
            <a:r>
              <a:rPr lang="en-US" sz="3200" dirty="0"/>
              <a:t>-Erskine approximations the equations for &lt;</a:t>
            </a:r>
            <a:r>
              <a:rPr lang="el-GR" sz="3200" dirty="0"/>
              <a:t>Δ</a:t>
            </a:r>
            <a:r>
              <a:rPr lang="en-US" sz="3200" dirty="0"/>
              <a:t>p</a:t>
            </a:r>
            <a:r>
              <a:rPr lang="en-US" sz="3200" baseline="-25000" dirty="0"/>
              <a:t>r</a:t>
            </a:r>
            <a:r>
              <a:rPr lang="en-US" sz="3200" baseline="30000" dirty="0"/>
              <a:t>2</a:t>
            </a:r>
            <a:r>
              <a:rPr lang="en-US" sz="3200" dirty="0"/>
              <a:t>&gt; and the path through the beam reduce to </a:t>
            </a:r>
          </a:p>
        </p:txBody>
      </p:sp>
      <p:sp>
        <p:nvSpPr>
          <p:cNvPr id="19" name="TextBox 18">
            <a:extLst>
              <a:ext uri="{FF2B5EF4-FFF2-40B4-BE49-F238E27FC236}">
                <a16:creationId xmlns:a16="http://schemas.microsoft.com/office/drawing/2014/main" id="{D61653CE-5E01-4AC8-A729-F7C224106980}"/>
              </a:ext>
            </a:extLst>
          </p:cNvPr>
          <p:cNvSpPr txBox="1"/>
          <p:nvPr/>
        </p:nvSpPr>
        <p:spPr>
          <a:xfrm>
            <a:off x="16800844" y="13024819"/>
            <a:ext cx="14811270" cy="2062103"/>
          </a:xfrm>
          <a:prstGeom prst="rect">
            <a:avLst/>
          </a:prstGeom>
          <a:noFill/>
        </p:spPr>
        <p:txBody>
          <a:bodyPr wrap="square" rtlCol="0">
            <a:spAutoFit/>
          </a:bodyPr>
          <a:lstStyle/>
          <a:p>
            <a:pPr algn="just"/>
            <a:r>
              <a:rPr lang="en-US" sz="3200" dirty="0"/>
              <a:t>Where D</a:t>
            </a:r>
            <a:r>
              <a:rPr lang="en-US" sz="3200" baseline="-25000" dirty="0"/>
              <a:t>C</a:t>
            </a:r>
            <a:r>
              <a:rPr lang="en-US" sz="3200" dirty="0"/>
              <a:t> is the disruption parameter “seen” by the Colliding (electron) beam, and D</a:t>
            </a:r>
            <a:r>
              <a:rPr lang="en-US" sz="3200" baseline="-25000" dirty="0"/>
              <a:t>R</a:t>
            </a:r>
            <a:r>
              <a:rPr lang="en-US" sz="3200" dirty="0"/>
              <a:t> is the disruption parameter “seen” by the Reference (proton) beam. Since these substitutions uniquely define a path through the reference beam, we can use N(D</a:t>
            </a:r>
            <a:r>
              <a:rPr lang="en-US" sz="3200" baseline="-25000" dirty="0"/>
              <a:t>C</a:t>
            </a:r>
            <a:r>
              <a:rPr lang="en-US" sz="3200" dirty="0"/>
              <a:t>,e</a:t>
            </a:r>
            <a:r>
              <a:rPr lang="en-US" sz="3200" baseline="-25000" dirty="0"/>
              <a:t>C</a:t>
            </a:r>
            <a:r>
              <a:rPr lang="en-US" sz="3200" dirty="0"/>
              <a:t>) to find &lt;</a:t>
            </a:r>
            <a:r>
              <a:rPr lang="el-GR" sz="3200" dirty="0"/>
              <a:t>Δ</a:t>
            </a:r>
            <a:r>
              <a:rPr lang="en-US" sz="3200" dirty="0"/>
              <a:t>p</a:t>
            </a:r>
            <a:r>
              <a:rPr lang="en-US" sz="3200" baseline="-25000" dirty="0"/>
              <a:t>r</a:t>
            </a:r>
            <a:r>
              <a:rPr lang="en-US" sz="3200" baseline="30000" dirty="0"/>
              <a:t>2</a:t>
            </a:r>
            <a:r>
              <a:rPr lang="en-US" sz="3200" dirty="0"/>
              <a:t>&gt; and if we want to subtract out &lt;</a:t>
            </a:r>
            <a:r>
              <a:rPr lang="el-GR" sz="3200" dirty="0"/>
              <a:t>Δ</a:t>
            </a:r>
            <a:r>
              <a:rPr lang="en-US" sz="3200" dirty="0" err="1"/>
              <a:t>p</a:t>
            </a:r>
            <a:r>
              <a:rPr lang="en-US" sz="3200" baseline="-25000" dirty="0" err="1"/>
              <a:t>r</a:t>
            </a:r>
            <a:r>
              <a:rPr lang="en-US" sz="3200" dirty="0"/>
              <a:t>&gt;</a:t>
            </a:r>
            <a:r>
              <a:rPr lang="en-US" sz="3200" baseline="30000" dirty="0"/>
              <a:t>2 </a:t>
            </a:r>
            <a:r>
              <a:rPr lang="en-US" sz="3200" dirty="0"/>
              <a:t>then we would subtract I(D</a:t>
            </a:r>
            <a:r>
              <a:rPr lang="en-US" sz="3200" baseline="-25000" dirty="0"/>
              <a:t>C</a:t>
            </a:r>
            <a:r>
              <a:rPr lang="en-US" sz="3200" dirty="0"/>
              <a:t>,e</a:t>
            </a:r>
            <a:r>
              <a:rPr lang="en-US" sz="3200" baseline="-25000" dirty="0"/>
              <a:t>C</a:t>
            </a:r>
            <a:r>
              <a:rPr lang="en-US" sz="3200" dirty="0"/>
              <a:t>).</a:t>
            </a:r>
          </a:p>
        </p:txBody>
      </p:sp>
      <p:sp>
        <p:nvSpPr>
          <p:cNvPr id="55" name="TextBox 54">
            <a:extLst>
              <a:ext uri="{FF2B5EF4-FFF2-40B4-BE49-F238E27FC236}">
                <a16:creationId xmlns:a16="http://schemas.microsoft.com/office/drawing/2014/main" id="{37BA5074-48D1-49D0-878E-9E1568428941}"/>
              </a:ext>
            </a:extLst>
          </p:cNvPr>
          <p:cNvSpPr txBox="1"/>
          <p:nvPr/>
        </p:nvSpPr>
        <p:spPr>
          <a:xfrm>
            <a:off x="16666669" y="17154220"/>
            <a:ext cx="15073399"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The Growth Rate Equation</a:t>
            </a:r>
          </a:p>
        </p:txBody>
      </p:sp>
      <p:sp>
        <p:nvSpPr>
          <p:cNvPr id="20" name="TextBox 19">
            <a:extLst>
              <a:ext uri="{FF2B5EF4-FFF2-40B4-BE49-F238E27FC236}">
                <a16:creationId xmlns:a16="http://schemas.microsoft.com/office/drawing/2014/main" id="{918C8AE8-BDDE-486A-9E1B-B66825E3E183}"/>
              </a:ext>
            </a:extLst>
          </p:cNvPr>
          <p:cNvSpPr txBox="1"/>
          <p:nvPr/>
        </p:nvSpPr>
        <p:spPr>
          <a:xfrm>
            <a:off x="16872458" y="19737467"/>
            <a:ext cx="14739656" cy="400110"/>
          </a:xfrm>
          <a:prstGeom prst="rect">
            <a:avLst/>
          </a:prstGeom>
          <a:noFill/>
        </p:spPr>
        <p:txBody>
          <a:bodyPr wrap="square" rtlCol="0">
            <a:spAutoFit/>
          </a:bodyPr>
          <a:lstStyle/>
          <a:p>
            <a:pPr algn="just"/>
            <a:r>
              <a:rPr lang="en-US" sz="2000" dirty="0"/>
              <a:t>The “E” term includes N(D</a:t>
            </a:r>
            <a:r>
              <a:rPr lang="en-US" sz="2000" baseline="-25000" dirty="0"/>
              <a:t>C</a:t>
            </a:r>
            <a:r>
              <a:rPr lang="en-US" sz="2000" dirty="0"/>
              <a:t>) and I(D</a:t>
            </a:r>
            <a:r>
              <a:rPr lang="en-US" sz="2000" baseline="-25000" dirty="0"/>
              <a:t>C</a:t>
            </a:r>
            <a:r>
              <a:rPr lang="en-US" sz="2000" dirty="0"/>
              <a:t>), k=1 if damping is included, k=0 if it is not included. If the hourglass effect is not desired then e</a:t>
            </a:r>
            <a:r>
              <a:rPr lang="en-US" sz="2000" baseline="-25000" dirty="0"/>
              <a:t>C</a:t>
            </a:r>
            <a:r>
              <a:rPr lang="en-US" sz="2000" dirty="0"/>
              <a:t>=0.</a:t>
            </a:r>
          </a:p>
        </p:txBody>
      </p:sp>
      <p:sp>
        <p:nvSpPr>
          <p:cNvPr id="22" name="TextBox 21">
            <a:extLst>
              <a:ext uri="{FF2B5EF4-FFF2-40B4-BE49-F238E27FC236}">
                <a16:creationId xmlns:a16="http://schemas.microsoft.com/office/drawing/2014/main" id="{B2EE2240-B73E-46DC-8D5B-BDA101599F2B}"/>
              </a:ext>
            </a:extLst>
          </p:cNvPr>
          <p:cNvSpPr txBox="1"/>
          <p:nvPr/>
        </p:nvSpPr>
        <p:spPr>
          <a:xfrm>
            <a:off x="16885698" y="27820294"/>
            <a:ext cx="14726416" cy="1200329"/>
          </a:xfrm>
          <a:prstGeom prst="rect">
            <a:avLst/>
          </a:prstGeom>
          <a:noFill/>
        </p:spPr>
        <p:txBody>
          <a:bodyPr wrap="square" rtlCol="0">
            <a:spAutoFit/>
          </a:bodyPr>
          <a:lstStyle/>
          <a:p>
            <a:pPr algn="just"/>
            <a:r>
              <a:rPr lang="en-US" sz="2400" dirty="0"/>
              <a:t>We can see in these plots that the growth rate will saturate at higher D</a:t>
            </a:r>
            <a:r>
              <a:rPr lang="en-US" sz="2400" baseline="-25000" dirty="0"/>
              <a:t>C</a:t>
            </a:r>
            <a:r>
              <a:rPr lang="en-US" sz="2400" dirty="0"/>
              <a:t>, this is because above a certain point the Reference beam will simply “suck” the colliding beam into it no matter what. There is a maximum at D</a:t>
            </a:r>
            <a:r>
              <a:rPr lang="en-US" sz="2400" baseline="-25000" dirty="0"/>
              <a:t>C</a:t>
            </a:r>
            <a:r>
              <a:rPr lang="en-US" sz="2400" dirty="0"/>
              <a:t>=8.89, this is where the colliding beam has equal portions on both sides of the reference beam.</a:t>
            </a:r>
          </a:p>
        </p:txBody>
      </p:sp>
      <p:sp>
        <p:nvSpPr>
          <p:cNvPr id="23" name="TextBox 22">
            <a:extLst>
              <a:ext uri="{FF2B5EF4-FFF2-40B4-BE49-F238E27FC236}">
                <a16:creationId xmlns:a16="http://schemas.microsoft.com/office/drawing/2014/main" id="{22564B11-1DD6-467C-A5DA-1CBF2809EB9B}"/>
              </a:ext>
            </a:extLst>
          </p:cNvPr>
          <p:cNvSpPr txBox="1"/>
          <p:nvPr/>
        </p:nvSpPr>
        <p:spPr>
          <a:xfrm>
            <a:off x="16961618" y="37078024"/>
            <a:ext cx="7360005" cy="4031873"/>
          </a:xfrm>
          <a:prstGeom prst="rect">
            <a:avLst/>
          </a:prstGeom>
          <a:noFill/>
        </p:spPr>
        <p:txBody>
          <a:bodyPr wrap="square" rtlCol="0">
            <a:spAutoFit/>
          </a:bodyPr>
          <a:lstStyle/>
          <a:p>
            <a:pPr algn="just"/>
            <a:r>
              <a:rPr lang="en-US" sz="3200" dirty="0"/>
              <a:t>Using the same sets of simulation parameters as before we can calculate the expected growth rate. The simulation we used did not correct for offsets from the collisions, but did have hourglass. As a result we would expect the N(D</a:t>
            </a:r>
            <a:r>
              <a:rPr lang="en-US" sz="3200" baseline="-25000" dirty="0"/>
              <a:t>C</a:t>
            </a:r>
            <a:r>
              <a:rPr lang="en-US" sz="3200" dirty="0"/>
              <a:t>,e</a:t>
            </a:r>
            <a:r>
              <a:rPr lang="en-US" sz="3200" baseline="-25000" dirty="0"/>
              <a:t>C</a:t>
            </a:r>
            <a:r>
              <a:rPr lang="en-US" sz="3200" dirty="0"/>
              <a:t>) terms to be the closest to simulations, and that is what we observe</a:t>
            </a:r>
            <a:r>
              <a:rPr lang="en-US" dirty="0"/>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0B0C84FB-1A78-4A08-A261-140B3DBC6DE4}"/>
                  </a:ext>
                </a:extLst>
              </p:cNvPr>
              <p:cNvSpPr txBox="1"/>
              <p:nvPr/>
            </p:nvSpPr>
            <p:spPr>
              <a:xfrm>
                <a:off x="2756484" y="23844897"/>
                <a:ext cx="3707105" cy="37273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rad>
                        <m:radPr>
                          <m:degHide m:val="on"/>
                          <m:ctrlPr>
                            <a:rPr lang="en-US" sz="2000" b="0" i="1" smtClean="0">
                              <a:latin typeface="Cambria Math" panose="02040503050406030204" pitchFamily="18" charset="0"/>
                            </a:rPr>
                          </m:ctrlPr>
                        </m:radPr>
                        <m:deg/>
                        <m:e>
                          <m:d>
                            <m:dPr>
                              <m:begChr m:val="⟨"/>
                              <m:endChr m:val="⟩"/>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e>
                          </m:d>
                          <m:d>
                            <m:dPr>
                              <m:begChr m:val="⟨"/>
                              <m:endChr m:val="⟩"/>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𝑝</m:t>
                                          </m:r>
                                        </m:e>
                                        <m:sub>
                                          <m:r>
                                            <a:rPr lang="en-US" sz="2000" b="0" i="1" smtClean="0">
                                              <a:latin typeface="Cambria Math" panose="02040503050406030204" pitchFamily="18" charset="0"/>
                                            </a:rPr>
                                            <m:t>𝑟</m:t>
                                          </m:r>
                                        </m:sub>
                                      </m:sSub>
                                      <m:r>
                                        <a:rPr lang="en-US" sz="2000" b="0" i="1" smtClean="0">
                                          <a:latin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𝑝</m:t>
                                          </m:r>
                                        </m:e>
                                        <m:sub>
                                          <m:r>
                                            <a:rPr lang="en-US" sz="2000" b="0" i="1" smtClean="0">
                                              <a:latin typeface="Cambria Math" panose="02040503050406030204" pitchFamily="18" charset="0"/>
                                              <a:ea typeface="Cambria Math" panose="02040503050406030204" pitchFamily="18" charset="0"/>
                                            </a:rPr>
                                            <m:t>𝑟</m:t>
                                          </m:r>
                                        </m:sub>
                                      </m:sSub>
                                    </m:e>
                                  </m:d>
                                </m:e>
                                <m:sup>
                                  <m:r>
                                    <a:rPr lang="en-US" sz="2000" b="0" i="1" smtClean="0">
                                      <a:latin typeface="Cambria Math" panose="02040503050406030204" pitchFamily="18" charset="0"/>
                                    </a:rPr>
                                    <m:t>2</m:t>
                                  </m:r>
                                </m:sup>
                              </m:sSup>
                            </m:e>
                          </m:d>
                          <m:r>
                            <a:rPr lang="en-US" sz="2000" b="0" i="1" smtClean="0">
                              <a:latin typeface="Cambria Math" panose="02040503050406030204" pitchFamily="18" charset="0"/>
                            </a:rPr>
                            <m:t>−</m:t>
                          </m:r>
                          <m:sSup>
                            <m:sSupPr>
                              <m:ctrlPr>
                                <a:rPr lang="en-US" sz="2000" b="0" i="1" smtClean="0">
                                  <a:latin typeface="Cambria Math" panose="02040503050406030204" pitchFamily="18" charset="0"/>
                                </a:rPr>
                              </m:ctrlPr>
                            </m:sSupPr>
                            <m:e>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𝑟</m:t>
                                  </m:r>
                                  <m:sSub>
                                    <m:sSubPr>
                                      <m:ctrlPr>
                                        <a:rPr lang="en-US" sz="2000" i="1">
                                          <a:latin typeface="Cambria Math" panose="02040503050406030204" pitchFamily="18" charset="0"/>
                                        </a:rPr>
                                      </m:ctrlPr>
                                    </m:sSubPr>
                                    <m:e>
                                      <m:r>
                                        <a:rPr lang="en-US" sz="2000" i="1">
                                          <a:latin typeface="Cambria Math" panose="02040503050406030204" pitchFamily="18" charset="0"/>
                                        </a:rPr>
                                        <m:t>𝑝</m:t>
                                      </m:r>
                                    </m:e>
                                    <m:sub>
                                      <m:r>
                                        <a:rPr lang="en-US" sz="2000" i="1">
                                          <a:latin typeface="Cambria Math" panose="02040503050406030204" pitchFamily="18" charset="0"/>
                                        </a:rPr>
                                        <m:t>𝑟</m:t>
                                      </m:r>
                                    </m:sub>
                                  </m:sSub>
                                </m:e>
                              </m:d>
                            </m:e>
                            <m:sup>
                              <m:r>
                                <a:rPr lang="en-US" sz="2000" b="0" i="1" smtClean="0">
                                  <a:latin typeface="Cambria Math" panose="02040503050406030204" pitchFamily="18" charset="0"/>
                                </a:rPr>
                                <m:t>2</m:t>
                              </m:r>
                            </m:sup>
                          </m:sSup>
                        </m:e>
                      </m:rad>
                    </m:oMath>
                  </m:oMathPara>
                </a14:m>
                <a:endParaRPr lang="en-US" sz="2000" dirty="0"/>
              </a:p>
            </p:txBody>
          </p:sp>
        </mc:Choice>
        <mc:Fallback xmlns="">
          <p:sp>
            <p:nvSpPr>
              <p:cNvPr id="24" name="TextBox 23">
                <a:extLst>
                  <a:ext uri="{FF2B5EF4-FFF2-40B4-BE49-F238E27FC236}">
                    <a16:creationId xmlns:a16="http://schemas.microsoft.com/office/drawing/2014/main" id="{0B0C84FB-1A78-4A08-A261-140B3DBC6DE4}"/>
                  </a:ext>
                </a:extLst>
              </p:cNvPr>
              <p:cNvSpPr txBox="1">
                <a:spLocks noRot="1" noChangeAspect="1" noMove="1" noResize="1" noEditPoints="1" noAdjustHandles="1" noChangeArrowheads="1" noChangeShapeType="1" noTextEdit="1"/>
              </p:cNvSpPr>
              <p:nvPr/>
            </p:nvSpPr>
            <p:spPr>
              <a:xfrm>
                <a:off x="2756484" y="23844897"/>
                <a:ext cx="3707105" cy="372731"/>
              </a:xfrm>
              <a:prstGeom prst="rect">
                <a:avLst/>
              </a:prstGeom>
              <a:blipFill>
                <a:blip r:embed="rId25"/>
                <a:stretch>
                  <a:fillRect l="-329" r="-329" b="-213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F71E3A6A-7765-4CEA-9288-9BE1984FEF7A}"/>
                  </a:ext>
                </a:extLst>
              </p:cNvPr>
              <p:cNvSpPr txBox="1"/>
              <p:nvPr/>
            </p:nvSpPr>
            <p:spPr>
              <a:xfrm>
                <a:off x="2756484" y="25267221"/>
                <a:ext cx="2539157" cy="9093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rPr>
                            <m:t>0</m:t>
                          </m:r>
                        </m:sub>
                      </m:sSub>
                      <m:rad>
                        <m:radPr>
                          <m:degHide m:val="on"/>
                          <m:ctrlPr>
                            <a:rPr lang="en-US" sz="2000" b="0" i="1" smtClean="0">
                              <a:latin typeface="Cambria Math" panose="02040503050406030204" pitchFamily="18" charset="0"/>
                            </a:rPr>
                          </m:ctrlPr>
                        </m:radPr>
                        <m:deg/>
                        <m:e>
                          <m:r>
                            <a:rPr lang="en-US" sz="2000" b="0" i="1" smtClean="0">
                              <a:latin typeface="Cambria Math" panose="02040503050406030204" pitchFamily="18" charset="0"/>
                            </a:rPr>
                            <m:t>1+</m:t>
                          </m:r>
                          <m:f>
                            <m:fPr>
                              <m:ctrlPr>
                                <a:rPr lang="en-US" sz="2000" b="0" i="1" smtClean="0">
                                  <a:latin typeface="Cambria Math" panose="02040503050406030204" pitchFamily="18" charset="0"/>
                                </a:rPr>
                              </m:ctrlPr>
                            </m:fPr>
                            <m:num>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𝑝</m:t>
                                      </m:r>
                                    </m:e>
                                    <m:sub>
                                      <m:r>
                                        <a:rPr lang="en-US" sz="2000" b="0" i="1" smtClean="0">
                                          <a:latin typeface="Cambria Math" panose="02040503050406030204" pitchFamily="18" charset="0"/>
                                          <a:ea typeface="Cambria Math" panose="02040503050406030204" pitchFamily="18" charset="0"/>
                                        </a:rPr>
                                        <m:t>𝑟</m:t>
                                      </m:r>
                                    </m:sub>
                                    <m:sup>
                                      <m:r>
                                        <a:rPr lang="en-US" sz="2000" b="0" i="1" smtClean="0">
                                          <a:latin typeface="Cambria Math" panose="02040503050406030204" pitchFamily="18" charset="0"/>
                                          <a:ea typeface="Cambria Math" panose="02040503050406030204" pitchFamily="18" charset="0"/>
                                        </a:rPr>
                                        <m:t>2</m:t>
                                      </m:r>
                                    </m:sup>
                                  </m:sSubSup>
                                </m:e>
                              </m:d>
                              <m:d>
                                <m:dPr>
                                  <m:begChr m:val="⟨"/>
                                  <m:endChr m:val="⟩"/>
                                  <m:ctrlPr>
                                    <a:rPr lang="en-US" sz="2000" b="0" i="1" smtClean="0">
                                      <a:latin typeface="Cambria Math" panose="02040503050406030204" pitchFamily="18" charset="0"/>
                                    </a:rPr>
                                  </m:ctrlPr>
                                </m:dPr>
                                <m:e>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rPr>
                                        <m:t>𝑟</m:t>
                                      </m:r>
                                    </m:e>
                                    <m:sup>
                                      <m:r>
                                        <a:rPr lang="en-US" sz="2000" b="0" i="1" smtClean="0">
                                          <a:latin typeface="Cambria Math" panose="02040503050406030204" pitchFamily="18" charset="0"/>
                                        </a:rPr>
                                        <m:t>2</m:t>
                                      </m:r>
                                    </m:sup>
                                  </m:sSup>
                                </m:e>
                              </m:d>
                            </m:num>
                            <m:den>
                              <m:sSup>
                                <m:sSupPr>
                                  <m:ctrlPr>
                                    <a:rPr lang="en-US" sz="2000" b="0" i="1" smtClean="0">
                                      <a:latin typeface="Cambria Math" panose="02040503050406030204" pitchFamily="18" charset="0"/>
                                    </a:rPr>
                                  </m:ctrlPr>
                                </m:sSup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rPr>
                                        <m:t>0</m:t>
                                      </m:r>
                                    </m:sub>
                                  </m:sSub>
                                </m:e>
                                <m:sup>
                                  <m:r>
                                    <a:rPr lang="en-US" sz="2000" b="0" i="1" smtClean="0">
                                      <a:latin typeface="Cambria Math" panose="02040503050406030204" pitchFamily="18" charset="0"/>
                                    </a:rPr>
                                    <m:t>2</m:t>
                                  </m:r>
                                </m:sup>
                              </m:sSup>
                            </m:den>
                          </m:f>
                        </m:e>
                      </m:rad>
                    </m:oMath>
                  </m:oMathPara>
                </a14:m>
                <a:endParaRPr lang="en-US" sz="2000" dirty="0"/>
              </a:p>
            </p:txBody>
          </p:sp>
        </mc:Choice>
        <mc:Fallback xmlns="">
          <p:sp>
            <p:nvSpPr>
              <p:cNvPr id="25" name="TextBox 24">
                <a:extLst>
                  <a:ext uri="{FF2B5EF4-FFF2-40B4-BE49-F238E27FC236}">
                    <a16:creationId xmlns:a16="http://schemas.microsoft.com/office/drawing/2014/main" id="{F71E3A6A-7765-4CEA-9288-9BE1984FEF7A}"/>
                  </a:ext>
                </a:extLst>
              </p:cNvPr>
              <p:cNvSpPr txBox="1">
                <a:spLocks noRot="1" noChangeAspect="1" noMove="1" noResize="1" noEditPoints="1" noAdjustHandles="1" noChangeArrowheads="1" noChangeShapeType="1" noTextEdit="1"/>
              </p:cNvSpPr>
              <p:nvPr/>
            </p:nvSpPr>
            <p:spPr>
              <a:xfrm>
                <a:off x="2756484" y="25267221"/>
                <a:ext cx="2539157" cy="909352"/>
              </a:xfrm>
              <a:prstGeom prst="rect">
                <a:avLst/>
              </a:prstGeom>
              <a:blipFill>
                <a:blip r:embed="rId26"/>
                <a:stretch>
                  <a:fillRect b="-671"/>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38281932-95CC-4CD4-9A7C-13D84C4DA5F4}"/>
              </a:ext>
            </a:extLst>
          </p:cNvPr>
          <p:cNvSpPr txBox="1"/>
          <p:nvPr/>
        </p:nvSpPr>
        <p:spPr>
          <a:xfrm>
            <a:off x="1175556" y="24699137"/>
            <a:ext cx="7441484" cy="369332"/>
          </a:xfrm>
          <a:prstGeom prst="rect">
            <a:avLst/>
          </a:prstGeom>
          <a:noFill/>
        </p:spPr>
        <p:txBody>
          <a:bodyPr wrap="square" rtlCol="0">
            <a:spAutoFit/>
          </a:bodyPr>
          <a:lstStyle/>
          <a:p>
            <a:r>
              <a:rPr lang="en-US" dirty="0"/>
              <a:t>This reduces to the following.  </a:t>
            </a:r>
          </a:p>
        </p:txBody>
      </p:sp>
      <p:sp>
        <p:nvSpPr>
          <p:cNvPr id="27" name="TextBox 26">
            <a:extLst>
              <a:ext uri="{FF2B5EF4-FFF2-40B4-BE49-F238E27FC236}">
                <a16:creationId xmlns:a16="http://schemas.microsoft.com/office/drawing/2014/main" id="{A135BB3A-90B6-469F-80A8-561C4643D63A}"/>
              </a:ext>
            </a:extLst>
          </p:cNvPr>
          <p:cNvSpPr txBox="1"/>
          <p:nvPr/>
        </p:nvSpPr>
        <p:spPr>
          <a:xfrm>
            <a:off x="1235966" y="26305899"/>
            <a:ext cx="5979588" cy="646331"/>
          </a:xfrm>
          <a:prstGeom prst="rect">
            <a:avLst/>
          </a:prstGeom>
          <a:noFill/>
        </p:spPr>
        <p:txBody>
          <a:bodyPr wrap="square" rtlCol="0">
            <a:spAutoFit/>
          </a:bodyPr>
          <a:lstStyle/>
          <a:p>
            <a:r>
              <a:rPr lang="en-US" dirty="0"/>
              <a:t>If we make use of a Taylor expansion, and the fact that &lt;r</a:t>
            </a:r>
            <a:r>
              <a:rPr lang="en-US" baseline="30000" dirty="0"/>
              <a:t>2</a:t>
            </a:r>
            <a:r>
              <a:rPr lang="en-US" dirty="0"/>
              <a:t>&gt;=</a:t>
            </a:r>
            <a:r>
              <a:rPr lang="el-GR" dirty="0"/>
              <a:t>β</a:t>
            </a:r>
            <a:r>
              <a:rPr lang="en-US" dirty="0"/>
              <a:t>*</a:t>
            </a:r>
            <a:r>
              <a:rPr lang="el-GR" dirty="0"/>
              <a:t>ε</a:t>
            </a:r>
            <a:r>
              <a:rPr lang="en-US" baseline="-25000" dirty="0"/>
              <a:t>0</a:t>
            </a:r>
            <a:r>
              <a:rPr lang="en-US" dirty="0"/>
              <a:t>, we get that,</a:t>
            </a: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69CB7D29-F19D-4741-AEF4-EE409C8A1D87}"/>
                  </a:ext>
                </a:extLst>
              </p:cNvPr>
              <p:cNvSpPr txBox="1"/>
              <p:nvPr/>
            </p:nvSpPr>
            <p:spPr>
              <a:xfrm>
                <a:off x="2756484" y="27494480"/>
                <a:ext cx="2211055"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𝜀</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sSup>
                        <m:sSupPr>
                          <m:ctrlPr>
                            <a:rPr lang="en-US" sz="2000" b="0" i="1" smtClean="0">
                              <a:latin typeface="Cambria Math" panose="02040503050406030204" pitchFamily="18" charset="0"/>
                            </a:rPr>
                          </m:ctrlPr>
                        </m:sSupPr>
                        <m:e>
                          <m:r>
                            <a:rPr lang="en-US" sz="2000" b="0" i="1" smtClean="0">
                              <a:latin typeface="Cambria Math" panose="02040503050406030204" pitchFamily="18" charset="0"/>
                              <a:ea typeface="Cambria Math" panose="02040503050406030204" pitchFamily="18" charset="0"/>
                            </a:rPr>
                            <m:t>𝛽</m:t>
                          </m:r>
                        </m:e>
                        <m:sup>
                          <m:r>
                            <a:rPr lang="en-US" sz="2000" b="0" i="1" smtClean="0">
                              <a:latin typeface="Cambria Math" panose="02040503050406030204" pitchFamily="18" charset="0"/>
                            </a:rPr>
                            <m:t>∗</m:t>
                          </m:r>
                        </m:sup>
                      </m:sSup>
                      <m:d>
                        <m:dPr>
                          <m:begChr m:val="⟨"/>
                          <m:endChr m:val="⟩"/>
                          <m:ctrlPr>
                            <a:rPr lang="en-US" sz="2000" b="0" i="1" smtClean="0">
                              <a:latin typeface="Cambria Math" panose="02040503050406030204" pitchFamily="18" charset="0"/>
                            </a:rPr>
                          </m:ctrlPr>
                        </m:dPr>
                        <m:e>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𝑝</m:t>
                              </m:r>
                            </m:e>
                            <m:sub>
                              <m:r>
                                <a:rPr lang="en-US" sz="2000" b="0" i="1" smtClean="0">
                                  <a:latin typeface="Cambria Math" panose="02040503050406030204" pitchFamily="18" charset="0"/>
                                  <a:ea typeface="Cambria Math" panose="02040503050406030204" pitchFamily="18" charset="0"/>
                                </a:rPr>
                                <m:t>𝑟</m:t>
                              </m:r>
                            </m:sub>
                            <m:sup>
                              <m:r>
                                <a:rPr lang="en-US" sz="2000" b="0" i="1" smtClean="0">
                                  <a:latin typeface="Cambria Math" panose="02040503050406030204" pitchFamily="18" charset="0"/>
                                  <a:ea typeface="Cambria Math" panose="02040503050406030204" pitchFamily="18" charset="0"/>
                                </a:rPr>
                                <m:t>2</m:t>
                              </m:r>
                            </m:sup>
                          </m:sSubSup>
                        </m:e>
                      </m:d>
                    </m:oMath>
                  </m:oMathPara>
                </a14:m>
                <a:endParaRPr lang="en-US" sz="2000" dirty="0"/>
              </a:p>
            </p:txBody>
          </p:sp>
        </mc:Choice>
        <mc:Fallback xmlns="">
          <p:sp>
            <p:nvSpPr>
              <p:cNvPr id="28" name="TextBox 27">
                <a:extLst>
                  <a:ext uri="{FF2B5EF4-FFF2-40B4-BE49-F238E27FC236}">
                    <a16:creationId xmlns:a16="http://schemas.microsoft.com/office/drawing/2014/main" id="{69CB7D29-F19D-4741-AEF4-EE409C8A1D87}"/>
                  </a:ext>
                </a:extLst>
              </p:cNvPr>
              <p:cNvSpPr txBox="1">
                <a:spLocks noRot="1" noChangeAspect="1" noMove="1" noResize="1" noEditPoints="1" noAdjustHandles="1" noChangeArrowheads="1" noChangeShapeType="1" noTextEdit="1"/>
              </p:cNvSpPr>
              <p:nvPr/>
            </p:nvSpPr>
            <p:spPr>
              <a:xfrm>
                <a:off x="2756484" y="27494480"/>
                <a:ext cx="2211055" cy="576183"/>
              </a:xfrm>
              <a:prstGeom prst="rect">
                <a:avLst/>
              </a:prstGeom>
              <a:blipFill>
                <a:blip r:embed="rId27"/>
                <a:stretch>
                  <a:fillRect/>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3117C314-F2AE-4332-B6F3-F5DD8E042176}"/>
              </a:ext>
            </a:extLst>
          </p:cNvPr>
          <p:cNvSpPr txBox="1"/>
          <p:nvPr/>
        </p:nvSpPr>
        <p:spPr>
          <a:xfrm>
            <a:off x="8389425" y="24699137"/>
            <a:ext cx="7313638" cy="1569660"/>
          </a:xfrm>
          <a:prstGeom prst="rect">
            <a:avLst/>
          </a:prstGeom>
          <a:noFill/>
        </p:spPr>
        <p:txBody>
          <a:bodyPr wrap="square" rtlCol="0">
            <a:spAutoFit/>
          </a:bodyPr>
          <a:lstStyle/>
          <a:p>
            <a:pPr algn="just"/>
            <a:r>
              <a:rPr lang="en-US" sz="2400" dirty="0"/>
              <a:t>If we then assume that the change in momentum scales with the offset linearly, and multiply by (</a:t>
            </a:r>
            <a:r>
              <a:rPr lang="el-GR" sz="2400" dirty="0">
                <a:latin typeface="Times New Roman" panose="02020603050405020304" pitchFamily="18" charset="0"/>
                <a:cs typeface="Times New Roman" panose="02020603050405020304" pitchFamily="18" charset="0"/>
              </a:rPr>
              <a:t>βγ</a:t>
            </a:r>
            <a:r>
              <a:rPr lang="en-US" sz="2400" dirty="0">
                <a:cs typeface="Times New Roman" panose="02020603050405020304" pitchFamily="18" charset="0"/>
              </a:rPr>
              <a:t>) to get to the normalized emittance, we finally get the following for the growth rate.</a:t>
            </a:r>
            <a:endParaRPr lang="en-US" sz="2400" dirty="0"/>
          </a:p>
        </p:txBody>
      </p:sp>
      <p:sp>
        <p:nvSpPr>
          <p:cNvPr id="30" name="TextBox 29">
            <a:extLst>
              <a:ext uri="{FF2B5EF4-FFF2-40B4-BE49-F238E27FC236}">
                <a16:creationId xmlns:a16="http://schemas.microsoft.com/office/drawing/2014/main" id="{F48A11AC-7258-4C92-8436-4B2E0F4FF8E6}"/>
              </a:ext>
            </a:extLst>
          </p:cNvPr>
          <p:cNvSpPr txBox="1"/>
          <p:nvPr/>
        </p:nvSpPr>
        <p:spPr>
          <a:xfrm>
            <a:off x="9928860" y="37145511"/>
            <a:ext cx="5897880" cy="3416320"/>
          </a:xfrm>
          <a:prstGeom prst="rect">
            <a:avLst/>
          </a:prstGeom>
          <a:noFill/>
        </p:spPr>
        <p:txBody>
          <a:bodyPr wrap="square" rtlCol="0">
            <a:spAutoFit/>
          </a:bodyPr>
          <a:lstStyle/>
          <a:p>
            <a:pPr algn="just"/>
            <a:r>
              <a:rPr lang="en-US" sz="2400" dirty="0"/>
              <a:t>The solid orange line is the rate predicted by GUINEA-PIG, the solid green line is the rate predicted by the ansatz, the solid blue line is the average of the four simulation rates, and the solid red line is the directly integrated path. The point data is the simulated emittances of four different random seeds sent through the same set of kicks (0.2 </a:t>
            </a:r>
            <a:r>
              <a:rPr lang="en-US" sz="2400" dirty="0" err="1"/>
              <a:t>σ</a:t>
            </a:r>
            <a:r>
              <a:rPr lang="en-US" sz="2400" baseline="-25000" dirty="0" err="1"/>
              <a:t>x</a:t>
            </a:r>
            <a:r>
              <a:rPr lang="en-US" sz="2400" dirty="0"/>
              <a:t>) in our model system.</a:t>
            </a:r>
          </a:p>
        </p:txBody>
      </p:sp>
      <p:pic>
        <p:nvPicPr>
          <p:cNvPr id="66" name="Picture 65">
            <a:extLst>
              <a:ext uri="{FF2B5EF4-FFF2-40B4-BE49-F238E27FC236}">
                <a16:creationId xmlns:a16="http://schemas.microsoft.com/office/drawing/2014/main" id="{DAE02455-9AA1-4FB5-B549-0DF882A9A810}"/>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8034092" y="3388976"/>
            <a:ext cx="3205408" cy="1867371"/>
          </a:xfrm>
          <a:prstGeom prst="rect">
            <a:avLst/>
          </a:prstGeom>
        </p:spPr>
      </p:pic>
      <p:pic>
        <p:nvPicPr>
          <p:cNvPr id="68" name="Picture 67">
            <a:extLst>
              <a:ext uri="{FF2B5EF4-FFF2-40B4-BE49-F238E27FC236}">
                <a16:creationId xmlns:a16="http://schemas.microsoft.com/office/drawing/2014/main" id="{E8688FA5-28C0-40D5-9357-93CC6570E998}"/>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173366" y="3480887"/>
            <a:ext cx="1682854" cy="1680054"/>
          </a:xfrm>
          <a:prstGeom prst="rect">
            <a:avLst/>
          </a:prstGeom>
        </p:spPr>
      </p:pic>
      <p:pic>
        <p:nvPicPr>
          <p:cNvPr id="70" name="Picture 69">
            <a:extLst>
              <a:ext uri="{FF2B5EF4-FFF2-40B4-BE49-F238E27FC236}">
                <a16:creationId xmlns:a16="http://schemas.microsoft.com/office/drawing/2014/main" id="{D9FE4E35-B9D3-4569-9420-457B3785AFA9}"/>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11138" y="3414079"/>
            <a:ext cx="5940814" cy="1856504"/>
          </a:xfrm>
          <a:prstGeom prst="rect">
            <a:avLst/>
          </a:prstGeom>
        </p:spPr>
      </p:pic>
      <p:sp>
        <p:nvSpPr>
          <p:cNvPr id="31" name="TextBox 30">
            <a:extLst>
              <a:ext uri="{FF2B5EF4-FFF2-40B4-BE49-F238E27FC236}">
                <a16:creationId xmlns:a16="http://schemas.microsoft.com/office/drawing/2014/main" id="{07AB5EB1-FEB7-4FE4-A498-DE3D5FCDF5FA}"/>
              </a:ext>
            </a:extLst>
          </p:cNvPr>
          <p:cNvSpPr txBox="1"/>
          <p:nvPr/>
        </p:nvSpPr>
        <p:spPr>
          <a:xfrm>
            <a:off x="713267" y="428323"/>
            <a:ext cx="1526018" cy="461665"/>
          </a:xfrm>
          <a:prstGeom prst="rect">
            <a:avLst/>
          </a:prstGeom>
          <a:noFill/>
        </p:spPr>
        <p:txBody>
          <a:bodyPr wrap="square" rtlCol="0">
            <a:spAutoFit/>
          </a:bodyPr>
          <a:lstStyle/>
          <a:p>
            <a:r>
              <a:rPr lang="en-US" sz="2400" b="1" dirty="0"/>
              <a:t>WEPTS081</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8BCA8BD-CDDD-4D76-9EEC-973770B01722}"/>
                  </a:ext>
                </a:extLst>
              </p:cNvPr>
              <p:cNvSpPr txBox="1"/>
              <p:nvPr/>
            </p:nvSpPr>
            <p:spPr>
              <a:xfrm>
                <a:off x="29677820" y="8113607"/>
                <a:ext cx="1088247" cy="6922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𝑒</m:t>
                          </m:r>
                        </m:e>
                        <m:sub>
                          <m:r>
                            <a:rPr lang="en-US" sz="2400" b="0" i="1" smtClean="0">
                              <a:latin typeface="Cambria Math" panose="02040503050406030204" pitchFamily="18" charset="0"/>
                            </a:rPr>
                            <m:t>𝐶</m:t>
                          </m:r>
                        </m:sub>
                      </m:sSub>
                      <m:r>
                        <a:rPr lang="en-US" sz="2400" b="0" i="1" smtClean="0">
                          <a:latin typeface="Cambria Math" panose="02040503050406030204" pitchFamily="18" charset="0"/>
                        </a:rPr>
                        <m:t>=</m:t>
                      </m:r>
                      <m:f>
                        <m:fPr>
                          <m:ctrlPr>
                            <a:rPr lang="en-US" sz="2400" b="0" i="1" smtClean="0">
                              <a:latin typeface="Cambria Math" panose="02040503050406030204" pitchFamily="18" charset="0"/>
                            </a:rPr>
                          </m:ctrlPr>
                        </m:fPr>
                        <m:num>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rPr>
                                <m:t>𝑧</m:t>
                              </m:r>
                            </m:sub>
                          </m:sSub>
                        </m:num>
                        <m:den>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ea typeface="Cambria Math" panose="02040503050406030204" pitchFamily="18" charset="0"/>
                                </a:rPr>
                                <m:t>𝛽</m:t>
                              </m:r>
                            </m:e>
                            <m:sup>
                              <m:r>
                                <a:rPr lang="en-US" sz="2400" b="0" i="1" smtClean="0">
                                  <a:latin typeface="Cambria Math" panose="02040503050406030204" pitchFamily="18" charset="0"/>
                                </a:rPr>
                                <m:t>∗</m:t>
                              </m:r>
                            </m:sup>
                          </m:sSup>
                        </m:den>
                      </m:f>
                    </m:oMath>
                  </m:oMathPara>
                </a14:m>
                <a:endParaRPr lang="en-US" sz="2400" dirty="0"/>
              </a:p>
            </p:txBody>
          </p:sp>
        </mc:Choice>
        <mc:Fallback xmlns="">
          <p:sp>
            <p:nvSpPr>
              <p:cNvPr id="5" name="TextBox 4">
                <a:extLst>
                  <a:ext uri="{FF2B5EF4-FFF2-40B4-BE49-F238E27FC236}">
                    <a16:creationId xmlns:a16="http://schemas.microsoft.com/office/drawing/2014/main" id="{D8BCA8BD-CDDD-4D76-9EEC-973770B01722}"/>
                  </a:ext>
                </a:extLst>
              </p:cNvPr>
              <p:cNvSpPr txBox="1">
                <a:spLocks noRot="1" noChangeAspect="1" noMove="1" noResize="1" noEditPoints="1" noAdjustHandles="1" noChangeArrowheads="1" noChangeShapeType="1" noTextEdit="1"/>
              </p:cNvSpPr>
              <p:nvPr/>
            </p:nvSpPr>
            <p:spPr>
              <a:xfrm>
                <a:off x="29677820" y="8113607"/>
                <a:ext cx="1088247" cy="692241"/>
              </a:xfrm>
              <a:prstGeom prst="rect">
                <a:avLst/>
              </a:prstGeom>
              <a:blipFill>
                <a:blip r:embed="rId31"/>
                <a:stretch>
                  <a:fillRect/>
                </a:stretch>
              </a:blipFill>
            </p:spPr>
            <p:txBody>
              <a:bodyPr/>
              <a:lstStyle/>
              <a:p>
                <a:r>
                  <a:rPr lang="en-US">
                    <a:noFill/>
                  </a:rPr>
                  <a:t> </a:t>
                </a:r>
              </a:p>
            </p:txBody>
          </p:sp>
        </mc:Fallback>
      </mc:AlternateContent>
      <p:sp>
        <p:nvSpPr>
          <p:cNvPr id="21" name="TextBox 20">
            <a:extLst>
              <a:ext uri="{FF2B5EF4-FFF2-40B4-BE49-F238E27FC236}">
                <a16:creationId xmlns:a16="http://schemas.microsoft.com/office/drawing/2014/main" id="{9022463F-3223-4651-ADDE-5B9488427AB0}"/>
              </a:ext>
            </a:extLst>
          </p:cNvPr>
          <p:cNvSpPr txBox="1"/>
          <p:nvPr/>
        </p:nvSpPr>
        <p:spPr>
          <a:xfrm>
            <a:off x="17804115" y="29062372"/>
            <a:ext cx="5087635" cy="461665"/>
          </a:xfrm>
          <a:prstGeom prst="rect">
            <a:avLst/>
          </a:prstGeom>
          <a:noFill/>
        </p:spPr>
        <p:txBody>
          <a:bodyPr wrap="square" rtlCol="0">
            <a:spAutoFit/>
          </a:bodyPr>
          <a:lstStyle/>
          <a:p>
            <a:pPr algn="ctr"/>
            <a:r>
              <a:rPr lang="en-US" sz="2400" b="1" dirty="0"/>
              <a:t>N(D</a:t>
            </a:r>
            <a:r>
              <a:rPr lang="en-US" sz="2400" b="1" baseline="-25000" dirty="0"/>
              <a:t>C</a:t>
            </a:r>
            <a:r>
              <a:rPr lang="en-US" sz="2400" b="1" dirty="0"/>
              <a:t>,e</a:t>
            </a:r>
            <a:r>
              <a:rPr lang="en-US" sz="2400" b="1" baseline="-25000" dirty="0"/>
              <a:t>C</a:t>
            </a:r>
            <a:r>
              <a:rPr lang="en-US" sz="2400" b="1" dirty="0"/>
              <a:t>)</a:t>
            </a:r>
          </a:p>
        </p:txBody>
      </p:sp>
      <p:sp>
        <p:nvSpPr>
          <p:cNvPr id="79" name="TextBox 78">
            <a:extLst>
              <a:ext uri="{FF2B5EF4-FFF2-40B4-BE49-F238E27FC236}">
                <a16:creationId xmlns:a16="http://schemas.microsoft.com/office/drawing/2014/main" id="{CA46F339-A2D9-4149-A199-A0ABC814E241}"/>
              </a:ext>
            </a:extLst>
          </p:cNvPr>
          <p:cNvSpPr txBox="1"/>
          <p:nvPr/>
        </p:nvSpPr>
        <p:spPr>
          <a:xfrm>
            <a:off x="25182815" y="29062372"/>
            <a:ext cx="5087635" cy="461665"/>
          </a:xfrm>
          <a:prstGeom prst="rect">
            <a:avLst/>
          </a:prstGeom>
          <a:noFill/>
        </p:spPr>
        <p:txBody>
          <a:bodyPr wrap="square" rtlCol="0">
            <a:spAutoFit/>
          </a:bodyPr>
          <a:lstStyle/>
          <a:p>
            <a:pPr algn="ctr"/>
            <a:r>
              <a:rPr lang="en-US" sz="2400" b="1" dirty="0"/>
              <a:t>N(D</a:t>
            </a:r>
            <a:r>
              <a:rPr lang="en-US" sz="2400" b="1" baseline="-25000" dirty="0"/>
              <a:t>C</a:t>
            </a:r>
            <a:r>
              <a:rPr lang="en-US" sz="2400" b="1" dirty="0"/>
              <a:t>,e</a:t>
            </a:r>
            <a:r>
              <a:rPr lang="en-US" sz="2400" b="1" baseline="-25000" dirty="0"/>
              <a:t>C</a:t>
            </a:r>
            <a:r>
              <a:rPr lang="en-US" sz="2400" b="1" dirty="0"/>
              <a:t>)-I(D</a:t>
            </a:r>
            <a:r>
              <a:rPr lang="en-US" sz="2400" b="1" baseline="-25000" dirty="0"/>
              <a:t>C</a:t>
            </a:r>
            <a:r>
              <a:rPr lang="en-US" sz="2400" b="1" dirty="0"/>
              <a:t>,e</a:t>
            </a:r>
            <a:r>
              <a:rPr lang="en-US" sz="2400" b="1" baseline="-25000" dirty="0"/>
              <a:t>C</a:t>
            </a:r>
            <a:r>
              <a:rPr lang="en-US" sz="2400" b="1" dirty="0"/>
              <a:t>)</a:t>
            </a:r>
          </a:p>
        </p:txBody>
      </p:sp>
    </p:spTree>
    <p:extLst>
      <p:ext uri="{BB962C8B-B14F-4D97-AF65-F5344CB8AC3E}">
        <p14:creationId xmlns:p14="http://schemas.microsoft.com/office/powerpoint/2010/main" val="1913600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3722</TotalTime>
  <Words>951</Words>
  <Application>Microsoft Office PowerPoint</Application>
  <PresentationFormat>Custom</PresentationFormat>
  <Paragraphs>49</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Unicode MS</vt:lpstr>
      <vt:lpstr>Calibri</vt:lpstr>
      <vt:lpstr>Calibri Light</vt:lpstr>
      <vt:lpstr>Cambria Math</vt:lpstr>
      <vt:lpstr>Times</vt:lpstr>
      <vt:lpstr>Times New Roman</vt:lpstr>
      <vt:lpstr>Office Theme</vt:lpstr>
      <vt:lpstr>PowerPoint Presentation</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Nissen</dc:creator>
  <cp:lastModifiedBy>enissen</cp:lastModifiedBy>
  <cp:revision>140</cp:revision>
  <cp:lastPrinted>2018-04-18T20:34:13Z</cp:lastPrinted>
  <dcterms:created xsi:type="dcterms:W3CDTF">2017-05-04T19:23:08Z</dcterms:created>
  <dcterms:modified xsi:type="dcterms:W3CDTF">2019-05-14T20:26:52Z</dcterms:modified>
</cp:coreProperties>
</file>