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934200" cy="92329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CC0066"/>
    <a:srgbClr val="FF5050"/>
    <a:srgbClr val="000099"/>
    <a:srgbClr val="003399"/>
    <a:srgbClr val="80808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7723" autoAdjust="0"/>
  </p:normalViewPr>
  <p:slideViewPr>
    <p:cSldViewPr>
      <p:cViewPr>
        <p:scale>
          <a:sx n="51" d="100"/>
          <a:sy n="51" d="100"/>
        </p:scale>
        <p:origin x="150" y="36"/>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4099" name="Rectangle 1027"/>
          <p:cNvSpPr>
            <a:spLocks noGrp="1" noChangeArrowheads="1"/>
          </p:cNvSpPr>
          <p:nvPr>
            <p:ph type="dt" sz="quarter" idx="1"/>
          </p:nvPr>
        </p:nvSpPr>
        <p:spPr bwMode="auto">
          <a:xfrm>
            <a:off x="3929063" y="0"/>
            <a:ext cx="3005137"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4100" name="Rectangle 1028"/>
          <p:cNvSpPr>
            <a:spLocks noGrp="1" noChangeArrowheads="1"/>
          </p:cNvSpPr>
          <p:nvPr>
            <p:ph type="ftr" sz="quarter" idx="2"/>
          </p:nvPr>
        </p:nvSpPr>
        <p:spPr bwMode="auto">
          <a:xfrm>
            <a:off x="0" y="8772525"/>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4101" name="Rectangle 1029"/>
          <p:cNvSpPr>
            <a:spLocks noGrp="1" noChangeArrowheads="1"/>
          </p:cNvSpPr>
          <p:nvPr>
            <p:ph type="sldNum" sz="quarter" idx="3"/>
          </p:nvPr>
        </p:nvSpPr>
        <p:spPr bwMode="auto">
          <a:xfrm>
            <a:off x="3929063" y="8772525"/>
            <a:ext cx="3005137"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006CB10F-C4CB-406D-887E-DEF5DDD88616}" type="slidenum">
              <a:rPr lang="ar-SA" altLang="ru-RU"/>
              <a:pPr>
                <a:defRPr/>
              </a:pPr>
              <a:t>‹#›</a:t>
            </a:fld>
            <a:endParaRPr lang="en-US" altLang="ru-RU"/>
          </a:p>
        </p:txBody>
      </p:sp>
    </p:spTree>
    <p:extLst>
      <p:ext uri="{BB962C8B-B14F-4D97-AF65-F5344CB8AC3E}">
        <p14:creationId xmlns:p14="http://schemas.microsoft.com/office/powerpoint/2010/main" val="416882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9219" name="Rectangle 3"/>
          <p:cNvSpPr>
            <a:spLocks noGrp="1" noChangeArrowheads="1"/>
          </p:cNvSpPr>
          <p:nvPr>
            <p:ph type="dt" idx="1"/>
          </p:nvPr>
        </p:nvSpPr>
        <p:spPr bwMode="auto">
          <a:xfrm>
            <a:off x="3927475"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2052" name="Rectangle 4"/>
          <p:cNvSpPr>
            <a:spLocks noGrp="1" noRot="1" noChangeAspect="1" noChangeArrowheads="1" noTextEdit="1"/>
          </p:cNvSpPr>
          <p:nvPr>
            <p:ph type="sldImg" idx="2"/>
          </p:nvPr>
        </p:nvSpPr>
        <p:spPr bwMode="auto">
          <a:xfrm>
            <a:off x="2168525" y="692150"/>
            <a:ext cx="25971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9223" name="Rectangle 7"/>
          <p:cNvSpPr>
            <a:spLocks noGrp="1" noChangeArrowheads="1"/>
          </p:cNvSpPr>
          <p:nvPr>
            <p:ph type="sldNum" sz="quarter" idx="5"/>
          </p:nvPr>
        </p:nvSpPr>
        <p:spPr bwMode="auto">
          <a:xfrm>
            <a:off x="3927475"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7F86D405-F971-43D1-A938-A392F9BF3E46}" type="slidenum">
              <a:rPr lang="ar-SA" altLang="ru-RU"/>
              <a:pPr>
                <a:defRPr/>
              </a:pPr>
              <a:t>‹#›</a:t>
            </a:fld>
            <a:endParaRPr lang="en-US" altLang="ru-RU"/>
          </a:p>
        </p:txBody>
      </p:sp>
    </p:spTree>
    <p:extLst>
      <p:ext uri="{BB962C8B-B14F-4D97-AF65-F5344CB8AC3E}">
        <p14:creationId xmlns:p14="http://schemas.microsoft.com/office/powerpoint/2010/main" val="1587492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spcBef>
                <a:spcPct val="30000"/>
              </a:spcBef>
              <a:defRPr sz="1200">
                <a:solidFill>
                  <a:schemeClr val="tx1"/>
                </a:solidFill>
                <a:latin typeface="Times New Roman" panose="02020603050405020304" pitchFamily="18" charset="0"/>
              </a:defRPr>
            </a:lvl1pPr>
            <a:lvl2pPr marL="742950" indent="-285750" defTabSz="890588">
              <a:spcBef>
                <a:spcPct val="30000"/>
              </a:spcBef>
              <a:defRPr sz="1200">
                <a:solidFill>
                  <a:schemeClr val="tx1"/>
                </a:solidFill>
                <a:latin typeface="Times New Roman" panose="02020603050405020304" pitchFamily="18" charset="0"/>
              </a:defRPr>
            </a:lvl2pPr>
            <a:lvl3pPr marL="1143000" indent="-228600" defTabSz="890588">
              <a:spcBef>
                <a:spcPct val="30000"/>
              </a:spcBef>
              <a:defRPr sz="1200">
                <a:solidFill>
                  <a:schemeClr val="tx1"/>
                </a:solidFill>
                <a:latin typeface="Times New Roman" panose="02020603050405020304" pitchFamily="18" charset="0"/>
              </a:defRPr>
            </a:lvl3pPr>
            <a:lvl4pPr marL="1600200" indent="-228600" defTabSz="890588">
              <a:spcBef>
                <a:spcPct val="30000"/>
              </a:spcBef>
              <a:defRPr sz="1200">
                <a:solidFill>
                  <a:schemeClr val="tx1"/>
                </a:solidFill>
                <a:latin typeface="Times New Roman" panose="02020603050405020304" pitchFamily="18" charset="0"/>
              </a:defRPr>
            </a:lvl4pPr>
            <a:lvl5pPr marL="2057400" indent="-228600" defTabSz="890588">
              <a:spcBef>
                <a:spcPct val="30000"/>
              </a:spcBef>
              <a:defRPr sz="1200">
                <a:solidFill>
                  <a:schemeClr val="tx1"/>
                </a:solidFill>
                <a:latin typeface="Times New Roman" panose="02020603050405020304" pitchFamily="18" charset="0"/>
              </a:defRPr>
            </a:lvl5pPr>
            <a:lvl6pPr marL="2514600" indent="-228600" defTabSz="8905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05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05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05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A59F7C-FB03-4CB3-B25D-162482B76B5F}" type="slidenum">
              <a:rPr lang="ar-SA" altLang="ru-RU" smtClean="0"/>
              <a:pPr>
                <a:spcBef>
                  <a:spcPct val="0"/>
                </a:spcBef>
              </a:pPr>
              <a:t>1</a:t>
            </a:fld>
            <a:endParaRPr lang="en-US" altLang="ru-RU"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65410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2A4B25-718B-41A3-8ADA-2BA89B06EF8E}" type="slidenum">
              <a:rPr lang="ar-SA" altLang="ru-RU"/>
              <a:pPr>
                <a:defRPr/>
              </a:pPr>
              <a:t>‹#›</a:t>
            </a:fld>
            <a:endParaRPr lang="en-US" altLang="ru-RU"/>
          </a:p>
        </p:txBody>
      </p:sp>
    </p:spTree>
    <p:extLst>
      <p:ext uri="{BB962C8B-B14F-4D97-AF65-F5344CB8AC3E}">
        <p14:creationId xmlns:p14="http://schemas.microsoft.com/office/powerpoint/2010/main" val="389204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92831E-23E3-4E9F-8127-B244CD4EDAED}" type="slidenum">
              <a:rPr lang="ar-SA" altLang="ru-RU"/>
              <a:pPr>
                <a:defRPr/>
              </a:pPr>
              <a:t>‹#›</a:t>
            </a:fld>
            <a:endParaRPr lang="en-US" altLang="ru-RU"/>
          </a:p>
        </p:txBody>
      </p:sp>
    </p:spTree>
    <p:extLst>
      <p:ext uri="{BB962C8B-B14F-4D97-AF65-F5344CB8AC3E}">
        <p14:creationId xmlns:p14="http://schemas.microsoft.com/office/powerpoint/2010/main" val="104148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FCBA11-A53F-41F3-AAE6-9B00A5D6C3B7}" type="slidenum">
              <a:rPr lang="ar-SA" altLang="ru-RU"/>
              <a:pPr>
                <a:defRPr/>
              </a:pPr>
              <a:t>‹#›</a:t>
            </a:fld>
            <a:endParaRPr lang="en-US" altLang="ru-RU"/>
          </a:p>
        </p:txBody>
      </p:sp>
    </p:spTree>
    <p:extLst>
      <p:ext uri="{BB962C8B-B14F-4D97-AF65-F5344CB8AC3E}">
        <p14:creationId xmlns:p14="http://schemas.microsoft.com/office/powerpoint/2010/main" val="25599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5E3F6FF-95C6-4964-8FB8-EAF6C9D138BA}" type="slidenum">
              <a:rPr lang="ar-SA" altLang="ru-RU"/>
              <a:pPr>
                <a:defRPr/>
              </a:pPr>
              <a:t>‹#›</a:t>
            </a:fld>
            <a:endParaRPr lang="en-US" altLang="ru-RU"/>
          </a:p>
        </p:txBody>
      </p:sp>
    </p:spTree>
    <p:extLst>
      <p:ext uri="{BB962C8B-B14F-4D97-AF65-F5344CB8AC3E}">
        <p14:creationId xmlns:p14="http://schemas.microsoft.com/office/powerpoint/2010/main" val="327190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DD0B57-219C-4A0D-94ED-3C4A29DA33D5}" type="slidenum">
              <a:rPr lang="ar-SA" altLang="ru-RU"/>
              <a:pPr>
                <a:defRPr/>
              </a:pPr>
              <a:t>‹#›</a:t>
            </a:fld>
            <a:endParaRPr lang="en-US" altLang="ru-RU"/>
          </a:p>
        </p:txBody>
      </p:sp>
    </p:spTree>
    <p:extLst>
      <p:ext uri="{BB962C8B-B14F-4D97-AF65-F5344CB8AC3E}">
        <p14:creationId xmlns:p14="http://schemas.microsoft.com/office/powerpoint/2010/main" val="98458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69BA5D-44D6-44D1-BBB3-BC582CD53799}" type="slidenum">
              <a:rPr lang="ar-SA" altLang="ru-RU"/>
              <a:pPr>
                <a:defRPr/>
              </a:pPr>
              <a:t>‹#›</a:t>
            </a:fld>
            <a:endParaRPr lang="en-US" altLang="ru-RU"/>
          </a:p>
        </p:txBody>
      </p:sp>
    </p:spTree>
    <p:extLst>
      <p:ext uri="{BB962C8B-B14F-4D97-AF65-F5344CB8AC3E}">
        <p14:creationId xmlns:p14="http://schemas.microsoft.com/office/powerpoint/2010/main" val="273219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EC97B84-2982-4C21-B052-E39EC908959E}" type="slidenum">
              <a:rPr lang="ar-SA" altLang="ru-RU"/>
              <a:pPr>
                <a:defRPr/>
              </a:pPr>
              <a:t>‹#›</a:t>
            </a:fld>
            <a:endParaRPr lang="en-US" altLang="ru-RU"/>
          </a:p>
        </p:txBody>
      </p:sp>
    </p:spTree>
    <p:extLst>
      <p:ext uri="{BB962C8B-B14F-4D97-AF65-F5344CB8AC3E}">
        <p14:creationId xmlns:p14="http://schemas.microsoft.com/office/powerpoint/2010/main" val="4548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97278A9-202B-4693-A7F0-B4BD584B12C5}" type="slidenum">
              <a:rPr lang="ar-SA" altLang="ru-RU"/>
              <a:pPr>
                <a:defRPr/>
              </a:pPr>
              <a:t>‹#›</a:t>
            </a:fld>
            <a:endParaRPr lang="en-US" altLang="ru-RU"/>
          </a:p>
        </p:txBody>
      </p:sp>
    </p:spTree>
    <p:extLst>
      <p:ext uri="{BB962C8B-B14F-4D97-AF65-F5344CB8AC3E}">
        <p14:creationId xmlns:p14="http://schemas.microsoft.com/office/powerpoint/2010/main" val="393290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7368A08-20A6-4716-A556-DC3E68C2286C}" type="slidenum">
              <a:rPr lang="ar-SA" altLang="ru-RU"/>
              <a:pPr>
                <a:defRPr/>
              </a:pPr>
              <a:t>‹#›</a:t>
            </a:fld>
            <a:endParaRPr lang="en-US" altLang="ru-RU"/>
          </a:p>
        </p:txBody>
      </p:sp>
    </p:spTree>
    <p:extLst>
      <p:ext uri="{BB962C8B-B14F-4D97-AF65-F5344CB8AC3E}">
        <p14:creationId xmlns:p14="http://schemas.microsoft.com/office/powerpoint/2010/main" val="26130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3AA2FE-55AF-428B-8BFC-99B57BBECBE4}" type="slidenum">
              <a:rPr lang="ar-SA" altLang="ru-RU"/>
              <a:pPr>
                <a:defRPr/>
              </a:pPr>
              <a:t>‹#›</a:t>
            </a:fld>
            <a:endParaRPr lang="en-US" altLang="ru-RU"/>
          </a:p>
        </p:txBody>
      </p:sp>
    </p:spTree>
    <p:extLst>
      <p:ext uri="{BB962C8B-B14F-4D97-AF65-F5344CB8AC3E}">
        <p14:creationId xmlns:p14="http://schemas.microsoft.com/office/powerpoint/2010/main" val="23259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B37F90-3F03-4E1F-BE9D-FCBF8BF100AA}" type="slidenum">
              <a:rPr lang="ar-SA" altLang="ru-RU"/>
              <a:pPr>
                <a:defRPr/>
              </a:pPr>
              <a:t>‹#›</a:t>
            </a:fld>
            <a:endParaRPr lang="en-US" altLang="ru-RU"/>
          </a:p>
        </p:txBody>
      </p:sp>
    </p:spTree>
    <p:extLst>
      <p:ext uri="{BB962C8B-B14F-4D97-AF65-F5344CB8AC3E}">
        <p14:creationId xmlns:p14="http://schemas.microsoft.com/office/powerpoint/2010/main" val="67736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vl1pPr>
          </a:lstStyle>
          <a:p>
            <a:pPr>
              <a:defRPr/>
            </a:pPr>
            <a:endParaRPr lang="ru-RU"/>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vl1pPr>
          </a:lstStyle>
          <a:p>
            <a:pPr>
              <a:defRPr/>
            </a:pPr>
            <a:endParaRPr lang="ru-RU"/>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cs typeface="Times New Roman" panose="02020603050405020304" pitchFamily="18" charset="0"/>
              </a:defRPr>
            </a:lvl1pPr>
          </a:lstStyle>
          <a:p>
            <a:pPr>
              <a:defRPr/>
            </a:pPr>
            <a:fld id="{80A9D950-AB2B-454F-8D96-77798B1E5AE4}" type="slidenum">
              <a:rPr lang="ar-SA"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AutoShape 3854"/>
          <p:cNvSpPr>
            <a:spLocks noChangeArrowheads="1"/>
          </p:cNvSpPr>
          <p:nvPr/>
        </p:nvSpPr>
        <p:spPr bwMode="auto">
          <a:xfrm>
            <a:off x="685800" y="4194000"/>
            <a:ext cx="31699200" cy="39384000"/>
          </a:xfrm>
          <a:prstGeom prst="roundRect">
            <a:avLst>
              <a:gd name="adj" fmla="val 1949"/>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ru-RU" altLang="ru-RU" sz="2800" dirty="0"/>
          </a:p>
        </p:txBody>
      </p:sp>
      <p:sp>
        <p:nvSpPr>
          <p:cNvPr id="4101" name="Rectangle 3853"/>
          <p:cNvSpPr>
            <a:spLocks noChangeArrowheads="1"/>
          </p:cNvSpPr>
          <p:nvPr/>
        </p:nvSpPr>
        <p:spPr bwMode="auto">
          <a:xfrm>
            <a:off x="914400" y="-1"/>
            <a:ext cx="30937200" cy="40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5400" dirty="0" smtClean="0">
                <a:latin typeface="Arial Black" panose="020B0A04020102020204" pitchFamily="34" charset="0"/>
              </a:rPr>
              <a:t>FULL ACCEPTANCE </a:t>
            </a:r>
            <a:br>
              <a:rPr lang="en-US" altLang="ru-RU" sz="5400" dirty="0" smtClean="0">
                <a:latin typeface="Arial Black" panose="020B0A04020102020204" pitchFamily="34" charset="0"/>
              </a:rPr>
            </a:br>
            <a:r>
              <a:rPr lang="en-US" altLang="ru-RU" sz="5400" dirty="0" smtClean="0">
                <a:latin typeface="Arial Black" panose="020B0A04020102020204" pitchFamily="34" charset="0"/>
              </a:rPr>
              <a:t>INTERACTION REGION DESIGN OF JLEIC</a:t>
            </a:r>
            <a:br>
              <a:rPr lang="en-US" altLang="ru-RU" sz="5400" dirty="0" smtClean="0">
                <a:latin typeface="Arial Black" panose="020B0A04020102020204" pitchFamily="34" charset="0"/>
              </a:rPr>
            </a:br>
            <a:r>
              <a:rPr lang="en-GB" altLang="ru-RU" sz="4000" b="1" dirty="0">
                <a:solidFill>
                  <a:srgbClr val="0099FF"/>
                </a:solidFill>
                <a:latin typeface="Arial" panose="020B0604020202020204" pitchFamily="34" charset="0"/>
              </a:rPr>
              <a:t>V.S. </a:t>
            </a:r>
            <a:r>
              <a:rPr lang="en-GB" altLang="ru-RU" sz="4000" b="1" dirty="0" smtClean="0">
                <a:solidFill>
                  <a:srgbClr val="0099FF"/>
                </a:solidFill>
                <a:latin typeface="Arial" panose="020B0604020202020204" pitchFamily="34" charset="0"/>
              </a:rPr>
              <a:t>Morozov</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a:t>
            </a:r>
            <a:r>
              <a:rPr lang="en-US" altLang="ru-RU" sz="4000" b="1" dirty="0" smtClean="0">
                <a:solidFill>
                  <a:srgbClr val="0099FF"/>
                </a:solidFill>
                <a:latin typeface="Arial" panose="020B0604020202020204" pitchFamily="34" charset="0"/>
              </a:rPr>
              <a:t> R. </a:t>
            </a:r>
            <a:r>
              <a:rPr lang="en-GB" altLang="ru-RU" sz="4000" b="1" dirty="0" smtClean="0">
                <a:solidFill>
                  <a:srgbClr val="0099FF"/>
                </a:solidFill>
                <a:latin typeface="Arial" panose="020B0604020202020204" pitchFamily="34" charset="0"/>
              </a:rPr>
              <a:t>Ent</a:t>
            </a:r>
            <a:r>
              <a:rPr lang="en-GB"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Y. </a:t>
            </a:r>
            <a:r>
              <a:rPr lang="en-GB" altLang="ru-RU" sz="4000" b="1" dirty="0" err="1" smtClean="0">
                <a:solidFill>
                  <a:srgbClr val="0099FF"/>
                </a:solidFill>
                <a:latin typeface="Arial" panose="020B0604020202020204" pitchFamily="34" charset="0"/>
              </a:rPr>
              <a:t>Furletova</a:t>
            </a:r>
            <a:r>
              <a:rPr lang="en-US" altLang="ru-RU" sz="4000" b="1" baseline="30000" dirty="0" smtClean="0">
                <a:solidFill>
                  <a:srgbClr val="0099FF"/>
                </a:solidFill>
                <a:latin typeface="Arial" panose="020B0604020202020204" pitchFamily="34" charset="0"/>
              </a:rPr>
              <a:t>1</a:t>
            </a:r>
            <a:r>
              <a:rPr lang="en-GB" altLang="ru-RU" sz="4000" b="1" dirty="0">
                <a:solidFill>
                  <a:srgbClr val="0099FF"/>
                </a:solidFill>
                <a:latin typeface="Arial" panose="020B0604020202020204" pitchFamily="34" charset="0"/>
              </a:rPr>
              <a:t>, F. </a:t>
            </a:r>
            <a:r>
              <a:rPr lang="en-GB" altLang="ru-RU" sz="4000" b="1" dirty="0" smtClean="0">
                <a:solidFill>
                  <a:srgbClr val="0099FF"/>
                </a:solidFill>
                <a:latin typeface="Arial" panose="020B0604020202020204" pitchFamily="34" charset="0"/>
              </a:rPr>
              <a:t>Lin</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T. Michalski</a:t>
            </a:r>
            <a:r>
              <a:rPr lang="en-US" altLang="ru-RU" sz="4000" b="1" baseline="30000" dirty="0" smtClean="0">
                <a:solidFill>
                  <a:srgbClr val="0099FF"/>
                </a:solidFill>
                <a:latin typeface="Arial" panose="020B0604020202020204" pitchFamily="34" charset="0"/>
              </a:rPr>
              <a:t>1</a:t>
            </a:r>
            <a:r>
              <a:rPr lang="en-GB" altLang="ru-RU" sz="4000" b="1" dirty="0">
                <a:solidFill>
                  <a:srgbClr val="0099FF"/>
                </a:solidFill>
                <a:latin typeface="Arial" panose="020B0604020202020204" pitchFamily="34" charset="0"/>
              </a:rPr>
              <a:t>, R. Rajput-</a:t>
            </a:r>
            <a:r>
              <a:rPr lang="en-GB" altLang="ru-RU" sz="4000" b="1" dirty="0" err="1">
                <a:solidFill>
                  <a:srgbClr val="0099FF"/>
                </a:solidFill>
                <a:latin typeface="Arial" panose="020B0604020202020204" pitchFamily="34" charset="0"/>
              </a:rPr>
              <a:t>Ghoshal</a:t>
            </a:r>
            <a:r>
              <a:rPr lang="en-US" altLang="ru-RU" sz="4000" b="1" baseline="30000" dirty="0" smtClean="0">
                <a:solidFill>
                  <a:srgbClr val="0099FF"/>
                </a:solidFill>
                <a:latin typeface="Arial" panose="020B0604020202020204" pitchFamily="34" charset="0"/>
              </a:rPr>
              <a:t>1</a:t>
            </a:r>
            <a:r>
              <a:rPr lang="en-GB" altLang="ru-RU" sz="4000" b="1" dirty="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
            </a:r>
            <a:br>
              <a:rPr lang="en-GB" altLang="ru-RU" sz="4000" b="1" dirty="0" smtClean="0">
                <a:solidFill>
                  <a:srgbClr val="0099FF"/>
                </a:solidFill>
                <a:latin typeface="Arial" panose="020B0604020202020204" pitchFamily="34" charset="0"/>
              </a:rPr>
            </a:br>
            <a:r>
              <a:rPr lang="en-GB" altLang="ru-RU" sz="4000" b="1" dirty="0" smtClean="0">
                <a:solidFill>
                  <a:srgbClr val="0099FF"/>
                </a:solidFill>
                <a:latin typeface="Arial" panose="020B0604020202020204" pitchFamily="34" charset="0"/>
              </a:rPr>
              <a:t>M</a:t>
            </a:r>
            <a:r>
              <a:rPr lang="en-GB" altLang="ru-RU" sz="4000" b="1" dirty="0">
                <a:solidFill>
                  <a:srgbClr val="0099FF"/>
                </a:solidFill>
                <a:latin typeface="Arial" panose="020B0604020202020204" pitchFamily="34" charset="0"/>
              </a:rPr>
              <a:t>. Wiseman</a:t>
            </a:r>
            <a:r>
              <a:rPr lang="en-US" altLang="ru-RU" sz="4000" b="1" baseline="30000" dirty="0" smtClean="0">
                <a:solidFill>
                  <a:srgbClr val="0099FF"/>
                </a:solidFill>
                <a:latin typeface="Arial" panose="020B0604020202020204" pitchFamily="34" charset="0"/>
              </a:rPr>
              <a:t>1</a:t>
            </a:r>
            <a:r>
              <a:rPr lang="en-GB" altLang="ru-RU" sz="4000" b="1" dirty="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R</a:t>
            </a:r>
            <a:r>
              <a:rPr lang="en-GB" altLang="ru-RU" sz="4000" b="1" dirty="0">
                <a:solidFill>
                  <a:srgbClr val="0099FF"/>
                </a:solidFill>
                <a:latin typeface="Arial" panose="020B0604020202020204" pitchFamily="34" charset="0"/>
              </a:rPr>
              <a:t>. Yoshida</a:t>
            </a:r>
            <a:r>
              <a:rPr lang="en-US" altLang="ru-RU" sz="4000" b="1" baseline="30000" dirty="0" smtClean="0">
                <a:solidFill>
                  <a:srgbClr val="0099FF"/>
                </a:solidFill>
                <a:latin typeface="Arial" panose="020B0604020202020204" pitchFamily="34" charset="0"/>
              </a:rPr>
              <a:t>1</a:t>
            </a:r>
            <a:r>
              <a:rPr lang="en-GB"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Y</a:t>
            </a:r>
            <a:r>
              <a:rPr lang="en-US"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Zhang</a:t>
            </a:r>
            <a:r>
              <a:rPr lang="en-US" altLang="ru-RU" sz="4000" b="1" baseline="30000" dirty="0" smtClean="0">
                <a:solidFill>
                  <a:srgbClr val="0099FF"/>
                </a:solidFill>
                <a:latin typeface="Arial" panose="020B0604020202020204" pitchFamily="34" charset="0"/>
              </a:rPr>
              <a:t>1</a:t>
            </a:r>
            <a:r>
              <a:rPr lang="en-GB"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Y. </a:t>
            </a:r>
            <a:r>
              <a:rPr lang="en-US" altLang="ru-RU" sz="4000" b="1" dirty="0" err="1">
                <a:solidFill>
                  <a:srgbClr val="0099FF"/>
                </a:solidFill>
                <a:latin typeface="Arial" panose="020B0604020202020204" pitchFamily="34" charset="0"/>
              </a:rPr>
              <a:t>Cai</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Y. </a:t>
            </a:r>
            <a:r>
              <a:rPr lang="en-US" altLang="ru-RU" sz="4000" b="1" dirty="0" err="1">
                <a:solidFill>
                  <a:srgbClr val="0099FF"/>
                </a:solidFill>
                <a:latin typeface="Arial" panose="020B0604020202020204" pitchFamily="34" charset="0"/>
              </a:rPr>
              <a:t>Nosochkov</a:t>
            </a:r>
            <a:r>
              <a:rPr lang="en-GB" altLang="ru-RU" sz="4000" b="1" baseline="30000" dirty="0" smtClean="0">
                <a:solidFill>
                  <a:srgbClr val="0099FF"/>
                </a:solidFill>
                <a:latin typeface="Arial" panose="020B0604020202020204" pitchFamily="34" charset="0"/>
              </a:rPr>
              <a:t>2</a:t>
            </a:r>
            <a:r>
              <a:rPr lang="en-US"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M. Sullivan</a:t>
            </a:r>
            <a:r>
              <a:rPr lang="en-GB" altLang="ru-RU" sz="4000" b="1" baseline="30000" dirty="0" smtClean="0">
                <a:solidFill>
                  <a:srgbClr val="0099FF"/>
                </a:solidFill>
                <a:latin typeface="Arial" panose="020B0604020202020204" pitchFamily="34" charset="0"/>
              </a:rPr>
              <a:t>2</a:t>
            </a:r>
            <a:r>
              <a:rPr lang="en-GB"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and </a:t>
            </a:r>
            <a:r>
              <a:rPr lang="en-GB" altLang="ru-RU" sz="4000" b="1" dirty="0">
                <a:solidFill>
                  <a:srgbClr val="0099FF"/>
                </a:solidFill>
                <a:latin typeface="Arial" panose="020B0604020202020204" pitchFamily="34" charset="0"/>
              </a:rPr>
              <a:t>G.-L. </a:t>
            </a:r>
            <a:r>
              <a:rPr lang="en-GB" altLang="ru-RU" sz="4000" b="1" dirty="0" smtClean="0">
                <a:solidFill>
                  <a:srgbClr val="0099FF"/>
                </a:solidFill>
                <a:latin typeface="Arial" panose="020B0604020202020204" pitchFamily="34" charset="0"/>
              </a:rPr>
              <a:t>Sabbi</a:t>
            </a:r>
            <a:r>
              <a:rPr lang="en-GB" altLang="ru-RU" sz="4000" b="1" baseline="30000" dirty="0" smtClean="0">
                <a:solidFill>
                  <a:srgbClr val="0099FF"/>
                </a:solidFill>
                <a:latin typeface="Arial" panose="020B0604020202020204" pitchFamily="34" charset="0"/>
              </a:rPr>
              <a:t>3</a:t>
            </a:r>
          </a:p>
          <a:p>
            <a:pPr algn="ctr" eaLnBrk="1" hangingPunct="1">
              <a:spcBef>
                <a:spcPct val="0"/>
              </a:spcBef>
              <a:buFontTx/>
              <a:buNone/>
            </a:pPr>
            <a:r>
              <a:rPr lang="en-US" altLang="ru-RU" sz="4000" i="1" baseline="30000" dirty="0" smtClean="0">
                <a:solidFill>
                  <a:srgbClr val="0099FF"/>
                </a:solidFill>
                <a:latin typeface="Arial" panose="020B0604020202020204" pitchFamily="34" charset="0"/>
              </a:rPr>
              <a:t>1</a:t>
            </a:r>
            <a:r>
              <a:rPr lang="en-US" altLang="ru-RU" sz="4000" i="1" dirty="0" smtClean="0">
                <a:solidFill>
                  <a:srgbClr val="0099FF"/>
                </a:solidFill>
                <a:latin typeface="Arial" panose="020B0604020202020204" pitchFamily="34" charset="0"/>
              </a:rPr>
              <a:t>Jefferson </a:t>
            </a:r>
            <a:r>
              <a:rPr lang="en-US" altLang="ru-RU" sz="4000" i="1" dirty="0">
                <a:solidFill>
                  <a:srgbClr val="0099FF"/>
                </a:solidFill>
                <a:latin typeface="Arial" panose="020B0604020202020204" pitchFamily="34" charset="0"/>
              </a:rPr>
              <a:t>Lab, </a:t>
            </a:r>
            <a:r>
              <a:rPr lang="en-US" altLang="ru-RU" sz="4000" i="1" dirty="0" smtClean="0">
                <a:solidFill>
                  <a:srgbClr val="0099FF"/>
                </a:solidFill>
                <a:latin typeface="Arial" panose="020B0604020202020204" pitchFamily="34" charset="0"/>
              </a:rPr>
              <a:t>Newport News, VA, </a:t>
            </a:r>
            <a:r>
              <a:rPr lang="en-GB" altLang="ru-RU" sz="4000" baseline="30000" dirty="0" smtClean="0">
                <a:solidFill>
                  <a:srgbClr val="0099FF"/>
                </a:solidFill>
                <a:latin typeface="Arial" panose="020B0604020202020204" pitchFamily="34" charset="0"/>
              </a:rPr>
              <a:t>2</a:t>
            </a:r>
            <a:r>
              <a:rPr lang="en-US" altLang="ru-RU" sz="4000" i="1" dirty="0" smtClean="0">
                <a:solidFill>
                  <a:srgbClr val="0099FF"/>
                </a:solidFill>
                <a:latin typeface="Arial" panose="020B0604020202020204" pitchFamily="34" charset="0"/>
              </a:rPr>
              <a:t>SLAC, Menlo Park, CA, </a:t>
            </a:r>
            <a:r>
              <a:rPr lang="en-US" altLang="ru-RU" sz="4000" i="1" baseline="30000" dirty="0" smtClean="0">
                <a:solidFill>
                  <a:srgbClr val="0099FF"/>
                </a:solidFill>
                <a:latin typeface="Arial" panose="020B0604020202020204" pitchFamily="34" charset="0"/>
              </a:rPr>
              <a:t>3</a:t>
            </a:r>
            <a:r>
              <a:rPr lang="en-US" altLang="ru-RU" sz="4000" i="1" dirty="0" smtClean="0">
                <a:solidFill>
                  <a:srgbClr val="0099FF"/>
                </a:solidFill>
                <a:latin typeface="Arial" panose="020B0604020202020204" pitchFamily="34" charset="0"/>
              </a:rPr>
              <a:t>LBNL, Berkeley, CA</a:t>
            </a:r>
            <a:endParaRPr lang="en-US" altLang="ru-RU" sz="4000" i="1" dirty="0">
              <a:solidFill>
                <a:srgbClr val="0099FF"/>
              </a:solidFill>
              <a:latin typeface="Arial" panose="020B0604020202020204" pitchFamily="34" charset="0"/>
            </a:endParaRPr>
          </a:p>
        </p:txBody>
      </p:sp>
      <p:sp>
        <p:nvSpPr>
          <p:cNvPr id="4102" name="AutoShape 3904"/>
          <p:cNvSpPr>
            <a:spLocks noChangeArrowheads="1"/>
          </p:cNvSpPr>
          <p:nvPr/>
        </p:nvSpPr>
        <p:spPr bwMode="auto">
          <a:xfrm>
            <a:off x="11999118" y="41979850"/>
            <a:ext cx="20157282"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1311275" eaLnBrk="1" hangingPunct="1">
              <a:spcBef>
                <a:spcPct val="0"/>
              </a:spcBef>
              <a:buNone/>
            </a:pPr>
            <a:r>
              <a:rPr lang="en-US" altLang="ru-RU" sz="3200" dirty="0"/>
              <a:t>This material is based upon work supported by the U.S. DoE under Contracts No. DE-AC05-06OR23177, DE-AC02-76SF00515, and DE-AC03-76SF00098.</a:t>
            </a:r>
          </a:p>
          <a:p>
            <a:pPr marL="1357313" algn="ctr" eaLnBrk="1" hangingPunct="1">
              <a:lnSpc>
                <a:spcPct val="120000"/>
              </a:lnSpc>
              <a:spcBef>
                <a:spcPct val="0"/>
              </a:spcBef>
              <a:buFontTx/>
              <a:buNone/>
            </a:pPr>
            <a:endParaRPr lang="en-US" altLang="ru-RU" sz="2800" dirty="0"/>
          </a:p>
        </p:txBody>
      </p:sp>
      <p:sp>
        <p:nvSpPr>
          <p:cNvPr id="4108" name="Rectangle 18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09" name="Rectangle 184"/>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0" name="AutoShape 3863"/>
          <p:cNvSpPr>
            <a:spLocks noChangeArrowheads="1"/>
          </p:cNvSpPr>
          <p:nvPr/>
        </p:nvSpPr>
        <p:spPr bwMode="auto">
          <a:xfrm>
            <a:off x="914400" y="4343398"/>
            <a:ext cx="10276998" cy="11820450"/>
          </a:xfrm>
          <a:prstGeom prst="roundRect">
            <a:avLst>
              <a:gd name="adj" fmla="val 389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r>
              <a:rPr lang="en-GB" altLang="ru-RU" sz="3200" b="1" dirty="0" smtClean="0"/>
              <a:t>ABSTRACT </a:t>
            </a:r>
            <a:r>
              <a:rPr lang="en-US" sz="3200" dirty="0"/>
              <a:t>Nuclear physics experiments envisioned at a proposed future Electron-Ion Collider (EIC) require high luminosity of 10</a:t>
            </a:r>
            <a:r>
              <a:rPr lang="en-US" sz="3200" baseline="30000" dirty="0"/>
              <a:t>33</a:t>
            </a:r>
            <a:r>
              <a:rPr lang="en-US" sz="3200" dirty="0"/>
              <a:t>-10</a:t>
            </a:r>
            <a:r>
              <a:rPr lang="en-US" sz="3200" baseline="30000" dirty="0"/>
              <a:t>34</a:t>
            </a:r>
            <a:r>
              <a:rPr lang="en-US" sz="3200" dirty="0"/>
              <a:t> cm</a:t>
            </a:r>
            <a:r>
              <a:rPr lang="en-US" sz="3200" baseline="30000" dirty="0"/>
              <a:t>-2</a:t>
            </a:r>
            <a:r>
              <a:rPr lang="en-US" sz="3200" dirty="0"/>
              <a:t>s</a:t>
            </a:r>
            <a:r>
              <a:rPr lang="en-US" sz="3200" baseline="30000" dirty="0"/>
              <a:t>-1</a:t>
            </a:r>
            <a:r>
              <a:rPr lang="en-US" sz="3200" dirty="0"/>
              <a:t> and a full-acceptance detector capable of reconstruction of a whole electron-ion collision event. Due to a large asymmetry in the electron and ion momenta in an EIC, the particles associated with the initial ion tend to go at very small angles and have small rigidity offsets with respect to the initial ion beam. They are detected after they pass through the apertures of the final focusing quadrupoles. Therefore, the apertures must be sufficiently large to provide the acceptance required by experiments. In addition, to maximize the luminosity, the final focusing quadrupoles must be placed as close to the interaction point as possible. A combination of these requirements presents serious detection, optics and engineering design challenges. We present a design of a full-acceptance interaction region of Jefferson Lab Electron-Ion Collider (JLEIC). The </a:t>
            </a:r>
            <a:r>
              <a:rPr lang="en-US" sz="3200" dirty="0" smtClean="0"/>
              <a:t>poster presents </a:t>
            </a:r>
            <a:r>
              <a:rPr lang="en-US" sz="3200" dirty="0"/>
              <a:t>how this design addresses the above requirements up to an ion momentum of 200 GeV/c. We summarize the magnet parameters, which are kept consistent with the </a:t>
            </a:r>
            <a:r>
              <a:rPr lang="en-US" sz="3200" dirty="0" err="1"/>
              <a:t>Nb-Ti</a:t>
            </a:r>
            <a:r>
              <a:rPr lang="en-US" sz="3200" dirty="0"/>
              <a:t> superconducting magnet technology. </a:t>
            </a:r>
            <a:endParaRPr lang="en-US" altLang="ru-RU" sz="3200" dirty="0"/>
          </a:p>
        </p:txBody>
      </p:sp>
      <p:sp>
        <p:nvSpPr>
          <p:cNvPr id="4111" name="Rectangle 202"/>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2" name="Rectangle 2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4" name="Rectangle 247"/>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5" name="Rectangle 3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7" name="AutoShape 3921"/>
          <p:cNvSpPr>
            <a:spLocks noChangeArrowheads="1"/>
          </p:cNvSpPr>
          <p:nvPr/>
        </p:nvSpPr>
        <p:spPr bwMode="auto">
          <a:xfrm>
            <a:off x="950118" y="16425034"/>
            <a:ext cx="10241280" cy="25328266"/>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INTRODUCTION</a:t>
            </a:r>
          </a:p>
          <a:p>
            <a:pPr indent="457200" algn="just" eaLnBrk="1" hangingPunct="1">
              <a:spcBef>
                <a:spcPct val="0"/>
              </a:spcBef>
              <a:buFontTx/>
              <a:buNone/>
            </a:pPr>
            <a:r>
              <a:rPr lang="en-US" altLang="ru-RU" sz="3200" dirty="0">
                <a:latin typeface="+mj-lt"/>
              </a:rPr>
              <a:t>The basic process at the EIC, deep inelastic scattering, is illustrated </a:t>
            </a:r>
            <a:r>
              <a:rPr lang="en-US" altLang="ru-RU" sz="3200" dirty="0" smtClean="0">
                <a:latin typeface="+mj-lt"/>
              </a:rPr>
              <a:t>below. </a:t>
            </a:r>
            <a:r>
              <a:rPr lang="en-US" altLang="ru-RU" sz="3200" dirty="0">
                <a:latin typeface="+mj-lt"/>
              </a:rPr>
              <a:t>An ion</a:t>
            </a:r>
            <a:r>
              <a:rPr lang="en-US" altLang="ru-RU" sz="3200" dirty="0" smtClean="0">
                <a:latin typeface="+mj-lt"/>
              </a:rPr>
              <a:t>, composed </a:t>
            </a:r>
            <a:r>
              <a:rPr lang="en-US" altLang="ru-RU" sz="3200" dirty="0">
                <a:latin typeface="+mj-lt"/>
              </a:rPr>
              <a:t>of nucleons, in turn composed of partons (quarks and gluons), moves to the right </a:t>
            </a:r>
            <a:r>
              <a:rPr lang="en-US" altLang="ru-RU" sz="3200" dirty="0" smtClean="0">
                <a:latin typeface="+mj-lt"/>
              </a:rPr>
              <a:t>and collides </a:t>
            </a:r>
            <a:r>
              <a:rPr lang="en-US" altLang="ru-RU" sz="3200" dirty="0">
                <a:latin typeface="+mj-lt"/>
              </a:rPr>
              <a:t>with an electron moving to the left. The electron interacts with a parton within the </a:t>
            </a:r>
            <a:r>
              <a:rPr lang="en-US" altLang="ru-RU" sz="3200" dirty="0" smtClean="0">
                <a:latin typeface="+mj-lt"/>
              </a:rPr>
              <a:t>ion in </a:t>
            </a:r>
            <a:r>
              <a:rPr lang="en-US" altLang="ru-RU" sz="3200" dirty="0">
                <a:latin typeface="+mj-lt"/>
              </a:rPr>
              <a:t>a hard collision and excites the ion to a state with high invariant mass. We can, qualitatively</a:t>
            </a:r>
            <a:r>
              <a:rPr lang="en-US" altLang="ru-RU" sz="3200" dirty="0" smtClean="0">
                <a:latin typeface="+mj-lt"/>
              </a:rPr>
              <a:t>, define </a:t>
            </a:r>
            <a:r>
              <a:rPr lang="en-US" altLang="ru-RU" sz="3200" dirty="0">
                <a:latin typeface="+mj-lt"/>
              </a:rPr>
              <a:t>three classes of particles in the final state</a:t>
            </a:r>
            <a:r>
              <a:rPr lang="en-US" altLang="ru-RU" sz="3200" dirty="0" smtClean="0">
                <a:latin typeface="+mj-lt"/>
              </a:rPr>
              <a:t>:</a:t>
            </a:r>
          </a:p>
          <a:p>
            <a:pPr marL="914400" indent="-457200" algn="just" eaLnBrk="1" hangingPunct="1">
              <a:spcBef>
                <a:spcPct val="0"/>
              </a:spcBef>
              <a:buFontTx/>
              <a:buAutoNum type="arabicPeriod"/>
            </a:pPr>
            <a:r>
              <a:rPr lang="en-US" altLang="ru-RU" sz="3200" dirty="0" smtClean="0">
                <a:latin typeface="+mj-lt"/>
              </a:rPr>
              <a:t>The scattered electron, </a:t>
            </a:r>
          </a:p>
          <a:p>
            <a:pPr marL="914400" indent="-457200" algn="just" eaLnBrk="1" hangingPunct="1">
              <a:spcBef>
                <a:spcPct val="0"/>
              </a:spcBef>
              <a:buFontTx/>
              <a:buAutoNum type="arabicPeriod"/>
            </a:pPr>
            <a:r>
              <a:rPr lang="en-US" altLang="ru-RU" sz="3200" dirty="0" smtClean="0">
                <a:latin typeface="+mj-lt"/>
              </a:rPr>
              <a:t>Particles associated with the initial state ion, and</a:t>
            </a:r>
          </a:p>
          <a:p>
            <a:pPr marL="914400" indent="-457200" algn="just" eaLnBrk="1" hangingPunct="1">
              <a:spcBef>
                <a:spcPct val="0"/>
              </a:spcBef>
              <a:buFontTx/>
              <a:buAutoNum type="arabicPeriod"/>
            </a:pPr>
            <a:r>
              <a:rPr lang="en-US" altLang="ru-RU" sz="3200" dirty="0" smtClean="0">
                <a:latin typeface="+mj-lt"/>
              </a:rPr>
              <a:t>Particles associated with the struck parton.</a:t>
            </a:r>
            <a:endParaRPr lang="en-US" altLang="ru-RU" sz="3200" dirty="0">
              <a:latin typeface="+mj-lt"/>
            </a:endParaRPr>
          </a:p>
          <a:p>
            <a:pPr indent="457200" algn="just" eaLnBrk="1" hangingPunct="1">
              <a:spcBef>
                <a:spcPct val="0"/>
              </a:spcBef>
              <a:buFontTx/>
              <a:buNone/>
            </a:pPr>
            <a:r>
              <a:rPr lang="en-US" altLang="ru-RU" sz="3200" dirty="0">
                <a:latin typeface="+mj-lt"/>
              </a:rPr>
              <a:t>All three classes of final-state particles carry information about the inner structure of the ions in </a:t>
            </a:r>
            <a:r>
              <a:rPr lang="en-US" altLang="ru-RU" sz="3200" dirty="0" smtClean="0">
                <a:latin typeface="+mj-lt"/>
              </a:rPr>
              <a:t>the collisions </a:t>
            </a:r>
            <a:r>
              <a:rPr lang="en-US" altLang="ru-RU" sz="3200" dirty="0">
                <a:latin typeface="+mj-lt"/>
              </a:rPr>
              <a:t>and allow to investigate the quark-gluon structure of the nucleons and nuclei.</a:t>
            </a: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r>
              <a:rPr lang="en-US" altLang="ru-RU" sz="3200" dirty="0" smtClean="0">
                <a:latin typeface="+mj-lt"/>
              </a:rPr>
              <a:t>We </a:t>
            </a:r>
            <a:r>
              <a:rPr lang="en-US" altLang="ru-RU" sz="3200" dirty="0">
                <a:latin typeface="+mj-lt"/>
              </a:rPr>
              <a:t>define the concept of a total acceptance detector as one that achieves close to 100% </a:t>
            </a:r>
            <a:r>
              <a:rPr lang="en-US" altLang="ru-RU" sz="3200" dirty="0" smtClean="0">
                <a:latin typeface="+mj-lt"/>
              </a:rPr>
              <a:t>acceptance for </a:t>
            </a:r>
            <a:r>
              <a:rPr lang="en-US" altLang="ru-RU" sz="3200" dirty="0">
                <a:latin typeface="+mj-lt"/>
              </a:rPr>
              <a:t>all three classes of particles. The final state electron and the particles associated with the </a:t>
            </a:r>
            <a:r>
              <a:rPr lang="en-US" altLang="ru-RU" sz="3200" dirty="0" smtClean="0">
                <a:latin typeface="+mj-lt"/>
              </a:rPr>
              <a:t>struck parton </a:t>
            </a:r>
            <a:r>
              <a:rPr lang="en-US" altLang="ru-RU" sz="3200" dirty="0">
                <a:latin typeface="+mj-lt"/>
              </a:rPr>
              <a:t>are scattered at relatively high angles with respect to be beam direction and can be detected in a conventional collider detector using a solenoidal field. The particles associated with the </a:t>
            </a:r>
            <a:r>
              <a:rPr lang="en-US" altLang="ru-RU" sz="3200" dirty="0" smtClean="0">
                <a:latin typeface="+mj-lt"/>
              </a:rPr>
              <a:t>initial-state </a:t>
            </a:r>
            <a:r>
              <a:rPr lang="en-US" altLang="ru-RU" sz="3200" dirty="0">
                <a:latin typeface="+mj-lt"/>
              </a:rPr>
              <a:t>ion, however, tend to be nearly collinear with the ion-beam direction. Collider detectors </a:t>
            </a:r>
            <a:r>
              <a:rPr lang="en-US" altLang="ru-RU" sz="3200" dirty="0" smtClean="0">
                <a:latin typeface="+mj-lt"/>
              </a:rPr>
              <a:t>in the </a:t>
            </a:r>
            <a:r>
              <a:rPr lang="en-US" altLang="ru-RU" sz="3200" dirty="0">
                <a:latin typeface="+mj-lt"/>
              </a:rPr>
              <a:t>past have had rather small acceptance for these particles</a:t>
            </a:r>
            <a:r>
              <a:rPr lang="en-US" altLang="ru-RU" sz="3200" dirty="0" smtClean="0">
                <a:latin typeface="+mj-lt"/>
              </a:rPr>
              <a:t>.</a:t>
            </a:r>
          </a:p>
          <a:p>
            <a:pPr indent="457200" algn="just" eaLnBrk="1" hangingPunct="1">
              <a:spcBef>
                <a:spcPct val="0"/>
              </a:spcBef>
              <a:buFontTx/>
              <a:buNone/>
            </a:pPr>
            <a:r>
              <a:rPr lang="en-US" altLang="ru-RU" sz="3200" dirty="0" smtClean="0">
                <a:latin typeface="+mj-lt"/>
              </a:rPr>
              <a:t>The main requirements to an EIC interaction region design are:</a:t>
            </a:r>
            <a:endParaRPr lang="en-US" altLang="ru-RU" sz="3200" dirty="0">
              <a:latin typeface="+mj-lt"/>
            </a:endParaRPr>
          </a:p>
          <a:p>
            <a:pPr marL="914400" indent="-457200" algn="just" eaLnBrk="1" hangingPunct="1">
              <a:spcBef>
                <a:spcPct val="0"/>
              </a:spcBef>
              <a:buFontTx/>
              <a:buAutoNum type="arabicPeriod"/>
            </a:pPr>
            <a:r>
              <a:rPr lang="en-US" altLang="ru-RU" sz="3200" dirty="0" smtClean="0"/>
              <a:t>Close </a:t>
            </a:r>
            <a:r>
              <a:rPr lang="en-US" altLang="ru-RU" sz="3200" dirty="0"/>
              <a:t>to 100% </a:t>
            </a:r>
            <a:r>
              <a:rPr lang="en-US" altLang="ru-RU" sz="3200" dirty="0" smtClean="0"/>
              <a:t>acceptance for </a:t>
            </a:r>
            <a:r>
              <a:rPr lang="en-US" altLang="ru-RU" sz="3200" dirty="0"/>
              <a:t>all three classes of </a:t>
            </a:r>
            <a:r>
              <a:rPr lang="en-US" altLang="ru-RU" sz="3200" dirty="0" smtClean="0"/>
              <a:t>particles,</a:t>
            </a:r>
            <a:endParaRPr lang="en-US" altLang="ru-RU" sz="3200" dirty="0"/>
          </a:p>
          <a:p>
            <a:pPr marL="914400" indent="-457200" algn="just" eaLnBrk="1" hangingPunct="1">
              <a:spcBef>
                <a:spcPct val="0"/>
              </a:spcBef>
              <a:buFontTx/>
              <a:buAutoNum type="arabicPeriod"/>
            </a:pPr>
            <a:r>
              <a:rPr lang="en-US" sz="3200" dirty="0" smtClean="0"/>
              <a:t>High </a:t>
            </a:r>
            <a:r>
              <a:rPr lang="en-US" sz="3200" dirty="0"/>
              <a:t>luminosity of 10</a:t>
            </a:r>
            <a:r>
              <a:rPr lang="en-US" sz="3200" baseline="30000" dirty="0"/>
              <a:t>33</a:t>
            </a:r>
            <a:r>
              <a:rPr lang="en-US" sz="3200" dirty="0"/>
              <a:t>-10</a:t>
            </a:r>
            <a:r>
              <a:rPr lang="en-US" sz="3200" baseline="30000" dirty="0"/>
              <a:t>34</a:t>
            </a:r>
            <a:r>
              <a:rPr lang="en-US" sz="3200" dirty="0"/>
              <a:t> cm</a:t>
            </a:r>
            <a:r>
              <a:rPr lang="en-US" sz="3200" baseline="30000" dirty="0"/>
              <a:t>-2</a:t>
            </a:r>
            <a:r>
              <a:rPr lang="en-US" sz="3200" dirty="0"/>
              <a:t>s</a:t>
            </a:r>
            <a:r>
              <a:rPr lang="en-US" sz="3200" baseline="30000" dirty="0"/>
              <a:t>-1</a:t>
            </a:r>
            <a:r>
              <a:rPr lang="en-US" altLang="ru-RU" sz="3200" dirty="0" smtClean="0"/>
              <a:t>, in the entire center-of-mass energy range of 20 to 100 GeV, </a:t>
            </a:r>
            <a:endParaRPr lang="en-US" altLang="ru-RU" sz="3200" dirty="0"/>
          </a:p>
          <a:p>
            <a:pPr marL="914400" indent="-457200" algn="just" eaLnBrk="1" hangingPunct="1">
              <a:spcBef>
                <a:spcPct val="0"/>
              </a:spcBef>
              <a:buFontTx/>
              <a:buAutoNum type="arabicPeriod"/>
            </a:pPr>
            <a:r>
              <a:rPr lang="en-US" altLang="ru-RU" sz="3200" dirty="0" smtClean="0"/>
              <a:t>Use of conventional technologies as much as possible.</a:t>
            </a:r>
            <a:endParaRPr lang="en-US" altLang="ru-RU" sz="3200" dirty="0"/>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ru-RU" altLang="ru-RU" sz="3200" dirty="0">
              <a:latin typeface="+mj-lt"/>
            </a:endParaRPr>
          </a:p>
        </p:txBody>
      </p:sp>
      <p:sp>
        <p:nvSpPr>
          <p:cNvPr id="4133" name="Rectangle 128"/>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a:p>
        </p:txBody>
      </p:sp>
      <p:sp>
        <p:nvSpPr>
          <p:cNvPr id="4135" name="Rectangle 65"/>
          <p:cNvSpPr>
            <a:spLocks noChangeArrowheads="1"/>
          </p:cNvSpPr>
          <p:nvPr/>
        </p:nvSpPr>
        <p:spPr bwMode="auto">
          <a:xfrm>
            <a:off x="2212975" y="17159288"/>
            <a:ext cx="7918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sp>
        <p:nvSpPr>
          <p:cNvPr id="4138" name="AutoShape 3904"/>
          <p:cNvSpPr>
            <a:spLocks noChangeArrowheads="1"/>
          </p:cNvSpPr>
          <p:nvPr/>
        </p:nvSpPr>
        <p:spPr bwMode="auto">
          <a:xfrm>
            <a:off x="950118" y="41979850"/>
            <a:ext cx="10784682"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1889125" eaLnBrk="1" hangingPunct="1">
              <a:spcBef>
                <a:spcPct val="0"/>
              </a:spcBef>
              <a:buNone/>
            </a:pPr>
            <a:r>
              <a:rPr lang="en-US" altLang="ru-RU" sz="3200" dirty="0"/>
              <a:t>10</a:t>
            </a:r>
            <a:r>
              <a:rPr lang="en-US" altLang="ru-RU" sz="3200" baseline="30000" dirty="0"/>
              <a:t>th</a:t>
            </a:r>
            <a:r>
              <a:rPr lang="en-US" altLang="ru-RU" sz="3200" dirty="0"/>
              <a:t> International Particle Accelerator </a:t>
            </a:r>
            <a:r>
              <a:rPr lang="en-US" altLang="ru-RU" sz="3200" dirty="0" smtClean="0"/>
              <a:t>Conference </a:t>
            </a:r>
            <a:r>
              <a:rPr lang="de-DE" altLang="ru-RU" sz="3200" dirty="0" smtClean="0"/>
              <a:t>Melbourne</a:t>
            </a:r>
            <a:r>
              <a:rPr lang="de-DE" altLang="ru-RU" sz="3200" dirty="0"/>
              <a:t>, Australia, May </a:t>
            </a:r>
            <a:r>
              <a:rPr lang="de-DE" altLang="ru-RU" sz="3200" dirty="0" smtClean="0"/>
              <a:t>19-24, 2019</a:t>
            </a:r>
            <a:endParaRPr lang="ru-RU" altLang="ru-RU" sz="3200" dirty="0"/>
          </a:p>
          <a:p>
            <a:pPr marL="1889125" eaLnBrk="1" hangingPunct="1">
              <a:spcBef>
                <a:spcPct val="0"/>
              </a:spcBef>
              <a:buFontTx/>
              <a:buNone/>
            </a:pPr>
            <a:endParaRPr lang="en-US" altLang="ru-RU" sz="3200" dirty="0"/>
          </a:p>
        </p:txBody>
      </p:sp>
      <p:sp>
        <p:nvSpPr>
          <p:cNvPr id="4142" name="Rectangle 93"/>
          <p:cNvSpPr>
            <a:spLocks noChangeArrowheads="1"/>
          </p:cNvSpPr>
          <p:nvPr/>
        </p:nvSpPr>
        <p:spPr bwMode="auto">
          <a:xfrm>
            <a:off x="21147088" y="87899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pic>
        <p:nvPicPr>
          <p:cNvPr id="71" name="Рисунок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41986200"/>
            <a:ext cx="2340000" cy="1404000"/>
          </a:xfrm>
          <a:prstGeom prst="rect">
            <a:avLst/>
          </a:prstGeom>
        </p:spPr>
      </p:pic>
      <p:pic>
        <p:nvPicPr>
          <p:cNvPr id="4106" name="Picture 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7044" y="42048746"/>
            <a:ext cx="1475446"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60" name="AutoShape 3921"/>
              <p:cNvSpPr>
                <a:spLocks noChangeArrowheads="1"/>
              </p:cNvSpPr>
              <p:nvPr/>
            </p:nvSpPr>
            <p:spPr bwMode="auto">
              <a:xfrm>
                <a:off x="11432618" y="4360895"/>
                <a:ext cx="10241280" cy="26881105"/>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JLEIC FULL-ACCEPTANCE DETECTOR</a:t>
                </a:r>
              </a:p>
              <a:p>
                <a:pPr indent="457200" algn="just" eaLnBrk="1" hangingPunct="1">
                  <a:spcBef>
                    <a:spcPct val="0"/>
                  </a:spcBef>
                  <a:buFontTx/>
                  <a:buNone/>
                </a:pPr>
                <a:r>
                  <a:rPr lang="en-US" altLang="ru-RU" sz="3200" dirty="0">
                    <a:latin typeface="+mj-lt"/>
                  </a:rPr>
                  <a:t>The luminosity at the interaction point </a:t>
                </a:r>
                <a:r>
                  <a:rPr lang="en-US" altLang="ru-RU" sz="3200" dirty="0" smtClean="0">
                    <a:latin typeface="+mj-lt"/>
                  </a:rPr>
                  <a:t>is </a:t>
                </a:r>
                <a:r>
                  <a:rPr lang="en-US" altLang="ru-RU" sz="3200" dirty="0">
                    <a:latin typeface="+mj-lt"/>
                  </a:rPr>
                  <a:t>(to first order) inversely proportional to </a:t>
                </a:r>
                <a:r>
                  <a:rPr lang="en-US" altLang="ru-RU" sz="3200" dirty="0" smtClean="0">
                    <a:latin typeface="+mj-lt"/>
                  </a:rPr>
                  <a:t>the distance </a:t>
                </a:r>
                <a:r>
                  <a:rPr lang="en-US" altLang="ru-RU" sz="3200" dirty="0">
                    <a:latin typeface="+mj-lt"/>
                  </a:rPr>
                  <a:t>between the last upstream and first downstream </a:t>
                </a:r>
                <a:r>
                  <a:rPr lang="en-US" altLang="ru-RU" sz="3200" dirty="0" smtClean="0">
                    <a:latin typeface="+mj-lt"/>
                  </a:rPr>
                  <a:t>final </a:t>
                </a:r>
                <a:r>
                  <a:rPr lang="en-US" altLang="ru-RU" sz="3200" dirty="0">
                    <a:latin typeface="+mj-lt"/>
                  </a:rPr>
                  <a:t>f</a:t>
                </a:r>
                <a:r>
                  <a:rPr lang="en-US" altLang="ru-RU" sz="3200" dirty="0" smtClean="0">
                    <a:latin typeface="+mj-lt"/>
                  </a:rPr>
                  <a:t>ocusing block. </a:t>
                </a:r>
                <a:r>
                  <a:rPr lang="en-US" altLang="ru-RU" sz="3200" dirty="0">
                    <a:latin typeface="+mj-lt"/>
                  </a:rPr>
                  <a:t>However</a:t>
                </a:r>
                <a:r>
                  <a:rPr lang="en-US" altLang="ru-RU" sz="3200" dirty="0" smtClean="0">
                    <a:latin typeface="+mj-lt"/>
                  </a:rPr>
                  <a:t>, the </a:t>
                </a:r>
                <a:r>
                  <a:rPr lang="en-US" altLang="ru-RU" sz="3200" dirty="0">
                    <a:latin typeface="+mj-lt"/>
                  </a:rPr>
                  <a:t>closer the beam elements are to the IP, the more they restrict the size of the detector </a:t>
                </a:r>
                <a:r>
                  <a:rPr lang="en-US" altLang="ru-RU" sz="3200" dirty="0" smtClean="0">
                    <a:latin typeface="+mj-lt"/>
                  </a:rPr>
                  <a:t>and compromise </a:t>
                </a:r>
                <a:r>
                  <a:rPr lang="en-US" altLang="ru-RU" sz="3200" dirty="0">
                    <a:latin typeface="+mj-lt"/>
                  </a:rPr>
                  <a:t>the measurements. </a:t>
                </a:r>
                <a:r>
                  <a:rPr lang="en-US" altLang="ru-RU" sz="3200" dirty="0" smtClean="0">
                    <a:latin typeface="+mj-lt"/>
                  </a:rPr>
                  <a:t>The solution </a:t>
                </a:r>
                <a:r>
                  <a:rPr lang="en-US" altLang="ru-RU" sz="3200" dirty="0">
                    <a:latin typeface="+mj-lt"/>
                  </a:rPr>
                  <a:t>to achieve the necessary high </a:t>
                </a:r>
                <a:r>
                  <a:rPr lang="en-US" altLang="ru-RU" sz="3200" dirty="0" smtClean="0">
                    <a:latin typeface="+mj-lt"/>
                  </a:rPr>
                  <a:t>luminosity while maintaining a full </a:t>
                </a:r>
                <a:r>
                  <a:rPr lang="en-US" altLang="ru-RU" sz="3200" dirty="0">
                    <a:latin typeface="+mj-lt"/>
                  </a:rPr>
                  <a:t>acceptance detector, is to let the small-angle particles pass through the nearest </a:t>
                </a:r>
                <a:r>
                  <a:rPr lang="en-US" altLang="ru-RU" sz="3200" dirty="0" smtClean="0">
                    <a:latin typeface="+mj-lt"/>
                  </a:rPr>
                  <a:t>machine elements</a:t>
                </a:r>
                <a:r>
                  <a:rPr lang="en-US" altLang="ru-RU" sz="3200" dirty="0">
                    <a:latin typeface="+mj-lt"/>
                  </a:rPr>
                  <a:t>, which perform the function of angle and momentum analyzer for the small angle </a:t>
                </a:r>
                <a:r>
                  <a:rPr lang="en-US" altLang="ru-RU" sz="3200" dirty="0" smtClean="0">
                    <a:latin typeface="+mj-lt"/>
                  </a:rPr>
                  <a:t>reaction products as illustrated in the below figure.</a:t>
                </a:r>
                <a:endParaRPr lang="en-US" altLang="ru-RU" sz="3200" dirty="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endParaRPr lang="en-US" altLang="ru-RU" sz="3200" dirty="0">
                  <a:latin typeface="+mj-lt"/>
                </a:endParaRPr>
              </a:p>
              <a:p>
                <a:pPr indent="457200" algn="just" eaLnBrk="1" hangingPunct="1">
                  <a:spcBef>
                    <a:spcPct val="0"/>
                  </a:spcBef>
                  <a:buFontTx/>
                  <a:buNone/>
                </a:pPr>
                <a:endParaRPr lang="en-US" altLang="ru-RU" sz="3200" dirty="0" smtClean="0">
                  <a:latin typeface="+mj-lt"/>
                </a:endParaRPr>
              </a:p>
              <a:p>
                <a:pPr indent="457200" algn="just" eaLnBrk="1" hangingPunct="1">
                  <a:spcBef>
                    <a:spcPct val="0"/>
                  </a:spcBef>
                  <a:buFontTx/>
                  <a:buNone/>
                </a:pPr>
                <a:r>
                  <a:rPr lang="en-US" altLang="ru-RU" sz="3200" dirty="0">
                    <a:latin typeface="+mj-lt"/>
                  </a:rPr>
                  <a:t>We have chosen a crossing angle of 50 mrad between the electron and ion beams to </a:t>
                </a:r>
                <a:r>
                  <a:rPr lang="en-US" altLang="ru-RU" sz="3200" dirty="0" smtClean="0">
                    <a:latin typeface="+mj-lt"/>
                  </a:rPr>
                  <a:t>accommodate </a:t>
                </a:r>
                <a:r>
                  <a:rPr lang="en-US" altLang="ru-RU" sz="3200" dirty="0">
                    <a:latin typeface="+mj-lt"/>
                  </a:rPr>
                  <a:t>the FFBs with large enough aperture, particularly in the ion-forward direction, and </a:t>
                </a:r>
                <a:r>
                  <a:rPr lang="en-US" altLang="ru-RU" sz="3200" dirty="0" smtClean="0">
                    <a:latin typeface="+mj-lt"/>
                  </a:rPr>
                  <a:t>field strength </a:t>
                </a:r>
                <a:r>
                  <a:rPr lang="en-US" altLang="ru-RU" sz="3200" dirty="0">
                    <a:latin typeface="+mj-lt"/>
                  </a:rPr>
                  <a:t>consistent with the detector space of 10.5 m. With this design, the beam elements </a:t>
                </a:r>
                <a:r>
                  <a:rPr lang="en-US" altLang="ru-RU" sz="3200" dirty="0" smtClean="0">
                    <a:latin typeface="+mj-lt"/>
                  </a:rPr>
                  <a:t>of the </a:t>
                </a:r>
                <a:r>
                  <a:rPr lang="en-US" altLang="ru-RU" sz="3200" dirty="0">
                    <a:latin typeface="+mj-lt"/>
                  </a:rPr>
                  <a:t>electron and ion beams are interleaved but independent, reducing engineering complexity. </a:t>
                </a:r>
                <a:r>
                  <a:rPr lang="en-US" altLang="ru-RU" sz="3200" dirty="0" smtClean="0">
                    <a:latin typeface="+mj-lt"/>
                  </a:rPr>
                  <a:t>The crossing </a:t>
                </a:r>
                <a:r>
                  <a:rPr lang="en-US" altLang="ru-RU" sz="3200" dirty="0">
                    <a:latin typeface="+mj-lt"/>
                  </a:rPr>
                  <a:t>angle also eliminates parasitic collisions of closely-spaced bunches and reduces the </a:t>
                </a:r>
                <a:r>
                  <a:rPr lang="en-US" altLang="ru-RU" sz="3200" dirty="0" smtClean="0">
                    <a:latin typeface="+mj-lt"/>
                  </a:rPr>
                  <a:t>detector background </a:t>
                </a:r>
                <a:r>
                  <a:rPr lang="en-US" altLang="ru-RU" sz="3200" dirty="0">
                    <a:latin typeface="+mj-lt"/>
                  </a:rPr>
                  <a:t>by shortening the section of the detector beam pipe common for both beams.</a:t>
                </a:r>
              </a:p>
              <a:p>
                <a:pPr indent="457200" algn="just" eaLnBrk="1" hangingPunct="1">
                  <a:spcBef>
                    <a:spcPct val="0"/>
                  </a:spcBef>
                  <a:buFontTx/>
                  <a:buNone/>
                </a:pPr>
                <a:r>
                  <a:rPr lang="en-US" altLang="ru-RU" sz="3200" dirty="0">
                    <a:latin typeface="+mj-lt"/>
                  </a:rPr>
                  <a:t>The detection regions extend </a:t>
                </a:r>
                <a:r>
                  <a:rPr lang="en-US" altLang="ru-RU" sz="3200" dirty="0" smtClean="0">
                    <a:latin typeface="+mj-lt"/>
                  </a:rPr>
                  <a:t>30–50 </a:t>
                </a:r>
                <a:r>
                  <a:rPr lang="en-US" altLang="ru-RU" sz="3200" dirty="0">
                    <a:latin typeface="+mj-lt"/>
                  </a:rPr>
                  <a:t>m in either direction from the </a:t>
                </a:r>
                <a:r>
                  <a:rPr lang="en-US" altLang="ru-RU" sz="3200" dirty="0" smtClean="0">
                    <a:latin typeface="+mj-lt"/>
                  </a:rPr>
                  <a:t>central detector. Momentum analysis of the particles moving in the forward ion direction is first done by a 3 mrad spectrometer dipole. It has a round aperture with an opening angle of </a:t>
                </a:r>
                <a14:m>
                  <m:oMath xmlns:m="http://schemas.openxmlformats.org/officeDocument/2006/math">
                    <m:r>
                      <a:rPr lang="en-US" altLang="ru-RU" sz="3200" b="0" i="1" smtClean="0">
                        <a:latin typeface="Cambria Math" panose="02040503050406030204" pitchFamily="18" charset="0"/>
                      </a:rPr>
                      <m:t>±50</m:t>
                    </m:r>
                  </m:oMath>
                </a14:m>
                <a:r>
                  <a:rPr lang="en-US" altLang="ru-RU" sz="3200" dirty="0" smtClean="0">
                    <a:latin typeface="+mj-lt"/>
                  </a:rPr>
                  <a:t> mrad. There is a shielded region inside the dipole aperture for the electron beam to pass through. Particles that are not detected after the first dipole travel through the apertures of the forward ion final focusing quadrupoles with an opening angle of </a:t>
                </a:r>
                <a:r>
                  <a:rPr lang="en-US" altLang="ru-RU" sz="3200" b="0" i="1" dirty="0" smtClean="0">
                    <a:latin typeface="Cambria Math" panose="02040503050406030204" pitchFamily="18" charset="0"/>
                  </a:rPr>
                  <a:t/>
                </a:r>
                <a:br>
                  <a:rPr lang="en-US" altLang="ru-RU" sz="3200" b="0" i="1" dirty="0" smtClean="0">
                    <a:latin typeface="Cambria Math" panose="02040503050406030204" pitchFamily="18" charset="0"/>
                  </a:rPr>
                </a:br>
                <a14:m>
                  <m:oMath xmlns:m="http://schemas.openxmlformats.org/officeDocument/2006/math">
                    <m:r>
                      <a:rPr lang="en-US" altLang="ru-RU" sz="3200" b="0" i="1" smtClean="0">
                        <a:latin typeface="Cambria Math" panose="02040503050406030204" pitchFamily="18" charset="0"/>
                      </a:rPr>
                      <m:t>±10</m:t>
                    </m:r>
                  </m:oMath>
                </a14:m>
                <a:r>
                  <a:rPr lang="en-US" altLang="ru-RU" sz="3200" dirty="0" smtClean="0">
                    <a:latin typeface="+mj-lt"/>
                  </a:rPr>
                  <a:t> mrad. They are then momentum analyzed by the second 53 mrad spectrometer dipole. There is a long drift space after the second dipoles to let the dispersion build up to about 1 m. The dispersion slope is compensated by the third 53 mrad spectrometer dipole. The ion beam is focused after the third dipole at a dispersive location to separate the particles with a relative magnetic rigidity offset of greater than 1% from the beam.</a:t>
                </a:r>
                <a:endParaRPr lang="en-US" altLang="ru-RU" sz="3200" dirty="0">
                  <a:latin typeface="+mj-lt"/>
                </a:endParaRPr>
              </a:p>
              <a:p>
                <a:pPr indent="457200" algn="just" eaLnBrk="1" hangingPunct="1">
                  <a:spcBef>
                    <a:spcPct val="0"/>
                  </a:spcBef>
                  <a:buFontTx/>
                  <a:buNone/>
                </a:pPr>
                <a:endParaRPr lang="ru-RU" altLang="ru-RU" sz="3200" dirty="0">
                  <a:latin typeface="+mj-lt"/>
                </a:endParaRPr>
              </a:p>
            </p:txBody>
          </p:sp>
        </mc:Choice>
        <mc:Fallback>
          <p:sp>
            <p:nvSpPr>
              <p:cNvPr id="60" name="AutoShape 3921"/>
              <p:cNvSpPr>
                <a:spLocks noRot="1" noChangeAspect="1" noMove="1" noResize="1" noEditPoints="1" noAdjustHandles="1" noChangeArrowheads="1" noChangeShapeType="1" noTextEdit="1"/>
              </p:cNvSpPr>
              <p:nvPr/>
            </p:nvSpPr>
            <p:spPr bwMode="auto">
              <a:xfrm>
                <a:off x="11432618" y="4360895"/>
                <a:ext cx="10241280" cy="26881105"/>
              </a:xfrm>
              <a:prstGeom prst="roundRect">
                <a:avLst>
                  <a:gd name="adj" fmla="val 4000"/>
                </a:avLst>
              </a:prstGeom>
              <a:blipFill>
                <a:blip r:embed="rId5"/>
                <a:stretch>
                  <a:fillRect/>
                </a:stretch>
              </a:blipFill>
              <a:ln w="28575">
                <a:solidFill>
                  <a:schemeClr val="bg2"/>
                </a:solidFill>
                <a:round/>
                <a:headEnd/>
                <a:tailEnd/>
              </a:ln>
            </p:spPr>
            <p:txBody>
              <a:bodyPr/>
              <a:lstStyle/>
              <a:p>
                <a:r>
                  <a:rPr lang="en-US">
                    <a:noFill/>
                  </a:rPr>
                  <a:t> </a:t>
                </a:r>
              </a:p>
            </p:txBody>
          </p:sp>
        </mc:Fallback>
      </mc:AlternateContent>
      <p:sp>
        <p:nvSpPr>
          <p:cNvPr id="62" name="AutoShape 3921"/>
          <p:cNvSpPr>
            <a:spLocks noChangeArrowheads="1"/>
          </p:cNvSpPr>
          <p:nvPr/>
        </p:nvSpPr>
        <p:spPr bwMode="auto">
          <a:xfrm>
            <a:off x="21915118" y="4388605"/>
            <a:ext cx="10241280" cy="21297146"/>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ION INTERACTION REGION</a:t>
            </a:r>
          </a:p>
          <a:p>
            <a:pPr indent="471488" algn="just" eaLnBrk="1" hangingPunct="1">
              <a:spcBef>
                <a:spcPct val="0"/>
              </a:spcBef>
              <a:buFontTx/>
              <a:buNone/>
            </a:pPr>
            <a:r>
              <a:rPr lang="en-US" altLang="ru-RU" sz="3200" dirty="0" smtClean="0"/>
              <a:t>Optics of the ion integration region is based on the doublet final focusing quadrupole configuration. There are three physical quadrupoles. Up to 100 GeV ion energy, the field integrals of the two quadrupoles nearest to the interaction point on each side of it are sufficient to run them with opposite polarities as a doublet. In the 100 to 200 GeV energy range, the first two quadrupoles on each side of the interaction point are run with the same polarities thus together forming the first quadrupole of an effective doublet. The third physical quadrupole is run as the second quadrupole of the effective doublet as shown below. Thus, the doublet’s focal parameter can be adjusted in the two energy ranges. It is shorter at up to 100 GeV enhancing the luminosity in the low half of the energy range where it tends to suffer more from collective effects. The beam is refocused about 50 m downstream of the interaction point for far-forward detection of small-rigidity-offset particles.</a:t>
            </a:r>
          </a:p>
          <a:p>
            <a:pPr algn="ctr" eaLnBrk="1" hangingPunct="1">
              <a:spcBef>
                <a:spcPct val="0"/>
              </a:spcBef>
              <a:buFontTx/>
              <a:buNone/>
            </a:pPr>
            <a:r>
              <a:rPr lang="en-US" altLang="ru-RU" sz="3200" i="1" dirty="0" smtClean="0"/>
              <a:t>100-200 GeV</a:t>
            </a:r>
          </a:p>
          <a:p>
            <a:pPr algn="ctr" eaLnBrk="1" hangingPunct="1">
              <a:spcBef>
                <a:spcPct val="0"/>
              </a:spcBef>
              <a:buFontTx/>
              <a:buNone/>
            </a:pPr>
            <a:endParaRPr lang="en-US" altLang="ru-RU" sz="3200" i="1" dirty="0"/>
          </a:p>
          <a:p>
            <a:pPr algn="ctr" eaLnBrk="1" hangingPunct="1">
              <a:spcBef>
                <a:spcPct val="0"/>
              </a:spcBef>
              <a:buFontTx/>
              <a:buNone/>
            </a:pPr>
            <a:endParaRPr lang="en-US" altLang="ru-RU" sz="3200" i="1" dirty="0" smtClean="0"/>
          </a:p>
          <a:p>
            <a:pPr algn="ctr" eaLnBrk="1" hangingPunct="1">
              <a:spcBef>
                <a:spcPct val="0"/>
              </a:spcBef>
              <a:buFontTx/>
              <a:buNone/>
            </a:pPr>
            <a:endParaRPr lang="en-US" altLang="ru-RU" sz="3200" i="1" dirty="0"/>
          </a:p>
          <a:p>
            <a:pPr algn="ctr" eaLnBrk="1" hangingPunct="1">
              <a:spcBef>
                <a:spcPct val="0"/>
              </a:spcBef>
              <a:buFontTx/>
              <a:buNone/>
            </a:pPr>
            <a:endParaRPr lang="en-US" altLang="ru-RU" sz="3200" i="1" dirty="0" smtClean="0"/>
          </a:p>
          <a:p>
            <a:pPr algn="ctr" eaLnBrk="1" hangingPunct="1">
              <a:spcBef>
                <a:spcPct val="0"/>
              </a:spcBef>
              <a:buFontTx/>
              <a:buNone/>
            </a:pPr>
            <a:endParaRPr lang="en-US" altLang="ru-RU" sz="3200" i="1" dirty="0"/>
          </a:p>
          <a:p>
            <a:pPr algn="ctr" eaLnBrk="1" hangingPunct="1">
              <a:spcBef>
                <a:spcPct val="0"/>
              </a:spcBef>
              <a:buFontTx/>
              <a:buNone/>
            </a:pPr>
            <a:endParaRPr lang="en-US" altLang="ru-RU" sz="3200" i="1" dirty="0" smtClean="0"/>
          </a:p>
          <a:p>
            <a:pPr algn="ctr" eaLnBrk="1" hangingPunct="1">
              <a:spcBef>
                <a:spcPct val="0"/>
              </a:spcBef>
              <a:buFontTx/>
              <a:buNone/>
            </a:pPr>
            <a:endParaRPr lang="en-US" altLang="ru-RU" sz="3200" i="1" dirty="0"/>
          </a:p>
          <a:p>
            <a:pPr algn="ctr" eaLnBrk="1" hangingPunct="1">
              <a:spcBef>
                <a:spcPct val="0"/>
              </a:spcBef>
              <a:buFontTx/>
              <a:buNone/>
            </a:pPr>
            <a:endParaRPr lang="en-US" altLang="ru-RU" sz="3200" i="1" dirty="0" smtClean="0"/>
          </a:p>
          <a:p>
            <a:pPr algn="ctr" eaLnBrk="1" hangingPunct="1">
              <a:spcBef>
                <a:spcPct val="0"/>
              </a:spcBef>
              <a:buFontTx/>
              <a:buNone/>
            </a:pPr>
            <a:endParaRPr lang="en-US" altLang="ru-RU" sz="3200" i="1" dirty="0"/>
          </a:p>
          <a:p>
            <a:pPr algn="ctr" eaLnBrk="1" hangingPunct="1">
              <a:spcBef>
                <a:spcPct val="0"/>
              </a:spcBef>
              <a:buFontTx/>
              <a:buNone/>
            </a:pPr>
            <a:endParaRPr lang="en-US" altLang="ru-RU" sz="3200" i="1" dirty="0" smtClean="0"/>
          </a:p>
          <a:p>
            <a:pPr algn="ctr" eaLnBrk="1" hangingPunct="1">
              <a:spcBef>
                <a:spcPct val="0"/>
              </a:spcBef>
              <a:buFontTx/>
              <a:buNone/>
            </a:pPr>
            <a:endParaRPr lang="en-US" altLang="ru-RU" sz="3200" i="1" dirty="0"/>
          </a:p>
          <a:p>
            <a:pPr algn="ctr" eaLnBrk="1" hangingPunct="1">
              <a:spcBef>
                <a:spcPct val="0"/>
              </a:spcBef>
              <a:buFontTx/>
              <a:buNone/>
            </a:pPr>
            <a:endParaRPr lang="en-US" altLang="ru-RU" sz="1800" i="1" dirty="0" smtClean="0"/>
          </a:p>
          <a:p>
            <a:pPr algn="ctr" eaLnBrk="1" hangingPunct="1">
              <a:spcBef>
                <a:spcPct val="0"/>
              </a:spcBef>
              <a:buNone/>
            </a:pPr>
            <a:r>
              <a:rPr lang="en-US" altLang="ru-RU" sz="3200" i="1" dirty="0" smtClean="0"/>
              <a:t>30-100 </a:t>
            </a:r>
            <a:r>
              <a:rPr lang="en-US" altLang="ru-RU" sz="3200" i="1" dirty="0"/>
              <a:t>GeV</a:t>
            </a:r>
          </a:p>
          <a:p>
            <a:pPr algn="ctr" eaLnBrk="1" hangingPunct="1">
              <a:spcBef>
                <a:spcPct val="0"/>
              </a:spcBef>
              <a:buFontTx/>
              <a:buNone/>
            </a:pPr>
            <a:endParaRPr lang="en-US" altLang="ru-RU" sz="3200" i="1" dirty="0"/>
          </a:p>
          <a:p>
            <a:pPr indent="471488" algn="just" eaLnBrk="1" hangingPunct="1">
              <a:spcBef>
                <a:spcPct val="0"/>
              </a:spcBef>
              <a:buFontTx/>
              <a:buNone/>
            </a:pPr>
            <a:endParaRPr lang="en-US" altLang="ru-RU" sz="3200" dirty="0" smtClean="0"/>
          </a:p>
          <a:p>
            <a:pPr indent="471488" algn="just" eaLnBrk="1" hangingPunct="1">
              <a:spcBef>
                <a:spcPct val="0"/>
              </a:spcBef>
              <a:buFontTx/>
              <a:buNone/>
            </a:pPr>
            <a:endParaRPr lang="en-US" altLang="ru-RU" sz="3200" dirty="0"/>
          </a:p>
          <a:p>
            <a:pPr indent="471488" algn="just" eaLnBrk="1" hangingPunct="1">
              <a:spcBef>
                <a:spcPct val="0"/>
              </a:spcBef>
              <a:buFontTx/>
              <a:buNone/>
            </a:pPr>
            <a:endParaRPr lang="en-US" altLang="ru-RU" sz="3200" dirty="0" smtClean="0"/>
          </a:p>
          <a:p>
            <a:pPr indent="471488" algn="just" eaLnBrk="1" hangingPunct="1">
              <a:spcBef>
                <a:spcPct val="0"/>
              </a:spcBef>
              <a:buFontTx/>
              <a:buNone/>
            </a:pPr>
            <a:endParaRPr lang="en-US" altLang="ru-RU" sz="3200" dirty="0" smtClean="0"/>
          </a:p>
        </p:txBody>
      </p:sp>
      <mc:AlternateContent xmlns:mc="http://schemas.openxmlformats.org/markup-compatibility/2006">
        <mc:Choice xmlns:a14="http://schemas.microsoft.com/office/drawing/2010/main" Requires="a14">
          <p:sp>
            <p:nvSpPr>
              <p:cNvPr id="68" name="AutoShape 3921"/>
              <p:cNvSpPr>
                <a:spLocks noChangeArrowheads="1"/>
              </p:cNvSpPr>
              <p:nvPr/>
            </p:nvSpPr>
            <p:spPr bwMode="auto">
              <a:xfrm>
                <a:off x="21922282" y="25964833"/>
                <a:ext cx="10241280" cy="8510905"/>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ELECTRON INTERACTION REGION</a:t>
                </a:r>
                <a:endParaRPr lang="en-US" altLang="ru-RU" sz="3200" b="1" dirty="0" smtClean="0"/>
              </a:p>
              <a:p>
                <a:pPr indent="457200" algn="just" eaLnBrk="1" hangingPunct="1">
                  <a:spcBef>
                    <a:spcPct val="0"/>
                  </a:spcBef>
                  <a:buFontTx/>
                  <a:buNone/>
                </a:pPr>
                <a:r>
                  <a:rPr lang="en-US" altLang="ru-RU" sz="3200" dirty="0" smtClean="0">
                    <a:latin typeface="+mj-lt"/>
                  </a:rPr>
                  <a:t>The electron final focusing quadrupoles are placed closer to the IP than the ion ones. The downstream electron final focusing block is followed by a 4-dipole chicane housing a low-</a:t>
                </a:r>
                <a14:m>
                  <m:oMath xmlns:m="http://schemas.openxmlformats.org/officeDocument/2006/math">
                    <m:sSup>
                      <m:sSupPr>
                        <m:ctrlPr>
                          <a:rPr lang="en-US" altLang="ru-RU" sz="3200" b="0" i="1" smtClean="0">
                            <a:latin typeface="Cambria Math" panose="02040503050406030204" pitchFamily="18" charset="0"/>
                          </a:rPr>
                        </m:ctrlPr>
                      </m:sSupPr>
                      <m:e>
                        <m:r>
                          <a:rPr lang="en-US" altLang="ru-RU" sz="3200" b="0" i="1" smtClean="0">
                            <a:latin typeface="Cambria Math" panose="02040503050406030204" pitchFamily="18" charset="0"/>
                          </a:rPr>
                          <m:t>𝑄</m:t>
                        </m:r>
                      </m:e>
                      <m:sup>
                        <m:r>
                          <a:rPr lang="en-US" altLang="ru-RU" sz="3200" b="0" i="1" smtClean="0">
                            <a:latin typeface="Cambria Math" panose="02040503050406030204" pitchFamily="18" charset="0"/>
                          </a:rPr>
                          <m:t>2</m:t>
                        </m:r>
                      </m:sup>
                    </m:sSup>
                  </m:oMath>
                </a14:m>
                <a:r>
                  <a:rPr lang="en-US" altLang="ru-RU" sz="3200" dirty="0" smtClean="0">
                    <a:latin typeface="+mj-lt"/>
                  </a:rPr>
                  <a:t> tagger and a Compton polarimeter and creating space for a luminosity monitor.</a:t>
                </a:r>
                <a:endParaRPr lang="ru-RU" altLang="ru-RU" sz="3200" dirty="0">
                  <a:latin typeface="+mj-lt"/>
                </a:endParaRPr>
              </a:p>
            </p:txBody>
          </p:sp>
        </mc:Choice>
        <mc:Fallback>
          <p:sp>
            <p:nvSpPr>
              <p:cNvPr id="68" name="AutoShape 3921"/>
              <p:cNvSpPr>
                <a:spLocks noRot="1" noChangeAspect="1" noMove="1" noResize="1" noEditPoints="1" noAdjustHandles="1" noChangeArrowheads="1" noChangeShapeType="1" noTextEdit="1"/>
              </p:cNvSpPr>
              <p:nvPr/>
            </p:nvSpPr>
            <p:spPr bwMode="auto">
              <a:xfrm>
                <a:off x="21922282" y="25964833"/>
                <a:ext cx="10241280" cy="8510905"/>
              </a:xfrm>
              <a:prstGeom prst="roundRect">
                <a:avLst>
                  <a:gd name="adj" fmla="val 4000"/>
                </a:avLst>
              </a:prstGeom>
              <a:blipFill>
                <a:blip r:embed="rId6"/>
                <a:stretch>
                  <a:fillRect/>
                </a:stretch>
              </a:blipFill>
              <a:ln w="28575">
                <a:solidFill>
                  <a:schemeClr val="bg2"/>
                </a:solidFill>
                <a:round/>
                <a:headEnd/>
                <a:tailEnd/>
              </a:ln>
            </p:spPr>
            <p:txBody>
              <a:bodyPr/>
              <a:lstStyle/>
              <a:p>
                <a:r>
                  <a:rPr lang="en-US">
                    <a:noFill/>
                  </a:rPr>
                  <a:t> </a:t>
                </a:r>
              </a:p>
            </p:txBody>
          </p:sp>
        </mc:Fallback>
      </mc:AlternateContent>
      <p:sp>
        <p:nvSpPr>
          <p:cNvPr id="69" name="AutoShape 3921"/>
          <p:cNvSpPr>
            <a:spLocks noChangeArrowheads="1"/>
          </p:cNvSpPr>
          <p:nvPr/>
        </p:nvSpPr>
        <p:spPr bwMode="auto">
          <a:xfrm>
            <a:off x="21950287" y="39348734"/>
            <a:ext cx="10241280" cy="2404565"/>
          </a:xfrm>
          <a:prstGeom prst="roundRect">
            <a:avLst>
              <a:gd name="adj" fmla="val 9294"/>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REFERENCES</a:t>
            </a:r>
          </a:p>
          <a:p>
            <a:pPr marL="679450" indent="-679450" algn="just" eaLnBrk="1" hangingPunct="1">
              <a:spcBef>
                <a:spcPct val="0"/>
              </a:spcBef>
              <a:buFontTx/>
              <a:buNone/>
            </a:pPr>
            <a:r>
              <a:rPr lang="en-US" altLang="ru-RU" sz="3200" dirty="0" smtClean="0">
                <a:latin typeface="+mj-lt"/>
              </a:rPr>
              <a:t>[1]</a:t>
            </a:r>
            <a:r>
              <a:rPr lang="en-US" altLang="ru-RU" sz="3200" dirty="0">
                <a:latin typeface="+mj-lt"/>
              </a:rPr>
              <a:t>	V.S. Morozov </a:t>
            </a:r>
            <a:r>
              <a:rPr lang="en-US" altLang="ru-RU" sz="3200" i="1" dirty="0">
                <a:latin typeface="+mj-lt"/>
              </a:rPr>
              <a:t>et al.</a:t>
            </a:r>
            <a:r>
              <a:rPr lang="en-US" altLang="ru-RU" sz="3200" dirty="0">
                <a:latin typeface="+mj-lt"/>
              </a:rPr>
              <a:t>, </a:t>
            </a:r>
            <a:r>
              <a:rPr lang="en-US" altLang="ru-RU" sz="3200" dirty="0" smtClean="0">
                <a:latin typeface="+mj-lt"/>
              </a:rPr>
              <a:t>IPAC’12</a:t>
            </a:r>
            <a:r>
              <a:rPr lang="en-US" altLang="ru-RU" sz="3200" dirty="0">
                <a:latin typeface="+mj-lt"/>
              </a:rPr>
              <a:t>, </a:t>
            </a:r>
            <a:r>
              <a:rPr lang="en-US" altLang="ru-RU" sz="3200" dirty="0" smtClean="0">
                <a:latin typeface="+mj-lt"/>
              </a:rPr>
              <a:t>TUPPR080</a:t>
            </a:r>
            <a:r>
              <a:rPr lang="en-US" altLang="ru-RU" sz="3200" dirty="0">
                <a:latin typeface="+mj-lt"/>
              </a:rPr>
              <a:t>, p. </a:t>
            </a:r>
            <a:r>
              <a:rPr lang="en-US" altLang="ru-RU" sz="3200" dirty="0" smtClean="0">
                <a:latin typeface="+mj-lt"/>
              </a:rPr>
              <a:t>2011.</a:t>
            </a:r>
            <a:endParaRPr lang="fr-FR" altLang="ru-RU" sz="3200" dirty="0" smtClean="0">
              <a:latin typeface="+mj-lt"/>
            </a:endParaRPr>
          </a:p>
          <a:p>
            <a:pPr marL="679450" indent="-679450" algn="just" eaLnBrk="1" hangingPunct="1">
              <a:spcBef>
                <a:spcPct val="0"/>
              </a:spcBef>
              <a:buFontTx/>
              <a:buNone/>
            </a:pPr>
            <a:r>
              <a:rPr lang="fr-FR" altLang="ru-RU" sz="3200" dirty="0">
                <a:latin typeface="+mj-lt"/>
              </a:rPr>
              <a:t>[2]	F. Lin </a:t>
            </a:r>
            <a:r>
              <a:rPr lang="fr-FR" altLang="ru-RU" sz="3200" i="1" dirty="0">
                <a:latin typeface="+mj-lt"/>
              </a:rPr>
              <a:t>et al.</a:t>
            </a:r>
            <a:r>
              <a:rPr lang="fr-FR" altLang="ru-RU" sz="3200" dirty="0">
                <a:latin typeface="+mj-lt"/>
              </a:rPr>
              <a:t>, PAC’13, </a:t>
            </a:r>
            <a:r>
              <a:rPr lang="fr-FR" altLang="ru-RU" sz="3200" dirty="0" smtClean="0">
                <a:latin typeface="+mj-lt"/>
              </a:rPr>
              <a:t>TUPAC28</a:t>
            </a:r>
            <a:r>
              <a:rPr lang="fr-FR" altLang="ru-RU" sz="3200" dirty="0">
                <a:latin typeface="+mj-lt"/>
              </a:rPr>
              <a:t>, </a:t>
            </a:r>
            <a:r>
              <a:rPr lang="fr-FR" altLang="ru-RU" sz="3200" dirty="0" smtClean="0">
                <a:latin typeface="+mj-lt"/>
              </a:rPr>
              <a:t>p</a:t>
            </a:r>
            <a:r>
              <a:rPr lang="fr-FR" altLang="ru-RU" sz="3200" dirty="0">
                <a:latin typeface="+mj-lt"/>
              </a:rPr>
              <a:t>. </a:t>
            </a:r>
            <a:r>
              <a:rPr lang="fr-FR" altLang="ru-RU" sz="3200" dirty="0" smtClean="0">
                <a:latin typeface="+mj-lt"/>
              </a:rPr>
              <a:t>508.</a:t>
            </a:r>
            <a:endParaRPr lang="fr-FR" altLang="ru-RU" sz="3200" dirty="0" smtClean="0">
              <a:latin typeface="+mj-lt"/>
            </a:endParaRPr>
          </a:p>
          <a:p>
            <a:pPr marL="679450" indent="-679450" algn="just" eaLnBrk="1" hangingPunct="1">
              <a:spcBef>
                <a:spcPct val="0"/>
              </a:spcBef>
              <a:buFontTx/>
              <a:buNone/>
            </a:pPr>
            <a:r>
              <a:rPr lang="fr-FR" altLang="ru-RU" sz="3200" dirty="0" smtClean="0">
                <a:latin typeface="+mj-lt"/>
              </a:rPr>
              <a:t>[3]	</a:t>
            </a:r>
            <a:r>
              <a:rPr lang="en-US" altLang="ru-RU" sz="3200" dirty="0">
                <a:latin typeface="+mj-lt"/>
              </a:rPr>
              <a:t>V.S. Morozov </a:t>
            </a:r>
            <a:r>
              <a:rPr lang="en-US" altLang="ru-RU" sz="3200" i="1" dirty="0">
                <a:latin typeface="+mj-lt"/>
              </a:rPr>
              <a:t>et al.</a:t>
            </a:r>
            <a:r>
              <a:rPr lang="en-US" altLang="ru-RU" sz="3200" dirty="0">
                <a:latin typeface="+mj-lt"/>
              </a:rPr>
              <a:t>, </a:t>
            </a:r>
            <a:r>
              <a:rPr lang="en-US" altLang="ru-RU" sz="3200" dirty="0" smtClean="0">
                <a:latin typeface="+mj-lt"/>
              </a:rPr>
              <a:t>IPAC’14</a:t>
            </a:r>
            <a:r>
              <a:rPr lang="en-US" altLang="ru-RU" sz="3200" dirty="0">
                <a:latin typeface="+mj-lt"/>
              </a:rPr>
              <a:t>, </a:t>
            </a:r>
            <a:r>
              <a:rPr lang="en-US" altLang="ru-RU" sz="3200" dirty="0" smtClean="0">
                <a:latin typeface="+mj-lt"/>
              </a:rPr>
              <a:t>MOPRO005</a:t>
            </a:r>
            <a:r>
              <a:rPr lang="en-US" altLang="ru-RU" sz="3200" dirty="0">
                <a:latin typeface="+mj-lt"/>
              </a:rPr>
              <a:t>, p. </a:t>
            </a:r>
            <a:r>
              <a:rPr lang="en-US" altLang="ru-RU" sz="3200" dirty="0" smtClean="0">
                <a:latin typeface="+mj-lt"/>
              </a:rPr>
              <a:t>71.</a:t>
            </a:r>
            <a:endParaRPr lang="en-US" altLang="ru-RU" sz="3200" dirty="0" smtClean="0">
              <a:latin typeface="+mj-lt"/>
            </a:endParaRPr>
          </a:p>
        </p:txBody>
      </p:sp>
      <p:pic>
        <p:nvPicPr>
          <p:cNvPr id="33" name="Picture 17" descr="slac_logo_"/>
          <p:cNvPicPr>
            <a:picLocks noChangeAspect="1" noChangeArrowheads="1"/>
          </p:cNvPicPr>
          <p:nvPr/>
        </p:nvPicPr>
        <p:blipFill>
          <a:blip r:embed="rId7"/>
          <a:srcRect/>
          <a:stretch>
            <a:fillRect/>
          </a:stretch>
        </p:blipFill>
        <p:spPr bwMode="auto">
          <a:xfrm>
            <a:off x="27035758" y="809436"/>
            <a:ext cx="2603988" cy="931615"/>
          </a:xfrm>
          <a:prstGeom prst="rect">
            <a:avLst/>
          </a:prstGeom>
          <a:noFill/>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06531" y="542239"/>
            <a:ext cx="2278469" cy="1774075"/>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0" y="24807560"/>
            <a:ext cx="9372600" cy="7181896"/>
          </a:xfrm>
          <a:prstGeom prst="rect">
            <a:avLst/>
          </a:prstGeom>
        </p:spPr>
      </p:pic>
      <p:pic>
        <p:nvPicPr>
          <p:cNvPr id="5" name="Picture 4"/>
          <p:cNvPicPr>
            <a:picLocks noChangeAspect="1"/>
          </p:cNvPicPr>
          <p:nvPr/>
        </p:nvPicPr>
        <p:blipFill>
          <a:blip r:embed="rId10"/>
          <a:stretch>
            <a:fillRect/>
          </a:stretch>
        </p:blipFill>
        <p:spPr>
          <a:xfrm>
            <a:off x="11804579" y="10938135"/>
            <a:ext cx="9509760" cy="6161580"/>
          </a:xfrm>
          <a:prstGeom prst="rect">
            <a:avLst/>
          </a:prstGeom>
          <a:solidFill>
            <a:schemeClr val="bg1"/>
          </a:solidFill>
        </p:spPr>
      </p:pic>
      <p:sp>
        <p:nvSpPr>
          <p:cNvPr id="59" name="AutoShape 3921"/>
          <p:cNvSpPr>
            <a:spLocks noChangeArrowheads="1"/>
          </p:cNvSpPr>
          <p:nvPr/>
        </p:nvSpPr>
        <p:spPr bwMode="auto">
          <a:xfrm>
            <a:off x="11432618" y="31549502"/>
            <a:ext cx="10241280" cy="10203798"/>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err="1" smtClean="0"/>
              <a:t>Nb-Ti</a:t>
            </a:r>
            <a:r>
              <a:rPr lang="en-US" altLang="ru-RU" sz="3200" b="1" dirty="0" smtClean="0"/>
              <a:t> MAGNET TECHNOLOGY</a:t>
            </a:r>
          </a:p>
          <a:p>
            <a:pPr indent="457200" algn="just" eaLnBrk="1" hangingPunct="1">
              <a:spcBef>
                <a:spcPct val="0"/>
              </a:spcBef>
              <a:buFontTx/>
              <a:buNone/>
            </a:pPr>
            <a:r>
              <a:rPr lang="en-US" altLang="ru-RU" sz="3200" dirty="0" smtClean="0">
                <a:latin typeface="+mj-lt"/>
              </a:rPr>
              <a:t>To minimize the technical risk associated with the interaction region magnet designs, all magnet parameters are chosen to be consistent with the </a:t>
            </a:r>
            <a:r>
              <a:rPr lang="en-US" altLang="ru-RU" sz="3200" dirty="0" err="1" smtClean="0">
                <a:latin typeface="+mj-lt"/>
              </a:rPr>
              <a:t>Nb-Ti</a:t>
            </a:r>
            <a:r>
              <a:rPr lang="en-US" altLang="ru-RU" sz="3200" dirty="0" smtClean="0">
                <a:latin typeface="+mj-lt"/>
              </a:rPr>
              <a:t> super-conducting magnet technology. This is verified by preliminary magnet designs. Below is a 3D model of the first spectrometer dipole.</a:t>
            </a:r>
            <a:endParaRPr lang="ru-RU" altLang="ru-RU" sz="3200" dirty="0">
              <a:latin typeface="+mj-lt"/>
            </a:endParaRPr>
          </a:p>
        </p:txBody>
      </p:sp>
      <p:pic>
        <p:nvPicPr>
          <p:cNvPr id="61" name="Picture 3" descr="W:\renuka\Design based on January 19th 2019 Lattice file\iBDS1_Design study_option 1_March 1st_By_d2_Bx_Bx coil field.png"/>
          <p:cNvPicPr>
            <a:picLocks noChangeAspect="1" noChangeArrowheads="1"/>
          </p:cNvPicPr>
          <p:nvPr/>
        </p:nvPicPr>
        <p:blipFill rotWithShape="1">
          <a:blip r:embed="rId11">
            <a:extLst>
              <a:ext uri="{28A0092B-C50C-407E-A947-70E740481C1C}">
                <a14:useLocalDpi xmlns:a14="http://schemas.microsoft.com/office/drawing/2010/main" val="0"/>
              </a:ext>
            </a:extLst>
          </a:blip>
          <a:srcRect r="19018"/>
          <a:stretch/>
        </p:blipFill>
        <p:spPr bwMode="auto">
          <a:xfrm>
            <a:off x="12217657" y="35470780"/>
            <a:ext cx="8700148" cy="608586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p:cNvPicPr>
          <p:nvPr/>
        </p:nvPicPr>
        <p:blipFill>
          <a:blip r:embed="rId12"/>
          <a:stretch>
            <a:fillRect/>
          </a:stretch>
        </p:blipFill>
        <p:spPr>
          <a:xfrm>
            <a:off x="22267800" y="14524819"/>
            <a:ext cx="9583800" cy="5367528"/>
          </a:xfrm>
          <a:prstGeom prst="rect">
            <a:avLst/>
          </a:prstGeom>
        </p:spPr>
      </p:pic>
      <p:pic>
        <p:nvPicPr>
          <p:cNvPr id="4" name="Picture 3"/>
          <p:cNvPicPr>
            <a:picLocks/>
          </p:cNvPicPr>
          <p:nvPr/>
        </p:nvPicPr>
        <p:blipFill>
          <a:blip r:embed="rId13"/>
          <a:stretch>
            <a:fillRect/>
          </a:stretch>
        </p:blipFill>
        <p:spPr>
          <a:xfrm>
            <a:off x="22286850" y="20748911"/>
            <a:ext cx="9582912" cy="4636008"/>
          </a:xfrm>
          <a:prstGeom prst="rect">
            <a:avLst/>
          </a:prstGeom>
        </p:spPr>
      </p:pic>
      <p:pic>
        <p:nvPicPr>
          <p:cNvPr id="32" name="Picture 31"/>
          <p:cNvPicPr>
            <a:picLocks/>
          </p:cNvPicPr>
          <p:nvPr/>
        </p:nvPicPr>
        <p:blipFill>
          <a:blip r:embed="rId14"/>
          <a:stretch>
            <a:fillRect/>
          </a:stretch>
        </p:blipFill>
        <p:spPr>
          <a:xfrm>
            <a:off x="22286850" y="29333124"/>
            <a:ext cx="9582912" cy="4804476"/>
          </a:xfrm>
          <a:prstGeom prst="rect">
            <a:avLst/>
          </a:prstGeom>
          <a:solidFill>
            <a:schemeClr val="bg1"/>
          </a:solidFill>
        </p:spPr>
      </p:pic>
      <p:sp>
        <p:nvSpPr>
          <p:cNvPr id="35" name="AutoShape 3921"/>
          <p:cNvSpPr>
            <a:spLocks noChangeArrowheads="1"/>
          </p:cNvSpPr>
          <p:nvPr/>
        </p:nvSpPr>
        <p:spPr bwMode="auto">
          <a:xfrm>
            <a:off x="21950287" y="34691085"/>
            <a:ext cx="10241280" cy="4431098"/>
          </a:xfrm>
          <a:prstGeom prst="roundRect">
            <a:avLst>
              <a:gd name="adj" fmla="val 562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3200" b="1" dirty="0" smtClean="0"/>
              <a:t>CONCLUSION</a:t>
            </a:r>
            <a:endParaRPr lang="en-US" altLang="ru-RU" sz="3200" b="1" dirty="0" smtClean="0"/>
          </a:p>
          <a:p>
            <a:pPr indent="457200" algn="just" eaLnBrk="1" hangingPunct="1">
              <a:spcBef>
                <a:spcPct val="0"/>
              </a:spcBef>
              <a:buFontTx/>
              <a:buNone/>
            </a:pPr>
            <a:r>
              <a:rPr lang="en-US" altLang="ru-RU" sz="3200" dirty="0" smtClean="0">
                <a:latin typeface="+mj-lt"/>
              </a:rPr>
              <a:t>The JLEIC interaction region design integrates a full-acceptance detector, provides large forward acceptance and momentum analysis of the forward particles. It is integrated into the collider rings optically and geometrically. The parameters of all integration region elements are consistent with the conventional </a:t>
            </a:r>
            <a:r>
              <a:rPr lang="en-US" altLang="ru-RU" sz="3200" dirty="0" err="1" smtClean="0">
                <a:latin typeface="+mj-lt"/>
              </a:rPr>
              <a:t>Nb-Ti</a:t>
            </a:r>
            <a:r>
              <a:rPr lang="en-US" altLang="ru-RU" sz="3200" dirty="0" smtClean="0">
                <a:latin typeface="+mj-lt"/>
              </a:rPr>
              <a:t> superconducting magnet technology.</a:t>
            </a:r>
            <a:endParaRPr lang="ru-RU" altLang="ru-RU" sz="3200" dirty="0">
              <a:latin typeface="+mj-lt"/>
            </a:endParaRPr>
          </a:p>
        </p:txBody>
      </p:sp>
      <p:pic>
        <p:nvPicPr>
          <p:cNvPr id="36" name="Picture 3926" descr="JLab_logo_white-s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750" y="1191543"/>
            <a:ext cx="52197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720750" y="503800"/>
            <a:ext cx="2395207"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MOPRB095</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14381</TotalTime>
  <Words>1137</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Cambria Math</vt:lpstr>
      <vt:lpstr>Times New Roman</vt:lpstr>
      <vt:lpstr>Default Design</vt:lpstr>
      <vt:lpstr>PowerPoint Presentation</vt:lpstr>
    </vt:vector>
  </TitlesOfParts>
  <Company>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morozov</cp:lastModifiedBy>
  <cp:revision>501</cp:revision>
  <dcterms:created xsi:type="dcterms:W3CDTF">2003-04-07T21:48:10Z</dcterms:created>
  <dcterms:modified xsi:type="dcterms:W3CDTF">2019-05-15T16:34:32Z</dcterms:modified>
</cp:coreProperties>
</file>