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10147300" cy="1562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3399"/>
    <a:srgbClr val="CC0066"/>
    <a:srgbClr val="FF5050"/>
    <a:srgbClr val="FF0000"/>
    <a:srgbClr val="000099"/>
    <a:srgbClr val="8080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7809" autoAdjust="0"/>
  </p:normalViewPr>
  <p:slideViewPr>
    <p:cSldViewPr>
      <p:cViewPr>
        <p:scale>
          <a:sx n="20" d="100"/>
          <a:sy n="20" d="100"/>
        </p:scale>
        <p:origin x="-1616" y="1744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417901829456"/>
          <c:y val="4.4648442085569187E-2"/>
          <c:w val="0.82085403676928226"/>
          <c:h val="0.68917340222629131"/>
        </c:manualLayout>
      </c:layout>
      <c:scatterChart>
        <c:scatterStyle val="lineMarker"/>
        <c:varyColors val="0"/>
        <c:ser>
          <c:idx val="0"/>
          <c:order val="0"/>
          <c:tx>
            <c:v>preCDR-100</c:v>
          </c:tx>
          <c:spPr>
            <a:ln w="76200"/>
          </c:spPr>
          <c:marker>
            <c:spPr>
              <a:ln w="76200"/>
            </c:spPr>
          </c:marker>
          <c:xVal>
            <c:numRef>
              <c:f>[JLEIC_preCDR.xls]plot!$A$1:$A$7</c:f>
              <c:numCache>
                <c:formatCode>General</c:formatCode>
                <c:ptCount val="7"/>
                <c:pt idx="0">
                  <c:v>21.9</c:v>
                </c:pt>
                <c:pt idx="1">
                  <c:v>31.6</c:v>
                </c:pt>
                <c:pt idx="2">
                  <c:v>44.7</c:v>
                </c:pt>
                <c:pt idx="3">
                  <c:v>63.3</c:v>
                </c:pt>
                <c:pt idx="4">
                  <c:v>80</c:v>
                </c:pt>
                <c:pt idx="5">
                  <c:v>89.4</c:v>
                </c:pt>
                <c:pt idx="6">
                  <c:v>98</c:v>
                </c:pt>
              </c:numCache>
            </c:numRef>
          </c:xVal>
          <c:yVal>
            <c:numRef>
              <c:f>[JLEIC_preCDR.xls]plot!$B$1:$B$7</c:f>
              <c:numCache>
                <c:formatCode>General</c:formatCode>
                <c:ptCount val="7"/>
                <c:pt idx="0">
                  <c:v>2.2799999999999998</c:v>
                </c:pt>
                <c:pt idx="1">
                  <c:v>4.88</c:v>
                </c:pt>
                <c:pt idx="2">
                  <c:v>10.54</c:v>
                </c:pt>
                <c:pt idx="3">
                  <c:v>7.96</c:v>
                </c:pt>
                <c:pt idx="4">
                  <c:v>4.8</c:v>
                </c:pt>
                <c:pt idx="5">
                  <c:v>1.87</c:v>
                </c:pt>
                <c:pt idx="6">
                  <c:v>0.74299999999999999</c:v>
                </c:pt>
              </c:numCache>
            </c:numRef>
          </c:yVal>
          <c:smooth val="0"/>
        </c:ser>
        <c:ser>
          <c:idx val="1"/>
          <c:order val="1"/>
          <c:tx>
            <c:v>140 GeV CM upgrade</c:v>
          </c:tx>
          <c:spPr>
            <a:ln w="76200"/>
          </c:spPr>
          <c:marker>
            <c:spPr>
              <a:ln w="76200"/>
            </c:spPr>
          </c:marker>
          <c:xVal>
            <c:numRef>
              <c:f>[JLEIC_preCDR.xls]plot!$D$1:$D$9</c:f>
              <c:numCache>
                <c:formatCode>General</c:formatCode>
                <c:ptCount val="9"/>
                <c:pt idx="0">
                  <c:v>21.9</c:v>
                </c:pt>
                <c:pt idx="1">
                  <c:v>31.6</c:v>
                </c:pt>
                <c:pt idx="2">
                  <c:v>44.7</c:v>
                </c:pt>
                <c:pt idx="3">
                  <c:v>69.3</c:v>
                </c:pt>
                <c:pt idx="4">
                  <c:v>89.4</c:v>
                </c:pt>
                <c:pt idx="5">
                  <c:v>113</c:v>
                </c:pt>
                <c:pt idx="6">
                  <c:v>126</c:v>
                </c:pt>
                <c:pt idx="7">
                  <c:v>139</c:v>
                </c:pt>
              </c:numCache>
            </c:numRef>
          </c:xVal>
          <c:yVal>
            <c:numRef>
              <c:f>[JLEIC_preCDR.xls]plot!$E$1:$E$9</c:f>
              <c:numCache>
                <c:formatCode>General</c:formatCode>
                <c:ptCount val="9"/>
                <c:pt idx="0">
                  <c:v>2.2799999999999998</c:v>
                </c:pt>
                <c:pt idx="1">
                  <c:v>4.88</c:v>
                </c:pt>
                <c:pt idx="2">
                  <c:v>10.6</c:v>
                </c:pt>
                <c:pt idx="3">
                  <c:v>8.6</c:v>
                </c:pt>
                <c:pt idx="4">
                  <c:v>9.3390000000000004</c:v>
                </c:pt>
                <c:pt idx="5">
                  <c:v>6.3559999999999999</c:v>
                </c:pt>
                <c:pt idx="6">
                  <c:v>2.42</c:v>
                </c:pt>
                <c:pt idx="7">
                  <c:v>0.92100000000000004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7523200"/>
        <c:axId val="547668736"/>
      </c:scatterChart>
      <c:valAx>
        <c:axId val="547523200"/>
        <c:scaling>
          <c:orientation val="minMax"/>
          <c:max val="140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47668736"/>
        <c:crossesAt val="0.1"/>
        <c:crossBetween val="midCat"/>
      </c:valAx>
      <c:valAx>
        <c:axId val="547668736"/>
        <c:scaling>
          <c:logBase val="10"/>
          <c:orientation val="minMax"/>
          <c:max val="20"/>
          <c:min val="0.1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47523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8798838711776605"/>
          <c:y val="0.39101766012122935"/>
          <c:w val="0.37761760800046057"/>
          <c:h val="0.279218258085731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4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2.27157E-7</cdr:y>
    </cdr:from>
    <cdr:to>
      <cdr:x>0.0672</cdr:x>
      <cdr:y>0.8521</cdr:y>
    </cdr:to>
    <cdr:sp macro="" textlink="">
      <cdr:nvSpPr>
        <cdr:cNvPr id="3" name="TextBox 4"/>
        <cdr:cNvSpPr txBox="1"/>
      </cdr:nvSpPr>
      <cdr:spPr>
        <a:xfrm xmlns:a="http://schemas.openxmlformats.org/drawingml/2006/main" rot="16200000">
          <a:off x="-1537033" y="1537033"/>
          <a:ext cx="3751160" cy="6770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Average Luminosity (10</a:t>
          </a:r>
          <a:r>
            <a:rPr lang="en-US" sz="22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33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/cm</a:t>
          </a:r>
          <a:r>
            <a:rPr lang="en-US" sz="2200" b="1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/s)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0.26637</cdr:x>
      <cdr:y>0.86316</cdr:y>
    </cdr:from>
    <cdr:to>
      <cdr:x>0.7979</cdr:x>
      <cdr:y>0.95126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2683810" y="4326033"/>
          <a:ext cx="5355388" cy="4415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200" b="1" dirty="0" smtClean="0">
              <a:latin typeface="Arial" panose="020B0604020202020204" pitchFamily="34" charset="0"/>
              <a:cs typeface="Arial" panose="020B0604020202020204" pitchFamily="34" charset="0"/>
            </a:rPr>
            <a:t>CM Energy (GeV)</a:t>
          </a:r>
          <a:endParaRPr lang="en-US" sz="2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48338" y="0"/>
            <a:ext cx="4398962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838363"/>
            <a:ext cx="439896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48338" y="14838363"/>
            <a:ext cx="439896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fld id="{00407B6C-2D00-4E92-86DD-40F75F3D7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49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46750" y="0"/>
            <a:ext cx="4398963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1173163"/>
            <a:ext cx="4391025" cy="585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16000" y="7418388"/>
            <a:ext cx="81153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836775"/>
            <a:ext cx="4398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defTabSz="1606109">
              <a:defRPr sz="2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46750" y="14836775"/>
            <a:ext cx="4398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0560" tIns="80280" rIns="160560" bIns="80280" numCol="1" anchor="b" anchorCtr="0" compatLnSpc="1">
            <a:prstTxWarp prst="textNoShape">
              <a:avLst/>
            </a:prstTxWarp>
          </a:bodyPr>
          <a:lstStyle>
            <a:lvl1pPr algn="r" defTabSz="1606109">
              <a:defRPr sz="2300"/>
            </a:lvl1pPr>
          </a:lstStyle>
          <a:p>
            <a:pPr>
              <a:defRPr/>
            </a:pPr>
            <a:fld id="{76C9E2C2-DD38-44AF-854A-EECCBDC02E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7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233363" indent="-87313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360363" indent="-71438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503238" indent="-69850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647700" indent="-71438" defTabSz="16049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11049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5621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20193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476500" indent="-71438" defTabSz="16049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70A2B-F9F6-4F7D-AF94-7AF0680F6AF7}" type="slidenum">
              <a:rPr lang="en-US" altLang="en-US" sz="2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23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13635038"/>
            <a:ext cx="27981275" cy="9407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24871363"/>
            <a:ext cx="23044150" cy="11217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9902-7084-49DA-B1ED-759034E35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44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28E2-E083-4130-8C84-C357F1EF0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725" y="3902075"/>
            <a:ext cx="6994525" cy="3511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0" y="3902075"/>
            <a:ext cx="20831175" cy="3511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679D-8285-40C3-AFAA-B0928E24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4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CA7A7-112B-4238-B9B7-419A27531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20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28203525"/>
            <a:ext cx="27981275" cy="87185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8602325"/>
            <a:ext cx="27981275" cy="9601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A6174-AAD4-4340-BA3D-3E0633408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2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12679363"/>
            <a:ext cx="13912850" cy="26335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5A64-BC6B-4D65-9321-104A2B0A6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3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57363"/>
            <a:ext cx="29625925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9825038"/>
            <a:ext cx="14544675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13919200"/>
            <a:ext cx="14544675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9825038"/>
            <a:ext cx="14549438" cy="40941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13919200"/>
            <a:ext cx="14549438" cy="25288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9577-EE48-4932-A6EB-F9E8095AD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56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AD5-0002-495D-946B-FA044EB22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50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048AB-19F6-4395-A7B8-6A4BACFC3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2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747838"/>
            <a:ext cx="10829925" cy="74374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747838"/>
            <a:ext cx="18402300" cy="37460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9185275"/>
            <a:ext cx="10829925" cy="30022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BB4F-B179-41C3-A564-FFFAEC42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02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30724475"/>
            <a:ext cx="19751675" cy="3625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3921125"/>
            <a:ext cx="19751675" cy="26335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34350325"/>
            <a:ext cx="19751675" cy="5151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18643-CD1C-4FB7-B95B-48FBA8E59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7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150" y="3902075"/>
            <a:ext cx="27978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150" y="12679363"/>
            <a:ext cx="27978100" cy="263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1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850" y="39989125"/>
            <a:ext cx="104267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0250" y="39989125"/>
            <a:ext cx="68580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53815BD8-FDA6-42A2-B357-76B9E1B31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png"/><Relationship Id="rId18" Type="http://schemas.openxmlformats.org/officeDocument/2006/relationships/image" Target="../media/image13.jpeg"/><Relationship Id="rId26" Type="http://schemas.openxmlformats.org/officeDocument/2006/relationships/image" Target="../media/image20.png"/><Relationship Id="rId39" Type="http://schemas.openxmlformats.org/officeDocument/2006/relationships/image" Target="../media/image33.e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png"/><Relationship Id="rId34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6.jpeg"/><Relationship Id="rId24" Type="http://schemas.openxmlformats.org/officeDocument/2006/relationships/chart" Target="../charts/chart1.xml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31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image" Target="../media/image2.wmf"/><Relationship Id="rId14" Type="http://schemas.openxmlformats.org/officeDocument/2006/relationships/image" Target="../media/image9.png"/><Relationship Id="rId22" Type="http://schemas.openxmlformats.org/officeDocument/2006/relationships/image" Target="../media/image17.png"/><Relationship Id="rId27" Type="http://schemas.openxmlformats.org/officeDocument/2006/relationships/image" Target="../media/image21.jpe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4" descr="JLab_logo_text_white1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20" y="0"/>
            <a:ext cx="4950436" cy="93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854"/>
          <p:cNvSpPr>
            <a:spLocks noChangeArrowheads="1"/>
          </p:cNvSpPr>
          <p:nvPr/>
        </p:nvSpPr>
        <p:spPr bwMode="auto">
          <a:xfrm>
            <a:off x="233363" y="1066800"/>
            <a:ext cx="32451675" cy="42611040"/>
          </a:xfrm>
          <a:prstGeom prst="roundRect">
            <a:avLst>
              <a:gd name="adj" fmla="val 1949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2052" name="Rectangle 3853"/>
          <p:cNvSpPr>
            <a:spLocks noChangeArrowheads="1"/>
          </p:cNvSpPr>
          <p:nvPr/>
        </p:nvSpPr>
        <p:spPr bwMode="auto">
          <a:xfrm>
            <a:off x="4648200" y="-533400"/>
            <a:ext cx="2346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502920" rIns="457200" bIns="50292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>
                <a:solidFill>
                  <a:srgbClr val="FF0000"/>
                </a:solidFill>
                <a:latin typeface="Arial" pitchFamily="34" charset="0"/>
              </a:rPr>
              <a:t>JLEIC </a:t>
            </a:r>
            <a:r>
              <a:rPr lang="en-US" altLang="en-US" sz="7000" b="1" smtClean="0">
                <a:solidFill>
                  <a:srgbClr val="FF0000"/>
                </a:solidFill>
                <a:latin typeface="Arial" pitchFamily="34" charset="0"/>
              </a:rPr>
              <a:t>Design  </a:t>
            </a:r>
            <a:r>
              <a:rPr lang="en-US" altLang="en-US" sz="4400" b="1" dirty="0" smtClean="0">
                <a:latin typeface="Arial" pitchFamily="34" charset="0"/>
              </a:rPr>
              <a:t>by JLEIC Collaboration</a:t>
            </a:r>
            <a:endParaRPr lang="en-US" altLang="en-US" sz="4400" dirty="0">
              <a:latin typeface="Arial" pitchFamily="34" charset="0"/>
            </a:endParaRPr>
          </a:p>
        </p:txBody>
      </p:sp>
      <p:sp>
        <p:nvSpPr>
          <p:cNvPr id="2053" name="Rectangle 391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4" name="Rectangle 3918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5" name="Rectangle 392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6" name="Rectangle 392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7" name="Rectangle 393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8" name="Rectangle 39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59" name="Rectangle 393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0" name="Rectangle 397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1" name="Rectangle 399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2" name="Rectangle 399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3" name="Rectangle 399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4" name="Rectangle 399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5" name="Rectangle 399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6" name="Rectangle 4002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7" name="Rectangle 4004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8" name="Rectangle 400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69" name="Rectangle 4009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0" name="Rectangle 4011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1" name="Rectangle 4013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2" name="Rectangle 401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3" name="Rectangle 4020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4" name="Rectangle 4026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5" name="Rectangle 4035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6" name="Rectangle 4037"/>
          <p:cNvSpPr>
            <a:spLocks noChangeArrowheads="1"/>
          </p:cNvSpPr>
          <p:nvPr/>
        </p:nvSpPr>
        <p:spPr bwMode="auto">
          <a:xfrm>
            <a:off x="0" y="-258763"/>
            <a:ext cx="13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2077" name="AutoShape 3863"/>
          <p:cNvSpPr>
            <a:spLocks noChangeArrowheads="1"/>
          </p:cNvSpPr>
          <p:nvPr/>
        </p:nvSpPr>
        <p:spPr bwMode="auto">
          <a:xfrm>
            <a:off x="457200" y="1143000"/>
            <a:ext cx="32004000" cy="1737360"/>
          </a:xfrm>
          <a:prstGeom prst="roundRect">
            <a:avLst>
              <a:gd name="adj" fmla="val 5954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274320" tIns="0" rIns="274320" bIns="0"/>
          <a:lstStyle>
            <a:lvl1pPr marL="106363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indent="1588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 dirty="0" smtClean="0">
                <a:latin typeface="Arial" pitchFamily="34" charset="0"/>
              </a:rPr>
              <a:t>Abstract   </a:t>
            </a:r>
            <a:r>
              <a:rPr lang="en-US" altLang="en-US" sz="3000" dirty="0" smtClean="0">
                <a:latin typeface="Arial" pitchFamily="34" charset="0"/>
              </a:rPr>
              <a:t>The </a:t>
            </a:r>
            <a:r>
              <a:rPr lang="en-US" altLang="en-US" sz="3000" dirty="0">
                <a:latin typeface="Arial" pitchFamily="34" charset="0"/>
              </a:rPr>
              <a:t>recent </a:t>
            </a:r>
            <a:r>
              <a:rPr lang="en-US" altLang="en-US" sz="3000" dirty="0" smtClean="0">
                <a:latin typeface="Arial" pitchFamily="34" charset="0"/>
              </a:rPr>
              <a:t>NAS Review </a:t>
            </a:r>
            <a:r>
              <a:rPr lang="en-US" altLang="en-US" sz="3000" dirty="0">
                <a:latin typeface="Arial" pitchFamily="34" charset="0"/>
              </a:rPr>
              <a:t>concluded </a:t>
            </a:r>
            <a:r>
              <a:rPr lang="en-US" altLang="en-US" sz="3000" dirty="0" smtClean="0">
                <a:latin typeface="Arial" pitchFamily="34" charset="0"/>
              </a:rPr>
              <a:t>an </a:t>
            </a:r>
            <a:r>
              <a:rPr lang="en-US" altLang="en-US" sz="3000" dirty="0">
                <a:latin typeface="Arial" pitchFamily="34" charset="0"/>
              </a:rPr>
              <a:t>electron-ion collider are significant to advancing our understanding of the atomic nuclei that make up all visible matter in the universe. To meet this science need, a high luminosity polarized electron-ion collider (JLEIC) was envisioned at </a:t>
            </a:r>
            <a:r>
              <a:rPr lang="en-US" altLang="en-US" sz="3000" dirty="0" err="1" smtClean="0">
                <a:latin typeface="Arial" pitchFamily="34" charset="0"/>
              </a:rPr>
              <a:t>JLab</a:t>
            </a:r>
            <a:r>
              <a:rPr lang="en-US" altLang="en-US" sz="3000" dirty="0" smtClean="0">
                <a:latin typeface="Arial" pitchFamily="34" charset="0"/>
              </a:rPr>
              <a:t> </a:t>
            </a:r>
            <a:r>
              <a:rPr lang="en-US" altLang="en-US" sz="3000" dirty="0">
                <a:latin typeface="Arial" pitchFamily="34" charset="0"/>
              </a:rPr>
              <a:t>based on the existing CEBAF </a:t>
            </a:r>
            <a:r>
              <a:rPr lang="en-US" altLang="en-US" sz="3000" dirty="0" smtClean="0">
                <a:latin typeface="Arial" pitchFamily="34" charset="0"/>
              </a:rPr>
              <a:t>SRF </a:t>
            </a:r>
            <a:r>
              <a:rPr lang="en-US" altLang="en-US" sz="3000" dirty="0" err="1" smtClean="0">
                <a:latin typeface="Arial" pitchFamily="34" charset="0"/>
              </a:rPr>
              <a:t>linac</a:t>
            </a:r>
            <a:r>
              <a:rPr lang="en-US" altLang="en-US" sz="3000" dirty="0">
                <a:latin typeface="Arial" pitchFamily="34" charset="0"/>
              </a:rPr>
              <a:t>. Over the past 16 years, </a:t>
            </a:r>
            <a:r>
              <a:rPr lang="en-US" altLang="en-US" sz="3000" dirty="0" err="1" smtClean="0">
                <a:latin typeface="Arial" pitchFamily="34" charset="0"/>
              </a:rPr>
              <a:t>JLab</a:t>
            </a:r>
            <a:r>
              <a:rPr lang="en-US" altLang="en-US" sz="3000" dirty="0" smtClean="0">
                <a:latin typeface="Arial" pitchFamily="34" charset="0"/>
              </a:rPr>
              <a:t> </a:t>
            </a:r>
            <a:r>
              <a:rPr lang="en-US" altLang="en-US" sz="3000" dirty="0">
                <a:latin typeface="Arial" pitchFamily="34" charset="0"/>
              </a:rPr>
              <a:t>has been actively engaged in the design study and accelerator R&amp;D for </a:t>
            </a:r>
            <a:r>
              <a:rPr lang="en-US" altLang="en-US" sz="3000" dirty="0" smtClean="0">
                <a:latin typeface="Arial" pitchFamily="34" charset="0"/>
              </a:rPr>
              <a:t>JLEIC. Here we </a:t>
            </a:r>
            <a:r>
              <a:rPr lang="en-US" altLang="en-US" sz="3000" dirty="0">
                <a:latin typeface="Arial" pitchFamily="34" charset="0"/>
              </a:rPr>
              <a:t>present a summary of the JLEIC baseline design and also </a:t>
            </a:r>
            <a:r>
              <a:rPr lang="en-US" altLang="en-US" sz="3000" dirty="0" smtClean="0">
                <a:latin typeface="Arial" pitchFamily="34" charset="0"/>
              </a:rPr>
              <a:t>discuss </a:t>
            </a:r>
            <a:r>
              <a:rPr lang="en-US" altLang="en-US" sz="3000" dirty="0">
                <a:latin typeface="Arial" pitchFamily="34" charset="0"/>
              </a:rPr>
              <a:t>the accelerator R&amp;D.</a:t>
            </a:r>
          </a:p>
        </p:txBody>
      </p:sp>
      <p:graphicFrame>
        <p:nvGraphicFramePr>
          <p:cNvPr id="2078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127528"/>
              </p:ext>
            </p:extLst>
          </p:nvPr>
        </p:nvGraphicFramePr>
        <p:xfrm>
          <a:off x="12480676" y="11590349"/>
          <a:ext cx="21113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" name="Equation" r:id="rId5" imgW="266584" imgH="228501" progId="Equation.DSMT4">
                  <p:embed/>
                </p:oleObj>
              </mc:Choice>
              <mc:Fallback>
                <p:oleObj name="Equation" r:id="rId5" imgW="266584" imgH="228501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0676" y="11590349"/>
                        <a:ext cx="211137" cy="18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9" name="Text Box 135"/>
          <p:cNvSpPr txBox="1">
            <a:spLocks noChangeArrowheads="1"/>
          </p:cNvSpPr>
          <p:nvPr/>
        </p:nvSpPr>
        <p:spPr bwMode="auto">
          <a:xfrm>
            <a:off x="21450637" y="-152400"/>
            <a:ext cx="11623338" cy="108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8898" tIns="219450" rIns="438898" bIns="219450">
            <a:spAutoFit/>
          </a:bodyPr>
          <a:lstStyle>
            <a:lvl1pPr defTabSz="438785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2195513" indent="-1371600" defTabSz="43878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4387850" indent="-1096963" defTabSz="438785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6583363" indent="-1096963" defTabSz="438785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8778875" indent="-1096963" defTabSz="438785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92360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96932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101504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10607675" indent="-1096963" defTabSz="4387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5000"/>
              </a:spcBef>
              <a:buFontTx/>
              <a:buNone/>
            </a:pPr>
            <a:r>
              <a:rPr lang="en-US" altLang="en-US" sz="2200" b="1" i="1" dirty="0">
                <a:solidFill>
                  <a:schemeClr val="accent2"/>
                </a:solidFill>
                <a:latin typeface="Arial" pitchFamily="34" charset="0"/>
              </a:rPr>
              <a:t>Thomas Jefferson National Accelerator Facility, Newport News, Virginia,  USA, Managed by the Jefferson Science Associates, LLC for the U.S. </a:t>
            </a:r>
            <a:r>
              <a:rPr lang="en-US" altLang="en-US" sz="2200" b="1" i="1" dirty="0" smtClean="0">
                <a:solidFill>
                  <a:schemeClr val="accent2"/>
                </a:solidFill>
                <a:latin typeface="Arial" pitchFamily="34" charset="0"/>
              </a:rPr>
              <a:t>DOE</a:t>
            </a:r>
            <a:endParaRPr lang="en-US" altLang="en-US" sz="2200" b="1" i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13" name="AutoShape 3862"/>
          <p:cNvSpPr>
            <a:spLocks noChangeArrowheads="1"/>
          </p:cNvSpPr>
          <p:nvPr/>
        </p:nvSpPr>
        <p:spPr bwMode="auto">
          <a:xfrm>
            <a:off x="11185524" y="15240000"/>
            <a:ext cx="10607675" cy="55778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 smtClean="0">
                <a:latin typeface="Arial" charset="0"/>
              </a:rPr>
              <a:t>Baseline Achieved Design Goals </a:t>
            </a:r>
            <a:endParaRPr lang="en-US" alt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ts val="5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Energy: 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ull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coverage of CM energy from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20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~100 GeV 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  <a:sym typeface="Wingdings" panose="05000000000000000000" pitchFamily="2" charset="2"/>
              </a:rPr>
              <a:t> </a:t>
            </a:r>
            <a:r>
              <a:rPr lang="en-US" altLang="en-US" sz="3000" i="1" dirty="0" smtClean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3-12 GeV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3000" i="1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up to 2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00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GeV,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ions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up 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~80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GeV/u</a:t>
            </a:r>
          </a:p>
          <a:p>
            <a:pPr marL="339725" indent="-339725" eaLnBrk="1" hangingPunct="1">
              <a:spcBef>
                <a:spcPts val="50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Ion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species: polarized p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, d, 3He, u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n-polarized up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to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A=200</a:t>
            </a:r>
          </a:p>
          <a:p>
            <a:pPr marL="339725" indent="-339725" eaLnBrk="1" hangingPunct="1">
              <a:spcBef>
                <a:spcPts val="5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Support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2 detectors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with full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acceptance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capability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indent="-339725" eaLnBrk="1" hangingPunct="1">
              <a:spcBef>
                <a:spcPts val="5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Luminosity: 10</a:t>
            </a:r>
            <a:r>
              <a:rPr lang="en-US" altLang="en-US" sz="3000" baseline="30000" dirty="0" smtClean="0">
                <a:solidFill>
                  <a:srgbClr val="000000"/>
                </a:solidFill>
                <a:latin typeface="Arial" charset="0"/>
              </a:rPr>
              <a:t>33-34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 /cm</a:t>
            </a:r>
            <a:r>
              <a:rPr lang="en-US" altLang="en-US" sz="3000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s/IP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in a broad CM energy range,</a:t>
            </a:r>
          </a:p>
          <a:p>
            <a:pPr marL="339725" indent="-339725" eaLnBrk="1" hangingPunct="1">
              <a:spcBef>
                <a:spcPts val="5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Polarization: &gt; 80%  and  spin flip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796925" lvl="1" indent="-339725" eaLnBrk="1" hangingPunct="1">
              <a:spcBef>
                <a:spcPts val="500"/>
              </a:spcBef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At IP: longitudinal for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both, 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transverse for ions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only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339725" lvl="1" indent="-339725" eaLnBrk="1" hangingPunct="1">
              <a:spcBef>
                <a:spcPts val="500"/>
              </a:spcBef>
              <a:buFontTx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Upgradable to higher CM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energy (~</a:t>
            </a:r>
            <a:r>
              <a:rPr lang="en-US" altLang="en-US" sz="3000" dirty="0">
                <a:solidFill>
                  <a:srgbClr val="000000"/>
                </a:solidFill>
                <a:latin typeface="Arial" charset="0"/>
              </a:rPr>
              <a:t>150 GeV </a:t>
            </a: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CM)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  <a:p>
            <a:pPr marL="796925" lvl="1" indent="-339725" eaLnBrk="1" hangingPunct="1">
              <a:spcBef>
                <a:spcPts val="500"/>
              </a:spcBef>
              <a:defRPr/>
            </a:pPr>
            <a:r>
              <a:rPr lang="en-US" altLang="en-US" sz="3000" dirty="0" smtClean="0">
                <a:solidFill>
                  <a:srgbClr val="000000"/>
                </a:solidFill>
                <a:latin typeface="Arial" charset="0"/>
              </a:rPr>
              <a:t>e: 12 GeV, p: up to 400 GeV, ions up to 140 GeV/u</a:t>
            </a:r>
            <a:endParaRPr lang="en-US" altLang="en-US" sz="3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21" name="Group 6"/>
          <p:cNvGrpSpPr>
            <a:grpSpLocks/>
          </p:cNvGrpSpPr>
          <p:nvPr/>
        </p:nvGrpSpPr>
        <p:grpSpPr bwMode="auto">
          <a:xfrm>
            <a:off x="21908748" y="29001711"/>
            <a:ext cx="10643891" cy="4023360"/>
            <a:chOff x="420348" y="36632511"/>
            <a:chExt cx="10643892" cy="3565993"/>
          </a:xfrm>
        </p:grpSpPr>
        <p:sp>
          <p:nvSpPr>
            <p:cNvPr id="2344" name="AutoShape 3862"/>
            <p:cNvSpPr>
              <a:spLocks noChangeArrowheads="1"/>
            </p:cNvSpPr>
            <p:nvPr/>
          </p:nvSpPr>
          <p:spPr bwMode="auto">
            <a:xfrm>
              <a:off x="457200" y="36632511"/>
              <a:ext cx="10607040" cy="3565993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00000"/>
                  </a:solidFill>
                  <a:latin typeface="Arial" pitchFamily="34" charset="0"/>
                </a:rPr>
                <a:t>ERL-Circulator Cooler</a:t>
              </a:r>
              <a:endParaRPr lang="en-US" altLang="en-US" sz="4400" dirty="0">
                <a:latin typeface="Arial" pitchFamily="34" charset="0"/>
              </a:endParaRPr>
            </a:p>
          </p:txBody>
        </p:sp>
        <p:grpSp>
          <p:nvGrpSpPr>
            <p:cNvPr id="2345" name="Group 200"/>
            <p:cNvGrpSpPr>
              <a:grpSpLocks/>
            </p:cNvGrpSpPr>
            <p:nvPr/>
          </p:nvGrpSpPr>
          <p:grpSpPr bwMode="auto">
            <a:xfrm>
              <a:off x="420348" y="37287365"/>
              <a:ext cx="10552454" cy="2780733"/>
              <a:chOff x="-159829" y="1430099"/>
              <a:chExt cx="10825828" cy="2650036"/>
            </a:xfrm>
          </p:grpSpPr>
          <p:pic>
            <p:nvPicPr>
              <p:cNvPr id="2346" name="Picture 201" descr="Screen Shot 2016-11-16 at 1.56.50 PM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135" y="1430099"/>
                <a:ext cx="10345958" cy="2630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" name="Rectangular Callout 202"/>
              <p:cNvSpPr/>
              <p:nvPr/>
            </p:nvSpPr>
            <p:spPr>
              <a:xfrm>
                <a:off x="9071248" y="3404320"/>
                <a:ext cx="1594751" cy="675815"/>
              </a:xfrm>
              <a:prstGeom prst="wedgeRectCallout">
                <a:avLst>
                  <a:gd name="adj1" fmla="val 3837"/>
                  <a:gd name="adj2" fmla="val -127936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Circulator cooler ring</a:t>
                </a:r>
              </a:p>
            </p:txBody>
          </p:sp>
          <p:sp>
            <p:nvSpPr>
              <p:cNvPr id="204" name="Rectangular Callout 203"/>
              <p:cNvSpPr/>
              <p:nvPr/>
            </p:nvSpPr>
            <p:spPr>
              <a:xfrm>
                <a:off x="-159829" y="3626374"/>
                <a:ext cx="1407133" cy="434453"/>
              </a:xfrm>
              <a:prstGeom prst="wedgeRectCallout">
                <a:avLst>
                  <a:gd name="adj1" fmla="val 30190"/>
                  <a:gd name="adj2" fmla="val -141486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ERL ring</a:t>
                </a:r>
              </a:p>
            </p:txBody>
          </p:sp>
        </p:grpSp>
      </p:grpSp>
      <p:sp>
        <p:nvSpPr>
          <p:cNvPr id="326" name="AutoShape 3862"/>
          <p:cNvSpPr>
            <a:spLocks noChangeArrowheads="1"/>
          </p:cNvSpPr>
          <p:nvPr/>
        </p:nvSpPr>
        <p:spPr bwMode="auto">
          <a:xfrm>
            <a:off x="21929723" y="22631400"/>
            <a:ext cx="10607040" cy="630936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" pitchFamily="34" charset="0"/>
              </a:rPr>
              <a:t>Staged Electron Cooling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Achieving </a:t>
            </a:r>
            <a:r>
              <a:rPr lang="en-US" altLang="en-US" sz="3000" dirty="0">
                <a:solidFill>
                  <a:srgbClr val="000000"/>
                </a:solidFill>
                <a:latin typeface="Arial" pitchFamily="34" charset="0"/>
              </a:rPr>
              <a:t>very small emittance (order of magnitude reduction in all dimensions</a:t>
            </a: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),  short </a:t>
            </a:r>
            <a:r>
              <a:rPr lang="en-US" altLang="en-US" sz="3000" dirty="0">
                <a:solidFill>
                  <a:srgbClr val="000000"/>
                </a:solidFill>
                <a:latin typeface="Arial" pitchFamily="34" charset="0"/>
              </a:rPr>
              <a:t>bunch length </a:t>
            </a: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~2 cm</a:t>
            </a:r>
          </a:p>
          <a:p>
            <a:pPr marL="339725" indent="-339725" eaLnBrk="1" hangingPunct="1">
              <a:spcBef>
                <a:spcPct val="0"/>
              </a:spcBef>
              <a:spcAft>
                <a:spcPts val="0"/>
              </a:spcAft>
            </a:pP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Suppressing </a:t>
            </a:r>
            <a:r>
              <a:rPr lang="en-US" altLang="en-US" sz="3000" dirty="0">
                <a:solidFill>
                  <a:srgbClr val="000000"/>
                </a:solidFill>
                <a:latin typeface="Arial" pitchFamily="34" charset="0"/>
              </a:rPr>
              <a:t>IBS induced emittance </a:t>
            </a:r>
            <a:r>
              <a:rPr lang="en-US" altLang="en-US" sz="3000" dirty="0" smtClean="0">
                <a:solidFill>
                  <a:srgbClr val="000000"/>
                </a:solidFill>
                <a:latin typeface="Arial" pitchFamily="34" charset="0"/>
              </a:rPr>
              <a:t>degradation</a:t>
            </a:r>
            <a:endParaRPr lang="en-US" altLang="en-US" sz="30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6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327" name="Table 3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23047"/>
              </p:ext>
            </p:extLst>
          </p:nvPr>
        </p:nvGraphicFramePr>
        <p:xfrm>
          <a:off x="22021801" y="24871680"/>
          <a:ext cx="10439400" cy="3877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8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02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597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712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949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7536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Ring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Kinetic energy (GeV / MeV)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Cooler type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ion</a:t>
                      </a:r>
                      <a:endParaRPr lang="en-US" sz="24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Energy Booster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Accumulation of positive ions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7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r>
                        <a:rPr lang="en-US" sz="2400" b="0" baseline="0" dirty="0" smtClean="0">
                          <a:latin typeface="Arial" pitchFamily="34" charset="0"/>
                          <a:cs typeface="Arial" pitchFamily="34" charset="0"/>
                        </a:rPr>
                        <a:t> Energy booster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stacking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 (proton)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(lead)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700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Pre-cooling for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reduction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(injection)</a:t>
                      </a:r>
                      <a:endParaRPr lang="en-US" sz="2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(ramp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collider ring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Maintain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during collision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</a:t>
                      </a: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2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81.8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</a:t>
                      </a:r>
                      <a:endParaRPr lang="en-US" sz="2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 marT="18288" marB="1828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42447" y="14630400"/>
            <a:ext cx="10607675" cy="9566472"/>
            <a:chOff x="442447" y="15087600"/>
            <a:chExt cx="10607675" cy="9566472"/>
          </a:xfrm>
        </p:grpSpPr>
        <p:sp>
          <p:nvSpPr>
            <p:cNvPr id="2118" name="AutoShape 3862"/>
            <p:cNvSpPr>
              <a:spLocks noChangeArrowheads="1"/>
            </p:cNvSpPr>
            <p:nvPr/>
          </p:nvSpPr>
          <p:spPr bwMode="auto">
            <a:xfrm>
              <a:off x="442447" y="15087600"/>
              <a:ext cx="10607675" cy="9566472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4000" b="1" dirty="0" smtClean="0">
                  <a:solidFill>
                    <a:srgbClr val="000000"/>
                  </a:solidFill>
                  <a:latin typeface="Arial" pitchFamily="34" charset="0"/>
                </a:rPr>
                <a:t>Many-Small-Bunches for High Luminosity</a:t>
              </a:r>
            </a:p>
            <a:p>
              <a:pPr marL="346075" indent="-346075"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Conventional approach for hadron colliders</a:t>
              </a:r>
            </a:p>
            <a:p>
              <a:pPr marL="638175" lvl="1" indent="-292100"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Few colliding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bunches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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low bunch frequency</a:t>
              </a:r>
            </a:p>
            <a:p>
              <a:pPr marL="638175" lvl="1" indent="-292100"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High bunch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intensity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  <a:sym typeface="Wingdings" panose="05000000000000000000" pitchFamily="2" charset="2"/>
                </a:rPr>
                <a:t>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long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bunch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and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large β* </a:t>
              </a:r>
            </a:p>
            <a:p>
              <a:pPr marL="346075" indent="-346075"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JLEIC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approach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: </a:t>
              </a:r>
              <a:r>
                <a:rPr lang="en-US" altLang="en-US" sz="3000" b="1" dirty="0">
                  <a:solidFill>
                    <a:srgbClr val="FF0000"/>
                  </a:solidFill>
                  <a:latin typeface="Arial" pitchFamily="34" charset="0"/>
                </a:rPr>
                <a:t>high bunch repetition </a:t>
              </a:r>
              <a:r>
                <a:rPr lang="en-US" altLang="en-US" sz="3000" b="1" dirty="0" smtClean="0">
                  <a:solidFill>
                    <a:srgbClr val="FF0000"/>
                  </a:solidFill>
                  <a:latin typeface="Arial" pitchFamily="34" charset="0"/>
                </a:rPr>
                <a:t>rate + short </a:t>
              </a:r>
              <a:r>
                <a:rPr lang="en-US" altLang="en-US" sz="3000" b="1" dirty="0">
                  <a:solidFill>
                    <a:srgbClr val="FF0000"/>
                  </a:solidFill>
                  <a:latin typeface="Arial" pitchFamily="34" charset="0"/>
                </a:rPr>
                <a:t>bunch colliding beams</a:t>
              </a:r>
            </a:p>
            <a:p>
              <a:pPr marL="571500" indent="-571500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6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571500" indent="-571500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600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marL="571500" indent="-571500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6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571500" indent="-571500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600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marL="571500" indent="-571500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600" dirty="0" smtClean="0">
                <a:solidFill>
                  <a:srgbClr val="000000"/>
                </a:solidFill>
                <a:latin typeface="Arial" pitchFamily="34" charset="0"/>
              </a:endParaRPr>
            </a:p>
            <a:p>
              <a:pPr marL="571500" indent="-571500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2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eaLnBrk="1" hangingPunct="1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320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marL="346075" indent="-346075"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T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raditional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approach for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lepton-lepton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colliders</a:t>
              </a:r>
            </a:p>
            <a:p>
              <a:pPr eaLnBrk="1" hangingPunct="1"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   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                      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(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KEK-B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&gt; 2x10</a:t>
              </a:r>
              <a:r>
                <a:rPr lang="en-US" altLang="en-US" sz="3000" baseline="30000" dirty="0">
                  <a:solidFill>
                    <a:srgbClr val="000000"/>
                  </a:solidFill>
                  <a:latin typeface="Arial" pitchFamily="34" charset="0"/>
                </a:rPr>
                <a:t>34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 /cm</a:t>
              </a:r>
              <a:r>
                <a:rPr lang="en-US" altLang="en-US" sz="3000" strike="dblStrike" baseline="300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/s)</a:t>
              </a:r>
            </a:p>
            <a:p>
              <a:pPr marL="346075" indent="-346075"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JLEIC advantages</a:t>
              </a:r>
            </a:p>
            <a:p>
              <a:pPr marL="850900" lvl="1" indent="-504825"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Based on CEBAF</a:t>
              </a:r>
              <a:r>
                <a:rPr lang="en-US" altLang="en-US" sz="3000" dirty="0" smtClean="0">
                  <a:solidFill>
                    <a:srgbClr val="000000"/>
                  </a:solidFill>
                  <a:latin typeface="Arial" pitchFamily="34" charset="0"/>
                </a:rPr>
                <a:t>,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already up to 1.5 GHz</a:t>
              </a:r>
            </a:p>
            <a:p>
              <a:pPr marL="850900" lvl="1" indent="-504825" eaLnBrk="1" hangingPunct="1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3000" b="1" i="1" dirty="0">
                  <a:solidFill>
                    <a:srgbClr val="FF0000"/>
                  </a:solidFill>
                  <a:latin typeface="Arial" pitchFamily="34" charset="0"/>
                </a:rPr>
                <a:t>New green field  </a:t>
              </a:r>
              <a:r>
                <a:rPr lang="en-US" altLang="en-US" sz="3000" dirty="0">
                  <a:solidFill>
                    <a:srgbClr val="000000"/>
                  </a:solidFill>
                  <a:latin typeface="Arial" pitchFamily="34" charset="0"/>
                </a:rPr>
                <a:t>ion complex can be designed to deliver high bunch repetition rate</a:t>
              </a:r>
            </a:p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endParaRPr lang="en-US" altLang="en-US" sz="32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119" name="Group 2"/>
            <p:cNvGrpSpPr>
              <a:grpSpLocks/>
            </p:cNvGrpSpPr>
            <p:nvPr/>
          </p:nvGrpSpPr>
          <p:grpSpPr bwMode="auto">
            <a:xfrm>
              <a:off x="1156195" y="18888425"/>
              <a:ext cx="8693818" cy="2847978"/>
              <a:chOff x="-84430" y="3224028"/>
              <a:chExt cx="2733000" cy="926903"/>
            </a:xfrm>
          </p:grpSpPr>
          <p:sp>
            <p:nvSpPr>
              <p:cNvPr id="2349" name="Oval 10"/>
              <p:cNvSpPr>
                <a:spLocks noChangeArrowheads="1"/>
              </p:cNvSpPr>
              <p:nvPr/>
            </p:nvSpPr>
            <p:spPr bwMode="auto">
              <a:xfrm>
                <a:off x="-84430" y="3327069"/>
                <a:ext cx="1552241" cy="773762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0" name="Oval 13"/>
              <p:cNvSpPr>
                <a:spLocks/>
              </p:cNvSpPr>
              <p:nvPr/>
            </p:nvSpPr>
            <p:spPr bwMode="auto">
              <a:xfrm>
                <a:off x="1276819" y="3241895"/>
                <a:ext cx="1293534" cy="505921"/>
              </a:xfrm>
              <a:prstGeom prst="ellipse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351" name="Oval 15"/>
              <p:cNvSpPr>
                <a:spLocks/>
              </p:cNvSpPr>
              <p:nvPr/>
            </p:nvSpPr>
            <p:spPr bwMode="auto">
              <a:xfrm>
                <a:off x="1276819" y="3674770"/>
                <a:ext cx="1293534" cy="476161"/>
              </a:xfrm>
              <a:prstGeom prst="ellipse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marL="117475" indent="-233363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461963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461963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2800">
                  <a:latin typeface="Arial" panose="020B0604020202020204" pitchFamily="34" charset="0"/>
                  <a:cs typeface="Arial" pitchFamily="34" charset="0"/>
                </a:endParaRPr>
              </a:p>
              <a:p>
                <a:pPr algn="ctr" eaLnBrk="1" hangingPunct="1">
                  <a:spcBef>
                    <a:spcPts val="400"/>
                  </a:spcBef>
                  <a:buFontTx/>
                  <a:buNone/>
                </a:pPr>
                <a:endParaRPr lang="en-US" altLang="en-US" sz="28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Rectangle 9"/>
              <p:cNvSpPr>
                <a:spLocks noChangeArrowheads="1"/>
              </p:cNvSpPr>
              <p:nvPr/>
            </p:nvSpPr>
            <p:spPr bwMode="auto">
              <a:xfrm>
                <a:off x="127011" y="3325088"/>
                <a:ext cx="1228040" cy="731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 algn="ctr">
                  <a:tabLst>
                    <a:tab pos="111125" algn="l"/>
                  </a:tabLst>
                  <a:defRPr/>
                </a:pPr>
                <a:r>
                  <a:rPr lang="en-US" b="1" i="1" dirty="0">
                    <a:solidFill>
                      <a:srgbClr val="CC0000"/>
                    </a:solidFill>
                    <a:latin typeface="Arial" panose="020B0604020202020204" pitchFamily="34" charset="0"/>
                    <a:ea typeface="Arial" pitchFamily="-109" charset="0"/>
                    <a:cs typeface="Arial" panose="020B0604020202020204" pitchFamily="34" charset="0"/>
                  </a:rPr>
                  <a:t>Beam Design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dirty="0">
                    <a:latin typeface="Arial" panose="020B0604020202020204" pitchFamily="34" charset="0"/>
                    <a:ea typeface="Arial" pitchFamily="-109" charset="0"/>
                    <a:cs typeface="Arial" panose="020B0604020202020204" pitchFamily="34" charset="0"/>
                  </a:rPr>
                  <a:t>High repetition rate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dirty="0">
                    <a:latin typeface="Arial" panose="020B0604020202020204" pitchFamily="34" charset="0"/>
                    <a:ea typeface="Arial" pitchFamily="-109" charset="0"/>
                    <a:cs typeface="Arial" panose="020B0604020202020204" pitchFamily="34" charset="0"/>
                  </a:rPr>
                  <a:t>Low bunch intensity 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dirty="0">
                    <a:latin typeface="Arial" panose="020B0604020202020204" pitchFamily="34" charset="0"/>
                    <a:ea typeface="Arial" pitchFamily="-109" charset="0"/>
                    <a:cs typeface="Arial" panose="020B0604020202020204" pitchFamily="34" charset="0"/>
                  </a:rPr>
                  <a:t>Short bunch length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111125" algn="l"/>
                  </a:tabLst>
                  <a:defRPr/>
                </a:pPr>
                <a:r>
                  <a:rPr lang="en-US" dirty="0">
                    <a:latin typeface="Arial" panose="020B0604020202020204" pitchFamily="34" charset="0"/>
                    <a:ea typeface="Arial" pitchFamily="-109" charset="0"/>
                    <a:cs typeface="Arial" panose="020B0604020202020204" pitchFamily="34" charset="0"/>
                  </a:rPr>
                  <a:t>Small emittance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3" name="Rectangle 12"/>
              <p:cNvSpPr>
                <a:spLocks noChangeArrowheads="1"/>
              </p:cNvSpPr>
              <p:nvPr/>
            </p:nvSpPr>
            <p:spPr bwMode="auto">
              <a:xfrm>
                <a:off x="1498762" y="3224028"/>
                <a:ext cx="1025118" cy="450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17475" indent="-117475" eaLnBrk="0" hangingPunct="0">
                  <a:spcBef>
                    <a:spcPct val="20000"/>
                  </a:spcBef>
                  <a:buChar char="•"/>
                  <a:tabLst>
                    <a:tab pos="111125" algn="l"/>
                  </a:tabLst>
                  <a:defRPr sz="15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tabLst>
                    <a:tab pos="111125" algn="l"/>
                  </a:tabLst>
                  <a:defRPr sz="13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tabLst>
                    <a:tab pos="111125" algn="l"/>
                  </a:tabLst>
                  <a:defRPr sz="115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tabLst>
                    <a:tab pos="111125" algn="l"/>
                  </a:tabLst>
                  <a:defRPr sz="9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IR Design</a:t>
                </a:r>
              </a:p>
              <a:p>
                <a:pPr marL="236538" indent="-236538" eaLnBrk="1" hangingPunct="1">
                  <a:spcBef>
                    <a:spcPct val="0"/>
                  </a:spcBef>
                  <a:tabLst>
                    <a:tab pos="346075" algn="l"/>
                  </a:tabLst>
                </a:pPr>
                <a:r>
                  <a:rPr lang="en-US" altLang="en-US" sz="2800" dirty="0">
                    <a:latin typeface="Arial" pitchFamily="34" charset="0"/>
                    <a:cs typeface="Arial" pitchFamily="34" charset="0"/>
                  </a:rPr>
                  <a:t>Very small </a:t>
                </a:r>
                <a:r>
                  <a:rPr lang="el-GR" altLang="en-US" sz="2800" dirty="0"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en-US" altLang="en-US" sz="2800" dirty="0">
                    <a:latin typeface="Arial" pitchFamily="34" charset="0"/>
                    <a:cs typeface="Arial" pitchFamily="34" charset="0"/>
                  </a:rPr>
                  <a:t>*</a:t>
                </a:r>
              </a:p>
              <a:p>
                <a:pPr marL="236538" indent="-236538" eaLnBrk="1" hangingPunct="1">
                  <a:spcBef>
                    <a:spcPct val="0"/>
                  </a:spcBef>
                  <a:tabLst>
                    <a:tab pos="346075" algn="l"/>
                  </a:tabLst>
                </a:pPr>
                <a:r>
                  <a:rPr lang="en-US" altLang="en-US" sz="2800" dirty="0">
                    <a:latin typeface="Arial" pitchFamily="34" charset="0"/>
                    <a:cs typeface="Arial" pitchFamily="34" charset="0"/>
                  </a:rPr>
                  <a:t>Crab crossing</a:t>
                </a:r>
              </a:p>
            </p:txBody>
          </p:sp>
          <p:sp>
            <p:nvSpPr>
              <p:cNvPr id="211" name="Rectangle 29"/>
              <p:cNvSpPr>
                <a:spLocks noChangeArrowheads="1"/>
              </p:cNvSpPr>
              <p:nvPr/>
            </p:nvSpPr>
            <p:spPr bwMode="auto">
              <a:xfrm>
                <a:off x="1377570" y="3685289"/>
                <a:ext cx="1271000" cy="446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17475" indent="-117475" algn="ctr">
                  <a:tabLst>
                    <a:tab pos="111125" algn="l"/>
                  </a:tabLst>
                  <a:defRPr/>
                </a:pPr>
                <a:r>
                  <a:rPr lang="en-US" b="1" i="1" dirty="0" smtClean="0">
                    <a:solidFill>
                      <a:srgbClr val="CC0000"/>
                    </a:solidFill>
                    <a:latin typeface="Arial" panose="020B0604020202020204" pitchFamily="34" charset="0"/>
                    <a:ea typeface="Arial" pitchFamily="-109" charset="0"/>
                    <a:cs typeface="Arial" panose="020B0604020202020204" pitchFamily="34" charset="0"/>
                  </a:rPr>
                  <a:t>Damping Design</a:t>
                </a:r>
                <a:endParaRPr lang="en-US" b="1" i="1" dirty="0">
                  <a:solidFill>
                    <a:srgbClr val="CC0000"/>
                  </a:solidFill>
                  <a:latin typeface="Arial" panose="020B0604020202020204" pitchFamily="34" charset="0"/>
                  <a:ea typeface="Arial" pitchFamily="-109" charset="0"/>
                  <a:cs typeface="Arial" panose="020B0604020202020204" pitchFamily="34" charset="0"/>
                </a:endParaRPr>
              </a:p>
              <a:p>
                <a:pPr marL="346075" indent="-346075">
                  <a:buFont typeface="Arial" pitchFamily="-109" charset="0"/>
                  <a:buChar char="•"/>
                  <a:tabLst>
                    <a:tab pos="346075" algn="l"/>
                  </a:tabLst>
                  <a:defRPr/>
                </a:pPr>
                <a:r>
                  <a:rPr lang="en-US" dirty="0">
                    <a:latin typeface="Arial" panose="020B0604020202020204" pitchFamily="34" charset="0"/>
                    <a:ea typeface="Arial" pitchFamily="-109" charset="0"/>
                    <a:cs typeface="Arial" panose="020B0604020202020204" pitchFamily="34" charset="0"/>
                  </a:rPr>
                  <a:t>Synchrotron radiation</a:t>
                </a:r>
              </a:p>
              <a:p>
                <a:pPr marL="346075" indent="-346075">
                  <a:buFont typeface="Arial" pitchFamily="-109" charset="0"/>
                  <a:buChar char="•"/>
                  <a:tabLst>
                    <a:tab pos="346075" algn="l"/>
                  </a:tabLst>
                  <a:defRPr/>
                </a:pP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ea typeface="Arial" pitchFamily="-109" charset="0"/>
                    <a:cs typeface="Arial" panose="020B0604020202020204" pitchFamily="34" charset="0"/>
                  </a:rPr>
                  <a:t>Electron cooling</a:t>
                </a:r>
              </a:p>
            </p:txBody>
          </p:sp>
        </p:grp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623563"/>
                </p:ext>
              </p:extLst>
            </p:nvPr>
          </p:nvGraphicFramePr>
          <p:xfrm>
            <a:off x="956886" y="17960166"/>
            <a:ext cx="5022849" cy="1175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6" name="Equation" r:id="rId8" imgW="1626306" imgH="419282" progId="Equation.3">
                    <p:embed/>
                  </p:oleObj>
                </mc:Choice>
                <mc:Fallback>
                  <p:oleObj name="Equation" r:id="rId8" imgW="1626306" imgH="419282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886" y="17960166"/>
                          <a:ext cx="5022849" cy="11759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441325" y="24323040"/>
            <a:ext cx="10607675" cy="9052560"/>
            <a:chOff x="441325" y="25222200"/>
            <a:chExt cx="10607675" cy="9052560"/>
          </a:xfrm>
        </p:grpSpPr>
        <p:sp>
          <p:nvSpPr>
            <p:cNvPr id="2080" name="AutoShape 3862"/>
            <p:cNvSpPr>
              <a:spLocks noChangeArrowheads="1"/>
            </p:cNvSpPr>
            <p:nvPr/>
          </p:nvSpPr>
          <p:spPr bwMode="auto">
            <a:xfrm>
              <a:off x="441325" y="25222200"/>
              <a:ext cx="10607675" cy="905256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28600" indent="-228600" defTabSz="114300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indent="-228600" defTabSz="11430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 defTabSz="1143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446338" indent="-533400" defTabSz="1143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094038" indent="-533400" defTabSz="1143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5512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0084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4656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9228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Arial" pitchFamily="34" charset="0"/>
                </a:rPr>
                <a:t>Figure-8 </a:t>
              </a:r>
              <a:r>
                <a:rPr lang="en-US" altLang="en-US" sz="4400" b="1" dirty="0" smtClean="0">
                  <a:latin typeface="Arial" pitchFamily="34" charset="0"/>
                </a:rPr>
                <a:t>Ring </a:t>
              </a:r>
              <a:r>
                <a:rPr lang="en-US" altLang="en-US" sz="4400" b="1" dirty="0">
                  <a:latin typeface="Arial" pitchFamily="34" charset="0"/>
                </a:rPr>
                <a:t>for High </a:t>
              </a:r>
              <a:r>
                <a:rPr lang="en-US" altLang="en-US" sz="4400" b="1" dirty="0" smtClean="0">
                  <a:latin typeface="Arial" pitchFamily="34" charset="0"/>
                </a:rPr>
                <a:t>Polarization</a:t>
              </a:r>
            </a:p>
            <a:p>
              <a:pPr marL="346075" indent="-346075" eaLnBrk="1" hangingPunct="1">
                <a:spcBef>
                  <a:spcPts val="600"/>
                </a:spcBef>
              </a:pPr>
              <a:r>
                <a:rPr lang="en-US" altLang="en-US" sz="3000" dirty="0" smtClean="0">
                  <a:latin typeface="Arial" pitchFamily="34" charset="0"/>
                </a:rPr>
                <a:t>Enabled </a:t>
              </a:r>
              <a:r>
                <a:rPr lang="en-US" altLang="en-US" sz="3000" dirty="0">
                  <a:latin typeface="Arial" pitchFamily="34" charset="0"/>
                </a:rPr>
                <a:t>by a green field collider ring design</a:t>
              </a:r>
            </a:p>
            <a:p>
              <a:pPr marL="346075" indent="-346075" eaLnBrk="1" hangingPunct="1">
                <a:spcBef>
                  <a:spcPts val="600"/>
                </a:spcBef>
              </a:pPr>
              <a:r>
                <a:rPr lang="en-US" altLang="en-US" sz="3000" dirty="0">
                  <a:latin typeface="Arial" pitchFamily="34" charset="0"/>
                </a:rPr>
                <a:t>Spin precessions in the left &amp; right parts of a figure-8 ring are exactly </a:t>
              </a:r>
              <a:r>
                <a:rPr lang="en-US" altLang="en-US" sz="3000" dirty="0" smtClean="0">
                  <a:latin typeface="Arial" pitchFamily="34" charset="0"/>
                </a:rPr>
                <a:t>cancelled -&gt; net </a:t>
              </a:r>
              <a:r>
                <a:rPr lang="en-US" altLang="en-US" sz="3000" dirty="0">
                  <a:latin typeface="Arial" pitchFamily="34" charset="0"/>
                </a:rPr>
                <a:t>spin precession </a:t>
              </a:r>
              <a:r>
                <a:rPr lang="en-US" altLang="en-US" sz="3000" dirty="0" smtClean="0">
                  <a:latin typeface="Arial" pitchFamily="34" charset="0"/>
                </a:rPr>
                <a:t>(tune) is zero </a:t>
              </a:r>
              <a:endParaRPr lang="en-US" altLang="en-US" sz="3000" dirty="0">
                <a:latin typeface="Arial" pitchFamily="34" charset="0"/>
              </a:endParaRPr>
            </a:p>
            <a:p>
              <a:pPr marL="346075" indent="-346075" eaLnBrk="1" hangingPunct="1">
                <a:spcBef>
                  <a:spcPts val="600"/>
                </a:spcBef>
              </a:pPr>
              <a:r>
                <a:rPr lang="en-US" altLang="en-US" sz="3000" dirty="0" smtClean="0">
                  <a:latin typeface="Arial" pitchFamily="34" charset="0"/>
                </a:rPr>
                <a:t>No </a:t>
              </a:r>
              <a:r>
                <a:rPr lang="en-US" altLang="en-US" sz="3000" dirty="0">
                  <a:latin typeface="Arial" pitchFamily="34" charset="0"/>
                </a:rPr>
                <a:t>cross </a:t>
              </a:r>
              <a:r>
                <a:rPr lang="en-US" altLang="en-US" sz="3000" dirty="0" smtClean="0">
                  <a:latin typeface="Arial" pitchFamily="34" charset="0"/>
                </a:rPr>
                <a:t>of spin </a:t>
              </a:r>
              <a:r>
                <a:rPr lang="en-US" altLang="en-US" sz="3000" dirty="0">
                  <a:latin typeface="Arial" pitchFamily="34" charset="0"/>
                </a:rPr>
                <a:t>resonance during energy ramp</a:t>
              </a:r>
            </a:p>
            <a:p>
              <a:pPr marL="346075" indent="-346075" eaLnBrk="1" hangingPunct="1">
                <a:spcBef>
                  <a:spcPts val="600"/>
                </a:spcBef>
              </a:pPr>
              <a:r>
                <a:rPr lang="en-US" altLang="en-US" sz="3000" dirty="0">
                  <a:latin typeface="Arial" pitchFamily="34" charset="0"/>
                </a:rPr>
                <a:t>Spin can be </a:t>
              </a:r>
              <a:r>
                <a:rPr lang="en-US" altLang="en-US" sz="3000" dirty="0" smtClean="0">
                  <a:latin typeface="Arial" pitchFamily="34" charset="0"/>
                </a:rPr>
                <a:t>controlled/stabilized </a:t>
              </a:r>
              <a:r>
                <a:rPr lang="en-US" altLang="en-US" sz="3000" dirty="0">
                  <a:latin typeface="Arial" pitchFamily="34" charset="0"/>
                </a:rPr>
                <a:t>by compact spin rotators </a:t>
              </a:r>
              <a:r>
                <a:rPr lang="en-US" altLang="en-US" sz="3000" dirty="0" smtClean="0">
                  <a:latin typeface="Arial" pitchFamily="34" charset="0"/>
                </a:rPr>
                <a:t>The </a:t>
              </a:r>
              <a:r>
                <a:rPr lang="en-US" altLang="en-US" sz="3000" dirty="0">
                  <a:latin typeface="Arial" pitchFamily="34" charset="0"/>
                </a:rPr>
                <a:t>only practical way to accelerate/store polarized deuterons in medium energy </a:t>
              </a:r>
              <a:r>
                <a:rPr lang="en-US" altLang="en-US" sz="3000" dirty="0" smtClean="0">
                  <a:latin typeface="Arial" pitchFamily="34" charset="0"/>
                </a:rPr>
                <a:t>range</a:t>
              </a:r>
              <a:endParaRPr lang="en-US" altLang="en-US" sz="3000" dirty="0">
                <a:latin typeface="Arial" pitchFamily="34" charset="0"/>
              </a:endParaRPr>
            </a:p>
            <a:p>
              <a:pPr marL="346075" indent="-346075" eaLnBrk="1" hangingPunct="1">
                <a:spcBef>
                  <a:spcPts val="600"/>
                </a:spcBef>
              </a:pPr>
              <a:r>
                <a:rPr lang="en-US" altLang="en-US" sz="3000" dirty="0">
                  <a:latin typeface="Arial" pitchFamily="34" charset="0"/>
                </a:rPr>
                <a:t>The electron ring follows </a:t>
              </a:r>
              <a:r>
                <a:rPr lang="en-US" altLang="en-US" sz="3000" dirty="0" smtClean="0">
                  <a:latin typeface="Arial" pitchFamily="34" charset="0"/>
                </a:rPr>
                <a:t>the footprint </a:t>
              </a:r>
              <a:r>
                <a:rPr lang="en-US" altLang="en-US" sz="3000" dirty="0">
                  <a:latin typeface="Arial" pitchFamily="34" charset="0"/>
                </a:rPr>
                <a:t>of the ion </a:t>
              </a:r>
              <a:r>
                <a:rPr lang="en-US" altLang="en-US" sz="3000" dirty="0" smtClean="0">
                  <a:latin typeface="Arial" pitchFamily="34" charset="0"/>
                </a:rPr>
                <a:t>ring, figure-8 </a:t>
              </a:r>
              <a:r>
                <a:rPr lang="en-US" altLang="en-US" sz="3000" dirty="0">
                  <a:latin typeface="Arial" pitchFamily="34" charset="0"/>
                </a:rPr>
                <a:t>helps the electron polarization under spin flip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000" b="1" dirty="0">
                <a:latin typeface="Arial" pitchFamily="34" charset="0"/>
              </a:endParaRPr>
            </a:p>
          </p:txBody>
        </p:sp>
        <p:grpSp>
          <p:nvGrpSpPr>
            <p:cNvPr id="336" name="Group 31"/>
            <p:cNvGrpSpPr>
              <a:grpSpLocks/>
            </p:cNvGrpSpPr>
            <p:nvPr/>
          </p:nvGrpSpPr>
          <p:grpSpPr bwMode="auto">
            <a:xfrm>
              <a:off x="6312559" y="30586633"/>
              <a:ext cx="4548429" cy="3559005"/>
              <a:chOff x="6224540" y="2818494"/>
              <a:chExt cx="2750337" cy="2006822"/>
            </a:xfrm>
          </p:grpSpPr>
          <p:grpSp>
            <p:nvGrpSpPr>
              <p:cNvPr id="337" name="Group 12"/>
              <p:cNvGrpSpPr>
                <a:grpSpLocks/>
              </p:cNvGrpSpPr>
              <p:nvPr/>
            </p:nvGrpSpPr>
            <p:grpSpPr bwMode="auto">
              <a:xfrm>
                <a:off x="6224540" y="2818494"/>
                <a:ext cx="2750337" cy="1621881"/>
                <a:chOff x="6327903" y="2778739"/>
                <a:chExt cx="2750337" cy="1621881"/>
              </a:xfrm>
            </p:grpSpPr>
            <p:pic>
              <p:nvPicPr>
                <p:cNvPr id="339" name="Picture 64" descr="Complex.pdf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0731659">
                  <a:off x="6346406" y="3073980"/>
                  <a:ext cx="2543422" cy="11801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0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6958720" y="2816070"/>
                  <a:ext cx="2119520" cy="29783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400" b="1" dirty="0"/>
                    <a:t>Figure-8 synchrotron</a:t>
                  </a:r>
                </a:p>
              </p:txBody>
            </p:sp>
            <p:cxnSp>
              <p:nvCxnSpPr>
                <p:cNvPr id="341" name="Straight Arrow Connector 340"/>
                <p:cNvCxnSpPr/>
                <p:nvPr/>
              </p:nvCxnSpPr>
              <p:spPr>
                <a:xfrm flipH="1" flipV="1">
                  <a:off x="6327903" y="3009923"/>
                  <a:ext cx="122812" cy="36952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2" name="Right Arrow 341"/>
                <p:cNvSpPr/>
                <p:nvPr/>
              </p:nvSpPr>
              <p:spPr>
                <a:xfrm rot="16200000">
                  <a:off x="6450293" y="3288679"/>
                  <a:ext cx="645470" cy="202560"/>
                </a:xfrm>
                <a:prstGeom prst="rightArrow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43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6806070" y="2979517"/>
                  <a:ext cx="241003" cy="399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rgbClr val="0000FF"/>
                      </a:solidFill>
                    </a:rPr>
                    <a:t>B</a:t>
                  </a:r>
                </a:p>
              </p:txBody>
            </p:sp>
            <p:sp>
              <p:nvSpPr>
                <p:cNvPr id="344" name="Right Arrow 343"/>
                <p:cNvSpPr/>
                <p:nvPr/>
              </p:nvSpPr>
              <p:spPr>
                <a:xfrm rot="5400000" flipV="1">
                  <a:off x="8308949" y="3871818"/>
                  <a:ext cx="550315" cy="204155"/>
                </a:xfrm>
                <a:prstGeom prst="rightArrow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600"/>
                </a:p>
              </p:txBody>
            </p:sp>
            <p:sp>
              <p:nvSpPr>
                <p:cNvPr id="345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8686184" y="4000660"/>
                  <a:ext cx="241003" cy="3999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rgbClr val="0000FF"/>
                      </a:solidFill>
                    </a:rPr>
                    <a:t>B</a:t>
                  </a:r>
                </a:p>
              </p:txBody>
            </p:sp>
            <p:cxnSp>
              <p:nvCxnSpPr>
                <p:cNvPr id="346" name="Straight Arrow Connector 345"/>
                <p:cNvCxnSpPr/>
                <p:nvPr/>
              </p:nvCxnSpPr>
              <p:spPr>
                <a:xfrm rot="3120000" flipH="1" flipV="1">
                  <a:off x="8778090" y="3018915"/>
                  <a:ext cx="31718" cy="370031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Arrow Connector 346"/>
                <p:cNvCxnSpPr/>
                <p:nvPr/>
              </p:nvCxnSpPr>
              <p:spPr>
                <a:xfrm rot="12240000" flipV="1">
                  <a:off x="8210571" y="3991068"/>
                  <a:ext cx="31899" cy="37110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Arrow Connector 347"/>
                <p:cNvCxnSpPr/>
                <p:nvPr/>
              </p:nvCxnSpPr>
              <p:spPr>
                <a:xfrm rot="12240000" flipV="1">
                  <a:off x="6373357" y="3964304"/>
                  <a:ext cx="31899" cy="37110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9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6330213" y="2778739"/>
                  <a:ext cx="241003" cy="3999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rgbClr val="00B050"/>
                      </a:solidFill>
                    </a:rPr>
                    <a:t>S</a:t>
                  </a:r>
                </a:p>
              </p:txBody>
            </p:sp>
          </p:grpSp>
          <p:sp>
            <p:nvSpPr>
              <p:cNvPr id="338" name="TextBox 32"/>
              <p:cNvSpPr txBox="1">
                <a:spLocks noChangeArrowheads="1"/>
              </p:cNvSpPr>
              <p:nvPr/>
            </p:nvSpPr>
            <p:spPr bwMode="auto">
              <a:xfrm>
                <a:off x="6242438" y="4356740"/>
                <a:ext cx="2681808" cy="46857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altLang="en-US" sz="2400" dirty="0" smtClean="0"/>
                  <a:t>Spin </a:t>
                </a:r>
                <a:r>
                  <a:rPr lang="en-US" altLang="en-US" sz="2400" dirty="0"/>
                  <a:t>turn is zero (energy independent)</a:t>
                </a:r>
              </a:p>
            </p:txBody>
          </p:sp>
        </p:grpSp>
        <p:grpSp>
          <p:nvGrpSpPr>
            <p:cNvPr id="350" name="Group 22"/>
            <p:cNvGrpSpPr>
              <a:grpSpLocks/>
            </p:cNvGrpSpPr>
            <p:nvPr/>
          </p:nvGrpSpPr>
          <p:grpSpPr bwMode="auto">
            <a:xfrm>
              <a:off x="536471" y="30236174"/>
              <a:ext cx="5449024" cy="3925717"/>
              <a:chOff x="5853075" y="556457"/>
              <a:chExt cx="2933877" cy="2189058"/>
            </a:xfrm>
          </p:grpSpPr>
          <p:grpSp>
            <p:nvGrpSpPr>
              <p:cNvPr id="351" name="Group 11"/>
              <p:cNvGrpSpPr>
                <a:grpSpLocks/>
              </p:cNvGrpSpPr>
              <p:nvPr/>
            </p:nvGrpSpPr>
            <p:grpSpPr bwMode="auto">
              <a:xfrm>
                <a:off x="5853075" y="556457"/>
                <a:ext cx="2933877" cy="1419519"/>
                <a:chOff x="5853075" y="569694"/>
                <a:chExt cx="2933877" cy="1419519"/>
              </a:xfrm>
            </p:grpSpPr>
            <p:grpSp>
              <p:nvGrpSpPr>
                <p:cNvPr id="353" name="Group 8"/>
                <p:cNvGrpSpPr>
                  <a:grpSpLocks/>
                </p:cNvGrpSpPr>
                <p:nvPr/>
              </p:nvGrpSpPr>
              <p:grpSpPr bwMode="auto">
                <a:xfrm>
                  <a:off x="5853075" y="673211"/>
                  <a:ext cx="2933877" cy="1316002"/>
                  <a:chOff x="5869928" y="671479"/>
                  <a:chExt cx="2933877" cy="1316002"/>
                </a:xfrm>
              </p:grpSpPr>
              <p:pic>
                <p:nvPicPr>
                  <p:cNvPr id="357" name="Picture 64" descr="Complex.pdf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03601" y="919346"/>
                    <a:ext cx="2326380" cy="973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58" name="Text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61727" y="1209339"/>
                    <a:ext cx="1203692" cy="46338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2400" b="1" dirty="0"/>
                      <a:t>Conventional synchrotron</a:t>
                    </a:r>
                  </a:p>
                </p:txBody>
              </p:sp>
              <p:cxnSp>
                <p:nvCxnSpPr>
                  <p:cNvPr id="359" name="Straight Arrow Connector 358"/>
                  <p:cNvCxnSpPr/>
                  <p:nvPr/>
                </p:nvCxnSpPr>
                <p:spPr>
                  <a:xfrm flipH="1" flipV="1">
                    <a:off x="6444468" y="671479"/>
                    <a:ext cx="31771" cy="370278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0" name="Straight Arrow Connector 359"/>
                  <p:cNvCxnSpPr/>
                  <p:nvPr/>
                </p:nvCxnSpPr>
                <p:spPr>
                  <a:xfrm rot="3120000" flipH="1" flipV="1">
                    <a:off x="7849528" y="648597"/>
                    <a:ext cx="31783" cy="370130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Arrow Connector 360"/>
                  <p:cNvCxnSpPr/>
                  <p:nvPr/>
                </p:nvCxnSpPr>
                <p:spPr>
                  <a:xfrm rot="7200000" flipH="1" flipV="1">
                    <a:off x="8602848" y="1438649"/>
                    <a:ext cx="31783" cy="370130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2" name="Straight Arrow Connector 361"/>
                  <p:cNvCxnSpPr/>
                  <p:nvPr/>
                </p:nvCxnSpPr>
                <p:spPr>
                  <a:xfrm flipH="1">
                    <a:off x="7330875" y="1723678"/>
                    <a:ext cx="279584" cy="263803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3" name="Straight Arrow Connector 362"/>
                  <p:cNvCxnSpPr/>
                  <p:nvPr/>
                </p:nvCxnSpPr>
                <p:spPr>
                  <a:xfrm rot="16260000" flipV="1">
                    <a:off x="6039101" y="1402022"/>
                    <a:ext cx="31783" cy="370130"/>
                  </a:xfrm>
                  <a:prstGeom prst="straightConnector1">
                    <a:avLst/>
                  </a:prstGeom>
                  <a:ln w="38100">
                    <a:solidFill>
                      <a:srgbClr val="00B05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4" name="Right Arrow 353"/>
                <p:cNvSpPr/>
                <p:nvPr/>
              </p:nvSpPr>
              <p:spPr>
                <a:xfrm rot="16200000">
                  <a:off x="7813708" y="878565"/>
                  <a:ext cx="646794" cy="204922"/>
                </a:xfrm>
                <a:prstGeom prst="rightArrow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5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6514436" y="569694"/>
                  <a:ext cx="241003" cy="4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rgbClr val="00B050"/>
                      </a:solidFill>
                    </a:rPr>
                    <a:t>S</a:t>
                  </a:r>
                </a:p>
              </p:txBody>
            </p:sp>
            <p:sp>
              <p:nvSpPr>
                <p:cNvPr id="35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8190006" y="645272"/>
                  <a:ext cx="241003" cy="4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rgbClr val="0000FF"/>
                      </a:solidFill>
                    </a:rPr>
                    <a:t>B</a:t>
                  </a:r>
                </a:p>
              </p:txBody>
            </p:sp>
          </p:grpSp>
          <p:sp>
            <p:nvSpPr>
              <p:cNvPr id="352" name="TextBox 33"/>
              <p:cNvSpPr txBox="1">
                <a:spLocks noChangeArrowheads="1"/>
              </p:cNvSpPr>
              <p:nvPr/>
            </p:nvSpPr>
            <p:spPr bwMode="auto">
              <a:xfrm>
                <a:off x="5857957" y="1870241"/>
                <a:ext cx="2925894" cy="87527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169863" indent="-169863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33363" indent="-233363">
                  <a:buFont typeface="Arial" charset="0"/>
                  <a:buChar char="•"/>
                </a:pPr>
                <a:r>
                  <a:rPr lang="en-US" altLang="en-US" sz="2400" dirty="0"/>
                  <a:t>Spin </a:t>
                </a:r>
                <a:r>
                  <a:rPr lang="en-US" altLang="en-US" sz="2400" dirty="0" smtClean="0"/>
                  <a:t>tune </a:t>
                </a:r>
                <a:r>
                  <a:rPr lang="en-US" altLang="en-US" sz="2400" dirty="0"/>
                  <a:t>energy dependent</a:t>
                </a:r>
              </a:p>
              <a:p>
                <a:pPr marL="233363" indent="-233363">
                  <a:buFont typeface="Arial" charset="0"/>
                  <a:buChar char="•"/>
                </a:pPr>
                <a:r>
                  <a:rPr lang="en-US" altLang="en-US" sz="2400" dirty="0" smtClean="0"/>
                  <a:t>Cross spin </a:t>
                </a:r>
                <a:r>
                  <a:rPr lang="en-US" altLang="en-US" sz="2400" dirty="0"/>
                  <a:t>resonances during </a:t>
                </a:r>
                <a:r>
                  <a:rPr lang="en-US" altLang="en-US" sz="2400" dirty="0" smtClean="0"/>
                  <a:t>acceleration </a:t>
                </a:r>
              </a:p>
              <a:p>
                <a:pPr marL="233363" indent="-233363">
                  <a:buFont typeface="Arial" charset="0"/>
                  <a:buChar char="•"/>
                </a:pPr>
                <a:r>
                  <a:rPr lang="en-US" altLang="en-US" sz="2400" dirty="0" smtClean="0"/>
                  <a:t>Siberian </a:t>
                </a:r>
                <a:r>
                  <a:rPr lang="en-US" altLang="en-US" sz="2400" dirty="0"/>
                  <a:t>Snake may </a:t>
                </a:r>
                <a:r>
                  <a:rPr lang="en-US" altLang="en-US" sz="2400" dirty="0" smtClean="0"/>
                  <a:t>help </a:t>
                </a:r>
                <a:endParaRPr lang="en-US" altLang="en-US" sz="2400" dirty="0"/>
              </a:p>
            </p:txBody>
          </p:sp>
        </p:grpSp>
      </p:grp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14737080" y="11333202"/>
            <a:ext cx="6675120" cy="55399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ts val="25"/>
              </a:spcBef>
            </a:pPr>
            <a:r>
              <a:rPr lang="en-US" altLang="en-US" sz="3000" b="1" i="1" dirty="0" smtClean="0"/>
              <a:t>Meet EIC </a:t>
            </a:r>
            <a:r>
              <a:rPr lang="en-US" altLang="en-US" sz="3000" b="1" i="1" dirty="0"/>
              <a:t>White </a:t>
            </a:r>
            <a:r>
              <a:rPr lang="en-US" altLang="en-US" sz="3000" b="1" i="1" dirty="0" smtClean="0"/>
              <a:t>Paper Requirement</a:t>
            </a:r>
            <a:endParaRPr lang="en-US" altLang="en-US" sz="3000" b="1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201129" y="31318200"/>
            <a:ext cx="10607675" cy="4206240"/>
            <a:chOff x="11201129" y="31699199"/>
            <a:chExt cx="10607675" cy="4206240"/>
          </a:xfrm>
        </p:grpSpPr>
        <p:sp>
          <p:nvSpPr>
            <p:cNvPr id="2167" name="AutoShape 3862"/>
            <p:cNvSpPr>
              <a:spLocks noChangeArrowheads="1"/>
            </p:cNvSpPr>
            <p:nvPr/>
          </p:nvSpPr>
          <p:spPr bwMode="auto">
            <a:xfrm>
              <a:off x="11201129" y="31699199"/>
              <a:ext cx="10607675" cy="420624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28600" indent="-228600" defTabSz="114300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indent="-228600" defTabSz="11430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 defTabSz="1143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446338" indent="-533400" defTabSz="1143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094038" indent="-533400" defTabSz="1143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5512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0084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4656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9228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smtClean="0">
                  <a:latin typeface="Arial" pitchFamily="34" charset="0"/>
                </a:rPr>
                <a:t>Ion </a:t>
              </a:r>
              <a:r>
                <a:rPr lang="en-US" altLang="en-US" sz="4400" b="1" dirty="0" err="1" smtClean="0">
                  <a:latin typeface="Arial" pitchFamily="34" charset="0"/>
                </a:rPr>
                <a:t>Linac</a:t>
              </a:r>
              <a:endParaRPr lang="en-US" altLang="en-US" sz="4400" b="1" dirty="0">
                <a:latin typeface="Arial" pitchFamily="34" charset="0"/>
              </a:endParaRPr>
            </a:p>
          </p:txBody>
        </p:sp>
        <p:grpSp>
          <p:nvGrpSpPr>
            <p:cNvPr id="177" name="Group 176"/>
            <p:cNvGrpSpPr>
              <a:grpSpLocks noChangeAspect="1"/>
            </p:cNvGrpSpPr>
            <p:nvPr/>
          </p:nvGrpSpPr>
          <p:grpSpPr>
            <a:xfrm>
              <a:off x="11550147" y="32427373"/>
              <a:ext cx="7050325" cy="2141835"/>
              <a:chOff x="902519" y="2597960"/>
              <a:chExt cx="7663189" cy="2337982"/>
            </a:xfrm>
          </p:grpSpPr>
          <p:pic>
            <p:nvPicPr>
              <p:cNvPr id="178" name="Picture 2"/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02519" y="2718063"/>
                <a:ext cx="7663189" cy="2217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9" name="TextBox 178"/>
              <p:cNvSpPr txBox="1"/>
              <p:nvPr/>
            </p:nvSpPr>
            <p:spPr>
              <a:xfrm>
                <a:off x="1103223" y="3044934"/>
                <a:ext cx="878768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ECR-IS</a:t>
                </a:r>
                <a:endParaRPr lang="en-US" sz="1600" b="1" dirty="0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1167595" y="3793539"/>
                <a:ext cx="66236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EBIS</a:t>
                </a:r>
                <a:endParaRPr lang="en-US" sz="1600" b="1" dirty="0"/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1020399" y="4296522"/>
                <a:ext cx="1116820" cy="638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Polarized</a:t>
                </a:r>
              </a:p>
              <a:p>
                <a:pPr algn="ctr"/>
                <a:r>
                  <a:rPr lang="en-US" sz="1600" b="1" dirty="0" smtClean="0"/>
                  <a:t>Source</a:t>
                </a:r>
                <a:endParaRPr lang="en-US" sz="1600" b="1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1953364" y="2597960"/>
                <a:ext cx="1426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Un-polarized</a:t>
                </a:r>
              </a:p>
              <a:p>
                <a:r>
                  <a:rPr lang="en-US" sz="1600" b="1" dirty="0" smtClean="0"/>
                  <a:t>Source</a:t>
                </a:r>
                <a:endParaRPr lang="en-US" sz="1600" b="1" dirty="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988793" y="3033656"/>
                <a:ext cx="891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HI-RFQ</a:t>
                </a:r>
                <a:endParaRPr lang="en-US" sz="1600" b="1" dirty="0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3497333" y="4126415"/>
                <a:ext cx="8691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L</a:t>
                </a:r>
                <a:r>
                  <a:rPr lang="en-US" sz="1600" b="1" dirty="0" smtClean="0"/>
                  <a:t>I-RFQ</a:t>
                </a:r>
                <a:endParaRPr lang="en-US" sz="1600" b="1" dirty="0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5532214" y="3544004"/>
                <a:ext cx="8563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IH-DTL</a:t>
                </a:r>
                <a:endParaRPr lang="en-US" sz="1600" b="1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1369819" y="34264347"/>
              <a:ext cx="10385330" cy="1604529"/>
              <a:chOff x="22455215" y="9215870"/>
              <a:chExt cx="10385330" cy="1604529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22455215" y="9215870"/>
                <a:ext cx="10058400" cy="15099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600" dirty="0"/>
              </a:p>
            </p:txBody>
          </p:sp>
          <p:grpSp>
            <p:nvGrpSpPr>
              <p:cNvPr id="187" name="Group 186"/>
              <p:cNvGrpSpPr/>
              <p:nvPr/>
            </p:nvGrpSpPr>
            <p:grpSpPr>
              <a:xfrm>
                <a:off x="22479000" y="9234518"/>
                <a:ext cx="10361545" cy="1585881"/>
                <a:chOff x="92971" y="2678376"/>
                <a:chExt cx="9562034" cy="1228232"/>
              </a:xfrm>
            </p:grpSpPr>
            <p:grpSp>
              <p:nvGrpSpPr>
                <p:cNvPr id="188" name="Group 187"/>
                <p:cNvGrpSpPr>
                  <a:grpSpLocks noChangeAspect="1"/>
                </p:cNvGrpSpPr>
                <p:nvPr/>
              </p:nvGrpSpPr>
              <p:grpSpPr>
                <a:xfrm>
                  <a:off x="140866" y="2918598"/>
                  <a:ext cx="8947159" cy="988010"/>
                  <a:chOff x="335013" y="1872454"/>
                  <a:chExt cx="8038335" cy="851093"/>
                </a:xfrm>
              </p:grpSpPr>
              <p:pic>
                <p:nvPicPr>
                  <p:cNvPr id="194" name="Picture 2" descr="C:\Users\jheglunc\Downloads\Presentations\linac desig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965568" y="1872454"/>
                    <a:ext cx="3631464" cy="85109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5" name="Picture 2" descr="C:\Users\jheglunc\Downloads\Presentations\linac desig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4542393" y="2123931"/>
                    <a:ext cx="1280160" cy="548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6" name="Picture 2" descr="C:\Users\jheglunc\Downloads\Presentations\linac desig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813028" y="2118216"/>
                    <a:ext cx="1280160" cy="548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7" name="Picture 2" descr="C:\Users\jheglunc\Downloads\Presentations\linac desig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7093188" y="2118216"/>
                    <a:ext cx="1280160" cy="548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8" name="Picture 2" descr="C:\Users\jheglunc\Downloads\Presentations\linac desig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2628704" y="2117757"/>
                    <a:ext cx="640080" cy="548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9" name="Picture 2" descr="C:\Users\jheglunc\Downloads\Presentations\linac design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335013" y="2127741"/>
                    <a:ext cx="640080" cy="548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89" name="TextBox 188"/>
                <p:cNvSpPr txBox="1"/>
                <p:nvPr/>
              </p:nvSpPr>
              <p:spPr>
                <a:xfrm>
                  <a:off x="7812964" y="2678376"/>
                  <a:ext cx="1842041" cy="643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150 MeV p</a:t>
                  </a:r>
                </a:p>
                <a:p>
                  <a:r>
                    <a:rPr lang="en-US" sz="24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42 MeV/u </a:t>
                  </a:r>
                  <a:r>
                    <a:rPr lang="en-US" sz="2400" b="1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Pb</a:t>
                  </a:r>
                  <a:endPara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1" name="Straight Arrow Connector 190"/>
                <p:cNvCxnSpPr/>
                <p:nvPr/>
              </p:nvCxnSpPr>
              <p:spPr>
                <a:xfrm>
                  <a:off x="9229331" y="3068743"/>
                  <a:ext cx="0" cy="443386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TextBox 191"/>
                <p:cNvSpPr txBox="1"/>
                <p:nvPr/>
              </p:nvSpPr>
              <p:spPr>
                <a:xfrm>
                  <a:off x="5997920" y="3068743"/>
                  <a:ext cx="716863" cy="3077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rgbClr val="FF0000"/>
                      </a:solidFill>
                      <a:latin typeface="Calibri"/>
                    </a:rPr>
                    <a:t>β</a:t>
                  </a:r>
                  <a:r>
                    <a:rPr lang="en-US" sz="1400" b="1" dirty="0">
                      <a:solidFill>
                        <a:srgbClr val="FF0000"/>
                      </a:solidFill>
                      <a:latin typeface="Calibri"/>
                    </a:rPr>
                    <a:t>G=0.3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92971" y="3076543"/>
                  <a:ext cx="808235" cy="3077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rgbClr val="FF0000"/>
                      </a:solidFill>
                      <a:latin typeface="Calibri"/>
                    </a:rPr>
                    <a:t>β</a:t>
                  </a:r>
                  <a:r>
                    <a:rPr lang="en-US" sz="1400" b="1" dirty="0">
                      <a:solidFill>
                        <a:srgbClr val="FF0000"/>
                      </a:solidFill>
                      <a:latin typeface="Calibri"/>
                    </a:rPr>
                    <a:t>G=0.15</a:t>
                  </a:r>
                  <a:endParaRPr lang="en-US" sz="14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pic>
          <p:nvPicPr>
            <p:cNvPr id="200" name="Picture 2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678" y="32001848"/>
              <a:ext cx="2072187" cy="1138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1" name="Picture 163" descr="C:\Users\ostroumov\Documents\ARRA\CRYO\PHOTOS\Nb cavity\IMG_1805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59089" y="33292248"/>
              <a:ext cx="1902776" cy="90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16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8451" y="33374311"/>
              <a:ext cx="1819209" cy="103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" name="Text Box 6"/>
            <p:cNvSpPr txBox="1">
              <a:spLocks noChangeArrowheads="1"/>
            </p:cNvSpPr>
            <p:nvPr/>
          </p:nvSpPr>
          <p:spPr bwMode="auto">
            <a:xfrm>
              <a:off x="18292356" y="31977779"/>
              <a:ext cx="2133600" cy="593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800" b="1" dirty="0">
                  <a:solidFill>
                    <a:srgbClr val="0000FF"/>
                  </a:solidFill>
                </a:rPr>
                <a:t>Options </a:t>
              </a:r>
              <a:r>
                <a:rPr lang="en-US" sz="1800" b="1" dirty="0" smtClean="0">
                  <a:solidFill>
                    <a:srgbClr val="0000FF"/>
                  </a:solidFill>
                </a:rPr>
                <a:t>for RFQ: 4-vane </a:t>
              </a:r>
              <a:r>
                <a:rPr lang="en-US" sz="1800" b="1" dirty="0">
                  <a:solidFill>
                    <a:srgbClr val="0000FF"/>
                  </a:solidFill>
                </a:rPr>
                <a:t>bolted  </a:t>
              </a:r>
              <a:endParaRPr lang="en-US" altLang="en-US" sz="1800" b="1" dirty="0">
                <a:solidFill>
                  <a:srgbClr val="0000FF"/>
                </a:solidFill>
              </a:endParaRPr>
            </a:p>
          </p:txBody>
        </p:sp>
        <p:sp>
          <p:nvSpPr>
            <p:cNvPr id="207" name="Text Box 6"/>
            <p:cNvSpPr txBox="1">
              <a:spLocks noChangeArrowheads="1"/>
            </p:cNvSpPr>
            <p:nvPr/>
          </p:nvSpPr>
          <p:spPr bwMode="auto">
            <a:xfrm>
              <a:off x="20728816" y="33809516"/>
              <a:ext cx="902809" cy="3478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rgbClr val="0000FF"/>
                  </a:solidFill>
                </a:rPr>
                <a:t>QWR</a:t>
              </a:r>
              <a:endParaRPr lang="en-US" alt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208" name="Text Box 6"/>
            <p:cNvSpPr txBox="1">
              <a:spLocks noChangeArrowheads="1"/>
            </p:cNvSpPr>
            <p:nvPr/>
          </p:nvSpPr>
          <p:spPr bwMode="auto">
            <a:xfrm>
              <a:off x="18180685" y="34324132"/>
              <a:ext cx="839577" cy="3478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rgbClr val="0000FF"/>
                  </a:solidFill>
                </a:rPr>
                <a:t>HWR</a:t>
              </a:r>
              <a:endParaRPr lang="en-US" altLang="en-US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15" name="AutoShape 3862"/>
          <p:cNvSpPr>
            <a:spLocks noChangeArrowheads="1"/>
          </p:cNvSpPr>
          <p:nvPr/>
        </p:nvSpPr>
        <p:spPr bwMode="auto">
          <a:xfrm>
            <a:off x="21930360" y="14340840"/>
            <a:ext cx="10607040" cy="82296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Collider Rings</a:t>
            </a:r>
          </a:p>
          <a:p>
            <a:pPr marL="227013" indent="-227013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Two rings have same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footprint,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tack vertically</a:t>
            </a:r>
          </a:p>
          <a:p>
            <a:pPr marL="227013" indent="-227013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Electrons take vertical excursion to the plane of the ion collider ring for horizontal crab crossing</a:t>
            </a:r>
          </a:p>
          <a:p>
            <a:pPr marL="227013" indent="-227013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technology SC magnets for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collider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ring,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cos⁡𝜃 dipoles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cos⁡2𝜃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quadrupoles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Supports two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IPs, horizontal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crab crossing at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IPs</a:t>
            </a:r>
          </a:p>
        </p:txBody>
      </p:sp>
      <p:pic>
        <p:nvPicPr>
          <p:cNvPr id="2450" name="Picture 402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1800" y="17517684"/>
            <a:ext cx="537427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1" name="Picture 403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94698" y="20334082"/>
            <a:ext cx="5384929" cy="21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3" name="Table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32227"/>
              </p:ext>
            </p:extLst>
          </p:nvPr>
        </p:nvGraphicFramePr>
        <p:xfrm>
          <a:off x="27877699" y="17998440"/>
          <a:ext cx="4431101" cy="42674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9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5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7450"/>
              </a:tblGrid>
              <a:tr h="425196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2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Circum.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2336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Crossing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70.94º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Lattice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FODO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Dipole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4x2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</a:tr>
              <a:tr h="4251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length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22.8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dipole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 power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kW/m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1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  <a:r>
                        <a:rPr lang="en-US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altLang="en-US" sz="2200" u="none" strike="noStrike" cap="none" normalizeH="0" baseline="-25000" dirty="0" err="1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itchFamily="18" charset="2"/>
                        </a:rPr>
                        <a:t>tr</a:t>
                      </a:r>
                      <a:endParaRPr kumimoji="0" lang="en-US" alt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Symbol" pitchFamily="18" charset="2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21.6</a:t>
                      </a:r>
                      <a:endParaRPr lang="en-US" sz="2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1" marB="4573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82" name="AutoShape 3862"/>
          <p:cNvSpPr>
            <a:spLocks noChangeArrowheads="1"/>
          </p:cNvSpPr>
          <p:nvPr/>
        </p:nvSpPr>
        <p:spPr bwMode="auto">
          <a:xfrm>
            <a:off x="381000" y="38328600"/>
            <a:ext cx="21396960" cy="521208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27432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i="1" dirty="0" smtClean="0">
                <a:solidFill>
                  <a:srgbClr val="FF0000"/>
                </a:solidFill>
                <a:latin typeface="Arial" charset="0"/>
              </a:rPr>
              <a:t>JLEIC  Collaboration (accelerator part)    </a:t>
            </a:r>
          </a:p>
          <a:p>
            <a:pPr marL="111125" indent="0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S. Benson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Bogacz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Degtyarenko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E. Daly,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Ya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Derbenev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Douglas,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Fair,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B.R.P.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Gamage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Geng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P.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Ghoshal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J.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Grames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K.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Jordan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J.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Guo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F.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Hannon, 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L. Harwood, T. Hiatt,  H. Huang, A.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Hutton, 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A. Kimber,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Krafft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R. Li, F. Lin,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Md.A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Mamum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F.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Marhauser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T. Michalski, V.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Morozov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E.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Nissen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G. Park, H. Park, M.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Poelker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T. Powers, R. Rajput-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Ghoshal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R.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Rimmer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Y. Roblin, T.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Satogata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Seryi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M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Spata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R. Suleiman, A.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Sy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C. Tennant, H. Wang, S.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Wang, W.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Wittmer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M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Wiseman,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Zhang, S. Zhang, Y.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Zhang, </a:t>
            </a:r>
            <a:r>
              <a:rPr lang="en-US" altLang="en-US" sz="2550" b="1" dirty="0" err="1" smtClean="0">
                <a:solidFill>
                  <a:srgbClr val="FF0000"/>
                </a:solidFill>
                <a:latin typeface="Arial" charset="0"/>
              </a:rPr>
              <a:t>JLab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;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111125" indent="0" eaLnBrk="1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Y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Cai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Y.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Nosochkov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G.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Stupakov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M. Sullivan,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M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Wang,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SLAC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M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Blaskiewicz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H. Huang, Y. Luo, Q. Wu, F.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Willeke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BNL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J.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Qiang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G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Sabbi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LBNL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Z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Conway, S.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Manikonda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B. Mustapha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A.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Zholents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ANL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D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Barber,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DESY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Y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Hao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P.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Ostroumov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A.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Plastun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Michigan State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Univ.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B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Erdelyi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P. Piot,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Northern 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Illinois </a:t>
            </a:r>
            <a:r>
              <a:rPr lang="en-US" altLang="en-US" sz="2550" b="1" dirty="0" err="1" smtClean="0">
                <a:solidFill>
                  <a:srgbClr val="FF0000"/>
                </a:solidFill>
                <a:latin typeface="Arial" charset="0"/>
              </a:rPr>
              <a:t>Univ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J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Delayen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S. De Silva, S. Sosa, B.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Terzic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Old Dominion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Univ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.; J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Gerity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T. Mann, P. McIntyre, N. Pogue, A.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Sattarov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Texas 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A&amp;M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Univ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.; V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Dudnikov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R.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Johnson,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Muons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, Inc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.; D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Abell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, D.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Bruhwiler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I. </a:t>
            </a:r>
            <a:r>
              <a:rPr lang="en-US" altLang="en-US" sz="2550" dirty="0" err="1">
                <a:solidFill>
                  <a:srgbClr val="000000"/>
                </a:solidFill>
                <a:latin typeface="Arial" charset="0"/>
              </a:rPr>
              <a:t>Pogorelov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 err="1" smtClean="0">
                <a:solidFill>
                  <a:srgbClr val="FF0000"/>
                </a:solidFill>
                <a:latin typeface="Arial" charset="0"/>
              </a:rPr>
              <a:t>Radiasoft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, Inc.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G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Bell, J. Cary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Tech-X 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Corp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..; A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Kondratenko, M.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Kondratenko,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. &amp; Tech.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Lab </a:t>
            </a:r>
            <a:r>
              <a:rPr lang="en-US" altLang="en-US" sz="2550" b="1" dirty="0" err="1">
                <a:solidFill>
                  <a:srgbClr val="FF0000"/>
                </a:solidFill>
                <a:latin typeface="Arial" charset="0"/>
              </a:rPr>
              <a:t>Zaryad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Russia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Yu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Filatov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Moscow Institute of Physics &amp;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Technology,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Russia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Y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Huang, X. Ma, L. Mao,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Y</a:t>
            </a:r>
            <a:r>
              <a:rPr lang="en-US" altLang="en-US" sz="2550" dirty="0">
                <a:solidFill>
                  <a:srgbClr val="000000"/>
                </a:solidFill>
                <a:latin typeface="Arial" charset="0"/>
              </a:rPr>
              <a:t>. Yuan, H. Zhao, H.W.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Zhao,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IMP</a:t>
            </a:r>
            <a:r>
              <a:rPr lang="en-US" altLang="en-US" sz="2550" b="1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China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; </a:t>
            </a:r>
          </a:p>
          <a:p>
            <a:pPr marL="111125" indent="0" eaLnBrk="1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altLang="en-US" sz="2550" b="1" dirty="0" smtClean="0">
                <a:solidFill>
                  <a:srgbClr val="FF0000"/>
                </a:solidFill>
                <a:latin typeface="Arial" charset="0"/>
              </a:rPr>
              <a:t>Gone/not forgotten  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S. Ahmed, K. Beard, A.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Castilla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Y. Chao, P.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Chevtsov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K.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Deitrick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L.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Merminga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F.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Pilat</a:t>
            </a:r>
            <a:r>
              <a:rPr lang="en-US" altLang="en-US" sz="2550" dirty="0" smtClean="0">
                <a:solidFill>
                  <a:srgbClr val="000000"/>
                </a:solidFill>
                <a:latin typeface="Arial" charset="0"/>
              </a:rPr>
              <a:t>, H. Sayed, C. Tsai, G. Wei, B. </a:t>
            </a:r>
            <a:r>
              <a:rPr lang="en-US" altLang="en-US" sz="2550" dirty="0" err="1" smtClean="0">
                <a:solidFill>
                  <a:srgbClr val="000000"/>
                </a:solidFill>
                <a:latin typeface="Arial" charset="0"/>
              </a:rPr>
              <a:t>Yunn</a:t>
            </a:r>
            <a:endParaRPr lang="en-US" altLang="en-US" sz="255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85" name="AutoShape 3862"/>
          <p:cNvSpPr>
            <a:spLocks noChangeArrowheads="1"/>
          </p:cNvSpPr>
          <p:nvPr/>
        </p:nvSpPr>
        <p:spPr bwMode="auto">
          <a:xfrm>
            <a:off x="426287" y="10820399"/>
            <a:ext cx="10594832" cy="374904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4400" b="1" dirty="0" smtClean="0">
                <a:solidFill>
                  <a:srgbClr val="000000"/>
                </a:solidFill>
                <a:latin typeface="Arial" pitchFamily="34" charset="0"/>
              </a:rPr>
              <a:t>JLEIC: An Advanced EIC at </a:t>
            </a:r>
            <a:r>
              <a:rPr lang="en-US" altLang="en-US" sz="4400" b="1" dirty="0" err="1" smtClean="0">
                <a:solidFill>
                  <a:srgbClr val="000000"/>
                </a:solidFill>
                <a:latin typeface="Arial" pitchFamily="34" charset="0"/>
              </a:rPr>
              <a:t>JLab</a:t>
            </a:r>
            <a:r>
              <a:rPr lang="en-US" altLang="en-US" sz="44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altLang="en-US" sz="4400" dirty="0" smtClean="0">
              <a:latin typeface="Arial" pitchFamily="34" charset="0"/>
            </a:endParaRPr>
          </a:p>
          <a:p>
            <a:pPr marL="284163" indent="-284163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000" dirty="0" smtClean="0">
                <a:latin typeface="Arial" pitchFamily="34" charset="0"/>
              </a:rPr>
              <a:t>Based on the existing CEBAF </a:t>
            </a:r>
            <a:r>
              <a:rPr lang="en-US" altLang="en-US" sz="3000" dirty="0" err="1" smtClean="0">
                <a:latin typeface="Arial" pitchFamily="34" charset="0"/>
              </a:rPr>
              <a:t>recirculator</a:t>
            </a:r>
            <a:r>
              <a:rPr lang="en-US" altLang="en-US" sz="3000" dirty="0" smtClean="0">
                <a:latin typeface="Arial" pitchFamily="34" charset="0"/>
              </a:rPr>
              <a:t> SRF </a:t>
            </a:r>
            <a:r>
              <a:rPr lang="en-US" altLang="en-US" sz="3000" dirty="0" err="1" smtClean="0">
                <a:latin typeface="Arial" pitchFamily="34" charset="0"/>
              </a:rPr>
              <a:t>linac</a:t>
            </a:r>
            <a:endParaRPr lang="en-US" altLang="en-US" sz="3000" dirty="0" smtClean="0">
              <a:latin typeface="Arial" pitchFamily="34" charset="0"/>
            </a:endParaRPr>
          </a:p>
          <a:p>
            <a:pPr marL="284163" indent="-284163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000" dirty="0" smtClean="0">
                <a:latin typeface="Arial" pitchFamily="34" charset="0"/>
              </a:rPr>
              <a:t>Designed </a:t>
            </a:r>
            <a:r>
              <a:rPr lang="en-US" altLang="en-US" sz="3000" dirty="0">
                <a:latin typeface="Arial" pitchFamily="34" charset="0"/>
              </a:rPr>
              <a:t>for delivering </a:t>
            </a:r>
            <a:r>
              <a:rPr lang="en-US" altLang="en-US" sz="3000" dirty="0" smtClean="0">
                <a:latin typeface="Arial" pitchFamily="34" charset="0"/>
              </a:rPr>
              <a:t>high luminosity</a:t>
            </a:r>
            <a:r>
              <a:rPr lang="en-US" altLang="en-US" sz="3000" dirty="0">
                <a:latin typeface="Arial" pitchFamily="34" charset="0"/>
              </a:rPr>
              <a:t>, high polarization and full detector acceptance</a:t>
            </a:r>
          </a:p>
          <a:p>
            <a:pPr marL="284163" indent="-284163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000" dirty="0">
                <a:latin typeface="Arial" pitchFamily="34" charset="0"/>
              </a:rPr>
              <a:t>D</a:t>
            </a:r>
            <a:r>
              <a:rPr lang="en-US" altLang="en-US" sz="3000" dirty="0" smtClean="0">
                <a:latin typeface="Arial" pitchFamily="34" charset="0"/>
              </a:rPr>
              <a:t>esign </a:t>
            </a:r>
            <a:r>
              <a:rPr lang="en-US" altLang="en-US" sz="3000" dirty="0">
                <a:latin typeface="Arial" pitchFamily="34" charset="0"/>
              </a:rPr>
              <a:t>concept </a:t>
            </a:r>
            <a:r>
              <a:rPr lang="en-US" altLang="en-US" sz="3000" dirty="0" smtClean="0">
                <a:latin typeface="Arial" pitchFamily="34" charset="0"/>
              </a:rPr>
              <a:t>stable </a:t>
            </a:r>
            <a:r>
              <a:rPr lang="en-US" altLang="en-US" sz="3000" dirty="0">
                <a:latin typeface="Arial" pitchFamily="34" charset="0"/>
              </a:rPr>
              <a:t>over the last </a:t>
            </a:r>
            <a:r>
              <a:rPr lang="en-US" altLang="en-US" sz="3000" dirty="0" smtClean="0">
                <a:latin typeface="Arial" pitchFamily="34" charset="0"/>
              </a:rPr>
              <a:t>10 </a:t>
            </a:r>
            <a:r>
              <a:rPr lang="en-US" altLang="en-US" sz="3000" dirty="0">
                <a:latin typeface="Arial" pitchFamily="34" charset="0"/>
              </a:rPr>
              <a:t>years</a:t>
            </a:r>
          </a:p>
          <a:p>
            <a:pPr marL="284163" indent="-284163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000" dirty="0">
                <a:latin typeface="Arial" pitchFamily="34" charset="0"/>
              </a:rPr>
              <a:t>The implementation </a:t>
            </a:r>
            <a:r>
              <a:rPr lang="en-US" altLang="en-US" sz="3000" dirty="0" smtClean="0">
                <a:latin typeface="Arial" pitchFamily="34" charset="0"/>
              </a:rPr>
              <a:t>updated/optimized </a:t>
            </a:r>
            <a:r>
              <a:rPr lang="en-US" altLang="en-US" sz="3000" dirty="0">
                <a:latin typeface="Arial" pitchFamily="34" charset="0"/>
              </a:rPr>
              <a:t>to enhance performance, mitigate technical risk and reduce </a:t>
            </a:r>
            <a:r>
              <a:rPr lang="en-US" altLang="en-US" sz="3000" dirty="0" smtClean="0">
                <a:latin typeface="Arial" pitchFamily="34" charset="0"/>
              </a:rPr>
              <a:t>costs</a:t>
            </a:r>
            <a:endParaRPr lang="en-US" altLang="en-US" sz="3000" dirty="0">
              <a:latin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25200" y="2971800"/>
            <a:ext cx="21396960" cy="7498080"/>
            <a:chOff x="11125200" y="3124200"/>
            <a:chExt cx="21396960" cy="7498080"/>
          </a:xfrm>
        </p:grpSpPr>
        <p:sp>
          <p:nvSpPr>
            <p:cNvPr id="329" name="AutoShape 3862"/>
            <p:cNvSpPr>
              <a:spLocks noChangeArrowheads="1"/>
            </p:cNvSpPr>
            <p:nvPr/>
          </p:nvSpPr>
          <p:spPr bwMode="auto">
            <a:xfrm>
              <a:off x="11125200" y="3124200"/>
              <a:ext cx="21396960" cy="749808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0" rIns="27432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>
                  <a:solidFill>
                    <a:srgbClr val="000000"/>
                  </a:solidFill>
                  <a:latin typeface="Arial" pitchFamily="34" charset="0"/>
                </a:rPr>
                <a:t>JLEIC </a:t>
              </a: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Layout and Design Parameters</a:t>
              </a:r>
              <a:endParaRPr lang="en-US" altLang="en-US" sz="4400" dirty="0">
                <a:latin typeface="Arial" pitchFamily="34" charset="0"/>
              </a:endParaRPr>
            </a:p>
          </p:txBody>
        </p:sp>
        <p:pic>
          <p:nvPicPr>
            <p:cNvPr id="2507" name="Picture 459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64169" y="3852520"/>
              <a:ext cx="6722082" cy="4148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5" name="Picture 374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239815" y="8347666"/>
              <a:ext cx="4812887" cy="2167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38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8360323"/>
                </p:ext>
              </p:extLst>
            </p:nvPr>
          </p:nvGraphicFramePr>
          <p:xfrm>
            <a:off x="18211800" y="3886200"/>
            <a:ext cx="14164473" cy="6609132"/>
          </p:xfrm>
          <a:graphic>
            <a:graphicData uri="http://schemas.openxmlformats.org/drawingml/2006/table">
              <a:tbl>
                <a:tblPr firstRow="1" bandRow="1">
                  <a:tableStyleId>{21E4AEA4-8DFA-4A89-87EB-49C32662AFE0}</a:tableStyleId>
                </a:tblPr>
                <a:tblGrid>
                  <a:gridCol w="2566568"/>
                  <a:gridCol w="1504952"/>
                  <a:gridCol w="1029705"/>
                  <a:gridCol w="853484"/>
                  <a:gridCol w="946992"/>
                  <a:gridCol w="1026500"/>
                  <a:gridCol w="1091199"/>
                  <a:gridCol w="995502"/>
                  <a:gridCol w="1070227"/>
                  <a:gridCol w="1026448"/>
                  <a:gridCol w="1026448"/>
                  <a:gridCol w="1026448"/>
                </a:tblGrid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 energy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GeV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21.9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44.7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63.3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89.4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 energy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GeV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40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100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200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200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200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Collision </a:t>
                        </a:r>
                        <a:r>
                          <a:rPr lang="en-US" sz="2400" kern="1200" dirty="0" err="1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freq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MHz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476/4=119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476/4=119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476/4=119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en-US" sz="16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68580" marR="68580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Particles/bunch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US" sz="2400" kern="1200" baseline="30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0.98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4.7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8.9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3.93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3.93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2.05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 current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0.45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0.75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0.57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1.7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0.39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Polarization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%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&gt;85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&gt;80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&gt;80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~80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~80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Bunch </a:t>
                        </a: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length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Norm. </a:t>
                        </a:r>
                        <a:r>
                          <a:rPr lang="en-US" sz="2400" kern="1200" dirty="0" err="1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emitt</a:t>
                        </a: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, x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µm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0.65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endParaRPr>
                      </a:p>
                    </a:txBody>
                    <a:tcPr marL="54769" marR="54769" marT="0" marB="0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1.26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664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1145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Norm. </a:t>
                        </a:r>
                        <a:r>
                          <a:rPr lang="en-US" sz="2400" kern="1200" dirty="0" err="1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emitt</a:t>
                        </a: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, y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>
                            <a:tab pos="139700" algn="l"/>
                          </a:tabLst>
                          <a:defRPr/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µm</a:t>
                        </a:r>
                        <a:endPara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16.6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16.6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133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229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Horizontal β*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30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5.72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21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19.2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27.5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4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Vertical β*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cm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9.8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0.93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Beam-beam,</a:t>
                        </a:r>
                        <a:r>
                          <a:rPr lang="en-US" sz="2400" kern="1200" baseline="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x</a:t>
                        </a:r>
                        <a:endParaRPr lang="en-US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0.12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0.045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0.136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0.022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49716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Beam-beam,</a:t>
                        </a:r>
                        <a:r>
                          <a:rPr lang="en-US" sz="2400" kern="1200" baseline="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x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139700" algn="l"/>
                          </a:tabLst>
                        </a:pPr>
                        <a:r>
                          <a:rPr lang="en-US" sz="24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0.15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0.014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0.041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0.0065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0.120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0.022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0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err="1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Laslett</a:t>
                        </a: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tune-shift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0.055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0.018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2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0.0039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0.005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small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</a:tr>
                <a:tr h="367578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Hour-glass (HG</a:t>
                        </a: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)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 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0.84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0.66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0.67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49716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Peak </a:t>
                        </a:r>
                        <a:r>
                          <a:rPr lang="en-US" sz="2400" kern="1200" dirty="0" err="1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lumi</a:t>
                        </a: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.</a:t>
                        </a:r>
                        <a:r>
                          <a:rPr lang="en-US" sz="2400" kern="1200" baseline="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 w/HG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US" sz="2400" kern="1200" baseline="30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33</a:t>
                        </a: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/cm</a:t>
                        </a:r>
                        <a:r>
                          <a:rPr lang="en-US" sz="2400" kern="1200" baseline="300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r>
                          <a:rPr lang="en-US" sz="2400" kern="120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endParaRPr lang="en-US" sz="2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14.6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9.84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3.8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1.31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125916">
                  <a:tc>
                    <a:txBody>
                      <a:bodyPr/>
                      <a:lstStyle/>
                      <a:p>
                        <a:pPr marL="0" marR="0" fontAlgn="base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Average </a:t>
                        </a: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lumi.*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US" sz="2400" kern="1200" baseline="30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33</a:t>
                        </a: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/cm</a:t>
                        </a:r>
                        <a:r>
                          <a:rPr lang="en-US" sz="2400" kern="1200" baseline="300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r>
                          <a:rPr lang="en-US" sz="2400" kern="120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s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2.3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10.5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kern="12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8.2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1.9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dirty="0" smtClean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0.74</a:t>
                        </a:r>
                        <a:endParaRPr lang="en-US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endParaRPr>
                      </a:p>
                    </a:txBody>
                    <a:tcPr marL="51435" marR="51435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390" name="Rectangle 389"/>
            <p:cNvSpPr/>
            <p:nvPr/>
          </p:nvSpPr>
          <p:spPr>
            <a:xfrm>
              <a:off x="24155400" y="4114800"/>
              <a:ext cx="48986" cy="640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26102650" y="4038600"/>
              <a:ext cx="48986" cy="640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28199719" y="4038600"/>
              <a:ext cx="48986" cy="640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30327600" y="4114800"/>
              <a:ext cx="48986" cy="640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85525" y="10515600"/>
            <a:ext cx="10607675" cy="4672656"/>
            <a:chOff x="21929724" y="10774680"/>
            <a:chExt cx="10607675" cy="4672656"/>
          </a:xfrm>
        </p:grpSpPr>
        <p:sp>
          <p:nvSpPr>
            <p:cNvPr id="2154" name="AutoShape 3862"/>
            <p:cNvSpPr>
              <a:spLocks noChangeArrowheads="1"/>
            </p:cNvSpPr>
            <p:nvPr/>
          </p:nvSpPr>
          <p:spPr bwMode="auto">
            <a:xfrm>
              <a:off x="21929724" y="10774680"/>
              <a:ext cx="10607675" cy="466344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274320" tIns="182880" rIns="274320" bIns="182880"/>
            <a:lstStyle>
              <a:lvl1pPr marL="228600" indent="-228600" defTabSz="114300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indent="-228600" defTabSz="11430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 defTabSz="1143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446338" indent="-533400" defTabSz="1143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094038" indent="-533400" defTabSz="1143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5512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0084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4656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9228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smtClean="0">
                  <a:latin typeface="Arial" pitchFamily="34" charset="0"/>
                </a:rPr>
                <a:t>Luminosity &amp; Upgrade Potentia</a:t>
              </a:r>
              <a:r>
                <a:rPr lang="en-US" altLang="en-US" sz="4400" b="1" dirty="0">
                  <a:latin typeface="Arial" pitchFamily="34" charset="0"/>
                </a:rPr>
                <a:t>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200" b="1" dirty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 b="1" dirty="0" smtClean="0">
                <a:latin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 b="1" dirty="0">
                <a:latin typeface="Arial" pitchFamily="34" charset="0"/>
              </a:endParaRPr>
            </a:p>
          </p:txBody>
        </p:sp>
        <p:graphicFrame>
          <p:nvGraphicFramePr>
            <p:cNvPr id="395" name="Chart 39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27445821"/>
                </p:ext>
              </p:extLst>
            </p:nvPr>
          </p:nvGraphicFramePr>
          <p:xfrm>
            <a:off x="22291976" y="11609650"/>
            <a:ext cx="9559624" cy="38376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</p:grpSp>
      <p:sp>
        <p:nvSpPr>
          <p:cNvPr id="442" name="AutoShape 4016"/>
          <p:cNvSpPr>
            <a:spLocks noChangeArrowheads="1"/>
          </p:cNvSpPr>
          <p:nvPr/>
        </p:nvSpPr>
        <p:spPr bwMode="auto">
          <a:xfrm>
            <a:off x="10363200" y="38420040"/>
            <a:ext cx="11338560" cy="457200"/>
          </a:xfrm>
          <a:prstGeom prst="roundRect">
            <a:avLst>
              <a:gd name="adj" fmla="val 12144"/>
            </a:avLst>
          </a:prstGeom>
          <a:solidFill>
            <a:srgbClr val="00B0F0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1025525" indent="-28575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368425" indent="-2286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1711325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Work 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supported by U.S. DOE Contract No. 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DE-AC05-06OR23177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185525" y="20924520"/>
            <a:ext cx="10607675" cy="3383280"/>
            <a:chOff x="396895" y="35319157"/>
            <a:chExt cx="10607675" cy="3110434"/>
          </a:xfrm>
        </p:grpSpPr>
        <p:sp>
          <p:nvSpPr>
            <p:cNvPr id="173" name="AutoShape 3862"/>
            <p:cNvSpPr>
              <a:spLocks noChangeArrowheads="1"/>
            </p:cNvSpPr>
            <p:nvPr/>
          </p:nvSpPr>
          <p:spPr bwMode="auto">
            <a:xfrm>
              <a:off x="396895" y="35319157"/>
              <a:ext cx="10607675" cy="3110434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  <a:defRPr/>
              </a:pPr>
              <a:r>
                <a:rPr lang="en-US" altLang="en-US" sz="4000" b="1" dirty="0" smtClean="0">
                  <a:solidFill>
                    <a:srgbClr val="000000"/>
                  </a:solidFill>
                  <a:latin typeface="Arial" charset="0"/>
                </a:rPr>
                <a:t>New Ion Injector Complex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522568" y="35966400"/>
              <a:ext cx="10332720" cy="2323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dirty="0"/>
            </a:p>
          </p:txBody>
        </p:sp>
        <p:pic>
          <p:nvPicPr>
            <p:cNvPr id="2541" name="Picture 49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18" y="36047721"/>
              <a:ext cx="10464214" cy="2311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13443" y="2956560"/>
            <a:ext cx="10607675" cy="7772400"/>
            <a:chOff x="413443" y="2971800"/>
            <a:chExt cx="10607675" cy="7772400"/>
          </a:xfrm>
        </p:grpSpPr>
        <p:sp>
          <p:nvSpPr>
            <p:cNvPr id="2355" name="AutoShape 3862"/>
            <p:cNvSpPr>
              <a:spLocks noChangeArrowheads="1"/>
            </p:cNvSpPr>
            <p:nvPr/>
          </p:nvSpPr>
          <p:spPr bwMode="auto">
            <a:xfrm>
              <a:off x="413443" y="2971800"/>
              <a:ext cx="10607675" cy="777240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EIC </a:t>
              </a:r>
              <a:r>
                <a:rPr lang="en-US" altLang="en-US" sz="4400" b="1" dirty="0">
                  <a:solidFill>
                    <a:srgbClr val="000000"/>
                  </a:solidFill>
                  <a:latin typeface="Arial" pitchFamily="34" charset="0"/>
                </a:rPr>
                <a:t>for QCD </a:t>
              </a: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Frontier</a:t>
              </a: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000" dirty="0" smtClean="0">
                <a:latin typeface="Arial" pitchFamily="34" charset="0"/>
              </a:endParaRP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000" dirty="0">
                <a:latin typeface="Arial" pitchFamily="34" charset="0"/>
              </a:endParaRP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000" dirty="0" smtClean="0">
                <a:latin typeface="Arial" pitchFamily="34" charset="0"/>
              </a:endParaRP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000" dirty="0">
                <a:latin typeface="Arial" pitchFamily="34" charset="0"/>
              </a:endParaRP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000" dirty="0" smtClean="0">
                <a:latin typeface="Arial" pitchFamily="34" charset="0"/>
              </a:endParaRP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000" dirty="0">
                <a:latin typeface="Arial" pitchFamily="34" charset="0"/>
              </a:endParaRP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</a:pPr>
              <a:endParaRPr lang="en-US" altLang="en-US" sz="3000" dirty="0" smtClean="0">
                <a:latin typeface="Arial" pitchFamily="34" charset="0"/>
              </a:endParaRPr>
            </a:p>
            <a:p>
              <a:pPr marL="0" indent="0" eaLnBrk="1" hangingPunct="1">
                <a:spcBef>
                  <a:spcPct val="0"/>
                </a:spcBef>
                <a:spcAft>
                  <a:spcPts val="2400"/>
                </a:spcAft>
                <a:buNone/>
              </a:pPr>
              <a:endParaRPr lang="en-US" altLang="en-US" sz="3000" dirty="0">
                <a:latin typeface="Arial" pitchFamily="34" charset="0"/>
              </a:endParaRPr>
            </a:p>
            <a:p>
              <a:pPr marL="276225" indent="-276225"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EIC science is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compelling, fundamental and timely</a:t>
              </a:r>
            </a:p>
            <a:p>
              <a:pPr marL="276225" indent="-276225"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EIC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would be a unique facility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help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maintain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U.S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. scientific leadership in nuclear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physics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76225" indent="-276225"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The technological benefits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enormous, both for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basic science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and for applied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areas</a:t>
              </a:r>
            </a:p>
            <a:p>
              <a:pPr marL="276225" indent="-276225"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EIC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would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boost the U.S. STEM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workforce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eaLnBrk="1" hangingPunct="1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3000" dirty="0" smtClean="0">
                <a:latin typeface="Arial" pitchFamily="34" charset="0"/>
              </a:endParaRPr>
            </a:p>
            <a:p>
              <a:pPr marL="0" indent="0" eaLnBrk="1" hangingPunct="1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3000" dirty="0">
                <a:latin typeface="Arial" pitchFamily="34" charset="0"/>
              </a:endParaRPr>
            </a:p>
            <a:p>
              <a:pPr marL="0" indent="0" eaLnBrk="1" hangingPunct="1">
                <a:spcBef>
                  <a:spcPct val="0"/>
                </a:spcBef>
                <a:spcAft>
                  <a:spcPts val="0"/>
                </a:spcAft>
                <a:buNone/>
              </a:pPr>
              <a:endParaRPr lang="en-US" altLang="en-US" sz="3000" dirty="0" smtClean="0">
                <a:latin typeface="Arial" pitchFamily="34" charset="0"/>
              </a:endParaRPr>
            </a:p>
          </p:txBody>
        </p:sp>
        <p:pic>
          <p:nvPicPr>
            <p:cNvPr id="394" name="Picture 13"/>
            <p:cNvPicPr>
              <a:picLocks noChangeAspect="1" noChangeArrowheads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3765" y="3063240"/>
              <a:ext cx="1828800" cy="236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4" name="Picture 443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147" r="-2666"/>
            <a:stretch/>
          </p:blipFill>
          <p:spPr>
            <a:xfrm>
              <a:off x="9129404" y="5255921"/>
              <a:ext cx="1828800" cy="245551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1929725" y="10576332"/>
            <a:ext cx="10607675" cy="3657600"/>
            <a:chOff x="125585" y="33717757"/>
            <a:chExt cx="10607675" cy="3657600"/>
          </a:xfrm>
        </p:grpSpPr>
        <p:sp>
          <p:nvSpPr>
            <p:cNvPr id="446" name="AutoShape 3862"/>
            <p:cNvSpPr>
              <a:spLocks noChangeArrowheads="1"/>
            </p:cNvSpPr>
            <p:nvPr/>
          </p:nvSpPr>
          <p:spPr bwMode="auto">
            <a:xfrm>
              <a:off x="125585" y="33717757"/>
              <a:ext cx="10607675" cy="365760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28600" indent="-228600" defTabSz="114300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indent="-228600" defTabSz="11430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 defTabSz="1143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446338" indent="-533400" defTabSz="1143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094038" indent="-533400" defTabSz="1143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5512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0084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4656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9228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smtClean="0">
                  <a:latin typeface="Arial" pitchFamily="34" charset="0"/>
                </a:rPr>
                <a:t>     High Energy Booster</a:t>
              </a:r>
            </a:p>
            <a:p>
              <a:pPr marL="227013" indent="-227013">
                <a:spcBef>
                  <a:spcPts val="600"/>
                </a:spcBef>
                <a:spcAft>
                  <a:spcPts val="0"/>
                </a:spcAft>
              </a:pP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Placed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main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tunnel along with </a:t>
              </a:r>
              <a:endParaRPr lang="en-US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two collider rings.</a:t>
              </a:r>
            </a:p>
            <a:p>
              <a:pPr marL="227013" indent="-227013">
                <a:spcBef>
                  <a:spcPts val="1200"/>
                </a:spcBef>
                <a:spcAft>
                  <a:spcPts val="0"/>
                </a:spcAft>
              </a:pP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Accelerate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protons (and ion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equivalents)</a:t>
              </a:r>
            </a:p>
            <a:p>
              <a:pPr mar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from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8 GeV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0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to 12.1 GeV </a:t>
              </a:r>
              <a:r>
                <a:rPr lang="en-US" sz="3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30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lang="en-US" sz="30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7013" indent="-227013">
                <a:spcBef>
                  <a:spcPts val="1200"/>
                </a:spcBef>
                <a:spcAft>
                  <a:spcPts val="0"/>
                </a:spcAft>
              </a:pP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FODO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lattice with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𝛾</a:t>
              </a:r>
              <a:r>
                <a:rPr lang="en-US" sz="30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𝑡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=15.6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7013" indent="-227013">
                <a:spcBef>
                  <a:spcPts val="600"/>
                </a:spcBef>
                <a:spcAft>
                  <a:spcPts val="0"/>
                </a:spcAft>
              </a:pPr>
              <a:endParaRPr lang="en-US" sz="3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50" name="Picture 502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60279" y="34190425"/>
              <a:ext cx="3196781" cy="2646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943254" y="33131760"/>
            <a:ext cx="10607675" cy="6766560"/>
            <a:chOff x="21943254" y="34367912"/>
            <a:chExt cx="10607675" cy="6296069"/>
          </a:xfrm>
        </p:grpSpPr>
        <p:sp>
          <p:nvSpPr>
            <p:cNvPr id="2176" name="AutoShape 3862"/>
            <p:cNvSpPr>
              <a:spLocks noChangeArrowheads="1"/>
            </p:cNvSpPr>
            <p:nvPr/>
          </p:nvSpPr>
          <p:spPr bwMode="auto">
            <a:xfrm>
              <a:off x="21943254" y="34367912"/>
              <a:ext cx="10607675" cy="6296069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charset="0"/>
                </a:rPr>
                <a:t>Interaction Regions</a:t>
              </a: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altLang="en-US" sz="3000" dirty="0" smtClean="0">
                  <a:latin typeface="Arial" charset="0"/>
                </a:rPr>
                <a:t>Achieve full acceptance detection, forward tagging</a:t>
              </a: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altLang="en-US" sz="3000" dirty="0" smtClean="0">
                  <a:latin typeface="Arial" charset="0"/>
                </a:rPr>
                <a:t>Designed </a:t>
              </a:r>
              <a:r>
                <a:rPr lang="en-US" altLang="en-US" sz="3000" dirty="0">
                  <a:latin typeface="Arial" charset="0"/>
                </a:rPr>
                <a:t>to s</a:t>
              </a:r>
              <a:r>
                <a:rPr lang="en-US" altLang="en-US" sz="3000" dirty="0" smtClean="0">
                  <a:latin typeface="Arial" charset="0"/>
                </a:rPr>
                <a:t>atisfy </a:t>
              </a:r>
              <a:r>
                <a:rPr lang="en-US" altLang="en-US" sz="3000" dirty="0">
                  <a:latin typeface="Arial" charset="0"/>
                </a:rPr>
                <a:t>geometric match </a:t>
              </a:r>
              <a:r>
                <a:rPr lang="en-US" altLang="en-US" sz="3000" dirty="0" smtClean="0">
                  <a:latin typeface="Arial" charset="0"/>
                </a:rPr>
                <a:t>and </a:t>
              </a:r>
              <a:r>
                <a:rPr lang="en-US" altLang="en-US" sz="3000" dirty="0">
                  <a:latin typeface="Arial" charset="0"/>
                </a:rPr>
                <a:t>beam </a:t>
              </a:r>
              <a:r>
                <a:rPr lang="en-US" altLang="en-US" sz="3000" dirty="0" smtClean="0">
                  <a:latin typeface="Arial" charset="0"/>
                </a:rPr>
                <a:t>dynamics</a:t>
              </a:r>
              <a:endParaRPr lang="en-US" altLang="en-US" sz="3000" dirty="0">
                <a:latin typeface="Arial" charset="0"/>
              </a:endParaRPr>
            </a:p>
            <a:p>
              <a:pPr marL="284163" indent="-284163" eaLnBrk="1" hangingPunct="1">
                <a:spcBef>
                  <a:spcPct val="0"/>
                </a:spcBef>
                <a:spcAft>
                  <a:spcPts val="0"/>
                </a:spcAft>
                <a:defRPr/>
              </a:pPr>
              <a:r>
                <a:rPr lang="en-US" altLang="en-US" sz="3000" dirty="0" smtClean="0">
                  <a:latin typeface="Arial" charset="0"/>
                </a:rPr>
                <a:t>50 </a:t>
              </a:r>
              <a:r>
                <a:rPr lang="en-US" altLang="en-US" sz="3000" dirty="0" err="1" smtClean="0">
                  <a:latin typeface="Arial" charset="0"/>
                </a:rPr>
                <a:t>mrad</a:t>
              </a:r>
              <a:r>
                <a:rPr lang="en-US" altLang="en-US" sz="3000" dirty="0">
                  <a:latin typeface="Arial" charset="0"/>
                </a:rPr>
                <a:t> </a:t>
              </a:r>
              <a:r>
                <a:rPr lang="en-US" altLang="en-US" sz="3000" dirty="0" smtClean="0">
                  <a:latin typeface="Arial" charset="0"/>
                </a:rPr>
                <a:t>crab crossing with crab cavities, avoid </a:t>
              </a:r>
              <a:r>
                <a:rPr lang="en-US" altLang="en-US" sz="3000" dirty="0">
                  <a:latin typeface="Arial" charset="0"/>
                </a:rPr>
                <a:t>parasitic </a:t>
              </a:r>
              <a:r>
                <a:rPr lang="en-US" altLang="en-US" sz="3000" dirty="0" smtClean="0">
                  <a:latin typeface="Arial" charset="0"/>
                </a:rPr>
                <a:t>collisions, optimize detection</a:t>
              </a:r>
              <a:endParaRPr lang="en-US" altLang="en-US" sz="3000" dirty="0">
                <a:latin typeface="Arial" charset="0"/>
              </a:endParaRPr>
            </a:p>
          </p:txBody>
        </p:sp>
        <p:pic>
          <p:nvPicPr>
            <p:cNvPr id="448" name="Picture 447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23195" y="38494392"/>
              <a:ext cx="6617866" cy="2120031"/>
            </a:xfrm>
            <a:prstGeom prst="rect">
              <a:avLst/>
            </a:prstGeom>
          </p:spPr>
        </p:pic>
      </p:grpSp>
      <p:sp>
        <p:nvSpPr>
          <p:cNvPr id="212" name="AutoShape 3862"/>
          <p:cNvSpPr>
            <a:spLocks noChangeArrowheads="1"/>
          </p:cNvSpPr>
          <p:nvPr/>
        </p:nvSpPr>
        <p:spPr bwMode="auto">
          <a:xfrm>
            <a:off x="21929725" y="39928800"/>
            <a:ext cx="10607675" cy="365760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31775" indent="-231775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857250" indent="-290513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2636838" indent="-3429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979738" indent="-2286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322638" indent="-2286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7798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2370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6942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5151438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400" b="1" dirty="0" smtClean="0">
                <a:solidFill>
                  <a:srgbClr val="000000"/>
                </a:solidFill>
                <a:latin typeface="Arial" charset="0"/>
              </a:rPr>
              <a:t>                    Outlook</a:t>
            </a:r>
          </a:p>
          <a:p>
            <a:pPr marL="284163" indent="-284163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JLEIC </a:t>
            </a:r>
            <a:r>
              <a:rPr lang="en-US" altLang="en-US" sz="3000" dirty="0">
                <a:latin typeface="Arial" charset="0"/>
              </a:rPr>
              <a:t>conceptual design </a:t>
            </a:r>
            <a:r>
              <a:rPr lang="en-US" altLang="en-US" sz="3000" dirty="0" smtClean="0">
                <a:latin typeface="Arial" charset="0"/>
              </a:rPr>
              <a:t>is complete</a:t>
            </a:r>
            <a:endParaRPr lang="en-US" altLang="en-US" sz="3000" dirty="0">
              <a:latin typeface="Arial" charset="0"/>
            </a:endParaRPr>
          </a:p>
          <a:p>
            <a:pPr marL="284163" indent="-284163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3000" dirty="0" err="1" smtClean="0">
                <a:latin typeface="Arial" charset="0"/>
              </a:rPr>
              <a:t>preCDR</a:t>
            </a:r>
            <a:r>
              <a:rPr lang="en-US" altLang="en-US" sz="3000" dirty="0" smtClean="0">
                <a:latin typeface="Arial" charset="0"/>
              </a:rPr>
              <a:t> to be released soon</a:t>
            </a:r>
          </a:p>
          <a:p>
            <a:pPr marL="284163" indent="-284163"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Current work</a:t>
            </a:r>
            <a:endParaRPr lang="en-US" altLang="en-US" sz="3000" dirty="0">
              <a:latin typeface="Arial" charset="0"/>
            </a:endParaRPr>
          </a:p>
          <a:p>
            <a:pPr marL="752475" indent="-284163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Performance </a:t>
            </a:r>
            <a:r>
              <a:rPr lang="en-US" altLang="en-US" sz="3000" dirty="0">
                <a:latin typeface="Arial" charset="0"/>
              </a:rPr>
              <a:t>and cost optimization</a:t>
            </a:r>
          </a:p>
          <a:p>
            <a:pPr marL="752475" indent="-284163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>
                <a:latin typeface="Arial" charset="0"/>
              </a:rPr>
              <a:t>Evaluation of engineering </a:t>
            </a:r>
            <a:r>
              <a:rPr lang="en-US" altLang="en-US" sz="3000" dirty="0" smtClean="0">
                <a:latin typeface="Arial" charset="0"/>
              </a:rPr>
              <a:t>challenges</a:t>
            </a:r>
          </a:p>
          <a:p>
            <a:pPr marL="752475" indent="-284163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3000" dirty="0" smtClean="0">
                <a:latin typeface="Arial" charset="0"/>
              </a:rPr>
              <a:t>Perform key </a:t>
            </a:r>
            <a:r>
              <a:rPr lang="en-US" altLang="en-US" sz="3000" dirty="0">
                <a:latin typeface="Arial" charset="0"/>
              </a:rPr>
              <a:t>accelerator </a:t>
            </a:r>
            <a:r>
              <a:rPr lang="en-US" altLang="en-US" sz="3000" dirty="0" smtClean="0">
                <a:latin typeface="Arial" charset="0"/>
              </a:rPr>
              <a:t>R&amp;D</a:t>
            </a:r>
            <a:endParaRPr lang="en-US" altLang="en-US" sz="3000" dirty="0">
              <a:latin typeface="Arial" charset="0"/>
            </a:endParaRPr>
          </a:p>
          <a:p>
            <a:pPr marL="284163" indent="-284163" eaLnBrk="1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3000" dirty="0" smtClean="0">
              <a:latin typeface="Arial" charset="0"/>
            </a:endParaRPr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xmlns="" id="{52794BAE-1BC5-9742-BDFF-242A321A83D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5603" y="40126920"/>
            <a:ext cx="2620797" cy="33832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186161" y="24384000"/>
            <a:ext cx="10607039" cy="6858000"/>
            <a:chOff x="21929724" y="15636240"/>
            <a:chExt cx="10607039" cy="6858000"/>
          </a:xfrm>
        </p:grpSpPr>
        <p:sp>
          <p:nvSpPr>
            <p:cNvPr id="260" name="AutoShape 3862"/>
            <p:cNvSpPr>
              <a:spLocks noChangeArrowheads="1"/>
            </p:cNvSpPr>
            <p:nvPr/>
          </p:nvSpPr>
          <p:spPr bwMode="auto">
            <a:xfrm>
              <a:off x="21929724" y="15636240"/>
              <a:ext cx="10607039" cy="6858000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31775" indent="-231775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857250" indent="-290513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2636838" indent="-3429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979738" indent="-2286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322638" indent="-2286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7798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2370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6942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5151438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en-US" sz="4400" b="1" dirty="0" smtClean="0">
                  <a:solidFill>
                    <a:srgbClr val="000000"/>
                  </a:solidFill>
                  <a:latin typeface="Arial" pitchFamily="34" charset="0"/>
                </a:rPr>
                <a:t>Beam Formation w/ Cooling</a:t>
              </a:r>
              <a:endParaRPr lang="en-US" altLang="en-US" sz="4400" dirty="0">
                <a:latin typeface="Arial" pitchFamily="34" charset="0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2098069" y="16383000"/>
              <a:ext cx="10317411" cy="2834640"/>
              <a:chOff x="276146" y="2857960"/>
              <a:chExt cx="10317411" cy="2834640"/>
            </a:xfrm>
          </p:grpSpPr>
          <p:sp>
            <p:nvSpPr>
              <p:cNvPr id="157" name="Rounded Rectangle 156"/>
              <p:cNvSpPr/>
              <p:nvPr/>
            </p:nvSpPr>
            <p:spPr bwMode="auto">
              <a:xfrm>
                <a:off x="276146" y="2857960"/>
                <a:ext cx="10317411" cy="2834640"/>
              </a:xfrm>
              <a:prstGeom prst="roundRect">
                <a:avLst/>
              </a:prstGeom>
              <a:solidFill>
                <a:srgbClr val="00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158" name="Straight Arrow Connector 157"/>
              <p:cNvCxnSpPr/>
              <p:nvPr/>
            </p:nvCxnSpPr>
            <p:spPr bwMode="auto">
              <a:xfrm flipV="1">
                <a:off x="666674" y="3126902"/>
                <a:ext cx="0" cy="249394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59" name="Straight Arrow Connector 158"/>
              <p:cNvCxnSpPr/>
              <p:nvPr/>
            </p:nvCxnSpPr>
            <p:spPr bwMode="auto">
              <a:xfrm flipV="1">
                <a:off x="477504" y="5457223"/>
                <a:ext cx="9658853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>
                <a:off x="739848" y="5083051"/>
                <a:ext cx="155448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>
                <a:off x="2598392" y="4731744"/>
                <a:ext cx="23774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>
                <a:off x="7717124" y="3773269"/>
                <a:ext cx="285375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 flipV="1">
                <a:off x="2268453" y="4731744"/>
                <a:ext cx="322347" cy="372879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flipV="1">
                <a:off x="4953000" y="4425083"/>
                <a:ext cx="363850" cy="31199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5" name="TextBox 164"/>
              <p:cNvSpPr txBox="1"/>
              <p:nvPr/>
            </p:nvSpPr>
            <p:spPr>
              <a:xfrm>
                <a:off x="608676" y="3807331"/>
                <a:ext cx="1831481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Accumulation from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linac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Charge strip injection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2503476" y="3807331"/>
                <a:ext cx="269476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Stacking/Pre-cool</a:t>
                </a:r>
              </a:p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Box 166"/>
              <p:cNvSpPr txBox="1"/>
              <p:nvPr/>
            </p:nvSpPr>
            <p:spPr>
              <a:xfrm>
                <a:off x="7908400" y="3099445"/>
                <a:ext cx="25327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742874" y="5068548"/>
                <a:ext cx="13907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150 MeV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514600" y="4724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7918494" y="3754602"/>
                <a:ext cx="20677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200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162076" y="4721731"/>
                <a:ext cx="18688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4.3 MeV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7945038" y="4049338"/>
                <a:ext cx="20146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BB cooling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ERL cooler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109 MeV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90" name="Straight Connector 189"/>
              <p:cNvCxnSpPr/>
              <p:nvPr/>
            </p:nvCxnSpPr>
            <p:spPr bwMode="auto">
              <a:xfrm>
                <a:off x="2590800" y="2969131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6" name="TextBox 205"/>
              <p:cNvSpPr txBox="1"/>
              <p:nvPr/>
            </p:nvSpPr>
            <p:spPr>
              <a:xfrm>
                <a:off x="6102073" y="3051913"/>
                <a:ext cx="23267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collider Ring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2895238" y="2949400"/>
                <a:ext cx="30190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 Energy Booster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6" name="Straight Arrow Connector 215"/>
              <p:cNvCxnSpPr/>
              <p:nvPr/>
            </p:nvCxnSpPr>
            <p:spPr bwMode="auto">
              <a:xfrm>
                <a:off x="2590800" y="3350131"/>
                <a:ext cx="3657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218" name="Straight Arrow Connector 217"/>
              <p:cNvCxnSpPr/>
              <p:nvPr/>
            </p:nvCxnSpPr>
            <p:spPr bwMode="auto">
              <a:xfrm flipH="1">
                <a:off x="944880" y="3711400"/>
                <a:ext cx="164592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9" name="TextBox 218"/>
              <p:cNvSpPr txBox="1"/>
              <p:nvPr/>
            </p:nvSpPr>
            <p:spPr>
              <a:xfrm>
                <a:off x="8266432" y="4913572"/>
                <a:ext cx="19524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endParaRPr lang="en-US" sz="3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0" name="Straight Connector 219"/>
              <p:cNvCxnSpPr/>
              <p:nvPr/>
            </p:nvCxnSpPr>
            <p:spPr bwMode="auto">
              <a:xfrm>
                <a:off x="6248400" y="2969131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1" name="TextBox 220"/>
              <p:cNvSpPr txBox="1"/>
              <p:nvPr/>
            </p:nvSpPr>
            <p:spPr>
              <a:xfrm>
                <a:off x="656440" y="2969131"/>
                <a:ext cx="19385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Energy Booster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2" name="Straight Connector 221"/>
              <p:cNvCxnSpPr/>
              <p:nvPr/>
            </p:nvCxnSpPr>
            <p:spPr bwMode="auto">
              <a:xfrm>
                <a:off x="5334000" y="4425083"/>
                <a:ext cx="914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Straight Connector 222"/>
              <p:cNvCxnSpPr/>
              <p:nvPr/>
            </p:nvCxnSpPr>
            <p:spPr bwMode="auto">
              <a:xfrm flipV="1">
                <a:off x="6248400" y="4113090"/>
                <a:ext cx="363850" cy="31199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/>
              <p:nvPr/>
            </p:nvCxnSpPr>
            <p:spPr bwMode="auto">
              <a:xfrm flipV="1">
                <a:off x="6629400" y="4108491"/>
                <a:ext cx="7315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5" name="TextBox 224"/>
              <p:cNvSpPr txBox="1"/>
              <p:nvPr/>
            </p:nvSpPr>
            <p:spPr>
              <a:xfrm>
                <a:off x="6454588" y="4117880"/>
                <a:ext cx="11990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~20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4771240" y="3731131"/>
                <a:ext cx="175667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Pre-bunch splitting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TextBox 226"/>
              <p:cNvSpPr txBox="1"/>
              <p:nvPr/>
            </p:nvSpPr>
            <p:spPr>
              <a:xfrm>
                <a:off x="6447640" y="3482800"/>
                <a:ext cx="11078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bunch splitting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8" name="Straight Connector 227"/>
              <p:cNvCxnSpPr/>
              <p:nvPr/>
            </p:nvCxnSpPr>
            <p:spPr bwMode="auto">
              <a:xfrm flipV="1">
                <a:off x="7363609" y="3783272"/>
                <a:ext cx="363850" cy="31199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Arrow Connector 228"/>
              <p:cNvCxnSpPr/>
              <p:nvPr/>
            </p:nvCxnSpPr>
            <p:spPr bwMode="auto">
              <a:xfrm>
                <a:off x="6248400" y="3482800"/>
                <a:ext cx="18288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>
                <a:off x="5191698" y="4401151"/>
                <a:ext cx="14205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12.1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22098069" y="19243953"/>
              <a:ext cx="10347960" cy="3090192"/>
              <a:chOff x="276451" y="2860953"/>
              <a:chExt cx="10347960" cy="3090192"/>
            </a:xfrm>
          </p:grpSpPr>
          <p:sp>
            <p:nvSpPr>
              <p:cNvPr id="232" name="Rounded Rectangle 231"/>
              <p:cNvSpPr/>
              <p:nvPr/>
            </p:nvSpPr>
            <p:spPr bwMode="auto">
              <a:xfrm>
                <a:off x="276451" y="2933625"/>
                <a:ext cx="10347960" cy="301752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>
                <a:off x="428319" y="2860953"/>
                <a:ext cx="10015273" cy="3054658"/>
                <a:chOff x="914396" y="2649137"/>
                <a:chExt cx="5664013" cy="3314007"/>
              </a:xfrm>
            </p:grpSpPr>
            <p:cxnSp>
              <p:nvCxnSpPr>
                <p:cNvPr id="244" name="Straight Arrow Connector 243"/>
                <p:cNvCxnSpPr/>
                <p:nvPr/>
              </p:nvCxnSpPr>
              <p:spPr bwMode="auto">
                <a:xfrm flipV="1">
                  <a:off x="1066800" y="2987039"/>
                  <a:ext cx="0" cy="2976105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45" name="Straight Arrow Connector 244"/>
                <p:cNvCxnSpPr/>
                <p:nvPr/>
              </p:nvCxnSpPr>
              <p:spPr bwMode="auto">
                <a:xfrm flipV="1">
                  <a:off x="914396" y="5844704"/>
                  <a:ext cx="563669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>
                  <a:off x="1097280" y="5105400"/>
                  <a:ext cx="1050162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>
                  <a:off x="3434404" y="4566166"/>
                  <a:ext cx="672266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5290626" y="3513420"/>
                  <a:ext cx="1085968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 flipV="1">
                  <a:off x="2147442" y="4861084"/>
                  <a:ext cx="207823" cy="24431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 flipV="1">
                  <a:off x="4981562" y="3527167"/>
                  <a:ext cx="301658" cy="655442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1" name="TextBox 250"/>
                <p:cNvSpPr txBox="1"/>
                <p:nvPr/>
              </p:nvSpPr>
              <p:spPr>
                <a:xfrm>
                  <a:off x="1051198" y="3979468"/>
                  <a:ext cx="1244709" cy="1101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Accumulation from </a:t>
                  </a:r>
                  <a:r>
                    <a:rPr lang="en-US" sz="20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linac</a:t>
                  </a:r>
                  <a:endPara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Phase painting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TextBox 251"/>
                <p:cNvSpPr txBox="1"/>
                <p:nvPr/>
              </p:nvSpPr>
              <p:spPr>
                <a:xfrm>
                  <a:off x="3319627" y="4736273"/>
                  <a:ext cx="903299" cy="43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Pre-cool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5180001" y="3836251"/>
                  <a:ext cx="1349016" cy="434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BB cooling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TextBox 253"/>
                <p:cNvSpPr txBox="1"/>
                <p:nvPr/>
              </p:nvSpPr>
              <p:spPr>
                <a:xfrm>
                  <a:off x="1066800" y="5063411"/>
                  <a:ext cx="1131945" cy="43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41 MeV/u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3332554" y="4505456"/>
                  <a:ext cx="846697" cy="43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4.3 GeV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TextBox 255"/>
                <p:cNvSpPr txBox="1"/>
                <p:nvPr/>
              </p:nvSpPr>
              <p:spPr>
                <a:xfrm>
                  <a:off x="5130609" y="3513420"/>
                  <a:ext cx="1447800" cy="434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 to 78 GeV/u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3284865" y="5005159"/>
                  <a:ext cx="1032153" cy="434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TextBox 257"/>
                <p:cNvSpPr txBox="1"/>
                <p:nvPr/>
              </p:nvSpPr>
              <p:spPr>
                <a:xfrm>
                  <a:off x="5225881" y="4133879"/>
                  <a:ext cx="1234994" cy="767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ERL cooler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Up to 43 MeV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59" name="Straight Connector 258"/>
                <p:cNvCxnSpPr/>
                <p:nvPr/>
              </p:nvCxnSpPr>
              <p:spPr bwMode="auto">
                <a:xfrm>
                  <a:off x="2329967" y="2686725"/>
                  <a:ext cx="0" cy="198407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61" name="TextBox 260"/>
                <p:cNvSpPr txBox="1"/>
                <p:nvPr/>
              </p:nvSpPr>
              <p:spPr>
                <a:xfrm>
                  <a:off x="4081783" y="2649137"/>
                  <a:ext cx="1185005" cy="4674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sz="2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ollider Ring</a:t>
                  </a:r>
                  <a:endParaRPr lang="en-US" sz="2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1189293" y="2686725"/>
                  <a:ext cx="1257089" cy="834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2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Low Energy booster</a:t>
                  </a:r>
                  <a:endParaRPr lang="en-US" sz="22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3" name="Straight Arrow Connector 262"/>
                <p:cNvCxnSpPr/>
                <p:nvPr/>
              </p:nvCxnSpPr>
              <p:spPr bwMode="auto">
                <a:xfrm>
                  <a:off x="4088200" y="3100872"/>
                  <a:ext cx="1137681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64" name="Straight Arrow Connector 263"/>
                <p:cNvCxnSpPr/>
                <p:nvPr/>
              </p:nvCxnSpPr>
              <p:spPr bwMode="auto">
                <a:xfrm flipH="1">
                  <a:off x="1350422" y="3430752"/>
                  <a:ext cx="979545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65" name="Straight Connector 264"/>
                <p:cNvCxnSpPr/>
                <p:nvPr/>
              </p:nvCxnSpPr>
              <p:spPr bwMode="auto">
                <a:xfrm>
                  <a:off x="2352830" y="4836135"/>
                  <a:ext cx="879117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7" name="Straight Connector 266"/>
                <p:cNvCxnSpPr/>
                <p:nvPr/>
              </p:nvCxnSpPr>
              <p:spPr bwMode="auto">
                <a:xfrm flipV="1">
                  <a:off x="4110700" y="4145453"/>
                  <a:ext cx="224452" cy="42071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68" name="TextBox 267"/>
                <p:cNvSpPr txBox="1"/>
                <p:nvPr/>
              </p:nvSpPr>
              <p:spPr>
                <a:xfrm>
                  <a:off x="2335154" y="3757898"/>
                  <a:ext cx="930470" cy="11018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Stacking, emittance preservation</a:t>
                  </a:r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9" name="Straight Connector 268"/>
                <p:cNvCxnSpPr/>
                <p:nvPr/>
              </p:nvCxnSpPr>
              <p:spPr bwMode="auto">
                <a:xfrm>
                  <a:off x="4335152" y="4145453"/>
                  <a:ext cx="672266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70" name="TextBox 269"/>
                <p:cNvSpPr txBox="1"/>
                <p:nvPr/>
              </p:nvSpPr>
              <p:spPr>
                <a:xfrm>
                  <a:off x="2306584" y="4795351"/>
                  <a:ext cx="1002710" cy="4340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00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2.08 GeV</a:t>
                  </a:r>
                  <a:endParaRPr lang="en-US" sz="2000" b="1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TextBox 270"/>
                <p:cNvSpPr txBox="1"/>
                <p:nvPr/>
              </p:nvSpPr>
              <p:spPr>
                <a:xfrm>
                  <a:off x="2329967" y="5069582"/>
                  <a:ext cx="979327" cy="767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cooler  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1.1 MeV</a:t>
                  </a:r>
                  <a:endPara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TextBox 271"/>
                <p:cNvSpPr txBox="1"/>
                <p:nvPr/>
              </p:nvSpPr>
              <p:spPr>
                <a:xfrm>
                  <a:off x="5290627" y="4901866"/>
                  <a:ext cx="1223574" cy="701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 dirty="0" smtClean="0">
                      <a:solidFill>
                        <a:srgbClr val="00009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Lead ion</a:t>
                  </a:r>
                  <a:endParaRPr lang="en-US" sz="3600" b="1" dirty="0">
                    <a:solidFill>
                      <a:srgbClr val="00009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5" name="TextBox 234"/>
              <p:cNvSpPr txBox="1"/>
              <p:nvPr/>
            </p:nvSpPr>
            <p:spPr>
              <a:xfrm>
                <a:off x="650343" y="5322303"/>
                <a:ext cx="20945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 cooler</a:t>
                </a:r>
                <a:endPara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6" name="Straight Connector 235"/>
              <p:cNvCxnSpPr/>
              <p:nvPr/>
            </p:nvCxnSpPr>
            <p:spPr bwMode="auto">
              <a:xfrm flipV="1">
                <a:off x="4526280" y="4627959"/>
                <a:ext cx="355793" cy="24884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7" name="TextBox 236"/>
              <p:cNvSpPr txBox="1"/>
              <p:nvPr/>
            </p:nvSpPr>
            <p:spPr>
              <a:xfrm>
                <a:off x="4677945" y="3962400"/>
                <a:ext cx="14979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Pre-bunch splitting</a:t>
                </a:r>
              </a:p>
            </p:txBody>
          </p:sp>
          <p:cxnSp>
            <p:nvCxnSpPr>
              <p:cNvPr id="238" name="Straight Connector 237"/>
              <p:cNvCxnSpPr/>
              <p:nvPr/>
            </p:nvCxnSpPr>
            <p:spPr bwMode="auto">
              <a:xfrm>
                <a:off x="6043131" y="2895600"/>
                <a:ext cx="0" cy="1828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Arrow Connector 238"/>
              <p:cNvCxnSpPr/>
              <p:nvPr/>
            </p:nvCxnSpPr>
            <p:spPr bwMode="auto">
              <a:xfrm>
                <a:off x="2931372" y="3141096"/>
                <a:ext cx="310896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arrow" w="med" len="med"/>
                <a:tailEnd type="arrow" w="med" len="med"/>
              </a:ln>
              <a:effectLst/>
            </p:spPr>
          </p:cxnSp>
          <p:sp>
            <p:nvSpPr>
              <p:cNvPr id="240" name="TextBox 239"/>
              <p:cNvSpPr txBox="1"/>
              <p:nvPr/>
            </p:nvSpPr>
            <p:spPr>
              <a:xfrm>
                <a:off x="2988368" y="3105090"/>
                <a:ext cx="30155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High Energy booster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6442347" y="3559314"/>
                <a:ext cx="12538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unch splitting</a:t>
                </a: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6359315" y="4212175"/>
                <a:ext cx="14971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~20 GeV</a:t>
                </a:r>
                <a:endParaRPr lang="en-US" sz="20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8153401" y="2972537"/>
                <a:ext cx="21791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emittance preservation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1185525" y="35585400"/>
            <a:ext cx="10607675" cy="2651760"/>
            <a:chOff x="11185525" y="35507402"/>
            <a:chExt cx="10607675" cy="2557054"/>
          </a:xfrm>
        </p:grpSpPr>
        <p:sp>
          <p:nvSpPr>
            <p:cNvPr id="210" name="AutoShape 3862"/>
            <p:cNvSpPr>
              <a:spLocks noChangeArrowheads="1"/>
            </p:cNvSpPr>
            <p:nvPr/>
          </p:nvSpPr>
          <p:spPr bwMode="auto">
            <a:xfrm>
              <a:off x="11185525" y="35507402"/>
              <a:ext cx="10607675" cy="2557054"/>
            </a:xfrm>
            <a:prstGeom prst="roundRect">
              <a:avLst>
                <a:gd name="adj" fmla="val 2995"/>
              </a:avLst>
            </a:prstGeom>
            <a:solidFill>
              <a:srgbClr val="EAEAEA"/>
            </a:solidFill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lIns="91440" tIns="0" rIns="91440" bIns="0"/>
            <a:lstStyle>
              <a:lvl1pPr marL="228600" indent="-228600" defTabSz="114300" eaLnBrk="0" hangingPunct="0">
                <a:spcBef>
                  <a:spcPct val="20000"/>
                </a:spcBef>
                <a:buChar char="•"/>
                <a:defRPr sz="15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85800" indent="-228600" defTabSz="114300" eaLnBrk="0" hangingPunct="0">
                <a:spcBef>
                  <a:spcPct val="20000"/>
                </a:spcBef>
                <a:buChar char="–"/>
                <a:defRPr sz="13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257300" indent="-342900" defTabSz="114300" eaLnBrk="0" hangingPunct="0">
                <a:spcBef>
                  <a:spcPct val="20000"/>
                </a:spcBef>
                <a:buChar char="•"/>
                <a:defRPr sz="11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2446338" indent="-533400" defTabSz="114300" eaLnBrk="0" hangingPunct="0">
                <a:spcBef>
                  <a:spcPct val="20000"/>
                </a:spcBef>
                <a:buChar char="–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3094038" indent="-533400" defTabSz="114300" eaLnBrk="0" hangingPunct="0">
                <a:spcBef>
                  <a:spcPct val="20000"/>
                </a:spcBef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35512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40084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44656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922838" indent="-533400" defTabSz="1143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6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 b="1" dirty="0" smtClean="0">
                  <a:latin typeface="Arial" pitchFamily="34" charset="0"/>
                </a:rPr>
                <a:t>Low Energy Booster</a:t>
              </a:r>
            </a:p>
            <a:p>
              <a:pPr marL="227013" indent="-227013">
                <a:spcBef>
                  <a:spcPts val="600"/>
                </a:spcBef>
                <a:spcAft>
                  <a:spcPts val="0"/>
                </a:spcAft>
              </a:pP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Extraction 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energy:  8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GeV</a:t>
              </a:r>
            </a:p>
            <a:p>
              <a:pPr marL="227013" indent="-227013">
                <a:spcBef>
                  <a:spcPts val="600"/>
                </a:spcBef>
                <a:spcAft>
                  <a:spcPts val="0"/>
                </a:spcAft>
              </a:pP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Circumference: </a:t>
              </a: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604 m  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7013" indent="-227013">
                <a:spcBef>
                  <a:spcPts val="600"/>
                </a:spcBef>
                <a:spcAft>
                  <a:spcPts val="0"/>
                </a:spcAft>
              </a:pPr>
              <a:r>
                <a:rPr lang="en-US" sz="3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Warm magnets, FODO lattice </a:t>
              </a:r>
            </a:p>
          </p:txBody>
        </p:sp>
        <p:pic>
          <p:nvPicPr>
            <p:cNvPr id="445" name="Picture 444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53934" y="36304388"/>
              <a:ext cx="4491898" cy="17341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7475656" y="36977330"/>
              <a:ext cx="14414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~10.6</a:t>
              </a:r>
              <a:endParaRPr lang="en-US" b="1" dirty="0"/>
            </a:p>
          </p:txBody>
        </p:sp>
      </p:grpSp>
      <p:sp>
        <p:nvSpPr>
          <p:cNvPr id="274" name="AutoShape 3862"/>
          <p:cNvSpPr>
            <a:spLocks noChangeArrowheads="1"/>
          </p:cNvSpPr>
          <p:nvPr/>
        </p:nvSpPr>
        <p:spPr bwMode="auto">
          <a:xfrm>
            <a:off x="407035" y="33451800"/>
            <a:ext cx="10607675" cy="4754880"/>
          </a:xfrm>
          <a:prstGeom prst="roundRect">
            <a:avLst>
              <a:gd name="adj" fmla="val 2995"/>
            </a:avLst>
          </a:prstGeom>
          <a:solidFill>
            <a:srgbClr val="EAEAEA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lIns="91440" tIns="0" rIns="91440" bIns="0"/>
          <a:lstStyle>
            <a:lvl1pPr marL="228600" indent="-228600" defTabSz="114300" eaLnBrk="0" hangingPunct="0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Times New Roman" pitchFamily="18" charset="0"/>
              </a:defRPr>
            </a:lvl1pPr>
            <a:lvl2pPr marL="685800" indent="-228600" defTabSz="114300" eaLnBrk="0" hangingPunct="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defTabSz="114300" eaLnBrk="0" hangingPunct="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Times New Roman" pitchFamily="18" charset="0"/>
              </a:defRPr>
            </a:lvl3pPr>
            <a:lvl4pPr marL="2446338" indent="-533400" defTabSz="114300" eaLnBrk="0" hangingPunct="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Times New Roman" pitchFamily="18" charset="0"/>
              </a:defRPr>
            </a:lvl4pPr>
            <a:lvl5pPr marL="3094038" indent="-533400" defTabSz="114300" eaLnBrk="0" hangingPunct="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5pPr>
            <a:lvl6pPr marL="35512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6pPr>
            <a:lvl7pPr marL="40084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7pPr>
            <a:lvl8pPr marL="44656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8pPr>
            <a:lvl9pPr marL="4922838" indent="-533400" defTabSz="114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latin typeface="Arial" pitchFamily="34" charset="0"/>
              </a:rPr>
              <a:t>CEBAF as a Full Energy Injector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Extensive fixed-target science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program, compatible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with concurrent JLEIC operations</a:t>
            </a: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Full energy injector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indent="-284163" defTabSz="166688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Fast fill of collider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325" indent="-284163" defTabSz="166688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~85% polarization</a:t>
            </a:r>
          </a:p>
          <a:p>
            <a:pPr marL="568325" indent="-284163" defTabSz="166688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top-off/continuous injection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600"/>
              </a:spcBef>
              <a:spcAft>
                <a:spcPts val="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New operation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mode, but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 hardware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modifications</a:t>
            </a:r>
          </a:p>
        </p:txBody>
      </p:sp>
      <p:pic>
        <p:nvPicPr>
          <p:cNvPr id="2614" name="Picture 566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61525" y="35002422"/>
            <a:ext cx="3604155" cy="300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2038" y="35980401"/>
            <a:ext cx="2209163" cy="1371600"/>
          </a:xfrm>
          <a:prstGeom prst="rect">
            <a:avLst/>
          </a:prstGeom>
        </p:spPr>
      </p:pic>
      <p:grpSp>
        <p:nvGrpSpPr>
          <p:cNvPr id="273" name="Group 272"/>
          <p:cNvGrpSpPr/>
          <p:nvPr/>
        </p:nvGrpSpPr>
        <p:grpSpPr>
          <a:xfrm>
            <a:off x="22023195" y="35661600"/>
            <a:ext cx="6225509" cy="1809692"/>
            <a:chOff x="445543" y="427830"/>
            <a:chExt cx="7778750" cy="1800226"/>
          </a:xfrm>
        </p:grpSpPr>
        <p:pic>
          <p:nvPicPr>
            <p:cNvPr id="275" name="Picture 45" descr="ir_region_zero_dpx"/>
            <p:cNvPicPr>
              <a:picLocks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43" y="427830"/>
              <a:ext cx="7778750" cy="1800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" name="Line 46"/>
            <p:cNvSpPr>
              <a:spLocks noChangeShapeType="1"/>
            </p:cNvSpPr>
            <p:nvPr/>
          </p:nvSpPr>
          <p:spPr bwMode="auto">
            <a:xfrm flipH="1" flipV="1">
              <a:off x="3277073" y="829611"/>
              <a:ext cx="570484" cy="515793"/>
            </a:xfrm>
            <a:prstGeom prst="line">
              <a:avLst/>
            </a:prstGeom>
            <a:noFill/>
            <a:ln w="12573" cap="sq">
              <a:solidFill>
                <a:srgbClr val="000000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7" name="Text Box 48"/>
            <p:cNvSpPr txBox="1">
              <a:spLocks noChangeArrowheads="1"/>
            </p:cNvSpPr>
            <p:nvPr/>
          </p:nvSpPr>
          <p:spPr bwMode="auto">
            <a:xfrm>
              <a:off x="2977310" y="550893"/>
              <a:ext cx="555274" cy="44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1239" tIns="37045" rIns="71239" bIns="37045">
              <a:spAutoFit/>
            </a:bodyPr>
            <a:lstStyle>
              <a:lvl1pPr defTabSz="355600"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87375" indent="-22542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904875" indent="-180975" defTabSz="355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66825" indent="-18097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628775" indent="-180975" defTabSz="355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859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5431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0003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575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r>
                <a:rPr lang="en-US" altLang="en-US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IP</a:t>
              </a:r>
            </a:p>
          </p:txBody>
        </p:sp>
        <p:sp>
          <p:nvSpPr>
            <p:cNvPr id="278" name="Line 49"/>
            <p:cNvSpPr>
              <a:spLocks noChangeShapeType="1"/>
            </p:cNvSpPr>
            <p:nvPr/>
          </p:nvSpPr>
          <p:spPr bwMode="auto">
            <a:xfrm>
              <a:off x="7254331" y="1151730"/>
              <a:ext cx="482600" cy="1587"/>
            </a:xfrm>
            <a:prstGeom prst="line">
              <a:avLst/>
            </a:prstGeom>
            <a:noFill/>
            <a:ln w="19050" cap="sq">
              <a:solidFill>
                <a:srgbClr val="FF0000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9" name="Text Box 50"/>
            <p:cNvSpPr txBox="1">
              <a:spLocks noChangeArrowheads="1"/>
            </p:cNvSpPr>
            <p:nvPr/>
          </p:nvSpPr>
          <p:spPr bwMode="auto">
            <a:xfrm>
              <a:off x="7379744" y="683417"/>
              <a:ext cx="427178" cy="44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1239" tIns="37045" rIns="71239" bIns="37045">
              <a:spAutoFit/>
            </a:bodyPr>
            <a:lstStyle>
              <a:lvl1pPr defTabSz="355600"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87375" indent="-22542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904875" indent="-180975" defTabSz="355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66825" indent="-18097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628775" indent="-180975" defTabSz="355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859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5431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0003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575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e</a:t>
              </a:r>
              <a:endParaRPr lang="en-US" altLang="en-US" sz="2400" b="1" baseline="300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80" name="Line 51"/>
            <p:cNvSpPr>
              <a:spLocks noChangeShapeType="1"/>
            </p:cNvSpPr>
            <p:nvPr/>
          </p:nvSpPr>
          <p:spPr bwMode="auto">
            <a:xfrm flipH="1">
              <a:off x="7254331" y="1761330"/>
              <a:ext cx="484187" cy="1587"/>
            </a:xfrm>
            <a:prstGeom prst="line">
              <a:avLst/>
            </a:prstGeom>
            <a:noFill/>
            <a:ln w="19050" cap="sq">
              <a:solidFill>
                <a:srgbClr val="0000FF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1" name="Text Box 52"/>
            <p:cNvSpPr txBox="1">
              <a:spLocks noChangeArrowheads="1"/>
            </p:cNvSpPr>
            <p:nvPr/>
          </p:nvSpPr>
          <p:spPr bwMode="auto">
            <a:xfrm>
              <a:off x="6999681" y="1646921"/>
              <a:ext cx="960149" cy="441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71239" tIns="37045" rIns="71239" bIns="37045">
              <a:spAutoFit/>
            </a:bodyPr>
            <a:lstStyle>
              <a:lvl1pPr defTabSz="355600"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87375" indent="-22542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904875" indent="-180975" defTabSz="355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266825" indent="-180975" defTabSz="355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628775" indent="-180975" defTabSz="355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0859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5431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0003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457575" indent="-180975" defTabSz="355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rPr>
                <a:t>ions</a:t>
              </a:r>
            </a:p>
          </p:txBody>
        </p:sp>
        <p:sp>
          <p:nvSpPr>
            <p:cNvPr id="282" name="AutoShape 14"/>
            <p:cNvSpPr>
              <a:spLocks/>
            </p:cNvSpPr>
            <p:nvPr/>
          </p:nvSpPr>
          <p:spPr bwMode="auto">
            <a:xfrm rot="16200000">
              <a:off x="4815137" y="1208086"/>
              <a:ext cx="130175" cy="1093787"/>
            </a:xfrm>
            <a:prstGeom prst="leftBrace">
              <a:avLst>
                <a:gd name="adj1" fmla="val 78345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AutoShape 16"/>
            <p:cNvSpPr>
              <a:spLocks/>
            </p:cNvSpPr>
            <p:nvPr/>
          </p:nvSpPr>
          <p:spPr bwMode="auto">
            <a:xfrm rot="16200000">
              <a:off x="3317332" y="1256795"/>
              <a:ext cx="103187" cy="525463"/>
            </a:xfrm>
            <a:prstGeom prst="leftBrace">
              <a:avLst>
                <a:gd name="adj1" fmla="val 69501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Text Box 17"/>
            <p:cNvSpPr txBox="1">
              <a:spLocks noChangeArrowheads="1"/>
            </p:cNvSpPr>
            <p:nvPr/>
          </p:nvSpPr>
          <p:spPr bwMode="auto">
            <a:xfrm>
              <a:off x="2711064" y="1646922"/>
              <a:ext cx="1327152" cy="45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forward e detection</a:t>
              </a:r>
            </a:p>
          </p:txBody>
        </p:sp>
        <p:sp>
          <p:nvSpPr>
            <p:cNvPr id="285" name="AutoShape 16"/>
            <p:cNvSpPr>
              <a:spLocks/>
            </p:cNvSpPr>
            <p:nvPr/>
          </p:nvSpPr>
          <p:spPr bwMode="auto">
            <a:xfrm rot="16200000">
              <a:off x="2759326" y="1367526"/>
              <a:ext cx="103188" cy="358775"/>
            </a:xfrm>
            <a:prstGeom prst="leftBrace">
              <a:avLst>
                <a:gd name="adj1" fmla="val 47453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" name="Text Box 17"/>
            <p:cNvSpPr txBox="1">
              <a:spLocks noChangeArrowheads="1"/>
            </p:cNvSpPr>
            <p:nvPr/>
          </p:nvSpPr>
          <p:spPr bwMode="auto">
            <a:xfrm>
              <a:off x="842456" y="1571120"/>
              <a:ext cx="156473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Compton polarimetry </a:t>
              </a:r>
            </a:p>
          </p:txBody>
        </p:sp>
        <p:sp>
          <p:nvSpPr>
            <p:cNvPr id="287" name="Line 65"/>
            <p:cNvSpPr>
              <a:spLocks noChangeShapeType="1"/>
            </p:cNvSpPr>
            <p:nvPr/>
          </p:nvSpPr>
          <p:spPr bwMode="auto">
            <a:xfrm>
              <a:off x="2809331" y="1571120"/>
              <a:ext cx="0" cy="217487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Line 66"/>
            <p:cNvSpPr>
              <a:spLocks noChangeShapeType="1"/>
            </p:cNvSpPr>
            <p:nvPr/>
          </p:nvSpPr>
          <p:spPr bwMode="auto">
            <a:xfrm>
              <a:off x="1994943" y="1798525"/>
              <a:ext cx="812799" cy="0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miter lim="800000"/>
              <a:headEnd type="none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Line 67"/>
            <p:cNvSpPr>
              <a:spLocks noChangeShapeType="1"/>
            </p:cNvSpPr>
            <p:nvPr/>
          </p:nvSpPr>
          <p:spPr bwMode="auto">
            <a:xfrm flipH="1">
              <a:off x="3369719" y="1571120"/>
              <a:ext cx="0" cy="207962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Text Box 15"/>
            <p:cNvSpPr txBox="1">
              <a:spLocks noChangeArrowheads="1"/>
            </p:cNvSpPr>
            <p:nvPr/>
          </p:nvSpPr>
          <p:spPr bwMode="auto">
            <a:xfrm>
              <a:off x="5150862" y="549163"/>
              <a:ext cx="1987523" cy="6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dispersion suppressor/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geometric match</a:t>
              </a:r>
            </a:p>
          </p:txBody>
        </p:sp>
        <p:sp>
          <p:nvSpPr>
            <p:cNvPr id="291" name="Line 69"/>
            <p:cNvSpPr>
              <a:spLocks noChangeShapeType="1"/>
            </p:cNvSpPr>
            <p:nvPr/>
          </p:nvSpPr>
          <p:spPr bwMode="auto">
            <a:xfrm flipV="1">
              <a:off x="5790655" y="1151729"/>
              <a:ext cx="300027" cy="744538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2" name="Line 70"/>
            <p:cNvSpPr>
              <a:spLocks noChangeShapeType="1"/>
            </p:cNvSpPr>
            <p:nvPr/>
          </p:nvSpPr>
          <p:spPr bwMode="auto">
            <a:xfrm flipV="1">
              <a:off x="4053931" y="904328"/>
              <a:ext cx="60325" cy="335210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prstDash val="dash"/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Line 71"/>
            <p:cNvSpPr>
              <a:spLocks noChangeShapeType="1"/>
            </p:cNvSpPr>
            <p:nvPr/>
          </p:nvSpPr>
          <p:spPr bwMode="auto">
            <a:xfrm flipH="1" flipV="1">
              <a:off x="4493611" y="877269"/>
              <a:ext cx="88107" cy="450674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prstDash val="dash"/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Text Box 15"/>
            <p:cNvSpPr txBox="1">
              <a:spLocks noChangeArrowheads="1"/>
            </p:cNvSpPr>
            <p:nvPr/>
          </p:nvSpPr>
          <p:spPr bwMode="auto">
            <a:xfrm>
              <a:off x="3631658" y="677054"/>
              <a:ext cx="1631021" cy="27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spectrometers</a:t>
              </a:r>
            </a:p>
          </p:txBody>
        </p:sp>
        <p:sp>
          <p:nvSpPr>
            <p:cNvPr id="296" name="Line 73"/>
            <p:cNvSpPr>
              <a:spLocks noChangeShapeType="1"/>
            </p:cNvSpPr>
            <p:nvPr/>
          </p:nvSpPr>
          <p:spPr bwMode="auto">
            <a:xfrm flipH="1" flipV="1">
              <a:off x="4880223" y="970141"/>
              <a:ext cx="381492" cy="381233"/>
            </a:xfrm>
            <a:prstGeom prst="line">
              <a:avLst/>
            </a:prstGeom>
            <a:noFill/>
            <a:ln w="12573">
              <a:solidFill>
                <a:schemeClr val="tx1"/>
              </a:solidFill>
              <a:prstDash val="dash"/>
              <a:miter lim="800000"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" name="Text Box 15"/>
            <p:cNvSpPr txBox="1">
              <a:spLocks noChangeArrowheads="1"/>
            </p:cNvSpPr>
            <p:nvPr/>
          </p:nvSpPr>
          <p:spPr bwMode="auto">
            <a:xfrm>
              <a:off x="3914007" y="1824094"/>
              <a:ext cx="1252760" cy="3674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forward ion detection</a:t>
              </a:r>
            </a:p>
          </p:txBody>
        </p:sp>
        <p:sp>
          <p:nvSpPr>
            <p:cNvPr id="298" name="AutoShape 14"/>
            <p:cNvSpPr>
              <a:spLocks/>
            </p:cNvSpPr>
            <p:nvPr/>
          </p:nvSpPr>
          <p:spPr bwMode="auto">
            <a:xfrm rot="16200000">
              <a:off x="5726362" y="1230311"/>
              <a:ext cx="119062" cy="1238250"/>
            </a:xfrm>
            <a:prstGeom prst="leftBrace">
              <a:avLst>
                <a:gd name="adj1" fmla="val 96971"/>
                <a:gd name="adj2" fmla="val 50000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3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37" name="Picture 589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41061" y="37646160"/>
            <a:ext cx="3972539" cy="199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" name="Picture 29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B13A81-79CE-4C96-B985-4B22ABF4A1AA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9592" y="35782655"/>
            <a:ext cx="1892512" cy="15434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82191" y="18193280"/>
            <a:ext cx="8686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 250.94º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23987760" y="18973800"/>
            <a:ext cx="5486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0.94º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23911560" y="21242179"/>
            <a:ext cx="5486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0.94º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25866669" y="20497800"/>
            <a:ext cx="86868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 250.94º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TextBox 302"/>
          <p:cNvSpPr txBox="1"/>
          <p:nvPr/>
        </p:nvSpPr>
        <p:spPr>
          <a:xfrm rot="19101087">
            <a:off x="24653716" y="18439427"/>
            <a:ext cx="73152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76" name="Picture 628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1703" y="3657598"/>
            <a:ext cx="7040880" cy="391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" name="Picture 6">
            <a:extLst>
              <a:ext uri="{FF2B5EF4-FFF2-40B4-BE49-F238E27FC236}">
                <a16:creationId xmlns="" xmlns:a16="http://schemas.microsoft.com/office/drawing/2014/main" id="{357B11E9-C0C7-474F-980D-789774B1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338" y="3657598"/>
            <a:ext cx="1828800" cy="2359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21662</TotalTime>
  <Words>1807</Words>
  <Application>Microsoft Office PowerPoint</Application>
  <PresentationFormat>Custom</PresentationFormat>
  <Paragraphs>468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Equation</vt:lpstr>
      <vt:lpstr>PowerPoint Presentation</vt:lpstr>
    </vt:vector>
  </TitlesOfParts>
  <Company>IIT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</dc:creator>
  <cp:lastModifiedBy>Birkshire sell</cp:lastModifiedBy>
  <cp:revision>595</cp:revision>
  <cp:lastPrinted>2017-04-10T13:51:49Z</cp:lastPrinted>
  <dcterms:created xsi:type="dcterms:W3CDTF">2003-04-07T21:48:10Z</dcterms:created>
  <dcterms:modified xsi:type="dcterms:W3CDTF">2019-05-07T03:07:04Z</dcterms:modified>
</cp:coreProperties>
</file>