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10147300" cy="1562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FF"/>
    <a:srgbClr val="FF00FF"/>
    <a:srgbClr val="33CC33"/>
    <a:srgbClr val="FF0000"/>
    <a:srgbClr val="CC0066"/>
    <a:srgbClr val="FF5050"/>
    <a:srgbClr val="00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809" autoAdjust="0"/>
  </p:normalViewPr>
  <p:slideViewPr>
    <p:cSldViewPr>
      <p:cViewPr>
        <p:scale>
          <a:sx n="10" d="100"/>
          <a:sy n="10" d="100"/>
        </p:scale>
        <p:origin x="-2744" y="-14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8338" y="0"/>
            <a:ext cx="4398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838363"/>
            <a:ext cx="43989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48338" y="14838363"/>
            <a:ext cx="43989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4675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1173163"/>
            <a:ext cx="4391025" cy="585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6000" y="7418388"/>
            <a:ext cx="81153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675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233363" indent="-87313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360363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503238" indent="-69850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647700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11049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5621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20193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4765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2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23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JLab_logo_text_white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25649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28599" y="1402080"/>
            <a:ext cx="32552640" cy="42336720"/>
          </a:xfrm>
          <a:prstGeom prst="roundRect">
            <a:avLst>
              <a:gd name="adj" fmla="val 194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495800" y="-609600"/>
            <a:ext cx="23469600" cy="1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FF0000"/>
                </a:solidFill>
                <a:latin typeface="Arial" pitchFamily="34" charset="0"/>
              </a:rPr>
              <a:t>SC </a:t>
            </a:r>
            <a:r>
              <a:rPr lang="en-US" altLang="en-US" sz="6400" b="1" dirty="0">
                <a:solidFill>
                  <a:srgbClr val="FF0000"/>
                </a:solidFill>
                <a:latin typeface="Arial" pitchFamily="34" charset="0"/>
              </a:rPr>
              <a:t>Magnets with Small Apertures for JLEIC</a:t>
            </a:r>
            <a:r>
              <a:rPr lang="en-GB" altLang="en-US" sz="6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s-ES" altLang="en-US" sz="6400" b="1" i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502920" y="1524000"/>
            <a:ext cx="31912560" cy="2651760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 smtClean="0">
                <a:latin typeface="Arial" pitchFamily="34" charset="0"/>
              </a:rPr>
              <a:t>Abstract:</a:t>
            </a:r>
            <a:r>
              <a:rPr lang="en-US" altLang="en-US" sz="4400" i="1" dirty="0" smtClean="0">
                <a:latin typeface="Arial" pitchFamily="34" charset="0"/>
              </a:rPr>
              <a:t>   </a:t>
            </a:r>
            <a:r>
              <a:rPr lang="en-US" altLang="en-US" sz="3000" dirty="0" smtClean="0">
                <a:latin typeface="Arial" pitchFamily="34" charset="0"/>
              </a:rPr>
              <a:t>An </a:t>
            </a:r>
            <a:r>
              <a:rPr lang="en-US" altLang="en-US" sz="3000" dirty="0">
                <a:latin typeface="Arial" pitchFamily="34" charset="0"/>
              </a:rPr>
              <a:t>important feature of the JLEIC design is multi-staged cooling of ion beams such </a:t>
            </a:r>
            <a:r>
              <a:rPr lang="en-US" altLang="en-US" sz="3000" dirty="0" smtClean="0">
                <a:latin typeface="Arial" pitchFamily="34" charset="0"/>
              </a:rPr>
              <a:t>that emittance </a:t>
            </a:r>
            <a:r>
              <a:rPr lang="en-US" altLang="en-US" sz="3000" dirty="0">
                <a:latin typeface="Arial" pitchFamily="34" charset="0"/>
              </a:rPr>
              <a:t>of the cooled beams is reduced to and maintained at roughly an order of magnitude smaller than uncooled beams in all three directions. As a consequence, </a:t>
            </a:r>
            <a:r>
              <a:rPr lang="en-US" altLang="en-US" sz="3000" dirty="0" smtClean="0">
                <a:latin typeface="Arial" pitchFamily="34" charset="0"/>
              </a:rPr>
              <a:t>cooled </a:t>
            </a:r>
            <a:r>
              <a:rPr lang="en-US" altLang="en-US" sz="3000" dirty="0">
                <a:latin typeface="Arial" pitchFamily="34" charset="0"/>
              </a:rPr>
              <a:t>ion </a:t>
            </a:r>
            <a:r>
              <a:rPr lang="en-US" altLang="en-US" sz="3000" dirty="0" smtClean="0">
                <a:latin typeface="Arial" pitchFamily="34" charset="0"/>
              </a:rPr>
              <a:t>beams </a:t>
            </a:r>
            <a:r>
              <a:rPr lang="en-US" altLang="en-US" sz="3000" dirty="0">
                <a:latin typeface="Arial" pitchFamily="34" charset="0"/>
              </a:rPr>
              <a:t>require a substantially smaller beam-stay-clear for the SC magnets in the collider ring. W</a:t>
            </a:r>
            <a:r>
              <a:rPr lang="en-US" altLang="en-US" sz="3000" dirty="0" smtClean="0">
                <a:latin typeface="Arial" pitchFamily="34" charset="0"/>
              </a:rPr>
              <a:t>e </a:t>
            </a:r>
            <a:r>
              <a:rPr lang="en-US" altLang="en-US" sz="3000" dirty="0">
                <a:latin typeface="Arial" pitchFamily="34" charset="0"/>
              </a:rPr>
              <a:t>present two design concepts that take such an advantage. The </a:t>
            </a:r>
            <a:r>
              <a:rPr lang="en-US" altLang="en-US" sz="3000" dirty="0" smtClean="0">
                <a:latin typeface="Arial" pitchFamily="34" charset="0"/>
              </a:rPr>
              <a:t>1st </a:t>
            </a:r>
            <a:r>
              <a:rPr lang="en-US" altLang="en-US" sz="3000" dirty="0">
                <a:latin typeface="Arial" pitchFamily="34" charset="0"/>
              </a:rPr>
              <a:t>concept proposes a factor of two reduction of physical aperture of the arc SC magnets from the present JLEIC ion collider baseline while the </a:t>
            </a:r>
            <a:r>
              <a:rPr lang="en-US" altLang="en-US" sz="3000" dirty="0" smtClean="0">
                <a:latin typeface="Arial" pitchFamily="34" charset="0"/>
              </a:rPr>
              <a:t>2nd </a:t>
            </a:r>
            <a:r>
              <a:rPr lang="en-US" altLang="en-US" sz="3000" dirty="0">
                <a:latin typeface="Arial" pitchFamily="34" charset="0"/>
              </a:rPr>
              <a:t>concept considers reusing some existing/decommissioned ion ring magnets for the JLEIC ion collider ring. Both </a:t>
            </a:r>
            <a:r>
              <a:rPr lang="en-US" altLang="en-US" sz="3000" dirty="0" smtClean="0">
                <a:latin typeface="Arial" pitchFamily="34" charset="0"/>
              </a:rPr>
              <a:t>concepts </a:t>
            </a:r>
            <a:r>
              <a:rPr lang="en-US" altLang="en-US" sz="3000" dirty="0">
                <a:latin typeface="Arial" pitchFamily="34" charset="0"/>
              </a:rPr>
              <a:t>could achieve a substantial cost reduction. We present a study of minimum magnet aperture for the ion collider ring that can support full collider operation throughout the life of the </a:t>
            </a:r>
            <a:r>
              <a:rPr lang="en-US" altLang="en-US" sz="3000" dirty="0" smtClean="0">
                <a:latin typeface="Arial" pitchFamily="34" charset="0"/>
              </a:rPr>
              <a:t>machine's </a:t>
            </a:r>
            <a:r>
              <a:rPr lang="en-US" altLang="en-US" sz="3000" dirty="0">
                <a:latin typeface="Arial" pitchFamily="34" charset="0"/>
              </a:rPr>
              <a:t>JLEIC. 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/>
        </p:nvGraphicFramePr>
        <p:xfrm>
          <a:off x="1074738" y="1400175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400175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5279654" y="-152400"/>
            <a:ext cx="8019745" cy="13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Thomas Jefferson National Accelerator Facility, </a:t>
            </a:r>
            <a:endParaRPr lang="en-US" altLang="en-US" sz="2000" b="1" i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Managed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by the Jefferson Science Associates,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LLC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for the U.S. Department of Energy,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Office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of Science</a:t>
            </a:r>
          </a:p>
        </p:txBody>
      </p:sp>
      <p:sp>
        <p:nvSpPr>
          <p:cNvPr id="2" name="AutoShape 4016"/>
          <p:cNvSpPr>
            <a:spLocks noChangeArrowheads="1"/>
          </p:cNvSpPr>
          <p:nvPr/>
        </p:nvSpPr>
        <p:spPr bwMode="auto">
          <a:xfrm>
            <a:off x="24193882" y="1015764"/>
            <a:ext cx="8648318" cy="355836"/>
          </a:xfrm>
          <a:prstGeom prst="roundRect">
            <a:avLst>
              <a:gd name="adj" fmla="val 12144"/>
            </a:avLst>
          </a:prstGeom>
          <a:solidFill>
            <a:srgbClr val="FFFF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* Work supported by U.S. DOE Contract No. DE-AC05-06OR23177. </a:t>
            </a:r>
          </a:p>
        </p:txBody>
      </p: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125200" y="39456360"/>
            <a:ext cx="10550265" cy="42062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Arial" charset="0"/>
              </a:rPr>
              <a:t>Conclusion for </a:t>
            </a:r>
            <a:r>
              <a:rPr lang="en-US" altLang="en-US" sz="4400" b="1" dirty="0" smtClean="0">
                <a:latin typeface="Arial" charset="0"/>
              </a:rPr>
              <a:t>Concept </a:t>
            </a:r>
            <a:r>
              <a:rPr lang="en-US" altLang="en-US" sz="4400" b="1" dirty="0" smtClean="0">
                <a:latin typeface="Arial" charset="0"/>
              </a:rPr>
              <a:t>1: Value Engineering of New Magnets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educe physical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aperture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reduce the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cost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Key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is preserving small emittance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in the entire cycle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Requires DC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cooling in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the high energy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booster and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bunched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ERL cooing during collision 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Without ERL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cooling is not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 show-stopper. Emittance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will grow due to IBS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the ion beam must be frequently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replaced</a:t>
            </a:r>
          </a:p>
        </p:txBody>
      </p:sp>
      <p:sp>
        <p:nvSpPr>
          <p:cNvPr id="326" name="AutoShape 3862"/>
          <p:cNvSpPr>
            <a:spLocks noChangeArrowheads="1"/>
          </p:cNvSpPr>
          <p:nvPr/>
        </p:nvSpPr>
        <p:spPr bwMode="auto">
          <a:xfrm>
            <a:off x="381000" y="26441400"/>
            <a:ext cx="10607675" cy="7315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" pitchFamily="34" charset="0"/>
              </a:rPr>
              <a:t>Staged Electron Cooling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Achieving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very small emittance (order of magnitude reduction in all dimensions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), short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bunch length ~1 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cm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Suppressing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IBS induced emittance 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degradation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0000"/>
              </a:solidFill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Pre-cooling for emittance reduction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Bunched beam cooling for maintaining small emittance</a:t>
            </a:r>
            <a:endParaRPr lang="en-US" altLang="en-US" sz="3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5" name="AutoShape 3862"/>
          <p:cNvSpPr>
            <a:spLocks noChangeArrowheads="1"/>
          </p:cNvSpPr>
          <p:nvPr/>
        </p:nvSpPr>
        <p:spPr bwMode="auto">
          <a:xfrm>
            <a:off x="11140372" y="12115800"/>
            <a:ext cx="10607675" cy="49377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Magnets with Small Physical Aperture</a:t>
            </a:r>
            <a:endParaRPr lang="en-US" altLang="en-US" sz="44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3000" b="1" dirty="0">
                <a:latin typeface="Arial" pitchFamily="34" charset="0"/>
              </a:rPr>
              <a:t>Fact </a:t>
            </a:r>
            <a:r>
              <a:rPr lang="en-US" altLang="en-US" sz="3000" dirty="0" smtClean="0">
                <a:latin typeface="Arial" pitchFamily="34" charset="0"/>
              </a:rPr>
              <a:t>   (Experiences taught us)</a:t>
            </a:r>
            <a:endParaRPr lang="en-US" altLang="en-US" sz="3000" dirty="0">
              <a:latin typeface="Arial" pitchFamily="34" charset="0"/>
            </a:endParaRPr>
          </a:p>
          <a:p>
            <a:pPr marL="574675" indent="-234950" eaLnBrk="1" hangingPunct="1">
              <a:spcBef>
                <a:spcPts val="0"/>
              </a:spcBef>
              <a:buFontTx/>
              <a:buNone/>
            </a:pPr>
            <a:r>
              <a:rPr lang="en-US" altLang="en-US" sz="3000" b="1" i="1" dirty="0" smtClean="0">
                <a:solidFill>
                  <a:srgbClr val="FF0000"/>
                </a:solidFill>
                <a:latin typeface="Arial" pitchFamily="34" charset="0"/>
              </a:rPr>
              <a:t>“Magnet </a:t>
            </a:r>
            <a:r>
              <a:rPr lang="en-US" altLang="en-US" sz="3000" b="1" i="1" dirty="0">
                <a:solidFill>
                  <a:srgbClr val="FF0000"/>
                </a:solidFill>
                <a:latin typeface="Arial" pitchFamily="34" charset="0"/>
              </a:rPr>
              <a:t>cost  is roughly linearly proportional to its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Arial" pitchFamily="34" charset="0"/>
              </a:rPr>
              <a:t>physical </a:t>
            </a:r>
            <a:r>
              <a:rPr lang="en-US" altLang="en-US" sz="3000" b="1" i="1" dirty="0">
                <a:solidFill>
                  <a:srgbClr val="FF0000"/>
                </a:solidFill>
                <a:latin typeface="Arial" pitchFamily="34" charset="0"/>
              </a:rPr>
              <a:t>aperture, some time can be even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Arial" pitchFamily="34" charset="0"/>
              </a:rPr>
              <a:t>worse”</a:t>
            </a:r>
            <a:endParaRPr lang="en-US" altLang="en-US" sz="3000" b="1" i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000" b="1" dirty="0" smtClean="0">
                <a:latin typeface="Arial" pitchFamily="34" charset="0"/>
              </a:rPr>
              <a:t>Idea</a:t>
            </a:r>
            <a:endParaRPr lang="en-US" altLang="en-US" sz="3000" b="1" dirty="0">
              <a:latin typeface="Arial" pitchFamily="34" charset="0"/>
            </a:endParaRPr>
          </a:p>
          <a:p>
            <a:pPr marL="568325" indent="-284163" eaLnBrk="1" hangingPunct="1">
              <a:spcBef>
                <a:spcPts val="0"/>
              </a:spcBef>
            </a:pPr>
            <a:r>
              <a:rPr lang="en-US" altLang="en-US" sz="3000" dirty="0">
                <a:latin typeface="Arial" pitchFamily="34" charset="0"/>
              </a:rPr>
              <a:t>A</a:t>
            </a:r>
            <a:r>
              <a:rPr lang="en-US" altLang="en-US" sz="3000" dirty="0" smtClean="0">
                <a:latin typeface="Arial" pitchFamily="34" charset="0"/>
              </a:rPr>
              <a:t>perture </a:t>
            </a:r>
            <a:r>
              <a:rPr lang="en-US" altLang="en-US" sz="3000" dirty="0">
                <a:latin typeface="Arial" pitchFamily="34" charset="0"/>
              </a:rPr>
              <a:t>of </a:t>
            </a:r>
            <a:r>
              <a:rPr lang="en-US" altLang="en-US" sz="3000" dirty="0" smtClean="0">
                <a:latin typeface="Arial" pitchFamily="34" charset="0"/>
              </a:rPr>
              <a:t>magnets is made much smaller</a:t>
            </a:r>
            <a:r>
              <a:rPr lang="en-US" altLang="en-US" sz="3000" dirty="0">
                <a:latin typeface="Arial" pitchFamily="34" charset="0"/>
              </a:rPr>
              <a:t>, then we may be able to save the magnet cost substantially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000" b="1" dirty="0" smtClean="0">
                <a:latin typeface="Arial" pitchFamily="34" charset="0"/>
              </a:rPr>
              <a:t>Opportunity </a:t>
            </a:r>
            <a:r>
              <a:rPr lang="en-US" altLang="en-US" sz="3000" dirty="0" smtClean="0">
                <a:latin typeface="Arial" pitchFamily="34" charset="0"/>
              </a:rPr>
              <a:t> </a:t>
            </a:r>
            <a:endParaRPr lang="en-US" altLang="en-US" sz="3000" dirty="0">
              <a:latin typeface="Arial" pitchFamily="34" charset="0"/>
            </a:endParaRPr>
          </a:p>
          <a:p>
            <a:pPr marL="574675" indent="-234950" defTabSz="122238" eaLnBrk="1" hangingPunct="1">
              <a:spcBef>
                <a:spcPts val="0"/>
              </a:spcBef>
            </a:pPr>
            <a:r>
              <a:rPr lang="en-US" altLang="en-US" sz="3000" b="1" dirty="0" smtClean="0">
                <a:solidFill>
                  <a:srgbClr val="FF0000"/>
                </a:solidFill>
                <a:latin typeface="Arial" pitchFamily="34" charset="0"/>
              </a:rPr>
              <a:t>JLEIC </a:t>
            </a:r>
            <a:r>
              <a:rPr lang="en-US" altLang="en-US" sz="3000" b="1" dirty="0">
                <a:solidFill>
                  <a:srgbClr val="FF0000"/>
                </a:solidFill>
                <a:latin typeface="Arial" pitchFamily="34" charset="0"/>
              </a:rPr>
              <a:t>ion beam has a much smaller emittance achieved by </a:t>
            </a:r>
            <a:r>
              <a:rPr lang="en-US" altLang="en-US" sz="3000" b="1" dirty="0" smtClean="0">
                <a:solidFill>
                  <a:srgbClr val="FF0000"/>
                </a:solidFill>
                <a:latin typeface="Arial" pitchFamily="34" charset="0"/>
              </a:rPr>
              <a:t>pre-cooling and on energy cooling</a:t>
            </a:r>
            <a:endParaRPr lang="en-US" altLang="en-US" sz="30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</p:txBody>
      </p:sp>
      <p:sp>
        <p:nvSpPr>
          <p:cNvPr id="400" name="AutoShape 3862"/>
          <p:cNvSpPr>
            <a:spLocks noChangeArrowheads="1"/>
          </p:cNvSpPr>
          <p:nvPr/>
        </p:nvSpPr>
        <p:spPr bwMode="auto">
          <a:xfrm>
            <a:off x="381000" y="12085320"/>
            <a:ext cx="10607675" cy="37490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JLEIC CM Energy Reach 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Full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coverage of CM energy from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~20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~100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</a:t>
            </a:r>
          </a:p>
          <a:p>
            <a:pPr marL="914400" lvl="1" indent="-404813" defTabSz="342900" eaLnBrk="1" hangingPunct="1">
              <a:spcBef>
                <a:spcPct val="0"/>
              </a:spcBef>
              <a:defRPr/>
            </a:pP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3-12 GeV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up 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200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GeV,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up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80 GeV/u</a:t>
            </a:r>
          </a:p>
          <a:p>
            <a:pPr marL="914400" lvl="1" indent="-404813" defTabSz="342900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on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collider ring dipole magnets:  up to 6 T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12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uture upgrade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~140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GeV CM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04813" eaLnBrk="1" hangingPunct="1">
              <a:spcBef>
                <a:spcPct val="0"/>
              </a:spcBef>
              <a:defRPr/>
            </a:pP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3-12 GeV, </a:t>
            </a: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up to 4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GeV, </a:t>
            </a: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up 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80 GeV/u</a:t>
            </a:r>
          </a:p>
          <a:p>
            <a:pPr marL="914400" lvl="1" indent="-404813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Approach:  ion collider ring dipole magnets:  up to 12 T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" name="AutoShape 3862"/>
          <p:cNvSpPr>
            <a:spLocks noChangeArrowheads="1"/>
          </p:cNvSpPr>
          <p:nvPr/>
        </p:nvSpPr>
        <p:spPr bwMode="auto">
          <a:xfrm>
            <a:off x="11125199" y="17145000"/>
            <a:ext cx="10607675" cy="41148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What Affects </a:t>
            </a:r>
            <a:r>
              <a:rPr lang="en-US" altLang="en-US" sz="4400" b="1" dirty="0" smtClean="0">
                <a:latin typeface="Arial" pitchFamily="34" charset="0"/>
              </a:rPr>
              <a:t>Magnet </a:t>
            </a:r>
            <a:r>
              <a:rPr lang="en-US" altLang="en-US" sz="4400" b="1" dirty="0" smtClean="0">
                <a:latin typeface="Arial" pitchFamily="34" charset="0"/>
              </a:rPr>
              <a:t>Aperture</a:t>
            </a:r>
            <a:endParaRPr lang="en-US" altLang="en-US" sz="4400" b="1" dirty="0"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Beam stay-clear</a:t>
            </a: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</a:rPr>
              <a:t>Transverse emittance/beam </a:t>
            </a:r>
            <a:r>
              <a:rPr lang="en-US" altLang="en-US" sz="3000" dirty="0">
                <a:latin typeface="Arial" pitchFamily="34" charset="0"/>
              </a:rPr>
              <a:t>size </a:t>
            </a:r>
            <a:r>
              <a:rPr lang="en-US" altLang="en-US" sz="3000" dirty="0" smtClean="0">
                <a:latin typeface="Arial" pitchFamily="34" charset="0"/>
              </a:rPr>
              <a:t>(</a:t>
            </a:r>
            <a:r>
              <a:rPr lang="en-US" altLang="en-US" sz="3000" dirty="0" err="1" smtClean="0">
                <a:latin typeface="Arial" pitchFamily="34" charset="0"/>
              </a:rPr>
              <a:t>betatron</a:t>
            </a:r>
            <a:r>
              <a:rPr lang="en-US" altLang="en-US" sz="3000" dirty="0" smtClean="0">
                <a:latin typeface="Arial" pitchFamily="34" charset="0"/>
              </a:rPr>
              <a:t> &amp; dispersion)</a:t>
            </a:r>
            <a:endParaRPr lang="en-US" altLang="en-US" sz="3000" dirty="0">
              <a:latin typeface="Arial" pitchFamily="34" charset="0"/>
            </a:endParaRP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>
                <a:latin typeface="Arial" pitchFamily="34" charset="0"/>
              </a:rPr>
              <a:t>Orbital steering (+/- 5 </a:t>
            </a:r>
            <a:r>
              <a:rPr lang="en-US" altLang="en-US" sz="3000" dirty="0" smtClean="0">
                <a:latin typeface="Arial" pitchFamily="34" charset="0"/>
              </a:rPr>
              <a:t>mm)</a:t>
            </a: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</a:rPr>
              <a:t>Number </a:t>
            </a:r>
            <a:r>
              <a:rPr lang="en-US" altLang="en-US" sz="3000" dirty="0">
                <a:latin typeface="Arial" pitchFamily="34" charset="0"/>
              </a:rPr>
              <a:t>of sigma </a:t>
            </a:r>
            <a:r>
              <a:rPr lang="en-US" altLang="en-US" sz="3000" dirty="0" smtClean="0">
                <a:latin typeface="Arial" pitchFamily="34" charset="0"/>
              </a:rPr>
              <a:t>(10</a:t>
            </a:r>
            <a:r>
              <a:rPr lang="en-US" altLang="en-US" sz="3000" dirty="0">
                <a:latin typeface="Arial" pitchFamily="34" charset="0"/>
              </a:rPr>
              <a:t>) 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Good field (dynamic aperture with </a:t>
            </a:r>
            <a:r>
              <a:rPr lang="en-US" altLang="en-US" sz="3200" dirty="0">
                <a:latin typeface="Arial" pitchFamily="34" charset="0"/>
              </a:rPr>
              <a:t>low beta insertions)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Injection </a:t>
            </a:r>
            <a:r>
              <a:rPr lang="en-US" altLang="en-US" sz="3200" dirty="0" smtClean="0">
                <a:latin typeface="Arial" pitchFamily="34" charset="0"/>
              </a:rPr>
              <a:t>(</a:t>
            </a:r>
            <a:r>
              <a:rPr lang="en-US" altLang="en-US" sz="3200" dirty="0">
                <a:latin typeface="Arial" pitchFamily="34" charset="0"/>
              </a:rPr>
              <a:t>beta-squeeze easies the problem)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Collimation  </a:t>
            </a:r>
            <a:r>
              <a:rPr lang="en-US" altLang="en-US" sz="3200" dirty="0">
                <a:latin typeface="Arial" pitchFamily="34" charset="0"/>
              </a:rPr>
              <a:t>(transverse tails</a:t>
            </a:r>
            <a:r>
              <a:rPr lang="en-US" altLang="en-US" sz="3200" dirty="0" smtClean="0">
                <a:latin typeface="Arial" pitchFamily="34" charset="0"/>
              </a:rPr>
              <a:t>)</a:t>
            </a:r>
            <a:endParaRPr lang="en-US" altLang="en-US" sz="3200" dirty="0">
              <a:latin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5760" y="38023800"/>
            <a:ext cx="10607040" cy="4297680"/>
            <a:chOff x="21935322" y="2979212"/>
            <a:chExt cx="10563120" cy="5546814"/>
          </a:xfrm>
        </p:grpSpPr>
        <p:sp>
          <p:nvSpPr>
            <p:cNvPr id="428" name="AutoShape 3862"/>
            <p:cNvSpPr>
              <a:spLocks noChangeArrowheads="1"/>
            </p:cNvSpPr>
            <p:nvPr/>
          </p:nvSpPr>
          <p:spPr bwMode="auto">
            <a:xfrm>
              <a:off x="21935322" y="2979212"/>
              <a:ext cx="10563120" cy="5546814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charset="0"/>
                </a:rPr>
                <a:t>Present Ion </a:t>
              </a:r>
              <a:r>
                <a:rPr lang="en-US" altLang="en-US" sz="4400" b="1" dirty="0">
                  <a:solidFill>
                    <a:srgbClr val="000000"/>
                  </a:solidFill>
                  <a:latin typeface="Arial" charset="0"/>
                </a:rPr>
                <a:t>Collider Ring Arc Cell</a:t>
              </a:r>
              <a:endParaRPr lang="en-US" altLang="en-US" sz="44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208014" y="4065723"/>
              <a:ext cx="9880621" cy="4224268"/>
              <a:chOff x="22632419" y="4375058"/>
              <a:chExt cx="8537785" cy="4040926"/>
            </a:xfrm>
          </p:grpSpPr>
          <p:pic>
            <p:nvPicPr>
              <p:cNvPr id="429" name="Picture 43"/>
              <p:cNvPicPr>
                <a:picLocks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66" t="4916" r="13916" b="10808"/>
              <a:stretch/>
            </p:blipFill>
            <p:spPr bwMode="auto">
              <a:xfrm>
                <a:off x="22632419" y="4375058"/>
                <a:ext cx="4760904" cy="404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" name="TextBox 439"/>
              <p:cNvSpPr txBox="1"/>
              <p:nvPr/>
            </p:nvSpPr>
            <p:spPr>
              <a:xfrm>
                <a:off x="27562683" y="4472897"/>
                <a:ext cx="3607521" cy="1074835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 mm x 30 mm should give 8</a:t>
                </a:r>
                <a:r>
                  <a:rPr lang="el-GR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400" b="1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8</a:t>
                </a:r>
                <a:r>
                  <a:rPr lang="el-GR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400" b="1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dipoles </a:t>
                </a:r>
                <a:endParaRPr lang="en-US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7" name="AutoShape 3862"/>
          <p:cNvSpPr>
            <a:spLocks noChangeArrowheads="1"/>
          </p:cNvSpPr>
          <p:nvPr/>
        </p:nvSpPr>
        <p:spPr bwMode="auto">
          <a:xfrm>
            <a:off x="11125199" y="29260800"/>
            <a:ext cx="10607040" cy="51206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Risk Factor and Mitigation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endParaRPr lang="en-US" alt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236538" indent="-236538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Without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cooling during collision,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emittance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grows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due to IBS</a:t>
            </a:r>
          </a:p>
          <a:p>
            <a:pPr marL="236538" indent="-236538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ut-off emittance: beam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too fat to fit into the aperture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8" name="Content Placeholder 2"/>
          <p:cNvSpPr txBox="1">
            <a:spLocks/>
          </p:cNvSpPr>
          <p:nvPr/>
        </p:nvSpPr>
        <p:spPr bwMode="auto">
          <a:xfrm>
            <a:off x="11417228" y="30007560"/>
            <a:ext cx="9875520" cy="100584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800"/>
              </a:spcBef>
              <a:buFontTx/>
              <a:buNone/>
            </a:pPr>
            <a:r>
              <a:rPr lang="en-US" sz="30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Would e-Cooling become a single point total failure for a design with small SC dipole aperture?</a:t>
            </a:r>
          </a:p>
        </p:txBody>
      </p:sp>
      <p:graphicFrame>
        <p:nvGraphicFramePr>
          <p:cNvPr id="509" name="Table 5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39503"/>
              </p:ext>
            </p:extLst>
          </p:nvPr>
        </p:nvGraphicFramePr>
        <p:xfrm>
          <a:off x="11277600" y="32080200"/>
          <a:ext cx="102108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7359"/>
                <a:gridCol w="762000"/>
                <a:gridCol w="1371602"/>
                <a:gridCol w="1126484"/>
                <a:gridCol w="1464314"/>
                <a:gridCol w="1192373"/>
                <a:gridCol w="1413668"/>
                <a:gridCol w="1143000"/>
              </a:tblGrid>
              <a:tr h="422988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87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8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0.5/0.25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5/4.5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10/7.5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8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ratio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20/75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48/40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2522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size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0.82/0.38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1.8/1.5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0.73x0.17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1.8x1.5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0.66x0.11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0" name="Rectangle 509"/>
          <p:cNvSpPr/>
          <p:nvPr/>
        </p:nvSpPr>
        <p:spPr bwMode="auto">
          <a:xfrm>
            <a:off x="16209263" y="32156400"/>
            <a:ext cx="118872" cy="210312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Rectangle 510"/>
          <p:cNvSpPr/>
          <p:nvPr/>
        </p:nvSpPr>
        <p:spPr bwMode="auto">
          <a:xfrm>
            <a:off x="18854928" y="32156400"/>
            <a:ext cx="118872" cy="201168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AutoShape 3862"/>
          <p:cNvSpPr>
            <a:spLocks noChangeArrowheads="1"/>
          </p:cNvSpPr>
          <p:nvPr/>
        </p:nvSpPr>
        <p:spPr bwMode="auto">
          <a:xfrm>
            <a:off x="11106757" y="34442400"/>
            <a:ext cx="10607040" cy="49377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IBS Emittance </a:t>
            </a:r>
            <a:r>
              <a:rPr lang="en-US" altLang="en-US" sz="4400" b="1" dirty="0" smtClean="0">
                <a:latin typeface="Arial" charset="0"/>
              </a:rPr>
              <a:t>Growth without </a:t>
            </a:r>
            <a:r>
              <a:rPr lang="en-US" altLang="en-US" sz="4400" b="1" dirty="0">
                <a:latin typeface="Arial" charset="0"/>
              </a:rPr>
              <a:t>Cooling During </a:t>
            </a:r>
            <a:r>
              <a:rPr lang="en-US" altLang="en-US" sz="4400" b="1" dirty="0" smtClean="0">
                <a:latin typeface="Arial" charset="0"/>
              </a:rPr>
              <a:t>Collision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11849099" y="35946149"/>
            <a:ext cx="9220201" cy="3289763"/>
          </a:xfrm>
          <a:prstGeom prst="rect">
            <a:avLst/>
          </a:prstGeom>
        </p:spPr>
      </p:pic>
      <p:sp>
        <p:nvSpPr>
          <p:cNvPr id="515" name="AutoShape 3862"/>
          <p:cNvSpPr>
            <a:spLocks noChangeArrowheads="1"/>
          </p:cNvSpPr>
          <p:nvPr/>
        </p:nvSpPr>
        <p:spPr bwMode="auto">
          <a:xfrm>
            <a:off x="21823680" y="4267200"/>
            <a:ext cx="10789920" cy="77724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RHIC Magnets for JLEIC </a:t>
            </a:r>
            <a:r>
              <a:rPr lang="en-US" altLang="en-US" sz="4400" b="1" dirty="0">
                <a:latin typeface="Arial" charset="0"/>
              </a:rPr>
              <a:t>Ion Collider </a:t>
            </a:r>
            <a:r>
              <a:rPr lang="en-US" altLang="en-US" sz="4400" b="1" dirty="0" smtClean="0">
                <a:latin typeface="Arial" charset="0"/>
              </a:rPr>
              <a:t>Ring w/ Small </a:t>
            </a:r>
            <a:r>
              <a:rPr lang="en-US" altLang="en-US" sz="4400" b="1" dirty="0" smtClean="0">
                <a:latin typeface="Arial" charset="0"/>
              </a:rPr>
              <a:t>Aperture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About 4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years ago, we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had explored whether the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RHIC magnets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can be used for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JLEIC ion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collider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ring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took advantage of small aperture by cooling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7" name="AutoShape 3862"/>
          <p:cNvSpPr>
            <a:spLocks noChangeArrowheads="1"/>
          </p:cNvSpPr>
          <p:nvPr/>
        </p:nvSpPr>
        <p:spPr bwMode="auto">
          <a:xfrm>
            <a:off x="21899880" y="21320760"/>
            <a:ext cx="10789920" cy="132588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Arial" charset="0"/>
              </a:rPr>
              <a:t>Ways for Reducing </a:t>
            </a:r>
            <a:r>
              <a:rPr lang="en-US" altLang="en-US" sz="4400" b="1" dirty="0" smtClean="0">
                <a:latin typeface="Arial" charset="0"/>
              </a:rPr>
              <a:t>Footprint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RHIC cell:               29.6 m,  3.77 T,   3.06° x 2 =   6.12°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New magnet cell:    29.6 m,   7.54 T,   6.12° x 2 = 12.24°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18" name="Group 517"/>
          <p:cNvGrpSpPr/>
          <p:nvPr/>
        </p:nvGrpSpPr>
        <p:grpSpPr>
          <a:xfrm>
            <a:off x="21973149" y="23850600"/>
            <a:ext cx="6766559" cy="292734"/>
            <a:chOff x="-1" y="1676400"/>
            <a:chExt cx="3742996" cy="152400"/>
          </a:xfrm>
        </p:grpSpPr>
        <p:sp>
          <p:nvSpPr>
            <p:cNvPr id="519" name="Rectangle 518"/>
            <p:cNvSpPr/>
            <p:nvPr/>
          </p:nvSpPr>
          <p:spPr bwMode="auto">
            <a:xfrm>
              <a:off x="152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0" name="Rectangle 519"/>
            <p:cNvSpPr/>
            <p:nvPr/>
          </p:nvSpPr>
          <p:spPr bwMode="auto">
            <a:xfrm>
              <a:off x="1295400" y="16764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1" name="Rectangle 520"/>
            <p:cNvSpPr/>
            <p:nvPr/>
          </p:nvSpPr>
          <p:spPr bwMode="auto">
            <a:xfrm>
              <a:off x="2438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522" name="Straight Connector 521"/>
            <p:cNvCxnSpPr/>
            <p:nvPr/>
          </p:nvCxnSpPr>
          <p:spPr bwMode="auto">
            <a:xfrm>
              <a:off x="-1" y="1752600"/>
              <a:ext cx="37429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3" name="Group 522"/>
          <p:cNvGrpSpPr/>
          <p:nvPr/>
        </p:nvGrpSpPr>
        <p:grpSpPr>
          <a:xfrm>
            <a:off x="21973151" y="24472266"/>
            <a:ext cx="10579489" cy="292734"/>
            <a:chOff x="0" y="2133600"/>
            <a:chExt cx="5852160" cy="152400"/>
          </a:xfrm>
        </p:grpSpPr>
        <p:sp>
          <p:nvSpPr>
            <p:cNvPr id="524" name="Rectangle 523"/>
            <p:cNvSpPr/>
            <p:nvPr/>
          </p:nvSpPr>
          <p:spPr bwMode="auto">
            <a:xfrm>
              <a:off x="152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>
              <a:off x="2438400" y="21336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6" name="Rectangle 525"/>
            <p:cNvSpPr/>
            <p:nvPr/>
          </p:nvSpPr>
          <p:spPr bwMode="auto">
            <a:xfrm>
              <a:off x="1295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7" name="Rectangle 526"/>
            <p:cNvSpPr/>
            <p:nvPr/>
          </p:nvSpPr>
          <p:spPr bwMode="auto">
            <a:xfrm>
              <a:off x="4709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8" name="Rectangle 527"/>
            <p:cNvSpPr/>
            <p:nvPr/>
          </p:nvSpPr>
          <p:spPr bwMode="auto">
            <a:xfrm>
              <a:off x="3566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529" name="Straight Connector 528"/>
            <p:cNvCxnSpPr/>
            <p:nvPr/>
          </p:nvCxnSpPr>
          <p:spPr bwMode="auto">
            <a:xfrm>
              <a:off x="0" y="2209800"/>
              <a:ext cx="5852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1945600" y="23164800"/>
            <a:ext cx="4848287" cy="690265"/>
            <a:chOff x="22082760" y="22828260"/>
            <a:chExt cx="4848287" cy="690265"/>
          </a:xfrm>
        </p:grpSpPr>
        <p:sp>
          <p:nvSpPr>
            <p:cNvPr id="530" name="TextBox 529"/>
            <p:cNvSpPr txBox="1"/>
            <p:nvPr/>
          </p:nvSpPr>
          <p:spPr>
            <a:xfrm>
              <a:off x="22220514" y="23056860"/>
              <a:ext cx="209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RHIC cell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23873559" y="23052395"/>
              <a:ext cx="3057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magnet cell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2" name="Group 531"/>
            <p:cNvGrpSpPr/>
            <p:nvPr/>
          </p:nvGrpSpPr>
          <p:grpSpPr>
            <a:xfrm>
              <a:off x="22082760" y="22828260"/>
              <a:ext cx="4663441" cy="292734"/>
              <a:chOff x="0" y="1676400"/>
              <a:chExt cx="2579634" cy="152400"/>
            </a:xfrm>
          </p:grpSpPr>
          <p:sp>
            <p:nvSpPr>
              <p:cNvPr id="533" name="Rectangle 532"/>
              <p:cNvSpPr/>
              <p:nvPr/>
            </p:nvSpPr>
            <p:spPr bwMode="auto">
              <a:xfrm>
                <a:off x="152400" y="1676400"/>
                <a:ext cx="1005840" cy="152400"/>
              </a:xfrm>
              <a:prstGeom prst="rect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1295400" y="1676400"/>
                <a:ext cx="1005840" cy="152400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 bwMode="auto">
              <a:xfrm>
                <a:off x="0" y="1752600"/>
                <a:ext cx="25796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aphicFrame>
        <p:nvGraphicFramePr>
          <p:cNvPr id="536" name="Table 5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7114"/>
              </p:ext>
            </p:extLst>
          </p:nvPr>
        </p:nvGraphicFramePr>
        <p:xfrm>
          <a:off x="22221106" y="24917400"/>
          <a:ext cx="6734894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92"/>
                <a:gridCol w="917847"/>
                <a:gridCol w="1270655"/>
                <a:gridCol w="1219200"/>
              </a:tblGrid>
              <a:tr h="345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Bending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(@200 GeV)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81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Seggitta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125200" y="21351240"/>
            <a:ext cx="10683875" cy="7863840"/>
            <a:chOff x="10149840" y="3749040"/>
            <a:chExt cx="10683875" cy="7863840"/>
          </a:xfrm>
        </p:grpSpPr>
        <p:sp>
          <p:nvSpPr>
            <p:cNvPr id="403" name="AutoShape 3862"/>
            <p:cNvSpPr>
              <a:spLocks noChangeArrowheads="1"/>
            </p:cNvSpPr>
            <p:nvPr/>
          </p:nvSpPr>
          <p:spPr bwMode="auto">
            <a:xfrm>
              <a:off x="10149840" y="3749040"/>
              <a:ext cx="10607040" cy="786384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4300" b="1" dirty="0" smtClean="0">
                  <a:solidFill>
                    <a:srgbClr val="000000"/>
                  </a:solidFill>
                  <a:latin typeface="Arial" charset="0"/>
                </a:rPr>
                <a:t>Dipole Aperture: Analyses/Opportunity </a:t>
              </a:r>
            </a:p>
          </p:txBody>
        </p:sp>
        <p:graphicFrame>
          <p:nvGraphicFramePr>
            <p:cNvPr id="40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6610679"/>
                </p:ext>
              </p:extLst>
            </p:nvPr>
          </p:nvGraphicFramePr>
          <p:xfrm>
            <a:off x="10226040" y="4533870"/>
            <a:ext cx="10591800" cy="5372130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051818"/>
                  <a:gridCol w="634910"/>
                  <a:gridCol w="930819"/>
                  <a:gridCol w="959116"/>
                  <a:gridCol w="959116"/>
                  <a:gridCol w="959116"/>
                  <a:gridCol w="885337"/>
                  <a:gridCol w="1106669"/>
                  <a:gridCol w="1106669"/>
                  <a:gridCol w="998230"/>
                </a:tblGrid>
                <a:tr h="330550">
                  <a:tc>
                    <a:txBody>
                      <a:bodyPr/>
                      <a:lstStyle/>
                      <a:p>
                        <a:r>
                          <a:rPr lang="en-US" sz="2200" b="1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Cooling</a:t>
                        </a:r>
                        <a:endPara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US" sz="2200" b="1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</a:t>
                        </a:r>
                        <a:endPara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6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US" sz="2200" b="1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Yes</a:t>
                        </a:r>
                        <a:endPara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</a:tr>
                <a:tr h="330550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Kinetic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energy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7.9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7.9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661099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 energy</a:t>
                        </a:r>
                      </a:p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     </a:t>
                        </a: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(e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energy)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24.7</a:t>
                        </a: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(3)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69.6</a:t>
                        </a: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(12)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100.6</a:t>
                        </a: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(12)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24.7</a:t>
                        </a:r>
                      </a:p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(3)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69.6</a:t>
                        </a: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(12)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100.6</a:t>
                        </a: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(12)</a:t>
                        </a: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err="1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., norm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µm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0.5/0.25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/0.1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0.5/0.1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err="1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., </a:t>
                        </a:r>
                        <a:r>
                          <a:rPr lang="en-US" sz="2200" b="0" baseline="0" dirty="0" err="1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unnorm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266.9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46.1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23.2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11.7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53.4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9.2/4.6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4.6/ 0.9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2.2/0.4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Energy spread 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200" b="0" baseline="3000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-4</a:t>
                        </a:r>
                        <a:endParaRPr lang="en-US" sz="2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0550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Maxi.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beta 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0550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Maxi dispersion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2.2/0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2.2/0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Max beam size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3.9/3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2.6/1.3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2.4/0.9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2.3/0.7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1.4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/1.3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/0.38</a:t>
                        </a: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0.7/0.2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/0.1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661099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stay-clear in arc (10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l-GR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σ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39/32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26/13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24/9.4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23/6.7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14/13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8.2/3.8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7.3/1.7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6.6/1.1</a:t>
                        </a: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Magnet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n-US" sz="2200" b="0" baseline="0" dirty="0" err="1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sagitta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18.3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336555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steering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 5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  <a:tr h="661099">
                  <a:tc>
                    <a:txBody>
                      <a:bodyPr/>
                      <a:lstStyle/>
                      <a:p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Required phys.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Aperture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mm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101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x42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69x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37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68x29 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67x23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52/36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40/18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38/13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2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37</a:t>
                        </a:r>
                        <a:r>
                          <a:rPr lang="en-US" sz="2200" b="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/12</a:t>
                        </a:r>
                        <a:endPara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/>
                  </a:tc>
                </a:tr>
              </a:tbl>
            </a:graphicData>
          </a:graphic>
        </p:graphicFrame>
        <p:grpSp>
          <p:nvGrpSpPr>
            <p:cNvPr id="405" name="Group 404"/>
            <p:cNvGrpSpPr/>
            <p:nvPr/>
          </p:nvGrpSpPr>
          <p:grpSpPr>
            <a:xfrm>
              <a:off x="13661361" y="9925216"/>
              <a:ext cx="3305227" cy="737706"/>
              <a:chOff x="3058340" y="4245834"/>
              <a:chExt cx="3305227" cy="737706"/>
            </a:xfrm>
          </p:grpSpPr>
          <p:sp>
            <p:nvSpPr>
              <p:cNvPr id="408" name="TextBox 407"/>
              <p:cNvSpPr txBox="1"/>
              <p:nvPr/>
            </p:nvSpPr>
            <p:spPr>
              <a:xfrm>
                <a:off x="3710605" y="4460320"/>
                <a:ext cx="2029259" cy="523220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2% x 85%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6" name="Straight Arrow Connector 405"/>
              <p:cNvCxnSpPr/>
              <p:nvPr/>
            </p:nvCxnSpPr>
            <p:spPr bwMode="auto">
              <a:xfrm>
                <a:off x="3058340" y="4302818"/>
                <a:ext cx="796880" cy="254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7" name="Straight Arrow Connector 406"/>
              <p:cNvCxnSpPr/>
              <p:nvPr/>
            </p:nvCxnSpPr>
            <p:spPr bwMode="auto">
              <a:xfrm flipH="1">
                <a:off x="5677767" y="4245834"/>
                <a:ext cx="685800" cy="22765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09" name="Rectangular Callout 408"/>
            <p:cNvSpPr/>
            <p:nvPr/>
          </p:nvSpPr>
          <p:spPr bwMode="auto">
            <a:xfrm>
              <a:off x="10250848" y="9982200"/>
              <a:ext cx="3410513" cy="914400"/>
            </a:xfrm>
            <a:prstGeom prst="wedgeRectCallout">
              <a:avLst>
                <a:gd name="adj1" fmla="val 32727"/>
                <a:gd name="adj2" fmla="val -69326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100mm x 60</a:t>
              </a:r>
              <a:r>
                <a:rPr kumimoji="0" lang="en-US" sz="2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mm is the present baseline </a:t>
              </a:r>
              <a:endPara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Rectangular Callout 409"/>
            <p:cNvSpPr/>
            <p:nvPr/>
          </p:nvSpPr>
          <p:spPr bwMode="auto">
            <a:xfrm>
              <a:off x="17633315" y="9906000"/>
              <a:ext cx="3200400" cy="914400"/>
            </a:xfrm>
            <a:prstGeom prst="wedgeRectCallout">
              <a:avLst>
                <a:gd name="adj1" fmla="val -60302"/>
                <a:gd name="adj2" fmla="val -58024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 a 52mm x 36</a:t>
              </a:r>
              <a:r>
                <a:rPr kumimoji="0" lang="en-US" sz="2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mm aperture enough? </a:t>
              </a:r>
              <a:endPara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359640" y="10896600"/>
              <a:ext cx="6242079" cy="707886"/>
            </a:xfrm>
            <a:prstGeom prst="rect">
              <a:avLst/>
            </a:prstGeom>
            <a:solidFill>
              <a:srgbClr val="00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Propose: 60mm x 42mm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1717000" y="7303247"/>
            <a:ext cx="4648200" cy="4736353"/>
            <a:chOff x="-33273" y="1272064"/>
            <a:chExt cx="4816206" cy="5106721"/>
          </a:xfrm>
        </p:grpSpPr>
        <p:sp>
          <p:nvSpPr>
            <p:cNvPr id="207" name="Line 32"/>
            <p:cNvSpPr>
              <a:spLocks noChangeShapeType="1"/>
            </p:cNvSpPr>
            <p:nvPr/>
          </p:nvSpPr>
          <p:spPr bwMode="auto">
            <a:xfrm rot="10800000" flipV="1">
              <a:off x="381001" y="1848196"/>
              <a:ext cx="816954" cy="16453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8" name="Text Box 33"/>
            <p:cNvSpPr txBox="1">
              <a:spLocks noChangeArrowheads="1"/>
            </p:cNvSpPr>
            <p:nvPr/>
          </p:nvSpPr>
          <p:spPr bwMode="auto">
            <a:xfrm>
              <a:off x="-33273" y="3429000"/>
              <a:ext cx="1541955" cy="646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cs typeface="Arial" pitchFamily="34" charset="0"/>
                </a:rPr>
                <a:t>design orbit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600" b="1" dirty="0" smtClean="0">
                  <a:cs typeface="Arial" pitchFamily="34" charset="0"/>
                </a:rPr>
                <a:t>(</a:t>
              </a:r>
              <a:r>
                <a:rPr lang="en-US" altLang="en-US" sz="1600" b="1" dirty="0" smtClean="0">
                  <a:cs typeface="Arial" pitchFamily="34" charset="0"/>
                  <a:sym typeface="Symbol" pitchFamily="18" charset="2"/>
                </a:rPr>
                <a:t></a:t>
              </a:r>
              <a:r>
                <a:rPr lang="en-US" altLang="en-US" sz="16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r>
                <a:rPr lang="en-US" altLang="en-US" sz="1600" b="1" dirty="0" smtClean="0">
                  <a:cs typeface="Arial" pitchFamily="34" charset="0"/>
                </a:rPr>
                <a:t>=243 m)</a:t>
              </a:r>
              <a:endParaRPr lang="en-US" altLang="en-US" sz="1600" b="1" dirty="0">
                <a:cs typeface="Arial" pitchFamily="34" charset="0"/>
              </a:endParaRPr>
            </a:p>
          </p:txBody>
        </p:sp>
        <p:sp>
          <p:nvSpPr>
            <p:cNvPr id="209" name="Line 24"/>
            <p:cNvSpPr>
              <a:spLocks noChangeShapeType="1"/>
            </p:cNvSpPr>
            <p:nvPr/>
          </p:nvSpPr>
          <p:spPr bwMode="auto">
            <a:xfrm flipV="1">
              <a:off x="55183" y="2263983"/>
              <a:ext cx="3627821" cy="174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0" name="Arc 25"/>
            <p:cNvSpPr>
              <a:spLocks/>
            </p:cNvSpPr>
            <p:nvPr/>
          </p:nvSpPr>
          <p:spPr bwMode="auto">
            <a:xfrm rot="10800000" flipV="1">
              <a:off x="530123" y="1501986"/>
              <a:ext cx="3152882" cy="3047999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1" name="Line 27"/>
            <p:cNvSpPr>
              <a:spLocks noChangeShapeType="1"/>
            </p:cNvSpPr>
            <p:nvPr/>
          </p:nvSpPr>
          <p:spPr bwMode="auto">
            <a:xfrm flipV="1">
              <a:off x="228600" y="2061817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2" name="Line 28"/>
            <p:cNvSpPr>
              <a:spLocks noChangeShapeType="1"/>
            </p:cNvSpPr>
            <p:nvPr/>
          </p:nvSpPr>
          <p:spPr bwMode="auto">
            <a:xfrm rot="10800000" flipV="1">
              <a:off x="228599" y="1483170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4" name="Line 29"/>
            <p:cNvSpPr>
              <a:spLocks noChangeShapeType="1"/>
            </p:cNvSpPr>
            <p:nvPr/>
          </p:nvSpPr>
          <p:spPr bwMode="auto">
            <a:xfrm>
              <a:off x="483512" y="2086870"/>
              <a:ext cx="3271726" cy="15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5" name="Line 34"/>
            <p:cNvSpPr>
              <a:spLocks noChangeShapeType="1"/>
            </p:cNvSpPr>
            <p:nvPr/>
          </p:nvSpPr>
          <p:spPr bwMode="auto">
            <a:xfrm>
              <a:off x="622579" y="2454957"/>
              <a:ext cx="1483984" cy="3923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6" name="Line 35"/>
            <p:cNvSpPr>
              <a:spLocks noChangeShapeType="1"/>
            </p:cNvSpPr>
            <p:nvPr/>
          </p:nvSpPr>
          <p:spPr bwMode="auto">
            <a:xfrm flipH="1">
              <a:off x="2115088" y="2492585"/>
              <a:ext cx="152400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" name="Text Box 36"/>
            <p:cNvSpPr txBox="1">
              <a:spLocks noChangeArrowheads="1"/>
            </p:cNvSpPr>
            <p:nvPr/>
          </p:nvSpPr>
          <p:spPr bwMode="auto">
            <a:xfrm>
              <a:off x="2688437" y="4435685"/>
              <a:ext cx="4539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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</a:endParaRPr>
            </a:p>
          </p:txBody>
        </p:sp>
        <p:sp>
          <p:nvSpPr>
            <p:cNvPr id="218" name="Arc 37"/>
            <p:cNvSpPr>
              <a:spLocks/>
            </p:cNvSpPr>
            <p:nvPr/>
          </p:nvSpPr>
          <p:spPr bwMode="auto">
            <a:xfrm rot="10800000" flipV="1">
              <a:off x="1878927" y="5616785"/>
              <a:ext cx="466725" cy="377825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9" name="Text Box 38"/>
            <p:cNvSpPr txBox="1">
              <a:spLocks noChangeArrowheads="1"/>
            </p:cNvSpPr>
            <p:nvPr/>
          </p:nvSpPr>
          <p:spPr bwMode="auto">
            <a:xfrm>
              <a:off x="1885956" y="5242606"/>
              <a:ext cx="4732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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0" name="Arc 26"/>
            <p:cNvSpPr>
              <a:spLocks/>
            </p:cNvSpPr>
            <p:nvPr/>
          </p:nvSpPr>
          <p:spPr bwMode="auto">
            <a:xfrm rot="10800000" flipV="1">
              <a:off x="631037" y="2190960"/>
              <a:ext cx="2979737" cy="987426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326237" y="1272064"/>
              <a:ext cx="3600160" cy="1449121"/>
              <a:chOff x="4953000" y="1141679"/>
              <a:chExt cx="3600160" cy="1449121"/>
            </a:xfrm>
          </p:grpSpPr>
          <p:sp>
            <p:nvSpPr>
              <p:cNvPr id="238" name="Arc 26"/>
              <p:cNvSpPr>
                <a:spLocks/>
              </p:cNvSpPr>
              <p:nvPr/>
            </p:nvSpPr>
            <p:spPr bwMode="auto">
              <a:xfrm rot="10983516" flipV="1">
                <a:off x="5573423" y="1153929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39" name="Straight Connector 238"/>
              <p:cNvCxnSpPr/>
              <p:nvPr/>
            </p:nvCxnSpPr>
            <p:spPr bwMode="auto">
              <a:xfrm>
                <a:off x="4953000" y="1524000"/>
                <a:ext cx="304800" cy="838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0" name="Arc 26"/>
              <p:cNvSpPr>
                <a:spLocks/>
              </p:cNvSpPr>
              <p:nvPr/>
            </p:nvSpPr>
            <p:spPr bwMode="auto">
              <a:xfrm rot="10486307" flipV="1">
                <a:off x="4976916" y="1141679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41" name="Straight Connector 240"/>
              <p:cNvCxnSpPr/>
              <p:nvPr/>
            </p:nvCxnSpPr>
            <p:spPr bwMode="auto">
              <a:xfrm flipH="1">
                <a:off x="8229600" y="1472853"/>
                <a:ext cx="304800" cy="8321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Arc 26"/>
              <p:cNvSpPr>
                <a:spLocks/>
              </p:cNvSpPr>
              <p:nvPr/>
            </p:nvSpPr>
            <p:spPr bwMode="auto">
              <a:xfrm rot="10603516" flipV="1">
                <a:off x="5121876" y="1603375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43" name="Straight Connector 242"/>
              <p:cNvCxnSpPr/>
              <p:nvPr/>
            </p:nvCxnSpPr>
            <p:spPr bwMode="auto">
              <a:xfrm>
                <a:off x="8237537" y="1841500"/>
                <a:ext cx="144463" cy="7302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2" name="Line 34"/>
            <p:cNvSpPr>
              <a:spLocks noChangeShapeType="1"/>
            </p:cNvSpPr>
            <p:nvPr/>
          </p:nvSpPr>
          <p:spPr bwMode="auto">
            <a:xfrm>
              <a:off x="530122" y="2263985"/>
              <a:ext cx="1592437" cy="23563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3" name="Line 35"/>
            <p:cNvSpPr>
              <a:spLocks noChangeShapeType="1"/>
            </p:cNvSpPr>
            <p:nvPr/>
          </p:nvSpPr>
          <p:spPr bwMode="auto">
            <a:xfrm flipH="1">
              <a:off x="2112288" y="2244935"/>
              <a:ext cx="1570309" cy="23754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4" name="Line 24"/>
            <p:cNvSpPr>
              <a:spLocks noChangeShapeType="1"/>
            </p:cNvSpPr>
            <p:nvPr/>
          </p:nvSpPr>
          <p:spPr bwMode="auto">
            <a:xfrm flipV="1">
              <a:off x="55183" y="1494529"/>
              <a:ext cx="2178037" cy="149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5" name="Text Box 38"/>
            <p:cNvSpPr txBox="1">
              <a:spLocks noChangeArrowheads="1"/>
            </p:cNvSpPr>
            <p:nvPr/>
          </p:nvSpPr>
          <p:spPr bwMode="auto">
            <a:xfrm>
              <a:off x="-2438" y="1717538"/>
              <a:ext cx="3834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</a:t>
              </a:r>
              <a:r>
                <a:rPr lang="en-US" altLang="en-US" sz="18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d</a:t>
              </a:r>
              <a:endParaRPr lang="en-US" altLang="en-US" sz="1800" b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6" name="Text Box 38"/>
            <p:cNvSpPr txBox="1">
              <a:spLocks noChangeArrowheads="1"/>
            </p:cNvSpPr>
            <p:nvPr/>
          </p:nvSpPr>
          <p:spPr bwMode="auto">
            <a:xfrm>
              <a:off x="1614237" y="1806785"/>
              <a:ext cx="464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L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1655470" y="2198132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L</a:t>
              </a:r>
              <a:endParaRPr lang="en-US" altLang="en-US" sz="1800" b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8" name="Line 27"/>
            <p:cNvSpPr>
              <a:spLocks noChangeShapeType="1"/>
            </p:cNvSpPr>
            <p:nvPr/>
          </p:nvSpPr>
          <p:spPr bwMode="auto">
            <a:xfrm flipV="1">
              <a:off x="2166836" y="1483169"/>
              <a:ext cx="0" cy="6077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9" name="Text Box 36"/>
            <p:cNvSpPr txBox="1">
              <a:spLocks noChangeArrowheads="1"/>
            </p:cNvSpPr>
            <p:nvPr/>
          </p:nvSpPr>
          <p:spPr bwMode="auto">
            <a:xfrm>
              <a:off x="2057400" y="1730585"/>
              <a:ext cx="4683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d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</a:endParaRPr>
            </a:p>
          </p:txBody>
        </p:sp>
        <p:sp>
          <p:nvSpPr>
            <p:cNvPr id="230" name="Text Box 33"/>
            <p:cNvSpPr txBox="1">
              <a:spLocks noChangeArrowheads="1"/>
            </p:cNvSpPr>
            <p:nvPr/>
          </p:nvSpPr>
          <p:spPr bwMode="auto">
            <a:xfrm>
              <a:off x="2539422" y="5427272"/>
              <a:ext cx="2145128" cy="696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 smtClean="0">
                  <a:cs typeface="Arial" pitchFamily="34" charset="0"/>
                </a:rPr>
                <a:t>(9.45 m, bent w/ 4.85 cm </a:t>
              </a:r>
              <a:r>
                <a:rPr lang="en-US" altLang="en-US" sz="1800" b="1" dirty="0" err="1" smtClean="0">
                  <a:cs typeface="Arial" pitchFamily="34" charset="0"/>
                </a:rPr>
                <a:t>sagitta</a:t>
              </a:r>
              <a:r>
                <a:rPr lang="en-US" altLang="en-US" sz="1800" b="1" dirty="0" smtClean="0">
                  <a:cs typeface="Arial" pitchFamily="34" charset="0"/>
                </a:rPr>
                <a:t>)</a:t>
              </a:r>
              <a:endParaRPr lang="en-US" altLang="en-US" sz="1800" b="1" dirty="0">
                <a:cs typeface="Arial" pitchFamily="34" charset="0"/>
              </a:endParaRPr>
            </a:p>
          </p:txBody>
        </p:sp>
        <p:sp>
          <p:nvSpPr>
            <p:cNvPr id="231" name="Line 32"/>
            <p:cNvSpPr>
              <a:spLocks noChangeShapeType="1"/>
            </p:cNvSpPr>
            <p:nvPr/>
          </p:nvSpPr>
          <p:spPr bwMode="auto">
            <a:xfrm rot="10800000" flipV="1">
              <a:off x="2920598" y="2110044"/>
              <a:ext cx="544509" cy="5042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32" name="Text Box 33"/>
            <p:cNvSpPr txBox="1">
              <a:spLocks noChangeArrowheads="1"/>
            </p:cNvSpPr>
            <p:nvPr/>
          </p:nvSpPr>
          <p:spPr bwMode="auto">
            <a:xfrm>
              <a:off x="2418294" y="2510085"/>
              <a:ext cx="84508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cs typeface="Arial" pitchFamily="34" charset="0"/>
                </a:rPr>
                <a:t>new orbit</a:t>
              </a:r>
            </a:p>
          </p:txBody>
        </p:sp>
        <p:sp>
          <p:nvSpPr>
            <p:cNvPr id="233" name="Text Box 38"/>
            <p:cNvSpPr txBox="1">
              <a:spLocks noChangeArrowheads="1"/>
            </p:cNvSpPr>
            <p:nvPr/>
          </p:nvSpPr>
          <p:spPr bwMode="auto">
            <a:xfrm>
              <a:off x="1921994" y="3765548"/>
              <a:ext cx="3882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</a:t>
              </a:r>
              <a:endParaRPr lang="en-US" altLang="en-US" sz="1800" b="1" baseline="-25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34" name="Text Box 36"/>
            <p:cNvSpPr txBox="1">
              <a:spLocks noChangeArrowheads="1"/>
            </p:cNvSpPr>
            <p:nvPr/>
          </p:nvSpPr>
          <p:spPr bwMode="auto">
            <a:xfrm>
              <a:off x="2471825" y="3378646"/>
              <a:ext cx="3690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</a:t>
              </a:r>
              <a:endParaRPr lang="en-US" altLang="en-US" sz="1800" b="1" baseline="-25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35" name="Arc 37"/>
            <p:cNvSpPr>
              <a:spLocks/>
            </p:cNvSpPr>
            <p:nvPr/>
          </p:nvSpPr>
          <p:spPr bwMode="auto">
            <a:xfrm rot="10800000" flipV="1">
              <a:off x="1905001" y="4106307"/>
              <a:ext cx="466725" cy="377825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36" name="Right Brace 235"/>
            <p:cNvSpPr/>
            <p:nvPr/>
          </p:nvSpPr>
          <p:spPr bwMode="auto">
            <a:xfrm rot="1089162">
              <a:off x="3784412" y="1647183"/>
              <a:ext cx="328731" cy="915184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7" name="Text Box 33"/>
            <p:cNvSpPr txBox="1">
              <a:spLocks noChangeArrowheads="1"/>
            </p:cNvSpPr>
            <p:nvPr/>
          </p:nvSpPr>
          <p:spPr bwMode="auto">
            <a:xfrm>
              <a:off x="3934305" y="1834933"/>
              <a:ext cx="848628" cy="646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FF"/>
                  </a:solidFill>
                  <a:cs typeface="Arial" pitchFamily="34" charset="0"/>
                </a:rPr>
                <a:t>Good field</a:t>
              </a:r>
            </a:p>
          </p:txBody>
        </p:sp>
      </p:grpSp>
      <p:graphicFrame>
        <p:nvGraphicFramePr>
          <p:cNvPr id="244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44699"/>
              </p:ext>
            </p:extLst>
          </p:nvPr>
        </p:nvGraphicFramePr>
        <p:xfrm>
          <a:off x="26746200" y="7239000"/>
          <a:ext cx="55626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6293"/>
                <a:gridCol w="869909"/>
                <a:gridCol w="1116398"/>
              </a:tblGrid>
              <a:tr h="1370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JLEIC collider ring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kinetic energy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~0.5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betatron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RMS beam size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star-clear (10</a:t>
                      </a:r>
                      <a:r>
                        <a:rPr lang="el-GR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~11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steering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+/-0.5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aperture (diameter)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 allowable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sagitta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bending radius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" name="AutoShape 3862"/>
          <p:cNvSpPr>
            <a:spLocks noChangeArrowheads="1"/>
          </p:cNvSpPr>
          <p:nvPr/>
        </p:nvSpPr>
        <p:spPr bwMode="auto">
          <a:xfrm>
            <a:off x="21899880" y="12115800"/>
            <a:ext cx="10789920" cy="91440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JLEIC Collider Ring by RHIC Magnets</a:t>
            </a:r>
            <a:endParaRPr lang="en-US" altLang="en-US" sz="4400" b="1" dirty="0" smtClean="0">
              <a:latin typeface="Arial" charset="0"/>
            </a:endParaRPr>
          </a:p>
        </p:txBody>
      </p:sp>
      <p:graphicFrame>
        <p:nvGraphicFramePr>
          <p:cNvPr id="5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84497"/>
              </p:ext>
            </p:extLst>
          </p:nvPr>
        </p:nvGraphicFramePr>
        <p:xfrm>
          <a:off x="22021800" y="12893040"/>
          <a:ext cx="10591800" cy="813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6839"/>
                <a:gridCol w="844274"/>
                <a:gridCol w="1228035"/>
                <a:gridCol w="1304787"/>
                <a:gridCol w="1381539"/>
                <a:gridCol w="1228035"/>
                <a:gridCol w="1458291"/>
              </a:tblGrid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RHIC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JLEIC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Baseline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Maxi. kinetic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CM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max.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bending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bending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2.23°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3.83°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Cell length &amp; packing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29.6 &amp;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0.638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Figure-8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angle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81.7°</a:t>
                      </a: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Cells in each arc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Total dipoles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162(x2)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3840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961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Footprint, 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 x 443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1099 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484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 x 554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787x310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115503"/>
              </p:ext>
            </p:extLst>
          </p:nvPr>
        </p:nvGraphicFramePr>
        <p:xfrm>
          <a:off x="22174200" y="27817881"/>
          <a:ext cx="10274136" cy="6700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1629"/>
                <a:gridCol w="775079"/>
                <a:gridCol w="1453276"/>
                <a:gridCol w="1453276"/>
                <a:gridCol w="1453276"/>
                <a:gridCol w="1457600"/>
              </a:tblGrid>
              <a:tr h="5706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9288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RHIC &amp; new dipole field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3.8/7 .5</a:t>
                      </a: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RHIC cells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in super-period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New 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cell in super-period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Total cells in super-period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of super-period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Total bend/super-period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18.36°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24.5°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Figure-8 crossing angle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97.5°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Super-periods per arc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RHIC &amp; New dipole in ring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&amp; 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&amp; 59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91 &amp; 45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&amp; 31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364.5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364.1</a:t>
                      </a: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Footprint, length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1217x554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888x370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969x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1050x462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1798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Upgrade,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p &amp; CM energy</a:t>
                      </a:r>
                    </a:p>
                    <a:p>
                      <a:pPr algn="r"/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(e energy 14 GeV)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292/130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339/138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385/147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47" name="AutoShape 3862"/>
          <p:cNvSpPr>
            <a:spLocks noChangeArrowheads="1"/>
          </p:cNvSpPr>
          <p:nvPr/>
        </p:nvSpPr>
        <p:spPr bwMode="auto">
          <a:xfrm>
            <a:off x="21869400" y="34640520"/>
            <a:ext cx="10789920" cy="56692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Arial" charset="0"/>
              </a:rPr>
              <a:t>Conclusion for </a:t>
            </a:r>
            <a:r>
              <a:rPr lang="en-US" altLang="en-US" sz="4400" b="1" dirty="0" smtClean="0">
                <a:latin typeface="Arial" charset="0"/>
              </a:rPr>
              <a:t>Concept </a:t>
            </a:r>
            <a:r>
              <a:rPr lang="en-US" altLang="en-US" sz="4400" b="1" dirty="0" smtClean="0">
                <a:latin typeface="Arial" charset="0"/>
              </a:rPr>
              <a:t>2: Reusing RHIC Magnets</a:t>
            </a:r>
            <a:endParaRPr lang="en-US" altLang="en-US" sz="44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Reusing RHIC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magnets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for JLEIC figure-8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ion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collider ring is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possible, however it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requires a large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circumference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Bending angle of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RHIC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dipoles is limited by magnet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charset="0"/>
              </a:rPr>
              <a:t>sagitte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reduce the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footprint/circumference substantially,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one may mix the RHIC dipoles with new high field dipoles. </a:t>
            </a:r>
          </a:p>
          <a:p>
            <a:pPr marL="339725" indent="-33972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Perhaps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the best approach is alternating cell based, i.e., RHIC cells and non-RHIC cells </a:t>
            </a:r>
          </a:p>
          <a:p>
            <a:pPr marL="339725" indent="-33972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pgrade approach: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replacing the RHIC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magnets with new high field magnets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8" name="AutoShape 3862"/>
          <p:cNvSpPr>
            <a:spLocks noChangeArrowheads="1"/>
          </p:cNvSpPr>
          <p:nvPr/>
        </p:nvSpPr>
        <p:spPr bwMode="auto">
          <a:xfrm>
            <a:off x="21823680" y="40386000"/>
            <a:ext cx="10789920" cy="32004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i="1" dirty="0" smtClean="0">
                <a:latin typeface="Arial" charset="0"/>
              </a:rPr>
              <a:t>Acknowledgement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A. Hutton and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charset="0"/>
              </a:rPr>
              <a:t>Ya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charset="0"/>
              </a:rPr>
              <a:t>Derbenev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charset="0"/>
              </a:rPr>
              <a:t>JLab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) for suggestion of an exploratory study of reusing the existing ion rings (including RHIC) for the JLEIC ion collider ring</a:t>
            </a:r>
          </a:p>
          <a:p>
            <a:pPr marL="339725" indent="-339725" eaLnBrk="1" hangingPunct="1">
              <a:spcBef>
                <a:spcPts val="12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T.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charset="0"/>
              </a:rPr>
              <a:t>Roser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 (BNL) also suggested exploring small aperture of JLEIC collider ring magnets 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381000" y="4267200"/>
            <a:ext cx="21305520" cy="7772400"/>
            <a:chOff x="11125200" y="3124200"/>
            <a:chExt cx="21305520" cy="7772400"/>
          </a:xfrm>
        </p:grpSpPr>
        <p:sp>
          <p:nvSpPr>
            <p:cNvPr id="250" name="AutoShape 3862"/>
            <p:cNvSpPr>
              <a:spLocks noChangeArrowheads="1"/>
            </p:cNvSpPr>
            <p:nvPr/>
          </p:nvSpPr>
          <p:spPr bwMode="auto">
            <a:xfrm>
              <a:off x="11125200" y="3124200"/>
              <a:ext cx="21305520" cy="77724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JLEIC: a High Luminosity Polarized Electron-Ion Collider in QCD Frontier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251" name="Picture 459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83662" y="4038600"/>
              <a:ext cx="6728897" cy="431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2" name="Picture 37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042904" y="8406223"/>
              <a:ext cx="4756222" cy="2314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5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5783911"/>
                </p:ext>
              </p:extLst>
            </p:nvPr>
          </p:nvGraphicFramePr>
          <p:xfrm>
            <a:off x="18135600" y="3916680"/>
            <a:ext cx="14045071" cy="6858000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544934"/>
                  <a:gridCol w="1492266"/>
                  <a:gridCol w="1021025"/>
                  <a:gridCol w="846289"/>
                  <a:gridCol w="939009"/>
                  <a:gridCol w="1017847"/>
                  <a:gridCol w="1082001"/>
                  <a:gridCol w="987110"/>
                  <a:gridCol w="1061205"/>
                  <a:gridCol w="1017795"/>
                  <a:gridCol w="1017795"/>
                  <a:gridCol w="1017795"/>
                </a:tblGrid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 energy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21.9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44.7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63.3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89.4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energy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Collision </a:t>
                        </a:r>
                        <a:r>
                          <a:rPr lang="en-US" sz="25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freq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MHz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Particles/bunch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5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0.98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4.7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8.9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2.05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current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0.45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0.57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1.7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0.39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Polarization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%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~80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~80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Bunch </a:t>
                        </a: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length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Norm. </a:t>
                        </a:r>
                        <a:r>
                          <a:rPr lang="en-US" sz="25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, x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µm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1.26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664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1145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Norm. </a:t>
                        </a:r>
                        <a:r>
                          <a:rPr lang="en-US" sz="25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, y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39700" algn="l"/>
                          </a:tabLst>
                          <a:defRPr/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µm</a:t>
                        </a:r>
                        <a:endParaRPr lang="en-US" sz="2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16.6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16.6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133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229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Horizontal β*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30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5.72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19.2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27.5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Vertical β*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9.8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0.93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Beam-beam,</a:t>
                        </a:r>
                        <a:r>
                          <a:rPr lang="en-US" sz="25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x</a:t>
                        </a:r>
                        <a:endParaRPr lang="en-US" sz="2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0.12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0.045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0.136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0.022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Beam-beam,</a:t>
                        </a:r>
                        <a:r>
                          <a:rPr lang="en-US" sz="25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x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0.15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0.041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0.0065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0.120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0.022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err="1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Laslett</a:t>
                        </a: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tune-shift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0.055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5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Hour-glass (HG</a:t>
                        </a: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0.67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Peak </a:t>
                        </a:r>
                        <a:r>
                          <a:rPr lang="en-US" sz="25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lumi</a:t>
                        </a: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</a:t>
                        </a:r>
                        <a:r>
                          <a:rPr lang="en-US" sz="25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w/HG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5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33</a:t>
                        </a: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/cm</a:t>
                        </a:r>
                        <a:r>
                          <a:rPr lang="en-US" sz="25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r>
                          <a:rPr lang="en-US" sz="25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endParaRPr lang="en-US" sz="25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14.6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9.84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3.8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1.31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18243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Average </a:t>
                        </a: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lumi.*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500" kern="1200" baseline="30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33</a:t>
                        </a: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/cm</a:t>
                        </a:r>
                        <a:r>
                          <a:rPr lang="en-US" sz="2500" kern="1200" baseline="30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r>
                          <a:rPr lang="en-US" sz="25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2.3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10.5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8.2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1.9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0.74</a:t>
                        </a:r>
                        <a:endParaRPr lang="en-US" sz="25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254" name="Rectangle 253"/>
            <p:cNvSpPr/>
            <p:nvPr/>
          </p:nvSpPr>
          <p:spPr>
            <a:xfrm>
              <a:off x="24030214" y="42672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5984200" y="43434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041600" y="43434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0126214" y="42672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86892" y="15925800"/>
            <a:ext cx="10607675" cy="3657600"/>
            <a:chOff x="396895" y="35319157"/>
            <a:chExt cx="10607675" cy="3362632"/>
          </a:xfrm>
        </p:grpSpPr>
        <p:sp>
          <p:nvSpPr>
            <p:cNvPr id="259" name="AutoShape 3862"/>
            <p:cNvSpPr>
              <a:spLocks noChangeArrowheads="1"/>
            </p:cNvSpPr>
            <p:nvPr/>
          </p:nvSpPr>
          <p:spPr bwMode="auto">
            <a:xfrm>
              <a:off x="396895" y="35319157"/>
              <a:ext cx="10607675" cy="3362632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4000" b="1" dirty="0" smtClean="0">
                  <a:solidFill>
                    <a:srgbClr val="000000"/>
                  </a:solidFill>
                  <a:latin typeface="Arial" charset="0"/>
                </a:rPr>
                <a:t>New Ion Injector Complex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22568" y="35879600"/>
              <a:ext cx="10332720" cy="2606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262" name="Picture 4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18" y="36019704"/>
              <a:ext cx="10464214" cy="2451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63" name="Table 2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41315"/>
              </p:ext>
            </p:extLst>
          </p:nvPr>
        </p:nvGraphicFramePr>
        <p:xfrm>
          <a:off x="504374" y="28656189"/>
          <a:ext cx="10439400" cy="3877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2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9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12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94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53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7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150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60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81.8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4" name="Rectangle 263"/>
          <p:cNvSpPr/>
          <p:nvPr/>
        </p:nvSpPr>
        <p:spPr>
          <a:xfrm>
            <a:off x="2430639" y="31022162"/>
            <a:ext cx="7303810" cy="73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Group 264"/>
          <p:cNvGrpSpPr/>
          <p:nvPr/>
        </p:nvGrpSpPr>
        <p:grpSpPr>
          <a:xfrm>
            <a:off x="365761" y="33832800"/>
            <a:ext cx="10607039" cy="4114800"/>
            <a:chOff x="353508" y="23219315"/>
            <a:chExt cx="10607039" cy="4114800"/>
          </a:xfrm>
        </p:grpSpPr>
        <p:sp>
          <p:nvSpPr>
            <p:cNvPr id="266" name="AutoShape 3862"/>
            <p:cNvSpPr>
              <a:spLocks noChangeArrowheads="1"/>
            </p:cNvSpPr>
            <p:nvPr/>
          </p:nvSpPr>
          <p:spPr bwMode="auto">
            <a:xfrm>
              <a:off x="353508" y="23219315"/>
              <a:ext cx="10607039" cy="41148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DC e-Cooler: Matured Technology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267" name="Picture 4" descr="IMG_143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23367" y="24133715"/>
              <a:ext cx="2284470" cy="2926080"/>
            </a:xfrm>
            <a:prstGeom prst="rect">
              <a:avLst/>
            </a:prstGeom>
            <a:noFill/>
          </p:spPr>
        </p:pic>
        <p:pic>
          <p:nvPicPr>
            <p:cNvPr id="268" name="Inhaltsplatzhalter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2" t="2169" r="2637"/>
            <a:stretch/>
          </p:blipFill>
          <p:spPr>
            <a:xfrm>
              <a:off x="6911074" y="23981315"/>
              <a:ext cx="3802764" cy="3134406"/>
            </a:xfrm>
            <a:prstGeom prst="rect">
              <a:avLst/>
            </a:prstGeom>
          </p:spPr>
        </p:pic>
        <p:pic>
          <p:nvPicPr>
            <p:cNvPr id="269" name="图片 2">
              <a:extLst>
                <a:ext uri="{FF2B5EF4-FFF2-40B4-BE49-F238E27FC236}">
                  <a16:creationId xmlns="" xmlns:a16="http://schemas.microsoft.com/office/drawing/2014/main" id="{83B0F2D7-1E48-4211-AFA7-F94E218BB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774" y="23981315"/>
              <a:ext cx="3662301" cy="3199764"/>
            </a:xfrm>
            <a:prstGeom prst="rect">
              <a:avLst/>
            </a:prstGeom>
            <a:effectLst/>
          </p:spPr>
        </p:pic>
        <p:sp>
          <p:nvSpPr>
            <p:cNvPr id="270" name="TextBox 269"/>
            <p:cNvSpPr txBox="1"/>
            <p:nvPr/>
          </p:nvSpPr>
          <p:spPr>
            <a:xfrm>
              <a:off x="537676" y="24418264"/>
              <a:ext cx="83873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178336" y="23905115"/>
              <a:ext cx="1707548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Fermilab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9619209" y="23981315"/>
              <a:ext cx="122619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381000" y="19659600"/>
            <a:ext cx="10607039" cy="6675120"/>
            <a:chOff x="21929724" y="15666720"/>
            <a:chExt cx="10607039" cy="6675120"/>
          </a:xfrm>
        </p:grpSpPr>
        <p:sp>
          <p:nvSpPr>
            <p:cNvPr id="352" name="AutoShape 3862"/>
            <p:cNvSpPr>
              <a:spLocks noChangeArrowheads="1"/>
            </p:cNvSpPr>
            <p:nvPr/>
          </p:nvSpPr>
          <p:spPr bwMode="auto">
            <a:xfrm>
              <a:off x="21929724" y="15666720"/>
              <a:ext cx="10607039" cy="667512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Beam Formation w/ Cooling</a:t>
              </a:r>
              <a:endParaRPr lang="en-US" altLang="en-US" sz="4400" dirty="0">
                <a:latin typeface="Arial" pitchFamily="34" charset="0"/>
              </a:endParaRPr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22098069" y="16383000"/>
              <a:ext cx="10317411" cy="2834640"/>
              <a:chOff x="276146" y="2857960"/>
              <a:chExt cx="10317411" cy="2834640"/>
            </a:xfrm>
          </p:grpSpPr>
          <p:sp>
            <p:nvSpPr>
              <p:cNvPr id="393" name="Rounded Rectangle 392"/>
              <p:cNvSpPr/>
              <p:nvPr/>
            </p:nvSpPr>
            <p:spPr bwMode="auto">
              <a:xfrm>
                <a:off x="276146" y="2857960"/>
                <a:ext cx="10317411" cy="283464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394" name="Straight Arrow Connector 393"/>
              <p:cNvCxnSpPr/>
              <p:nvPr/>
            </p:nvCxnSpPr>
            <p:spPr bwMode="auto">
              <a:xfrm flipV="1">
                <a:off x="666674" y="3126902"/>
                <a:ext cx="0" cy="249394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5" name="Straight Arrow Connector 394"/>
              <p:cNvCxnSpPr/>
              <p:nvPr/>
            </p:nvCxnSpPr>
            <p:spPr bwMode="auto">
              <a:xfrm flipV="1">
                <a:off x="477504" y="5457223"/>
                <a:ext cx="9658853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6" name="Straight Connector 395"/>
              <p:cNvCxnSpPr/>
              <p:nvPr/>
            </p:nvCxnSpPr>
            <p:spPr bwMode="auto">
              <a:xfrm>
                <a:off x="739848" y="5083051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Straight Connector 396"/>
              <p:cNvCxnSpPr/>
              <p:nvPr/>
            </p:nvCxnSpPr>
            <p:spPr bwMode="auto">
              <a:xfrm>
                <a:off x="2598392" y="4731744"/>
                <a:ext cx="23774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Straight Connector 397"/>
              <p:cNvCxnSpPr/>
              <p:nvPr/>
            </p:nvCxnSpPr>
            <p:spPr bwMode="auto">
              <a:xfrm>
                <a:off x="7717124" y="3773269"/>
                <a:ext cx="285375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9" name="Straight Connector 398"/>
              <p:cNvCxnSpPr/>
              <p:nvPr/>
            </p:nvCxnSpPr>
            <p:spPr bwMode="auto">
              <a:xfrm flipV="1">
                <a:off x="2268453" y="4731744"/>
                <a:ext cx="322347" cy="37287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/>
              <p:cNvCxnSpPr/>
              <p:nvPr/>
            </p:nvCxnSpPr>
            <p:spPr bwMode="auto">
              <a:xfrm flipV="1">
                <a:off x="4953000" y="4425083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1" name="TextBox 410"/>
              <p:cNvSpPr txBox="1"/>
              <p:nvPr/>
            </p:nvSpPr>
            <p:spPr>
              <a:xfrm>
                <a:off x="608676" y="3807331"/>
                <a:ext cx="18314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Accumulation from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linac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Charge strip injection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2503476" y="3807331"/>
                <a:ext cx="26947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Stacking/Pre-cool</a:t>
                </a:r>
              </a:p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7908400" y="3099445"/>
                <a:ext cx="2532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742874" y="5068548"/>
                <a:ext cx="13907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 MeV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2514600" y="4724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7918494" y="3754602"/>
                <a:ext cx="20677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200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3162076" y="4721731"/>
                <a:ext cx="18688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4.3 MeV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7945038" y="4049338"/>
                <a:ext cx="20146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BB cooling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109 MeV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9" name="Straight Connector 418"/>
              <p:cNvCxnSpPr/>
              <p:nvPr/>
            </p:nvCxnSpPr>
            <p:spPr bwMode="auto">
              <a:xfrm>
                <a:off x="2590800" y="2969131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0" name="TextBox 419"/>
              <p:cNvSpPr txBox="1"/>
              <p:nvPr/>
            </p:nvSpPr>
            <p:spPr>
              <a:xfrm>
                <a:off x="6102073" y="3051913"/>
                <a:ext cx="23267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2895238" y="2949400"/>
                <a:ext cx="3019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2" name="Straight Arrow Connector 421"/>
              <p:cNvCxnSpPr/>
              <p:nvPr/>
            </p:nvCxnSpPr>
            <p:spPr bwMode="auto">
              <a:xfrm>
                <a:off x="2590800" y="3350131"/>
                <a:ext cx="3657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423" name="Straight Arrow Connector 422"/>
              <p:cNvCxnSpPr/>
              <p:nvPr/>
            </p:nvCxnSpPr>
            <p:spPr bwMode="auto">
              <a:xfrm flipH="1">
                <a:off x="944880" y="3711400"/>
                <a:ext cx="16459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24" name="TextBox 423"/>
              <p:cNvSpPr txBox="1"/>
              <p:nvPr/>
            </p:nvSpPr>
            <p:spPr>
              <a:xfrm>
                <a:off x="8266432" y="4913572"/>
                <a:ext cx="1952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3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5" name="Straight Connector 424"/>
              <p:cNvCxnSpPr/>
              <p:nvPr/>
            </p:nvCxnSpPr>
            <p:spPr bwMode="auto">
              <a:xfrm>
                <a:off x="6248400" y="2969131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6" name="TextBox 425"/>
              <p:cNvSpPr txBox="1"/>
              <p:nvPr/>
            </p:nvSpPr>
            <p:spPr>
              <a:xfrm>
                <a:off x="656440" y="2969131"/>
                <a:ext cx="19385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7" name="Straight Connector 426"/>
              <p:cNvCxnSpPr/>
              <p:nvPr/>
            </p:nvCxnSpPr>
            <p:spPr bwMode="auto">
              <a:xfrm>
                <a:off x="5334000" y="4425083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0" name="Straight Connector 429"/>
              <p:cNvCxnSpPr/>
              <p:nvPr/>
            </p:nvCxnSpPr>
            <p:spPr bwMode="auto">
              <a:xfrm flipV="1">
                <a:off x="6248400" y="4113090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1" name="Straight Connector 430"/>
              <p:cNvCxnSpPr/>
              <p:nvPr/>
            </p:nvCxnSpPr>
            <p:spPr bwMode="auto">
              <a:xfrm flipV="1">
                <a:off x="6629400" y="4108491"/>
                <a:ext cx="7315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2" name="TextBox 431"/>
              <p:cNvSpPr txBox="1"/>
              <p:nvPr/>
            </p:nvSpPr>
            <p:spPr>
              <a:xfrm>
                <a:off x="6454588" y="4117880"/>
                <a:ext cx="1199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4771240" y="3731131"/>
                <a:ext cx="17566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Pre-bunch splitting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6447640" y="3482800"/>
                <a:ext cx="1107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5" name="Straight Connector 434"/>
              <p:cNvCxnSpPr/>
              <p:nvPr/>
            </p:nvCxnSpPr>
            <p:spPr bwMode="auto">
              <a:xfrm flipV="1">
                <a:off x="7363609" y="3783272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6" name="Straight Arrow Connector 435"/>
              <p:cNvCxnSpPr/>
              <p:nvPr/>
            </p:nvCxnSpPr>
            <p:spPr bwMode="auto">
              <a:xfrm>
                <a:off x="6248400" y="3482800"/>
                <a:ext cx="1828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437" name="TextBox 436"/>
              <p:cNvSpPr txBox="1"/>
              <p:nvPr/>
            </p:nvSpPr>
            <p:spPr>
              <a:xfrm>
                <a:off x="5191698" y="4401151"/>
                <a:ext cx="1420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12.1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22098069" y="19243953"/>
              <a:ext cx="10347960" cy="3090192"/>
              <a:chOff x="276451" y="2860953"/>
              <a:chExt cx="10347960" cy="3090192"/>
            </a:xfrm>
          </p:grpSpPr>
          <p:sp>
            <p:nvSpPr>
              <p:cNvPr id="355" name="Rounded Rectangle 354"/>
              <p:cNvSpPr/>
              <p:nvPr/>
            </p:nvSpPr>
            <p:spPr bwMode="auto">
              <a:xfrm>
                <a:off x="276451" y="2933625"/>
                <a:ext cx="10347960" cy="301752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356" name="Group 355"/>
              <p:cNvGrpSpPr/>
              <p:nvPr/>
            </p:nvGrpSpPr>
            <p:grpSpPr>
              <a:xfrm>
                <a:off x="428319" y="2860953"/>
                <a:ext cx="10015273" cy="3054658"/>
                <a:chOff x="914396" y="2649137"/>
                <a:chExt cx="5664013" cy="3314007"/>
              </a:xfrm>
            </p:grpSpPr>
            <p:cxnSp>
              <p:nvCxnSpPr>
                <p:cNvPr id="366" name="Straight Arrow Connector 365"/>
                <p:cNvCxnSpPr/>
                <p:nvPr/>
              </p:nvCxnSpPr>
              <p:spPr bwMode="auto">
                <a:xfrm flipV="1">
                  <a:off x="1066800" y="2987039"/>
                  <a:ext cx="0" cy="297610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67" name="Straight Arrow Connector 366"/>
                <p:cNvCxnSpPr/>
                <p:nvPr/>
              </p:nvCxnSpPr>
              <p:spPr bwMode="auto">
                <a:xfrm flipV="1">
                  <a:off x="914396" y="5762034"/>
                  <a:ext cx="563669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68" name="Straight Connector 367"/>
                <p:cNvCxnSpPr/>
                <p:nvPr/>
              </p:nvCxnSpPr>
              <p:spPr bwMode="auto">
                <a:xfrm>
                  <a:off x="1097280" y="5105400"/>
                  <a:ext cx="1050162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9" name="Straight Connector 368"/>
                <p:cNvCxnSpPr/>
                <p:nvPr/>
              </p:nvCxnSpPr>
              <p:spPr bwMode="auto">
                <a:xfrm>
                  <a:off x="3434404" y="4566166"/>
                  <a:ext cx="6722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0" name="Straight Connector 369"/>
                <p:cNvCxnSpPr/>
                <p:nvPr/>
              </p:nvCxnSpPr>
              <p:spPr bwMode="auto">
                <a:xfrm>
                  <a:off x="5290626" y="3513420"/>
                  <a:ext cx="108596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1" name="Straight Connector 370"/>
                <p:cNvCxnSpPr/>
                <p:nvPr/>
              </p:nvCxnSpPr>
              <p:spPr bwMode="auto">
                <a:xfrm flipV="1">
                  <a:off x="2147442" y="4861084"/>
                  <a:ext cx="207823" cy="24431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2" name="Straight Connector 371"/>
                <p:cNvCxnSpPr/>
                <p:nvPr/>
              </p:nvCxnSpPr>
              <p:spPr bwMode="auto">
                <a:xfrm flipV="1">
                  <a:off x="4981562" y="3527167"/>
                  <a:ext cx="301658" cy="65544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73" name="TextBox 372"/>
                <p:cNvSpPr txBox="1"/>
                <p:nvPr/>
              </p:nvSpPr>
              <p:spPr>
                <a:xfrm>
                  <a:off x="1051198" y="3979468"/>
                  <a:ext cx="1244709" cy="1101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Accumulation from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linac</a:t>
                  </a:r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Phase painting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" name="TextBox 373"/>
                <p:cNvSpPr txBox="1"/>
                <p:nvPr/>
              </p:nvSpPr>
              <p:spPr>
                <a:xfrm>
                  <a:off x="3319627" y="4736273"/>
                  <a:ext cx="903299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Pre-cool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" name="TextBox 374"/>
                <p:cNvSpPr txBox="1"/>
                <p:nvPr/>
              </p:nvSpPr>
              <p:spPr>
                <a:xfrm>
                  <a:off x="5180001" y="3836251"/>
                  <a:ext cx="1349016" cy="434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BB cooling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" name="TextBox 375"/>
                <p:cNvSpPr txBox="1"/>
                <p:nvPr/>
              </p:nvSpPr>
              <p:spPr>
                <a:xfrm>
                  <a:off x="1066800" y="5063411"/>
                  <a:ext cx="1131945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41 MeV/u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TextBox 376"/>
                <p:cNvSpPr txBox="1"/>
                <p:nvPr/>
              </p:nvSpPr>
              <p:spPr>
                <a:xfrm>
                  <a:off x="3332554" y="4505456"/>
                  <a:ext cx="846697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4.3 GeV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TextBox 377"/>
                <p:cNvSpPr txBox="1"/>
                <p:nvPr/>
              </p:nvSpPr>
              <p:spPr>
                <a:xfrm>
                  <a:off x="5130609" y="3513420"/>
                  <a:ext cx="1447800" cy="434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78 GeV/u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TextBox 378"/>
                <p:cNvSpPr txBox="1"/>
                <p:nvPr/>
              </p:nvSpPr>
              <p:spPr>
                <a:xfrm>
                  <a:off x="3284865" y="5005159"/>
                  <a:ext cx="1032153" cy="434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" name="TextBox 379"/>
                <p:cNvSpPr txBox="1"/>
                <p:nvPr/>
              </p:nvSpPr>
              <p:spPr>
                <a:xfrm>
                  <a:off x="5225881" y="4133879"/>
                  <a:ext cx="1234994" cy="767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ERL cooler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43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1" name="Straight Connector 380"/>
                <p:cNvCxnSpPr/>
                <p:nvPr/>
              </p:nvCxnSpPr>
              <p:spPr bwMode="auto">
                <a:xfrm>
                  <a:off x="2329967" y="2686725"/>
                  <a:ext cx="0" cy="198407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2" name="TextBox 381"/>
                <p:cNvSpPr txBox="1"/>
                <p:nvPr/>
              </p:nvSpPr>
              <p:spPr>
                <a:xfrm>
                  <a:off x="4081783" y="2649137"/>
                  <a:ext cx="1185005" cy="467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2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ollider Ring</a:t>
                  </a:r>
                  <a:endParaRPr lang="en-US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" name="TextBox 382"/>
                <p:cNvSpPr txBox="1"/>
                <p:nvPr/>
              </p:nvSpPr>
              <p:spPr>
                <a:xfrm>
                  <a:off x="1189293" y="2686725"/>
                  <a:ext cx="1257089" cy="834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Low Energy booster</a:t>
                  </a:r>
                  <a:endParaRPr lang="en-US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4" name="Straight Arrow Connector 383"/>
                <p:cNvCxnSpPr/>
                <p:nvPr/>
              </p:nvCxnSpPr>
              <p:spPr bwMode="auto">
                <a:xfrm>
                  <a:off x="4088200" y="3100872"/>
                  <a:ext cx="113768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85" name="Straight Arrow Connector 384"/>
                <p:cNvCxnSpPr/>
                <p:nvPr/>
              </p:nvCxnSpPr>
              <p:spPr bwMode="auto">
                <a:xfrm flipH="1">
                  <a:off x="1350422" y="3430752"/>
                  <a:ext cx="97954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86" name="Straight Connector 385"/>
                <p:cNvCxnSpPr/>
                <p:nvPr/>
              </p:nvCxnSpPr>
              <p:spPr bwMode="auto">
                <a:xfrm>
                  <a:off x="2352830" y="4836135"/>
                  <a:ext cx="879117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V="1">
                  <a:off x="4110700" y="4145453"/>
                  <a:ext cx="224452" cy="42071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8" name="TextBox 387"/>
                <p:cNvSpPr txBox="1"/>
                <p:nvPr/>
              </p:nvSpPr>
              <p:spPr>
                <a:xfrm>
                  <a:off x="2335154" y="3757898"/>
                  <a:ext cx="930470" cy="1101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Stacking, emittance preservation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9" name="Straight Connector 388"/>
                <p:cNvCxnSpPr/>
                <p:nvPr/>
              </p:nvCxnSpPr>
              <p:spPr bwMode="auto">
                <a:xfrm>
                  <a:off x="4335152" y="4145453"/>
                  <a:ext cx="6722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0" name="TextBox 389"/>
                <p:cNvSpPr txBox="1"/>
                <p:nvPr/>
              </p:nvSpPr>
              <p:spPr>
                <a:xfrm>
                  <a:off x="2306584" y="4795351"/>
                  <a:ext cx="1002710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2.08 GeV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" name="TextBox 390"/>
                <p:cNvSpPr txBox="1"/>
                <p:nvPr/>
              </p:nvSpPr>
              <p:spPr>
                <a:xfrm>
                  <a:off x="2329967" y="5069582"/>
                  <a:ext cx="979327" cy="767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  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1.1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" name="TextBox 391"/>
                <p:cNvSpPr txBox="1"/>
                <p:nvPr/>
              </p:nvSpPr>
              <p:spPr>
                <a:xfrm>
                  <a:off x="5290627" y="4901866"/>
                  <a:ext cx="1223574" cy="701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rgbClr val="00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Lead ion</a:t>
                  </a:r>
                  <a:endParaRPr lang="en-US" sz="36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7" name="TextBox 356"/>
              <p:cNvSpPr txBox="1"/>
              <p:nvPr/>
            </p:nvSpPr>
            <p:spPr>
              <a:xfrm>
                <a:off x="650343" y="5322303"/>
                <a:ext cx="2094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8" name="Straight Connector 357"/>
              <p:cNvCxnSpPr/>
              <p:nvPr/>
            </p:nvCxnSpPr>
            <p:spPr bwMode="auto">
              <a:xfrm flipV="1">
                <a:off x="4526280" y="4627959"/>
                <a:ext cx="355793" cy="24884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9" name="TextBox 358"/>
              <p:cNvSpPr txBox="1"/>
              <p:nvPr/>
            </p:nvSpPr>
            <p:spPr>
              <a:xfrm>
                <a:off x="4677945" y="3962400"/>
                <a:ext cx="1497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Pre-bunch splitting</a:t>
                </a:r>
              </a:p>
            </p:txBody>
          </p:sp>
          <p:cxnSp>
            <p:nvCxnSpPr>
              <p:cNvPr id="360" name="Straight Connector 359"/>
              <p:cNvCxnSpPr/>
              <p:nvPr/>
            </p:nvCxnSpPr>
            <p:spPr bwMode="auto">
              <a:xfrm>
                <a:off x="6043131" y="2895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Arrow Connector 360"/>
              <p:cNvCxnSpPr/>
              <p:nvPr/>
            </p:nvCxnSpPr>
            <p:spPr bwMode="auto">
              <a:xfrm>
                <a:off x="2931372" y="3141096"/>
                <a:ext cx="31089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362" name="TextBox 361"/>
              <p:cNvSpPr txBox="1"/>
              <p:nvPr/>
            </p:nvSpPr>
            <p:spPr>
              <a:xfrm>
                <a:off x="2988368" y="3105090"/>
                <a:ext cx="30155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6442347" y="3559314"/>
                <a:ext cx="12538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unch splitting</a:t>
                </a: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6359315" y="4212175"/>
                <a:ext cx="1497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8153401" y="2972537"/>
                <a:ext cx="2179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0" name="Rectangle 3853"/>
          <p:cNvSpPr>
            <a:spLocks noChangeArrowheads="1"/>
          </p:cNvSpPr>
          <p:nvPr/>
        </p:nvSpPr>
        <p:spPr bwMode="auto">
          <a:xfrm>
            <a:off x="6873328" y="228600"/>
            <a:ext cx="18220017" cy="10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latin typeface="Arial" pitchFamily="34" charset="0"/>
              </a:rPr>
              <a:t>Yuhong</a:t>
            </a:r>
            <a:r>
              <a:rPr lang="en-US" altLang="en-US" sz="4000" b="1" dirty="0" smtClean="0">
                <a:latin typeface="Arial" pitchFamily="34" charset="0"/>
              </a:rPr>
              <a:t> </a:t>
            </a:r>
            <a:r>
              <a:rPr lang="en-US" altLang="en-US" sz="4000" b="1" dirty="0" smtClean="0">
                <a:latin typeface="Arial" pitchFamily="34" charset="0"/>
              </a:rPr>
              <a:t>Zhang, Jefferson </a:t>
            </a:r>
            <a:r>
              <a:rPr lang="en-US" altLang="en-US" sz="4000" b="1" dirty="0">
                <a:latin typeface="Arial" pitchFamily="34" charset="0"/>
              </a:rPr>
              <a:t>Lab, Newport News, VA 23606, USA</a:t>
            </a:r>
            <a:endParaRPr lang="en-US" altLang="en-US" sz="4000" dirty="0">
              <a:latin typeface="Arial" pitchFamily="34" charset="0"/>
            </a:endParaRPr>
          </a:p>
        </p:txBody>
      </p:sp>
      <p:graphicFrame>
        <p:nvGraphicFramePr>
          <p:cNvPr id="273" name="Table 2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70576"/>
              </p:ext>
            </p:extLst>
          </p:nvPr>
        </p:nvGraphicFramePr>
        <p:xfrm>
          <a:off x="6470244" y="40309800"/>
          <a:ext cx="4012002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9802"/>
                <a:gridCol w="533400"/>
                <a:gridCol w="990600"/>
                <a:gridCol w="838200"/>
              </a:tblGrid>
              <a:tr h="15240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beta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4" name="AutoShape 3862"/>
          <p:cNvSpPr>
            <a:spLocks noChangeArrowheads="1"/>
          </p:cNvSpPr>
          <p:nvPr/>
        </p:nvSpPr>
        <p:spPr bwMode="auto">
          <a:xfrm>
            <a:off x="365760" y="42367200"/>
            <a:ext cx="10607040" cy="1219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6538" indent="-236538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Work 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supported by U.S. DOE Contract No. DE-AC05-06OR23177. 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23167</TotalTime>
  <Words>1913</Words>
  <Application>Microsoft Office PowerPoint</Application>
  <PresentationFormat>Custom</PresentationFormat>
  <Paragraphs>782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Birkshire sell</cp:lastModifiedBy>
  <cp:revision>623</cp:revision>
  <cp:lastPrinted>2017-04-10T13:51:49Z</cp:lastPrinted>
  <dcterms:created xsi:type="dcterms:W3CDTF">2003-04-07T21:48:10Z</dcterms:created>
  <dcterms:modified xsi:type="dcterms:W3CDTF">2019-05-09T01:54:47Z</dcterms:modified>
</cp:coreProperties>
</file>