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918400" cy="43891200"/>
  <p:notesSz cx="6934200" cy="9232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33" d="100"/>
          <a:sy n="33" d="100"/>
        </p:scale>
        <p:origin x="-134" y="-67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4113D2-9B2B-4CB0-850C-AFC439583B9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1106262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4113D2-9B2B-4CB0-850C-AFC439583B9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1880235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4113D2-9B2B-4CB0-850C-AFC439583B9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18362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4113D2-9B2B-4CB0-850C-AFC439583B9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113726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4113D2-9B2B-4CB0-850C-AFC439583B9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2075051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4113D2-9B2B-4CB0-850C-AFC439583B9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428714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4113D2-9B2B-4CB0-850C-AFC439583B9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262977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4113D2-9B2B-4CB0-850C-AFC439583B9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275777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113D2-9B2B-4CB0-850C-AFC439583B9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301778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7C4113D2-9B2B-4CB0-850C-AFC439583B9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383640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7C4113D2-9B2B-4CB0-850C-AFC439583B9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2422620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7C4113D2-9B2B-4CB0-850C-AFC439583B9D}" type="datetimeFigureOut">
              <a:rPr lang="en-US" smtClean="0"/>
              <a:t>5/15/2019</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41450B93-F0F8-4F07-90AC-B2B5C007BC8A}" type="slidenum">
              <a:rPr lang="en-US" smtClean="0"/>
              <a:t>‹#›</a:t>
            </a:fld>
            <a:endParaRPr lang="en-US"/>
          </a:p>
        </p:txBody>
      </p:sp>
    </p:spTree>
    <p:extLst>
      <p:ext uri="{BB962C8B-B14F-4D97-AF65-F5344CB8AC3E}">
        <p14:creationId xmlns:p14="http://schemas.microsoft.com/office/powerpoint/2010/main" val="3098852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emf"/><Relationship Id="rId5" Type="http://schemas.openxmlformats.org/officeDocument/2006/relationships/image" Target="../media/image4.wmf"/><Relationship Id="rId10" Type="http://schemas.openxmlformats.org/officeDocument/2006/relationships/image" Target="../media/image9.emf"/><Relationship Id="rId4" Type="http://schemas.openxmlformats.org/officeDocument/2006/relationships/image" Target="../media/image3.jpe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881D695-1090-4447-B219-C6E1D59C806F}"/>
              </a:ext>
            </a:extLst>
          </p:cNvPr>
          <p:cNvPicPr>
            <a:picLocks noChangeAspect="1"/>
          </p:cNvPicPr>
          <p:nvPr/>
        </p:nvPicPr>
        <p:blipFill>
          <a:blip r:embed="rId2"/>
          <a:stretch>
            <a:fillRect/>
          </a:stretch>
        </p:blipFill>
        <p:spPr>
          <a:xfrm rot="3306994">
            <a:off x="9668989" y="28427212"/>
            <a:ext cx="13512711" cy="10463212"/>
          </a:xfrm>
          <a:prstGeom prst="rect">
            <a:avLst/>
          </a:prstGeom>
        </p:spPr>
      </p:pic>
      <p:pic>
        <p:nvPicPr>
          <p:cNvPr id="3" name="Picture 2">
            <a:extLst>
              <a:ext uri="{FF2B5EF4-FFF2-40B4-BE49-F238E27FC236}">
                <a16:creationId xmlns:a16="http://schemas.microsoft.com/office/drawing/2014/main" id="{2FC6815A-E6B2-4262-8E05-D1610B3A662B}"/>
              </a:ext>
            </a:extLst>
          </p:cNvPr>
          <p:cNvPicPr>
            <a:picLocks noChangeAspect="1"/>
          </p:cNvPicPr>
          <p:nvPr/>
        </p:nvPicPr>
        <p:blipFill>
          <a:blip r:embed="rId3"/>
          <a:stretch>
            <a:fillRect/>
          </a:stretch>
        </p:blipFill>
        <p:spPr>
          <a:xfrm>
            <a:off x="20516550" y="15876217"/>
            <a:ext cx="11005517" cy="8961068"/>
          </a:xfrm>
          <a:prstGeom prst="rect">
            <a:avLst/>
          </a:prstGeom>
        </p:spPr>
      </p:pic>
      <p:sp>
        <p:nvSpPr>
          <p:cNvPr id="4" name="Text Box 9"/>
          <p:cNvSpPr txBox="1">
            <a:spLocks noChangeArrowheads="1"/>
          </p:cNvSpPr>
          <p:nvPr/>
        </p:nvSpPr>
        <p:spPr bwMode="auto">
          <a:xfrm>
            <a:off x="19034125" y="2570163"/>
            <a:ext cx="15308262"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898" tIns="219450" rIns="438898" bIns="219450">
            <a:spAutoFit/>
          </a:bodyPr>
          <a:lstStyle>
            <a:lvl1pPr defTabSz="4387850" eaLnBrk="0" hangingPunct="0">
              <a:defRPr sz="2400">
                <a:solidFill>
                  <a:schemeClr val="tx1"/>
                </a:solidFill>
                <a:latin typeface="Times New Roman" panose="02020603050405020304" pitchFamily="18" charset="0"/>
              </a:defRPr>
            </a:lvl1pPr>
            <a:lvl2pPr marL="742950" indent="-285750" defTabSz="4387850" eaLnBrk="0" hangingPunct="0">
              <a:defRPr sz="2400">
                <a:solidFill>
                  <a:schemeClr val="tx1"/>
                </a:solidFill>
                <a:latin typeface="Times New Roman" panose="02020603050405020304" pitchFamily="18" charset="0"/>
              </a:defRPr>
            </a:lvl2pPr>
            <a:lvl3pPr marL="1143000" indent="-228600" defTabSz="4387850" eaLnBrk="0" hangingPunct="0">
              <a:defRPr sz="2400">
                <a:solidFill>
                  <a:schemeClr val="tx1"/>
                </a:solidFill>
                <a:latin typeface="Times New Roman" panose="02020603050405020304" pitchFamily="18" charset="0"/>
              </a:defRPr>
            </a:lvl3pPr>
            <a:lvl4pPr marL="1600200" indent="-228600" defTabSz="4387850" eaLnBrk="0" hangingPunct="0">
              <a:defRPr sz="2400">
                <a:solidFill>
                  <a:schemeClr val="tx1"/>
                </a:solidFill>
                <a:latin typeface="Times New Roman" panose="02020603050405020304" pitchFamily="18" charset="0"/>
              </a:defRPr>
            </a:lvl4pPr>
            <a:lvl5pPr marL="2057400" indent="-228600" defTabSz="4387850" eaLnBrk="0" hangingPunct="0">
              <a:defRPr sz="2400">
                <a:solidFill>
                  <a:schemeClr val="tx1"/>
                </a:solidFill>
                <a:latin typeface="Times New Roman" panose="02020603050405020304" pitchFamily="18" charset="0"/>
              </a:defRPr>
            </a:lvl5pPr>
            <a:lvl6pPr marL="2514600" indent="-228600" defTabSz="43878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3878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3878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38785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5000"/>
              </a:lnSpc>
              <a:spcBef>
                <a:spcPct val="5000"/>
              </a:spcBef>
            </a:pPr>
            <a:r>
              <a:rPr lang="en-US" altLang="en-US" sz="3600" b="1" i="1" dirty="0">
                <a:solidFill>
                  <a:srgbClr val="0070C0"/>
                </a:solidFill>
                <a:latin typeface="Arial" panose="020B0604020202020204" pitchFamily="34" charset="0"/>
              </a:rPr>
              <a:t>Thomas Jefferson National Accelerator Facility</a:t>
            </a:r>
          </a:p>
          <a:p>
            <a:pPr algn="ctr" eaLnBrk="1" hangingPunct="1">
              <a:lnSpc>
                <a:spcPct val="95000"/>
              </a:lnSpc>
              <a:spcBef>
                <a:spcPct val="5000"/>
              </a:spcBef>
            </a:pPr>
            <a:r>
              <a:rPr lang="en-US" altLang="en-US" sz="3600" b="1" i="1" dirty="0">
                <a:solidFill>
                  <a:srgbClr val="0070C0"/>
                </a:solidFill>
                <a:latin typeface="Arial" panose="020B0604020202020204" pitchFamily="34" charset="0"/>
              </a:rPr>
              <a:t>Newport News, Virginia,  USA</a:t>
            </a:r>
          </a:p>
          <a:p>
            <a:pPr algn="ctr" eaLnBrk="1" hangingPunct="1">
              <a:lnSpc>
                <a:spcPct val="90000"/>
              </a:lnSpc>
              <a:spcBef>
                <a:spcPct val="20000"/>
              </a:spcBef>
            </a:pPr>
            <a:r>
              <a:rPr lang="en-US" altLang="en-US" sz="3600" b="1" i="1" dirty="0">
                <a:solidFill>
                  <a:srgbClr val="0070C0"/>
                </a:solidFill>
                <a:latin typeface="Arial" panose="020B0604020202020204" pitchFamily="34" charset="0"/>
              </a:rPr>
              <a:t>Managed by the Jefferson Science Associates,</a:t>
            </a:r>
          </a:p>
          <a:p>
            <a:pPr algn="ctr" eaLnBrk="1" hangingPunct="1">
              <a:lnSpc>
                <a:spcPct val="90000"/>
              </a:lnSpc>
              <a:spcBef>
                <a:spcPct val="20000"/>
              </a:spcBef>
            </a:pPr>
            <a:r>
              <a:rPr lang="en-US" altLang="en-US" sz="3600" b="1" i="1" dirty="0">
                <a:solidFill>
                  <a:srgbClr val="0070C0"/>
                </a:solidFill>
                <a:latin typeface="Arial" panose="020B0604020202020204" pitchFamily="34" charset="0"/>
              </a:rPr>
              <a:t>LLC for the U.S. Department of Energy Office of Science</a:t>
            </a:r>
          </a:p>
          <a:p>
            <a:pPr algn="ctr" eaLnBrk="1" hangingPunct="1">
              <a:lnSpc>
                <a:spcPct val="95000"/>
              </a:lnSpc>
              <a:spcBef>
                <a:spcPct val="5000"/>
              </a:spcBef>
            </a:pPr>
            <a:endParaRPr lang="en-US" altLang="en-US" sz="3600" b="1" i="1" dirty="0">
              <a:solidFill>
                <a:srgbClr val="0070C0"/>
              </a:solidFill>
              <a:latin typeface="Arial" panose="020B0604020202020204" pitchFamily="34" charset="0"/>
            </a:endParaRPr>
          </a:p>
        </p:txBody>
      </p:sp>
      <p:pic>
        <p:nvPicPr>
          <p:cNvPr id="5" name="Picture 465" descr="JLab_logo_text_whit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74900"/>
            <a:ext cx="1256982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7"/>
          <p:cNvSpPr>
            <a:spLocks noChangeArrowheads="1"/>
          </p:cNvSpPr>
          <p:nvPr/>
        </p:nvSpPr>
        <p:spPr bwMode="auto">
          <a:xfrm>
            <a:off x="2589213" y="328355"/>
            <a:ext cx="265525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sz="8000" b="1" dirty="0">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rPr>
              <a:t>An Increased Extraction Energy Booster Complex For The Jefferson Lab Electron Ion Collider*</a:t>
            </a:r>
            <a:endParaRPr lang="en-US" altLang="en-US" sz="8000" b="1" dirty="0">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Text Box 17"/>
          <p:cNvSpPr txBox="1">
            <a:spLocks noChangeArrowheads="1"/>
          </p:cNvSpPr>
          <p:nvPr/>
        </p:nvSpPr>
        <p:spPr bwMode="auto">
          <a:xfrm>
            <a:off x="11163300" y="41913175"/>
            <a:ext cx="157353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898" tIns="219450" rIns="438898" bIns="219450">
            <a:spAutoFit/>
          </a:bodyPr>
          <a:lstStyle>
            <a:lvl1pPr defTabSz="4387850" eaLnBrk="0" hangingPunct="0">
              <a:defRPr sz="2400">
                <a:solidFill>
                  <a:schemeClr val="tx1"/>
                </a:solidFill>
                <a:latin typeface="Times New Roman" panose="02020603050405020304" pitchFamily="18" charset="0"/>
              </a:defRPr>
            </a:lvl1pPr>
            <a:lvl2pPr marL="742950" indent="-285750" defTabSz="4387850" eaLnBrk="0" hangingPunct="0">
              <a:defRPr sz="2400">
                <a:solidFill>
                  <a:schemeClr val="tx1"/>
                </a:solidFill>
                <a:latin typeface="Times New Roman" panose="02020603050405020304" pitchFamily="18" charset="0"/>
              </a:defRPr>
            </a:lvl2pPr>
            <a:lvl3pPr marL="1143000" indent="-228600" defTabSz="4387850" eaLnBrk="0" hangingPunct="0">
              <a:defRPr sz="2400">
                <a:solidFill>
                  <a:schemeClr val="tx1"/>
                </a:solidFill>
                <a:latin typeface="Times New Roman" panose="02020603050405020304" pitchFamily="18" charset="0"/>
              </a:defRPr>
            </a:lvl3pPr>
            <a:lvl4pPr marL="1600200" indent="-228600" defTabSz="4387850" eaLnBrk="0" hangingPunct="0">
              <a:defRPr sz="2400">
                <a:solidFill>
                  <a:schemeClr val="tx1"/>
                </a:solidFill>
                <a:latin typeface="Times New Roman" panose="02020603050405020304" pitchFamily="18" charset="0"/>
              </a:defRPr>
            </a:lvl4pPr>
            <a:lvl5pPr marL="2057400" indent="-228600" defTabSz="4387850" eaLnBrk="0" hangingPunct="0">
              <a:defRPr sz="2400">
                <a:solidFill>
                  <a:schemeClr val="tx1"/>
                </a:solidFill>
                <a:latin typeface="Times New Roman" panose="02020603050405020304" pitchFamily="18" charset="0"/>
              </a:defRPr>
            </a:lvl5pPr>
            <a:lvl6pPr marL="2514600" indent="-228600" defTabSz="43878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3878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3878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38785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dirty="0"/>
              <a:t>*Authored by Jefferson Science Associates, LLC under U.S. DOE Contract No. DE-AC05-06OR23177. The U.S. Government retains a non-exclusive, paid-up, irrevocable, world-wide license to publish or reproduce this manuscript for U.S. Government purposes. </a:t>
            </a:r>
          </a:p>
        </p:txBody>
      </p:sp>
      <p:pic>
        <p:nvPicPr>
          <p:cNvPr id="8" name="Picture 2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138" y="41454388"/>
            <a:ext cx="2760662"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67" descr="JSA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9775" y="42070338"/>
            <a:ext cx="213042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3250" y="41992550"/>
            <a:ext cx="5246688"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738360" y="3164305"/>
            <a:ext cx="11918482" cy="830997"/>
          </a:xfrm>
          <a:prstGeom prst="rect">
            <a:avLst/>
          </a:prstGeom>
          <a:noFill/>
        </p:spPr>
        <p:txBody>
          <a:bodyPr wrap="square" rtlCol="0">
            <a:spAutoFit/>
          </a:bodyPr>
          <a:lstStyle/>
          <a:p>
            <a:pPr algn="ctr"/>
            <a:r>
              <a:rPr lang="en-US" sz="4800" b="1" dirty="0">
                <a:solidFill>
                  <a:schemeClr val="accent5"/>
                </a:solidFill>
              </a:rPr>
              <a:t>E. Nissen</a:t>
            </a:r>
          </a:p>
        </p:txBody>
      </p:sp>
      <p:sp>
        <p:nvSpPr>
          <p:cNvPr id="47" name="Rectangle 46"/>
          <p:cNvSpPr/>
          <p:nvPr/>
        </p:nvSpPr>
        <p:spPr>
          <a:xfrm>
            <a:off x="822960" y="6583680"/>
            <a:ext cx="15428422" cy="8121976"/>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6729364" y="6585584"/>
            <a:ext cx="15010704" cy="8120070"/>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22960" y="25734491"/>
            <a:ext cx="30929580" cy="15299209"/>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044271" y="6789419"/>
            <a:ext cx="15002064" cy="8217634"/>
          </a:xfrm>
          <a:prstGeom prst="rect">
            <a:avLst/>
          </a:prstGeom>
          <a:noFill/>
        </p:spPr>
        <p:txBody>
          <a:bodyPr wrap="square" rtlCol="0">
            <a:spAutoFit/>
          </a:bodyPr>
          <a:lstStyle/>
          <a:p>
            <a:pPr algn="ctr"/>
            <a:r>
              <a:rPr lang="en-GB" sz="4400" b="1" dirty="0">
                <a:latin typeface="Times New Roman" panose="02020603050405020304" pitchFamily="18" charset="0"/>
                <a:cs typeface="Times New Roman" panose="02020603050405020304" pitchFamily="18" charset="0"/>
              </a:rPr>
              <a:t>Abstract</a:t>
            </a:r>
          </a:p>
          <a:p>
            <a:pPr algn="just"/>
            <a:r>
              <a:rPr lang="en-US" sz="4400" dirty="0"/>
              <a:t>The proposed Jefferson Lab Electron Ion Collider (JLEIC) envisions an ion complex composed of an ion </a:t>
            </a:r>
            <a:r>
              <a:rPr lang="en-US" sz="4400" dirty="0" err="1"/>
              <a:t>linac</a:t>
            </a:r>
            <a:r>
              <a:rPr lang="en-US" sz="4400" dirty="0"/>
              <a:t>, two booster synchrotrons and a collider ring. The evolving design of the JLEIC booster required an increase in the extraction energy of the booster from 8 to 12.1 GeV kinetic energy, necessitating two machines instead of one. The decision was also made to switch to warm magnets, thus increasing the total radius of the </a:t>
            </a:r>
            <a:r>
              <a:rPr lang="en-US" sz="4400"/>
              <a:t>8 GeV </a:t>
            </a:r>
            <a:r>
              <a:rPr lang="en-US" sz="4400" dirty="0"/>
              <a:t>booster, with the second booster being the same size as the collider rings. In this work we present the new designs for JLEIC’s Low Energy Booster (LEB) and High Energy Booster (HEB).</a:t>
            </a:r>
            <a:endParaRPr lang="en-US" sz="4400" b="1" dirty="0"/>
          </a:p>
          <a:p>
            <a:pPr algn="just"/>
            <a:endParaRPr lang="en-GB" sz="4400" b="1" dirty="0">
              <a:latin typeface="Times New Roman" panose="02020603050405020304" pitchFamily="18" charset="0"/>
              <a:cs typeface="Times New Roman" panose="02020603050405020304" pitchFamily="18" charset="0"/>
            </a:endParaRPr>
          </a:p>
        </p:txBody>
      </p:sp>
      <p:sp>
        <p:nvSpPr>
          <p:cNvPr id="68" name="TextBox 97">
            <a:extLst>
              <a:ext uri="{FF2B5EF4-FFF2-40B4-BE49-F238E27FC236}">
                <a16:creationId xmlns:a16="http://schemas.microsoft.com/office/drawing/2014/main" id="{A72A6C05-A75F-4709-B531-B28A5D17F6B0}"/>
              </a:ext>
            </a:extLst>
          </p:cNvPr>
          <p:cNvSpPr txBox="1"/>
          <p:nvPr/>
        </p:nvSpPr>
        <p:spPr>
          <a:xfrm>
            <a:off x="16923171" y="6836608"/>
            <a:ext cx="14464458"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a:latin typeface="Times New Roman" panose="02020603050405020304" pitchFamily="18" charset="0"/>
                <a:cs typeface="Times New Roman" panose="02020603050405020304" pitchFamily="18" charset="0"/>
              </a:rPr>
              <a:t>The Proposed JLEIC Complex</a:t>
            </a:r>
          </a:p>
        </p:txBody>
      </p:sp>
      <p:sp>
        <p:nvSpPr>
          <p:cNvPr id="49" name="Rectangle 48">
            <a:extLst>
              <a:ext uri="{FF2B5EF4-FFF2-40B4-BE49-F238E27FC236}">
                <a16:creationId xmlns:a16="http://schemas.microsoft.com/office/drawing/2014/main" id="{3EF13507-B073-4AA6-A790-53F3D78931BB}"/>
              </a:ext>
            </a:extLst>
          </p:cNvPr>
          <p:cNvSpPr/>
          <p:nvPr/>
        </p:nvSpPr>
        <p:spPr>
          <a:xfrm>
            <a:off x="822305" y="15377942"/>
            <a:ext cx="30929580" cy="9792121"/>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5B3312DC-8101-4D4E-B591-2883F4E57C37}"/>
              </a:ext>
            </a:extLst>
          </p:cNvPr>
          <p:cNvSpPr txBox="1"/>
          <p:nvPr/>
        </p:nvSpPr>
        <p:spPr>
          <a:xfrm>
            <a:off x="868044" y="15386015"/>
            <a:ext cx="30872024" cy="830997"/>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The Low Energy Booster (LEB)</a:t>
            </a:r>
          </a:p>
        </p:txBody>
      </p:sp>
      <p:sp>
        <p:nvSpPr>
          <p:cNvPr id="51" name="TextBox 50">
            <a:extLst>
              <a:ext uri="{FF2B5EF4-FFF2-40B4-BE49-F238E27FC236}">
                <a16:creationId xmlns:a16="http://schemas.microsoft.com/office/drawing/2014/main" id="{AE1880C4-4FB0-4D6B-A125-300BFDF6D126}"/>
              </a:ext>
            </a:extLst>
          </p:cNvPr>
          <p:cNvSpPr txBox="1"/>
          <p:nvPr/>
        </p:nvSpPr>
        <p:spPr>
          <a:xfrm>
            <a:off x="871148" y="25961661"/>
            <a:ext cx="30872024" cy="830997"/>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The High Energy Booster (HEB)</a:t>
            </a:r>
          </a:p>
        </p:txBody>
      </p:sp>
      <p:pic>
        <p:nvPicPr>
          <p:cNvPr id="52" name="Picture 51">
            <a:extLst>
              <a:ext uri="{FF2B5EF4-FFF2-40B4-BE49-F238E27FC236}">
                <a16:creationId xmlns:a16="http://schemas.microsoft.com/office/drawing/2014/main" id="{755148CC-B8EF-4C14-AD3B-0520DC40BF53}"/>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4271" y="16671517"/>
            <a:ext cx="10314789" cy="7570294"/>
          </a:xfrm>
          <a:prstGeom prst="rect">
            <a:avLst/>
          </a:prstGeom>
          <a:noFill/>
          <a:ln>
            <a:noFill/>
          </a:ln>
        </p:spPr>
      </p:pic>
      <p:sp>
        <p:nvSpPr>
          <p:cNvPr id="28" name="TextBox 27">
            <a:extLst>
              <a:ext uri="{FF2B5EF4-FFF2-40B4-BE49-F238E27FC236}">
                <a16:creationId xmlns:a16="http://schemas.microsoft.com/office/drawing/2014/main" id="{FB64C307-F6B2-4152-A040-AC9AE0DF8BD4}"/>
              </a:ext>
            </a:extLst>
          </p:cNvPr>
          <p:cNvSpPr txBox="1"/>
          <p:nvPr/>
        </p:nvSpPr>
        <p:spPr>
          <a:xfrm>
            <a:off x="11696701" y="17912347"/>
            <a:ext cx="8680150" cy="5078313"/>
          </a:xfrm>
          <a:prstGeom prst="rect">
            <a:avLst/>
          </a:prstGeom>
          <a:noFill/>
        </p:spPr>
        <p:txBody>
          <a:bodyPr wrap="square" rtlCol="0">
            <a:spAutoFit/>
          </a:bodyPr>
          <a:lstStyle/>
          <a:p>
            <a:pPr algn="just"/>
            <a:r>
              <a:rPr lang="en-US" sz="3600" dirty="0"/>
              <a:t>The Low Energy Booster (LEB) is the first part of the new booster stack in JLEIC. It will,</a:t>
            </a:r>
          </a:p>
          <a:p>
            <a:pPr marL="285750" indent="-285750" algn="just">
              <a:buFont typeface="Arial" panose="020B0604020202020204" pitchFamily="34" charset="0"/>
              <a:buChar char="•"/>
            </a:pPr>
            <a:r>
              <a:rPr lang="en-US" sz="3600" dirty="0"/>
              <a:t>Bring the beam’s kinetic energy from 150 MeV to 8 GeV for protons (or ions of equivalent rigidity)</a:t>
            </a:r>
          </a:p>
          <a:p>
            <a:pPr marL="285750" indent="-285750" algn="just">
              <a:buFont typeface="Arial" panose="020B0604020202020204" pitchFamily="34" charset="0"/>
              <a:buChar char="•"/>
            </a:pPr>
            <a:r>
              <a:rPr lang="en-US" sz="3600" dirty="0"/>
              <a:t>Avoid transition crossing throughout the span of the machine (</a:t>
            </a:r>
            <a:r>
              <a:rPr lang="el-GR" sz="3600" dirty="0">
                <a:latin typeface="Times New Roman" panose="02020603050405020304" pitchFamily="18" charset="0"/>
                <a:cs typeface="Times New Roman" panose="02020603050405020304" pitchFamily="18" charset="0"/>
              </a:rPr>
              <a:t>γ</a:t>
            </a:r>
            <a:r>
              <a:rPr lang="en-US" sz="3600" baseline="-25000" dirty="0">
                <a:cs typeface="Times New Roman" panose="02020603050405020304" pitchFamily="18" charset="0"/>
              </a:rPr>
              <a:t>t</a:t>
            </a:r>
            <a:r>
              <a:rPr lang="en-US" sz="3600" dirty="0">
                <a:cs typeface="Times New Roman" panose="02020603050405020304" pitchFamily="18" charset="0"/>
              </a:rPr>
              <a:t>=10.6)</a:t>
            </a:r>
          </a:p>
          <a:p>
            <a:pPr marL="285750" indent="-285750" algn="just">
              <a:buFont typeface="Arial" panose="020B0604020202020204" pitchFamily="34" charset="0"/>
              <a:buChar char="•"/>
            </a:pPr>
            <a:r>
              <a:rPr lang="en-US" sz="3600" dirty="0">
                <a:cs typeface="Times New Roman" panose="02020603050405020304" pitchFamily="18" charset="0"/>
              </a:rPr>
              <a:t>Have a circumference of 604m</a:t>
            </a:r>
          </a:p>
          <a:p>
            <a:pPr marL="285750" indent="-285750" algn="just">
              <a:buFont typeface="Arial" panose="020B0604020202020204" pitchFamily="34" charset="0"/>
              <a:buChar char="•"/>
            </a:pPr>
            <a:r>
              <a:rPr lang="en-US" sz="3600" dirty="0">
                <a:cs typeface="Times New Roman" panose="02020603050405020304" pitchFamily="18" charset="0"/>
              </a:rPr>
              <a:t>Use warm magnets in a FODO configuration</a:t>
            </a:r>
            <a:endParaRPr lang="en-US" sz="3600" dirty="0"/>
          </a:p>
        </p:txBody>
      </p:sp>
      <p:pic>
        <p:nvPicPr>
          <p:cNvPr id="53" name="Picture 52">
            <a:extLst>
              <a:ext uri="{FF2B5EF4-FFF2-40B4-BE49-F238E27FC236}">
                <a16:creationId xmlns:a16="http://schemas.microsoft.com/office/drawing/2014/main" id="{1B548BE1-0797-4C8E-9CA9-CE06B22B38E4}"/>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57996" y="31818733"/>
            <a:ext cx="10288571" cy="8808866"/>
          </a:xfrm>
          <a:prstGeom prst="rect">
            <a:avLst/>
          </a:prstGeom>
          <a:noFill/>
          <a:ln>
            <a:noFill/>
          </a:ln>
        </p:spPr>
      </p:pic>
      <p:pic>
        <p:nvPicPr>
          <p:cNvPr id="55" name="Picture 54">
            <a:extLst>
              <a:ext uri="{FF2B5EF4-FFF2-40B4-BE49-F238E27FC236}">
                <a16:creationId xmlns:a16="http://schemas.microsoft.com/office/drawing/2014/main" id="{D88A7F89-8D6D-463B-92E2-CFD1415E86A6}"/>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597750" y="27071443"/>
            <a:ext cx="6699275" cy="5648866"/>
          </a:xfrm>
          <a:prstGeom prst="rect">
            <a:avLst/>
          </a:prstGeom>
          <a:noFill/>
          <a:ln>
            <a:noFill/>
          </a:ln>
        </p:spPr>
      </p:pic>
      <p:pic>
        <p:nvPicPr>
          <p:cNvPr id="32" name="Picture 31">
            <a:extLst>
              <a:ext uri="{FF2B5EF4-FFF2-40B4-BE49-F238E27FC236}">
                <a16:creationId xmlns:a16="http://schemas.microsoft.com/office/drawing/2014/main" id="{F30D4101-6496-4AC1-84D5-C3C7926C5AF8}"/>
              </a:ext>
            </a:extLst>
          </p:cNvPr>
          <p:cNvPicPr>
            <a:picLocks noChangeAspect="1"/>
          </p:cNvPicPr>
          <p:nvPr/>
        </p:nvPicPr>
        <p:blipFill>
          <a:blip r:embed="rId11"/>
          <a:stretch>
            <a:fillRect/>
          </a:stretch>
        </p:blipFill>
        <p:spPr>
          <a:xfrm>
            <a:off x="23809869" y="34598843"/>
            <a:ext cx="6177461" cy="4888673"/>
          </a:xfrm>
          <a:prstGeom prst="rect">
            <a:avLst/>
          </a:prstGeom>
        </p:spPr>
      </p:pic>
      <p:sp>
        <p:nvSpPr>
          <p:cNvPr id="56" name="TextBox 55">
            <a:extLst>
              <a:ext uri="{FF2B5EF4-FFF2-40B4-BE49-F238E27FC236}">
                <a16:creationId xmlns:a16="http://schemas.microsoft.com/office/drawing/2014/main" id="{5421B2BE-C734-4087-9E9B-4A3562DCDE0D}"/>
              </a:ext>
            </a:extLst>
          </p:cNvPr>
          <p:cNvSpPr txBox="1"/>
          <p:nvPr/>
        </p:nvSpPr>
        <p:spPr>
          <a:xfrm>
            <a:off x="1748589" y="26663002"/>
            <a:ext cx="9897978" cy="5016758"/>
          </a:xfrm>
          <a:prstGeom prst="rect">
            <a:avLst/>
          </a:prstGeom>
          <a:noFill/>
        </p:spPr>
        <p:txBody>
          <a:bodyPr wrap="square" rtlCol="0">
            <a:spAutoFit/>
          </a:bodyPr>
          <a:lstStyle/>
          <a:p>
            <a:pPr algn="just"/>
            <a:r>
              <a:rPr lang="en-US" sz="3200" dirty="0"/>
              <a:t>The High Energy Booster (HEB) is the second part of the new booster stack in JLEIC. It will,</a:t>
            </a:r>
          </a:p>
          <a:p>
            <a:pPr marL="285750" indent="-285750" algn="just">
              <a:buFont typeface="Arial" panose="020B0604020202020204" pitchFamily="34" charset="0"/>
              <a:buChar char="•"/>
            </a:pPr>
            <a:r>
              <a:rPr lang="en-US" sz="3200" dirty="0"/>
              <a:t>Bring the beam’s kinetic energy from 8 GeV to 12.101 GeV (13 GeV/c) for protons (or ions of equivalent rigidity)</a:t>
            </a:r>
          </a:p>
          <a:p>
            <a:pPr marL="285750" indent="-285750" algn="just">
              <a:buFont typeface="Arial" panose="020B0604020202020204" pitchFamily="34" charset="0"/>
              <a:buChar char="•"/>
            </a:pPr>
            <a:r>
              <a:rPr lang="en-US" sz="3200" dirty="0"/>
              <a:t>Avoid transition crossing throughout the span of the machine (</a:t>
            </a:r>
            <a:r>
              <a:rPr lang="el-GR" sz="3200" dirty="0">
                <a:latin typeface="Times New Roman" panose="02020603050405020304" pitchFamily="18" charset="0"/>
                <a:cs typeface="Times New Roman" panose="02020603050405020304" pitchFamily="18" charset="0"/>
              </a:rPr>
              <a:t>γ</a:t>
            </a:r>
            <a:r>
              <a:rPr lang="en-US" sz="3200" baseline="-25000" dirty="0">
                <a:cs typeface="Times New Roman" panose="02020603050405020304" pitchFamily="18" charset="0"/>
              </a:rPr>
              <a:t>t</a:t>
            </a:r>
            <a:r>
              <a:rPr lang="en-US" sz="3200" dirty="0">
                <a:cs typeface="Times New Roman" panose="02020603050405020304" pitchFamily="18" charset="0"/>
              </a:rPr>
              <a:t>=14.745)</a:t>
            </a:r>
          </a:p>
          <a:p>
            <a:pPr marL="285750" indent="-285750" algn="just">
              <a:buFont typeface="Arial" panose="020B0604020202020204" pitchFamily="34" charset="0"/>
              <a:buChar char="•"/>
            </a:pPr>
            <a:r>
              <a:rPr lang="en-US" sz="3200" dirty="0">
                <a:cs typeface="Times New Roman" panose="02020603050405020304" pitchFamily="18" charset="0"/>
              </a:rPr>
              <a:t>Have a circumference of 2341m, matching the footprint of the electron collider ring</a:t>
            </a:r>
          </a:p>
          <a:p>
            <a:pPr marL="285750" indent="-285750" algn="just">
              <a:buFont typeface="Arial" panose="020B0604020202020204" pitchFamily="34" charset="0"/>
              <a:buChar char="•"/>
            </a:pPr>
            <a:r>
              <a:rPr lang="en-US" sz="3200" dirty="0">
                <a:cs typeface="Times New Roman" panose="02020603050405020304" pitchFamily="18" charset="0"/>
              </a:rPr>
              <a:t>Use warm magnets in a FODO configuration</a:t>
            </a:r>
            <a:endParaRPr lang="en-US" sz="3200" dirty="0"/>
          </a:p>
        </p:txBody>
      </p:sp>
      <p:sp>
        <p:nvSpPr>
          <p:cNvPr id="33" name="Speech Bubble: Rectangle 32">
            <a:extLst>
              <a:ext uri="{FF2B5EF4-FFF2-40B4-BE49-F238E27FC236}">
                <a16:creationId xmlns:a16="http://schemas.microsoft.com/office/drawing/2014/main" id="{60727292-FD0C-4084-AA21-C330C02951B7}"/>
              </a:ext>
            </a:extLst>
          </p:cNvPr>
          <p:cNvSpPr/>
          <p:nvPr/>
        </p:nvSpPr>
        <p:spPr>
          <a:xfrm>
            <a:off x="22009768" y="26319290"/>
            <a:ext cx="9482925" cy="7539778"/>
          </a:xfrm>
          <a:prstGeom prst="wedgeRectCallout">
            <a:avLst>
              <a:gd name="adj1" fmla="val -84609"/>
              <a:gd name="adj2" fmla="val 21060"/>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peech Bubble: Rectangle 34">
            <a:extLst>
              <a:ext uri="{FF2B5EF4-FFF2-40B4-BE49-F238E27FC236}">
                <a16:creationId xmlns:a16="http://schemas.microsoft.com/office/drawing/2014/main" id="{95A887BD-7D2E-4486-8635-D54D1B15D55B}"/>
              </a:ext>
            </a:extLst>
          </p:cNvPr>
          <p:cNvSpPr/>
          <p:nvPr/>
        </p:nvSpPr>
        <p:spPr>
          <a:xfrm>
            <a:off x="22009768" y="34139068"/>
            <a:ext cx="9482925" cy="6488531"/>
          </a:xfrm>
          <a:prstGeom prst="wedgeRectCallout">
            <a:avLst>
              <a:gd name="adj1" fmla="val -79166"/>
              <a:gd name="adj2" fmla="val 25478"/>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8333CD-EFB8-4CF4-AD9C-885130BC1256}"/>
              </a:ext>
            </a:extLst>
          </p:cNvPr>
          <p:cNvSpPr txBox="1"/>
          <p:nvPr/>
        </p:nvSpPr>
        <p:spPr>
          <a:xfrm>
            <a:off x="22122275" y="26346381"/>
            <a:ext cx="9265354"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Matched Geometry to Electron Collider Ring</a:t>
            </a:r>
          </a:p>
        </p:txBody>
      </p:sp>
      <p:sp>
        <p:nvSpPr>
          <p:cNvPr id="38" name="TextBox 37">
            <a:extLst>
              <a:ext uri="{FF2B5EF4-FFF2-40B4-BE49-F238E27FC236}">
                <a16:creationId xmlns:a16="http://schemas.microsoft.com/office/drawing/2014/main" id="{8AE0B54A-9BD5-4B1A-8E76-1EA9158F72C2}"/>
              </a:ext>
            </a:extLst>
          </p:cNvPr>
          <p:cNvSpPr txBox="1"/>
          <p:nvPr/>
        </p:nvSpPr>
        <p:spPr>
          <a:xfrm>
            <a:off x="22198475" y="34115697"/>
            <a:ext cx="912774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FODO Arcs</a:t>
            </a:r>
          </a:p>
        </p:txBody>
      </p:sp>
      <p:sp>
        <p:nvSpPr>
          <p:cNvPr id="39" name="Rectangle 38">
            <a:extLst>
              <a:ext uri="{FF2B5EF4-FFF2-40B4-BE49-F238E27FC236}">
                <a16:creationId xmlns:a16="http://schemas.microsoft.com/office/drawing/2014/main" id="{5C0BE356-20D2-42DE-B0F7-B66337D3F491}"/>
              </a:ext>
            </a:extLst>
          </p:cNvPr>
          <p:cNvSpPr/>
          <p:nvPr/>
        </p:nvSpPr>
        <p:spPr>
          <a:xfrm>
            <a:off x="1256978" y="26319290"/>
            <a:ext cx="10689625" cy="14308309"/>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A03DCF8-31AD-4E89-A44D-C1997571E0D5}"/>
              </a:ext>
            </a:extLst>
          </p:cNvPr>
          <p:cNvSpPr txBox="1"/>
          <p:nvPr/>
        </p:nvSpPr>
        <p:spPr>
          <a:xfrm>
            <a:off x="22296474" y="32801441"/>
            <a:ext cx="8805626" cy="923330"/>
          </a:xfrm>
          <a:prstGeom prst="rect">
            <a:avLst/>
          </a:prstGeom>
          <a:noFill/>
        </p:spPr>
        <p:txBody>
          <a:bodyPr wrap="square" rtlCol="0">
            <a:spAutoFit/>
          </a:bodyPr>
          <a:lstStyle/>
          <a:p>
            <a:pPr algn="just"/>
            <a:r>
              <a:rPr lang="en-US" dirty="0"/>
              <a:t>The electron collider ring has spin rotators at the ends of each arc, these include bending in them which necessitates additional bending to match the geometry. This extra bending is used to suppress the dispersion coming from the arcs.</a:t>
            </a:r>
          </a:p>
        </p:txBody>
      </p:sp>
      <p:sp>
        <p:nvSpPr>
          <p:cNvPr id="41" name="TextBox 40">
            <a:extLst>
              <a:ext uri="{FF2B5EF4-FFF2-40B4-BE49-F238E27FC236}">
                <a16:creationId xmlns:a16="http://schemas.microsoft.com/office/drawing/2014/main" id="{FEBA1883-A6E9-4EA1-B60F-B34E3D891370}"/>
              </a:ext>
            </a:extLst>
          </p:cNvPr>
          <p:cNvSpPr txBox="1"/>
          <p:nvPr/>
        </p:nvSpPr>
        <p:spPr>
          <a:xfrm>
            <a:off x="22198475" y="39393800"/>
            <a:ext cx="9127746" cy="1200329"/>
          </a:xfrm>
          <a:prstGeom prst="rect">
            <a:avLst/>
          </a:prstGeom>
          <a:noFill/>
        </p:spPr>
        <p:txBody>
          <a:bodyPr wrap="square" rtlCol="0">
            <a:spAutoFit/>
          </a:bodyPr>
          <a:lstStyle/>
          <a:p>
            <a:pPr algn="just"/>
            <a:r>
              <a:rPr lang="en-US" dirty="0"/>
              <a:t>The arcs use a FODO cell with a phase advance per cell of 108°/cell. This arc uses 2 HEB cells for each 3 electron collider ring cells. Matching the geometry of the dispersion suppressors thus requires different bending at the ends of the arcs. This means that dispersion is not fully suppressed in the arcs, and it must be done in the spin rotator section.</a:t>
            </a:r>
          </a:p>
        </p:txBody>
      </p:sp>
      <p:pic>
        <p:nvPicPr>
          <p:cNvPr id="63" name="Picture 370">
            <a:extLst>
              <a:ext uri="{FF2B5EF4-FFF2-40B4-BE49-F238E27FC236}">
                <a16:creationId xmlns:a16="http://schemas.microsoft.com/office/drawing/2014/main" id="{06F3FB8F-9D1A-4A92-B129-F1950167A6F3}"/>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7409905" y="7561670"/>
            <a:ext cx="13850233" cy="677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ectangle 41">
            <a:extLst>
              <a:ext uri="{FF2B5EF4-FFF2-40B4-BE49-F238E27FC236}">
                <a16:creationId xmlns:a16="http://schemas.microsoft.com/office/drawing/2014/main" id="{F4E52D56-5688-457D-83C1-1B8517841C18}"/>
              </a:ext>
            </a:extLst>
          </p:cNvPr>
          <p:cNvSpPr/>
          <p:nvPr/>
        </p:nvSpPr>
        <p:spPr>
          <a:xfrm rot="813547">
            <a:off x="27317701" y="8494805"/>
            <a:ext cx="241300" cy="3936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A23B5CE-104F-4E1E-B5ED-EC1E97CE1C6E}"/>
              </a:ext>
            </a:extLst>
          </p:cNvPr>
          <p:cNvSpPr/>
          <p:nvPr/>
        </p:nvSpPr>
        <p:spPr>
          <a:xfrm rot="813547">
            <a:off x="25971501" y="11377705"/>
            <a:ext cx="241300" cy="3936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9741666-E0BD-49EF-9915-2A7A7F927981}"/>
              </a:ext>
            </a:extLst>
          </p:cNvPr>
          <p:cNvSpPr txBox="1"/>
          <p:nvPr/>
        </p:nvSpPr>
        <p:spPr>
          <a:xfrm>
            <a:off x="412639" y="370176"/>
            <a:ext cx="1890713" cy="400110"/>
          </a:xfrm>
          <a:prstGeom prst="rect">
            <a:avLst/>
          </a:prstGeom>
          <a:noFill/>
        </p:spPr>
        <p:txBody>
          <a:bodyPr wrap="square" rtlCol="0">
            <a:spAutoFit/>
          </a:bodyPr>
          <a:lstStyle/>
          <a:p>
            <a:r>
              <a:rPr lang="en-US" sz="2000" b="1" dirty="0"/>
              <a:t>MOPRB098</a:t>
            </a:r>
          </a:p>
        </p:txBody>
      </p:sp>
    </p:spTree>
    <p:extLst>
      <p:ext uri="{BB962C8B-B14F-4D97-AF65-F5344CB8AC3E}">
        <p14:creationId xmlns:p14="http://schemas.microsoft.com/office/powerpoint/2010/main" val="1913600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3210</TotalTime>
  <Words>510</Words>
  <Application>Microsoft Office PowerPoint</Application>
  <PresentationFormat>Custom</PresentationFormat>
  <Paragraphs>27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Unicode MS</vt:lpstr>
      <vt:lpstr>Calibri</vt:lpstr>
      <vt:lpstr>Calibri Light</vt:lpstr>
      <vt:lpstr>Times New Roman</vt:lpstr>
      <vt:lpstr>Office Theme</vt:lpstr>
      <vt:lpstr>PowerPoint Presentation</vt:lpstr>
    </vt:vector>
  </TitlesOfParts>
  <Company>Jefferson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Nissen</dc:creator>
  <cp:lastModifiedBy>enissen</cp:lastModifiedBy>
  <cp:revision>106</cp:revision>
  <cp:lastPrinted>2018-04-18T20:34:13Z</cp:lastPrinted>
  <dcterms:created xsi:type="dcterms:W3CDTF">2017-05-04T19:23:08Z</dcterms:created>
  <dcterms:modified xsi:type="dcterms:W3CDTF">2019-05-15T12:56:34Z</dcterms:modified>
</cp:coreProperties>
</file>