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918400" cy="43891200"/>
  <p:notesSz cx="6934200" cy="92329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CC0066"/>
    <a:srgbClr val="FF5050"/>
    <a:srgbClr val="000099"/>
    <a:srgbClr val="003399"/>
    <a:srgbClr val="80808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7723" autoAdjust="0"/>
  </p:normalViewPr>
  <p:slideViewPr>
    <p:cSldViewPr>
      <p:cViewPr>
        <p:scale>
          <a:sx n="42" d="100"/>
          <a:sy n="42" d="100"/>
        </p:scale>
        <p:origin x="1014" y="30"/>
      </p:cViewPr>
      <p:guideLst>
        <p:guide orient="horz" pos="13824"/>
        <p:guide pos="10368"/>
      </p:guideLst>
    </p:cSldViewPr>
  </p:slideViewPr>
  <p:outlineViewPr>
    <p:cViewPr>
      <p:scale>
        <a:sx n="33" d="100"/>
        <a:sy n="33" d="100"/>
      </p:scale>
      <p:origin x="0" y="0"/>
    </p:cViewPr>
  </p:outlineViewPr>
  <p:notesTextViewPr>
    <p:cViewPr>
      <p:scale>
        <a:sx n="25" d="100"/>
        <a:sy n="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005138" cy="460375"/>
          </a:xfrm>
          <a:prstGeom prst="rect">
            <a:avLst/>
          </a:prstGeom>
          <a:noFill/>
          <a:ln w="9525">
            <a:noFill/>
            <a:miter lim="800000"/>
            <a:headEnd/>
            <a:tailEnd/>
          </a:ln>
        </p:spPr>
        <p:txBody>
          <a:bodyPr vert="horz" wrap="square" lIns="92372" tIns="46186" rIns="92372" bIns="46186" numCol="1" anchor="t" anchorCtr="0" compatLnSpc="1">
            <a:prstTxWarp prst="textNoShape">
              <a:avLst/>
            </a:prstTxWarp>
          </a:bodyPr>
          <a:lstStyle>
            <a:lvl1pPr defTabSz="890588" eaLnBrk="1" hangingPunct="1">
              <a:defRPr sz="1200"/>
            </a:lvl1pPr>
          </a:lstStyle>
          <a:p>
            <a:pPr>
              <a:defRPr/>
            </a:pPr>
            <a:endParaRPr lang="ru-RU"/>
          </a:p>
        </p:txBody>
      </p:sp>
      <p:sp>
        <p:nvSpPr>
          <p:cNvPr id="4099" name="Rectangle 1027"/>
          <p:cNvSpPr>
            <a:spLocks noGrp="1" noChangeArrowheads="1"/>
          </p:cNvSpPr>
          <p:nvPr>
            <p:ph type="dt" sz="quarter" idx="1"/>
          </p:nvPr>
        </p:nvSpPr>
        <p:spPr bwMode="auto">
          <a:xfrm>
            <a:off x="3929063" y="0"/>
            <a:ext cx="3005137" cy="460375"/>
          </a:xfrm>
          <a:prstGeom prst="rect">
            <a:avLst/>
          </a:prstGeom>
          <a:noFill/>
          <a:ln w="9525">
            <a:noFill/>
            <a:miter lim="800000"/>
            <a:headEnd/>
            <a:tailEnd/>
          </a:ln>
        </p:spPr>
        <p:txBody>
          <a:bodyPr vert="horz" wrap="square" lIns="92372" tIns="46186" rIns="92372" bIns="46186" numCol="1" anchor="t" anchorCtr="0" compatLnSpc="1">
            <a:prstTxWarp prst="textNoShape">
              <a:avLst/>
            </a:prstTxWarp>
          </a:bodyPr>
          <a:lstStyle>
            <a:lvl1pPr algn="r" defTabSz="890588" eaLnBrk="1" hangingPunct="1">
              <a:defRPr sz="1200"/>
            </a:lvl1pPr>
          </a:lstStyle>
          <a:p>
            <a:pPr>
              <a:defRPr/>
            </a:pPr>
            <a:endParaRPr lang="ru-RU"/>
          </a:p>
        </p:txBody>
      </p:sp>
      <p:sp>
        <p:nvSpPr>
          <p:cNvPr id="4100" name="Rectangle 1028"/>
          <p:cNvSpPr>
            <a:spLocks noGrp="1" noChangeArrowheads="1"/>
          </p:cNvSpPr>
          <p:nvPr>
            <p:ph type="ftr" sz="quarter" idx="2"/>
          </p:nvPr>
        </p:nvSpPr>
        <p:spPr bwMode="auto">
          <a:xfrm>
            <a:off x="0" y="8772525"/>
            <a:ext cx="3005138" cy="460375"/>
          </a:xfrm>
          <a:prstGeom prst="rect">
            <a:avLst/>
          </a:prstGeom>
          <a:noFill/>
          <a:ln w="9525">
            <a:noFill/>
            <a:miter lim="800000"/>
            <a:headEnd/>
            <a:tailEnd/>
          </a:ln>
        </p:spPr>
        <p:txBody>
          <a:bodyPr vert="horz" wrap="square" lIns="92372" tIns="46186" rIns="92372" bIns="46186" numCol="1" anchor="b" anchorCtr="0" compatLnSpc="1">
            <a:prstTxWarp prst="textNoShape">
              <a:avLst/>
            </a:prstTxWarp>
          </a:bodyPr>
          <a:lstStyle>
            <a:lvl1pPr defTabSz="890588" eaLnBrk="1" hangingPunct="1">
              <a:defRPr sz="1200"/>
            </a:lvl1pPr>
          </a:lstStyle>
          <a:p>
            <a:pPr>
              <a:defRPr/>
            </a:pPr>
            <a:endParaRPr lang="ru-RU"/>
          </a:p>
        </p:txBody>
      </p:sp>
      <p:sp>
        <p:nvSpPr>
          <p:cNvPr id="4101" name="Rectangle 1029"/>
          <p:cNvSpPr>
            <a:spLocks noGrp="1" noChangeArrowheads="1"/>
          </p:cNvSpPr>
          <p:nvPr>
            <p:ph type="sldNum" sz="quarter" idx="3"/>
          </p:nvPr>
        </p:nvSpPr>
        <p:spPr bwMode="auto">
          <a:xfrm>
            <a:off x="3929063" y="8772525"/>
            <a:ext cx="3005137" cy="460375"/>
          </a:xfrm>
          <a:prstGeom prst="rect">
            <a:avLst/>
          </a:prstGeom>
          <a:noFill/>
          <a:ln w="9525">
            <a:noFill/>
            <a:miter lim="800000"/>
            <a:headEnd/>
            <a:tailEnd/>
          </a:ln>
        </p:spPr>
        <p:txBody>
          <a:bodyPr vert="horz" wrap="square" lIns="92372" tIns="46186" rIns="92372" bIns="46186" numCol="1" anchor="b" anchorCtr="0" compatLnSpc="1">
            <a:prstTxWarp prst="textNoShape">
              <a:avLst/>
            </a:prstTxWarp>
          </a:bodyPr>
          <a:lstStyle>
            <a:lvl1pPr algn="r" defTabSz="890588" eaLnBrk="1" hangingPunct="1">
              <a:defRPr sz="1200">
                <a:cs typeface="Times New Roman" panose="02020603050405020304" pitchFamily="18" charset="0"/>
              </a:defRPr>
            </a:lvl1pPr>
          </a:lstStyle>
          <a:p>
            <a:pPr>
              <a:defRPr/>
            </a:pPr>
            <a:fld id="{006CB10F-C4CB-406D-887E-DEF5DDD88616}" type="slidenum">
              <a:rPr lang="ar-SA" altLang="ru-RU"/>
              <a:pPr>
                <a:defRPr/>
              </a:pPr>
              <a:t>‹#›</a:t>
            </a:fld>
            <a:endParaRPr lang="en-US" altLang="ru-RU"/>
          </a:p>
        </p:txBody>
      </p:sp>
    </p:spTree>
    <p:extLst>
      <p:ext uri="{BB962C8B-B14F-4D97-AF65-F5344CB8AC3E}">
        <p14:creationId xmlns:p14="http://schemas.microsoft.com/office/powerpoint/2010/main" val="4168824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05138" cy="460375"/>
          </a:xfrm>
          <a:prstGeom prst="rect">
            <a:avLst/>
          </a:prstGeom>
          <a:noFill/>
          <a:ln w="9525">
            <a:noFill/>
            <a:miter lim="800000"/>
            <a:headEnd/>
            <a:tailEnd/>
          </a:ln>
        </p:spPr>
        <p:txBody>
          <a:bodyPr vert="horz" wrap="square" lIns="92372" tIns="46186" rIns="92372" bIns="46186" numCol="1" anchor="t" anchorCtr="0" compatLnSpc="1">
            <a:prstTxWarp prst="textNoShape">
              <a:avLst/>
            </a:prstTxWarp>
          </a:bodyPr>
          <a:lstStyle>
            <a:lvl1pPr defTabSz="890588" eaLnBrk="1" hangingPunct="1">
              <a:defRPr sz="1200"/>
            </a:lvl1pPr>
          </a:lstStyle>
          <a:p>
            <a:pPr>
              <a:defRPr/>
            </a:pPr>
            <a:endParaRPr lang="ru-RU"/>
          </a:p>
        </p:txBody>
      </p:sp>
      <p:sp>
        <p:nvSpPr>
          <p:cNvPr id="9219" name="Rectangle 3"/>
          <p:cNvSpPr>
            <a:spLocks noGrp="1" noChangeArrowheads="1"/>
          </p:cNvSpPr>
          <p:nvPr>
            <p:ph type="dt" idx="1"/>
          </p:nvPr>
        </p:nvSpPr>
        <p:spPr bwMode="auto">
          <a:xfrm>
            <a:off x="3927475" y="0"/>
            <a:ext cx="3005138" cy="460375"/>
          </a:xfrm>
          <a:prstGeom prst="rect">
            <a:avLst/>
          </a:prstGeom>
          <a:noFill/>
          <a:ln w="9525">
            <a:noFill/>
            <a:miter lim="800000"/>
            <a:headEnd/>
            <a:tailEnd/>
          </a:ln>
        </p:spPr>
        <p:txBody>
          <a:bodyPr vert="horz" wrap="square" lIns="92372" tIns="46186" rIns="92372" bIns="46186" numCol="1" anchor="t" anchorCtr="0" compatLnSpc="1">
            <a:prstTxWarp prst="textNoShape">
              <a:avLst/>
            </a:prstTxWarp>
          </a:bodyPr>
          <a:lstStyle>
            <a:lvl1pPr algn="r" defTabSz="890588" eaLnBrk="1" hangingPunct="1">
              <a:defRPr sz="1200"/>
            </a:lvl1pPr>
          </a:lstStyle>
          <a:p>
            <a:pPr>
              <a:defRPr/>
            </a:pPr>
            <a:endParaRPr lang="ru-RU"/>
          </a:p>
        </p:txBody>
      </p:sp>
      <p:sp>
        <p:nvSpPr>
          <p:cNvPr id="2052" name="Rectangle 4"/>
          <p:cNvSpPr>
            <a:spLocks noGrp="1" noRot="1" noChangeAspect="1" noChangeArrowheads="1" noTextEdit="1"/>
          </p:cNvSpPr>
          <p:nvPr>
            <p:ph type="sldImg" idx="2"/>
          </p:nvPr>
        </p:nvSpPr>
        <p:spPr bwMode="auto">
          <a:xfrm>
            <a:off x="2168525" y="692150"/>
            <a:ext cx="25971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93738" y="4386263"/>
            <a:ext cx="5546725" cy="4154487"/>
          </a:xfrm>
          <a:prstGeom prst="rect">
            <a:avLst/>
          </a:prstGeom>
          <a:noFill/>
          <a:ln w="9525">
            <a:noFill/>
            <a:miter lim="800000"/>
            <a:headEnd/>
            <a:tailEnd/>
          </a:ln>
        </p:spPr>
        <p:txBody>
          <a:bodyPr vert="horz" wrap="square" lIns="92372" tIns="46186" rIns="92372" bIns="461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770938"/>
            <a:ext cx="3005138" cy="460375"/>
          </a:xfrm>
          <a:prstGeom prst="rect">
            <a:avLst/>
          </a:prstGeom>
          <a:noFill/>
          <a:ln w="9525">
            <a:noFill/>
            <a:miter lim="800000"/>
            <a:headEnd/>
            <a:tailEnd/>
          </a:ln>
        </p:spPr>
        <p:txBody>
          <a:bodyPr vert="horz" wrap="square" lIns="92372" tIns="46186" rIns="92372" bIns="46186" numCol="1" anchor="b" anchorCtr="0" compatLnSpc="1">
            <a:prstTxWarp prst="textNoShape">
              <a:avLst/>
            </a:prstTxWarp>
          </a:bodyPr>
          <a:lstStyle>
            <a:lvl1pPr defTabSz="890588" eaLnBrk="1" hangingPunct="1">
              <a:defRPr sz="1200"/>
            </a:lvl1pPr>
          </a:lstStyle>
          <a:p>
            <a:pPr>
              <a:defRPr/>
            </a:pPr>
            <a:endParaRPr lang="ru-RU"/>
          </a:p>
        </p:txBody>
      </p:sp>
      <p:sp>
        <p:nvSpPr>
          <p:cNvPr id="9223" name="Rectangle 7"/>
          <p:cNvSpPr>
            <a:spLocks noGrp="1" noChangeArrowheads="1"/>
          </p:cNvSpPr>
          <p:nvPr>
            <p:ph type="sldNum" sz="quarter" idx="5"/>
          </p:nvPr>
        </p:nvSpPr>
        <p:spPr bwMode="auto">
          <a:xfrm>
            <a:off x="3927475" y="8770938"/>
            <a:ext cx="3005138" cy="460375"/>
          </a:xfrm>
          <a:prstGeom prst="rect">
            <a:avLst/>
          </a:prstGeom>
          <a:noFill/>
          <a:ln w="9525">
            <a:noFill/>
            <a:miter lim="800000"/>
            <a:headEnd/>
            <a:tailEnd/>
          </a:ln>
        </p:spPr>
        <p:txBody>
          <a:bodyPr vert="horz" wrap="square" lIns="92372" tIns="46186" rIns="92372" bIns="46186" numCol="1" anchor="b" anchorCtr="0" compatLnSpc="1">
            <a:prstTxWarp prst="textNoShape">
              <a:avLst/>
            </a:prstTxWarp>
          </a:bodyPr>
          <a:lstStyle>
            <a:lvl1pPr algn="r" defTabSz="890588" eaLnBrk="1" hangingPunct="1">
              <a:defRPr sz="1200">
                <a:cs typeface="Times New Roman" panose="02020603050405020304" pitchFamily="18" charset="0"/>
              </a:defRPr>
            </a:lvl1pPr>
          </a:lstStyle>
          <a:p>
            <a:pPr>
              <a:defRPr/>
            </a:pPr>
            <a:fld id="{7F86D405-F971-43D1-A938-A392F9BF3E46}" type="slidenum">
              <a:rPr lang="ar-SA" altLang="ru-RU"/>
              <a:pPr>
                <a:defRPr/>
              </a:pPr>
              <a:t>‹#›</a:t>
            </a:fld>
            <a:endParaRPr lang="en-US" altLang="ru-RU"/>
          </a:p>
        </p:txBody>
      </p:sp>
    </p:spTree>
    <p:extLst>
      <p:ext uri="{BB962C8B-B14F-4D97-AF65-F5344CB8AC3E}">
        <p14:creationId xmlns:p14="http://schemas.microsoft.com/office/powerpoint/2010/main" val="1587492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spcBef>
                <a:spcPct val="30000"/>
              </a:spcBef>
              <a:defRPr sz="1200">
                <a:solidFill>
                  <a:schemeClr val="tx1"/>
                </a:solidFill>
                <a:latin typeface="Times New Roman" panose="02020603050405020304" pitchFamily="18" charset="0"/>
              </a:defRPr>
            </a:lvl1pPr>
            <a:lvl2pPr marL="742950" indent="-285750" defTabSz="890588">
              <a:spcBef>
                <a:spcPct val="30000"/>
              </a:spcBef>
              <a:defRPr sz="1200">
                <a:solidFill>
                  <a:schemeClr val="tx1"/>
                </a:solidFill>
                <a:latin typeface="Times New Roman" panose="02020603050405020304" pitchFamily="18" charset="0"/>
              </a:defRPr>
            </a:lvl2pPr>
            <a:lvl3pPr marL="1143000" indent="-228600" defTabSz="890588">
              <a:spcBef>
                <a:spcPct val="30000"/>
              </a:spcBef>
              <a:defRPr sz="1200">
                <a:solidFill>
                  <a:schemeClr val="tx1"/>
                </a:solidFill>
                <a:latin typeface="Times New Roman" panose="02020603050405020304" pitchFamily="18" charset="0"/>
              </a:defRPr>
            </a:lvl3pPr>
            <a:lvl4pPr marL="1600200" indent="-228600" defTabSz="890588">
              <a:spcBef>
                <a:spcPct val="30000"/>
              </a:spcBef>
              <a:defRPr sz="1200">
                <a:solidFill>
                  <a:schemeClr val="tx1"/>
                </a:solidFill>
                <a:latin typeface="Times New Roman" panose="02020603050405020304" pitchFamily="18" charset="0"/>
              </a:defRPr>
            </a:lvl4pPr>
            <a:lvl5pPr marL="2057400" indent="-228600" defTabSz="890588">
              <a:spcBef>
                <a:spcPct val="30000"/>
              </a:spcBef>
              <a:defRPr sz="1200">
                <a:solidFill>
                  <a:schemeClr val="tx1"/>
                </a:solidFill>
                <a:latin typeface="Times New Roman" panose="02020603050405020304" pitchFamily="18" charset="0"/>
              </a:defRPr>
            </a:lvl5pPr>
            <a:lvl6pPr marL="2514600" indent="-228600" defTabSz="8905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905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905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905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A59F7C-FB03-4CB3-B25D-162482B76B5F}" type="slidenum">
              <a:rPr lang="ar-SA" altLang="ru-RU" smtClean="0"/>
              <a:pPr>
                <a:spcBef>
                  <a:spcPct val="0"/>
                </a:spcBef>
              </a:pPr>
              <a:t>1</a:t>
            </a:fld>
            <a:endParaRPr lang="en-US" altLang="ru-RU"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65410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3635038"/>
            <a:ext cx="27981275" cy="94075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24871363"/>
            <a:ext cx="23044150" cy="11217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52A4B25-718B-41A3-8ADA-2BA89B06EF8E}" type="slidenum">
              <a:rPr lang="ar-SA" altLang="ru-RU"/>
              <a:pPr>
                <a:defRPr/>
              </a:pPr>
              <a:t>‹#›</a:t>
            </a:fld>
            <a:endParaRPr lang="en-US" altLang="ru-RU"/>
          </a:p>
        </p:txBody>
      </p:sp>
    </p:spTree>
    <p:extLst>
      <p:ext uri="{BB962C8B-B14F-4D97-AF65-F5344CB8AC3E}">
        <p14:creationId xmlns:p14="http://schemas.microsoft.com/office/powerpoint/2010/main" val="389204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A92831E-23E3-4E9F-8127-B244CD4EDAED}" type="slidenum">
              <a:rPr lang="ar-SA" altLang="ru-RU"/>
              <a:pPr>
                <a:defRPr/>
              </a:pPr>
              <a:t>‹#›</a:t>
            </a:fld>
            <a:endParaRPr lang="en-US" altLang="ru-RU"/>
          </a:p>
        </p:txBody>
      </p:sp>
    </p:spTree>
    <p:extLst>
      <p:ext uri="{BB962C8B-B14F-4D97-AF65-F5344CB8AC3E}">
        <p14:creationId xmlns:p14="http://schemas.microsoft.com/office/powerpoint/2010/main" val="104148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3725" y="3902075"/>
            <a:ext cx="6994525" cy="35112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70150" y="3902075"/>
            <a:ext cx="20831175" cy="35112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8FCBA11-A53F-41F3-AAE6-9B00A5D6C3B7}" type="slidenum">
              <a:rPr lang="ar-SA" altLang="ru-RU"/>
              <a:pPr>
                <a:defRPr/>
              </a:pPr>
              <a:t>‹#›</a:t>
            </a:fld>
            <a:endParaRPr lang="en-US" altLang="ru-RU"/>
          </a:p>
        </p:txBody>
      </p:sp>
    </p:spTree>
    <p:extLst>
      <p:ext uri="{BB962C8B-B14F-4D97-AF65-F5344CB8AC3E}">
        <p14:creationId xmlns:p14="http://schemas.microsoft.com/office/powerpoint/2010/main" val="25599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5E3F6FF-95C6-4964-8FB8-EAF6C9D138BA}" type="slidenum">
              <a:rPr lang="ar-SA" altLang="ru-RU"/>
              <a:pPr>
                <a:defRPr/>
              </a:pPr>
              <a:t>‹#›</a:t>
            </a:fld>
            <a:endParaRPr lang="en-US" altLang="ru-RU"/>
          </a:p>
        </p:txBody>
      </p:sp>
    </p:spTree>
    <p:extLst>
      <p:ext uri="{BB962C8B-B14F-4D97-AF65-F5344CB8AC3E}">
        <p14:creationId xmlns:p14="http://schemas.microsoft.com/office/powerpoint/2010/main" val="327190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3525"/>
            <a:ext cx="27981275" cy="87185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18602325"/>
            <a:ext cx="27981275"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ADD0B57-219C-4A0D-94ED-3C4A29DA33D5}" type="slidenum">
              <a:rPr lang="ar-SA" altLang="ru-RU"/>
              <a:pPr>
                <a:defRPr/>
              </a:pPr>
              <a:t>‹#›</a:t>
            </a:fld>
            <a:endParaRPr lang="en-US" altLang="ru-RU"/>
          </a:p>
        </p:txBody>
      </p:sp>
    </p:spTree>
    <p:extLst>
      <p:ext uri="{BB962C8B-B14F-4D97-AF65-F5344CB8AC3E}">
        <p14:creationId xmlns:p14="http://schemas.microsoft.com/office/powerpoint/2010/main" val="98458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70150" y="12679363"/>
            <a:ext cx="13912850" cy="263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12679363"/>
            <a:ext cx="13912850" cy="26335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869BA5D-44D6-44D1-BBB3-BC582CD53799}" type="slidenum">
              <a:rPr lang="ar-SA" altLang="ru-RU"/>
              <a:pPr>
                <a:defRPr/>
              </a:pPr>
              <a:t>‹#›</a:t>
            </a:fld>
            <a:endParaRPr lang="en-US" altLang="ru-RU"/>
          </a:p>
        </p:txBody>
      </p:sp>
    </p:spTree>
    <p:extLst>
      <p:ext uri="{BB962C8B-B14F-4D97-AF65-F5344CB8AC3E}">
        <p14:creationId xmlns:p14="http://schemas.microsoft.com/office/powerpoint/2010/main" val="2732192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57363"/>
            <a:ext cx="29625925"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9825038"/>
            <a:ext cx="14544675"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13919200"/>
            <a:ext cx="14544675"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9825038"/>
            <a:ext cx="14549438" cy="4094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13919200"/>
            <a:ext cx="14549438" cy="25288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AEC97B84-2982-4C21-B052-E39EC908959E}" type="slidenum">
              <a:rPr lang="ar-SA" altLang="ru-RU"/>
              <a:pPr>
                <a:defRPr/>
              </a:pPr>
              <a:t>‹#›</a:t>
            </a:fld>
            <a:endParaRPr lang="en-US" altLang="ru-RU"/>
          </a:p>
        </p:txBody>
      </p:sp>
    </p:spTree>
    <p:extLst>
      <p:ext uri="{BB962C8B-B14F-4D97-AF65-F5344CB8AC3E}">
        <p14:creationId xmlns:p14="http://schemas.microsoft.com/office/powerpoint/2010/main" val="45489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97278A9-202B-4693-A7F0-B4BD584B12C5}" type="slidenum">
              <a:rPr lang="ar-SA" altLang="ru-RU"/>
              <a:pPr>
                <a:defRPr/>
              </a:pPr>
              <a:t>‹#›</a:t>
            </a:fld>
            <a:endParaRPr lang="en-US" altLang="ru-RU"/>
          </a:p>
        </p:txBody>
      </p:sp>
    </p:spTree>
    <p:extLst>
      <p:ext uri="{BB962C8B-B14F-4D97-AF65-F5344CB8AC3E}">
        <p14:creationId xmlns:p14="http://schemas.microsoft.com/office/powerpoint/2010/main" val="393290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7368A08-20A6-4716-A556-DC3E68C2286C}" type="slidenum">
              <a:rPr lang="ar-SA" altLang="ru-RU"/>
              <a:pPr>
                <a:defRPr/>
              </a:pPr>
              <a:t>‹#›</a:t>
            </a:fld>
            <a:endParaRPr lang="en-US" altLang="ru-RU"/>
          </a:p>
        </p:txBody>
      </p:sp>
    </p:spTree>
    <p:extLst>
      <p:ext uri="{BB962C8B-B14F-4D97-AF65-F5344CB8AC3E}">
        <p14:creationId xmlns:p14="http://schemas.microsoft.com/office/powerpoint/2010/main" val="261309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747838"/>
            <a:ext cx="10829925" cy="74374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1747838"/>
            <a:ext cx="18402300" cy="37460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9185275"/>
            <a:ext cx="10829925"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E3AA2FE-55AF-428B-8BFC-99B57BBECBE4}" type="slidenum">
              <a:rPr lang="ar-SA" altLang="ru-RU"/>
              <a:pPr>
                <a:defRPr/>
              </a:pPr>
              <a:t>‹#›</a:t>
            </a:fld>
            <a:endParaRPr lang="en-US" altLang="ru-RU"/>
          </a:p>
        </p:txBody>
      </p:sp>
    </p:spTree>
    <p:extLst>
      <p:ext uri="{BB962C8B-B14F-4D97-AF65-F5344CB8AC3E}">
        <p14:creationId xmlns:p14="http://schemas.microsoft.com/office/powerpoint/2010/main" val="2325909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30724475"/>
            <a:ext cx="19751675" cy="3625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3921125"/>
            <a:ext cx="19751675" cy="26335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451600" y="34350325"/>
            <a:ext cx="19751675" cy="51514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DB37F90-3F03-4E1F-BE9D-FCBF8BF100AA}" type="slidenum">
              <a:rPr lang="ar-SA" altLang="ru-RU"/>
              <a:pPr>
                <a:defRPr/>
              </a:pPr>
              <a:t>‹#›</a:t>
            </a:fld>
            <a:endParaRPr lang="en-US" altLang="ru-RU"/>
          </a:p>
        </p:txBody>
      </p:sp>
    </p:spTree>
    <p:extLst>
      <p:ext uri="{BB962C8B-B14F-4D97-AF65-F5344CB8AC3E}">
        <p14:creationId xmlns:p14="http://schemas.microsoft.com/office/powerpoint/2010/main" val="677367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70150" y="3902075"/>
            <a:ext cx="279781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ru-RU" smtClean="0"/>
              <a:t>Click to edit Master title style</a:t>
            </a:r>
          </a:p>
        </p:txBody>
      </p:sp>
      <p:sp>
        <p:nvSpPr>
          <p:cNvPr id="1027" name="Rectangle 3"/>
          <p:cNvSpPr>
            <a:spLocks noGrp="1" noChangeArrowheads="1"/>
          </p:cNvSpPr>
          <p:nvPr>
            <p:ph type="body" idx="1"/>
          </p:nvPr>
        </p:nvSpPr>
        <p:spPr bwMode="auto">
          <a:xfrm>
            <a:off x="2470150" y="12679363"/>
            <a:ext cx="27978100" cy="263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1028" name="Rectangle 4"/>
          <p:cNvSpPr>
            <a:spLocks noGrp="1" noChangeArrowheads="1"/>
          </p:cNvSpPr>
          <p:nvPr>
            <p:ph type="dt" sz="half" idx="2"/>
          </p:nvPr>
        </p:nvSpPr>
        <p:spPr bwMode="auto">
          <a:xfrm>
            <a:off x="2470150" y="39989125"/>
            <a:ext cx="68580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eaLnBrk="1" hangingPunct="1">
              <a:defRPr sz="6700"/>
            </a:lvl1pPr>
          </a:lstStyle>
          <a:p>
            <a:pPr>
              <a:defRPr/>
            </a:pPr>
            <a:endParaRPr lang="ru-RU"/>
          </a:p>
        </p:txBody>
      </p:sp>
      <p:sp>
        <p:nvSpPr>
          <p:cNvPr id="1029" name="Rectangle 5"/>
          <p:cNvSpPr>
            <a:spLocks noGrp="1" noChangeArrowheads="1"/>
          </p:cNvSpPr>
          <p:nvPr>
            <p:ph type="ftr" sz="quarter" idx="3"/>
          </p:nvPr>
        </p:nvSpPr>
        <p:spPr bwMode="auto">
          <a:xfrm>
            <a:off x="11245850" y="39989125"/>
            <a:ext cx="104267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eaLnBrk="1" hangingPunct="1">
              <a:defRPr sz="6700"/>
            </a:lvl1pPr>
          </a:lstStyle>
          <a:p>
            <a:pPr>
              <a:defRPr/>
            </a:pPr>
            <a:endParaRPr lang="ru-RU"/>
          </a:p>
        </p:txBody>
      </p:sp>
      <p:sp>
        <p:nvSpPr>
          <p:cNvPr id="1030" name="Rectangle 6"/>
          <p:cNvSpPr>
            <a:spLocks noGrp="1" noChangeArrowheads="1"/>
          </p:cNvSpPr>
          <p:nvPr>
            <p:ph type="sldNum" sz="quarter" idx="4"/>
          </p:nvPr>
        </p:nvSpPr>
        <p:spPr bwMode="auto">
          <a:xfrm>
            <a:off x="23590250" y="39989125"/>
            <a:ext cx="6858000" cy="292735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eaLnBrk="1" hangingPunct="1">
              <a:defRPr sz="6700">
                <a:cs typeface="Times New Roman" panose="02020603050405020304" pitchFamily="18" charset="0"/>
              </a:defRPr>
            </a:lvl1pPr>
          </a:lstStyle>
          <a:p>
            <a:pPr>
              <a:defRPr/>
            </a:pPr>
            <a:fld id="{80A9D950-AB2B-454F-8D96-77798B1E5AE4}" type="slidenum">
              <a:rPr lang="ar-SA"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itchFamily="18" charset="0"/>
        </a:defRPr>
      </a:lvl2pPr>
      <a:lvl3pPr algn="ctr" defTabSz="4389438" rtl="0" eaLnBrk="0" fontAlgn="base" hangingPunct="0">
        <a:spcBef>
          <a:spcPct val="0"/>
        </a:spcBef>
        <a:spcAft>
          <a:spcPct val="0"/>
        </a:spcAft>
        <a:defRPr sz="21100">
          <a:solidFill>
            <a:schemeClr val="tx2"/>
          </a:solidFill>
          <a:latin typeface="Times New Roman" pitchFamily="18" charset="0"/>
        </a:defRPr>
      </a:lvl3pPr>
      <a:lvl4pPr algn="ctr" defTabSz="4389438" rtl="0" eaLnBrk="0" fontAlgn="base" hangingPunct="0">
        <a:spcBef>
          <a:spcPct val="0"/>
        </a:spcBef>
        <a:spcAft>
          <a:spcPct val="0"/>
        </a:spcAft>
        <a:defRPr sz="21100">
          <a:solidFill>
            <a:schemeClr val="tx2"/>
          </a:solidFill>
          <a:latin typeface="Times New Roman" pitchFamily="18" charset="0"/>
        </a:defRPr>
      </a:lvl4pPr>
      <a:lvl5pPr algn="ctr" defTabSz="4389438" rtl="0" eaLnBrk="0" fontAlgn="base" hangingPunct="0">
        <a:spcBef>
          <a:spcPct val="0"/>
        </a:spcBef>
        <a:spcAft>
          <a:spcPct val="0"/>
        </a:spcAft>
        <a:defRPr sz="21100">
          <a:solidFill>
            <a:schemeClr val="tx2"/>
          </a:solidFill>
          <a:latin typeface="Times New Roman" pitchFamily="18" charset="0"/>
        </a:defRPr>
      </a:lvl5pPr>
      <a:lvl6pPr marL="457200" algn="ctr" defTabSz="4389438" rtl="0" fontAlgn="base">
        <a:spcBef>
          <a:spcPct val="0"/>
        </a:spcBef>
        <a:spcAft>
          <a:spcPct val="0"/>
        </a:spcAft>
        <a:defRPr sz="21100">
          <a:solidFill>
            <a:schemeClr val="tx2"/>
          </a:solidFill>
          <a:latin typeface="Times New Roman" pitchFamily="18" charset="0"/>
        </a:defRPr>
      </a:lvl6pPr>
      <a:lvl7pPr marL="914400" algn="ctr" defTabSz="4389438" rtl="0" fontAlgn="base">
        <a:spcBef>
          <a:spcPct val="0"/>
        </a:spcBef>
        <a:spcAft>
          <a:spcPct val="0"/>
        </a:spcAft>
        <a:defRPr sz="21100">
          <a:solidFill>
            <a:schemeClr val="tx2"/>
          </a:solidFill>
          <a:latin typeface="Times New Roman" pitchFamily="18" charset="0"/>
        </a:defRPr>
      </a:lvl7pPr>
      <a:lvl8pPr marL="1371600" algn="ctr" defTabSz="4389438" rtl="0" fontAlgn="base">
        <a:spcBef>
          <a:spcPct val="0"/>
        </a:spcBef>
        <a:spcAft>
          <a:spcPct val="0"/>
        </a:spcAft>
        <a:defRPr sz="21100">
          <a:solidFill>
            <a:schemeClr val="tx2"/>
          </a:solidFill>
          <a:latin typeface="Times New Roman" pitchFamily="18" charset="0"/>
        </a:defRPr>
      </a:lvl8pPr>
      <a:lvl9pPr marL="1828800" algn="ctr" defTabSz="4389438" rtl="0" fontAlgn="base">
        <a:spcBef>
          <a:spcPct val="0"/>
        </a:spcBef>
        <a:spcAft>
          <a:spcPct val="0"/>
        </a:spcAft>
        <a:defRPr sz="21100">
          <a:solidFill>
            <a:schemeClr val="tx2"/>
          </a:solidFill>
          <a:latin typeface="Times New Roman" pitchFamily="18"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image" Target="../media/image9.png"/><Relationship Id="rId26"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5.png"/><Relationship Id="rId12" Type="http://schemas.openxmlformats.org/officeDocument/2006/relationships/image" Target="../media/image50.png"/><Relationship Id="rId17" Type="http://schemas.openxmlformats.org/officeDocument/2006/relationships/image" Target="../media/image8.png"/><Relationship Id="rId25"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4.png"/><Relationship Id="rId24" Type="http://schemas.openxmlformats.org/officeDocument/2006/relationships/image" Target="../media/image11.wmf"/><Relationship Id="rId15" Type="http://schemas.openxmlformats.org/officeDocument/2006/relationships/image" Target="../media/image3.png"/><Relationship Id="rId23" Type="http://schemas.openxmlformats.org/officeDocument/2006/relationships/image" Target="../media/image13.png"/><Relationship Id="rId19" Type="http://schemas.openxmlformats.org/officeDocument/2006/relationships/image" Target="../media/image10.png"/><Relationship Id="rId4" Type="http://schemas.openxmlformats.org/officeDocument/2006/relationships/image" Target="../media/image2.png"/><Relationship Id="rId14" Type="http://schemas.openxmlformats.org/officeDocument/2006/relationships/image" Target="../media/image5.png"/><Relationship Id="rId22" Type="http://schemas.openxmlformats.org/officeDocument/2006/relationships/image" Target="../media/image120.png"/><Relationship Id="rId27"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10" y="1884114"/>
            <a:ext cx="4320000" cy="2911648"/>
          </a:xfrm>
          <a:prstGeom prst="rect">
            <a:avLst/>
          </a:prstGeom>
        </p:spPr>
      </p:pic>
      <p:sp>
        <p:nvSpPr>
          <p:cNvPr id="4098" name="AutoShape 3854"/>
          <p:cNvSpPr>
            <a:spLocks noChangeArrowheads="1"/>
          </p:cNvSpPr>
          <p:nvPr/>
        </p:nvSpPr>
        <p:spPr bwMode="auto">
          <a:xfrm>
            <a:off x="685800" y="4194000"/>
            <a:ext cx="31699200" cy="39384000"/>
          </a:xfrm>
          <a:prstGeom prst="roundRect">
            <a:avLst>
              <a:gd name="adj" fmla="val 1949"/>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endParaRPr lang="ru-RU" altLang="ru-RU" sz="2800" dirty="0"/>
          </a:p>
        </p:txBody>
      </p:sp>
      <p:sp>
        <p:nvSpPr>
          <p:cNvPr id="4100" name="AutoShape 3921"/>
          <p:cNvSpPr>
            <a:spLocks noChangeArrowheads="1"/>
          </p:cNvSpPr>
          <p:nvPr/>
        </p:nvSpPr>
        <p:spPr bwMode="auto">
          <a:xfrm>
            <a:off x="914400" y="21153226"/>
            <a:ext cx="31242000" cy="8259138"/>
          </a:xfrm>
          <a:prstGeom prst="roundRect">
            <a:avLst>
              <a:gd name="adj" fmla="val 3102"/>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just" eaLnBrk="1" hangingPunct="1">
              <a:spcBef>
                <a:spcPct val="0"/>
              </a:spcBef>
              <a:buFontTx/>
              <a:buNone/>
            </a:pPr>
            <a:endParaRPr lang="ru-RU" altLang="ru-RU" sz="3000"/>
          </a:p>
        </p:txBody>
      </p:sp>
      <p:sp>
        <p:nvSpPr>
          <p:cNvPr id="4101" name="Rectangle 3853"/>
          <p:cNvSpPr>
            <a:spLocks noChangeArrowheads="1"/>
          </p:cNvSpPr>
          <p:nvPr/>
        </p:nvSpPr>
        <p:spPr bwMode="auto">
          <a:xfrm>
            <a:off x="914400" y="0"/>
            <a:ext cx="30937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457200" tIns="502920" rIns="457200" bIns="50292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r>
              <a:rPr lang="en-US" altLang="ru-RU" sz="5400" dirty="0">
                <a:latin typeface="Arial Black" panose="020B0A04020102020204" pitchFamily="34" charset="0"/>
              </a:rPr>
              <a:t>SPIN RESPONSE FUNCTION FOR </a:t>
            </a:r>
            <a:r>
              <a:rPr lang="en-US" altLang="ru-RU" sz="5400" dirty="0" smtClean="0">
                <a:latin typeface="Arial Black" panose="020B0A04020102020204" pitchFamily="34" charset="0"/>
              </a:rPr>
              <a:t/>
            </a:r>
            <a:br>
              <a:rPr lang="en-US" altLang="ru-RU" sz="5400" dirty="0" smtClean="0">
                <a:latin typeface="Arial Black" panose="020B0A04020102020204" pitchFamily="34" charset="0"/>
              </a:rPr>
            </a:br>
            <a:r>
              <a:rPr lang="en-US" altLang="ru-RU" sz="5400" dirty="0" smtClean="0">
                <a:latin typeface="Arial Black" panose="020B0A04020102020204" pitchFamily="34" charset="0"/>
              </a:rPr>
              <a:t>SPIN </a:t>
            </a:r>
            <a:r>
              <a:rPr lang="en-US" altLang="ru-RU" sz="5400" dirty="0">
                <a:latin typeface="Arial Black" panose="020B0A04020102020204" pitchFamily="34" charset="0"/>
              </a:rPr>
              <a:t>TRANSPARENCY </a:t>
            </a:r>
            <a:r>
              <a:rPr lang="en-US" altLang="ru-RU" sz="5400" dirty="0" smtClean="0">
                <a:latin typeface="Arial Black" panose="020B0A04020102020204" pitchFamily="34" charset="0"/>
              </a:rPr>
              <a:t>MODE </a:t>
            </a:r>
            <a:r>
              <a:rPr lang="en-US" altLang="ru-RU" sz="5400" dirty="0">
                <a:latin typeface="Arial Black" panose="020B0A04020102020204" pitchFamily="34" charset="0"/>
              </a:rPr>
              <a:t>OF RHIC</a:t>
            </a:r>
            <a:r>
              <a:rPr lang="en-US" altLang="ru-RU" sz="5400" dirty="0" smtClean="0">
                <a:latin typeface="Arial Black" panose="020B0A04020102020204" pitchFamily="34" charset="0"/>
              </a:rPr>
              <a:t/>
            </a:r>
            <a:br>
              <a:rPr lang="en-US" altLang="ru-RU" sz="5400" dirty="0" smtClean="0">
                <a:latin typeface="Arial Black" panose="020B0A04020102020204" pitchFamily="34" charset="0"/>
              </a:rPr>
            </a:br>
            <a:r>
              <a:rPr lang="en-GB" altLang="ru-RU" sz="4000" b="1" dirty="0" smtClean="0">
                <a:solidFill>
                  <a:srgbClr val="0099FF"/>
                </a:solidFill>
                <a:latin typeface="Arial" panose="020B0604020202020204" pitchFamily="34" charset="0"/>
              </a:rPr>
              <a:t>A.M. Kondratenko</a:t>
            </a:r>
            <a:r>
              <a:rPr lang="en-GB" altLang="ru-RU" sz="4000" b="1" baseline="30000" dirty="0" smtClean="0">
                <a:solidFill>
                  <a:srgbClr val="0099FF"/>
                </a:solidFill>
                <a:latin typeface="Arial" panose="020B0604020202020204" pitchFamily="34" charset="0"/>
              </a:rPr>
              <a:t>1,2</a:t>
            </a:r>
            <a:r>
              <a:rPr lang="en-GB" altLang="ru-RU" sz="4000" b="1" dirty="0" smtClean="0">
                <a:solidFill>
                  <a:srgbClr val="0099FF"/>
                </a:solidFill>
                <a:latin typeface="Arial" panose="020B0604020202020204" pitchFamily="34" charset="0"/>
              </a:rPr>
              <a:t>, M.A. Kondratenko</a:t>
            </a:r>
            <a:r>
              <a:rPr lang="en-GB" altLang="ru-RU" sz="4000" b="1" baseline="30000" dirty="0" smtClean="0">
                <a:solidFill>
                  <a:srgbClr val="0099FF"/>
                </a:solidFill>
                <a:latin typeface="Arial" panose="020B0604020202020204" pitchFamily="34" charset="0"/>
              </a:rPr>
              <a:t>1,2</a:t>
            </a:r>
            <a:r>
              <a:rPr lang="en-GB" altLang="ru-RU" sz="4000" b="1" dirty="0" smtClean="0">
                <a:solidFill>
                  <a:srgbClr val="0099FF"/>
                </a:solidFill>
                <a:latin typeface="Arial" panose="020B0604020202020204" pitchFamily="34" charset="0"/>
              </a:rPr>
              <a:t>, </a:t>
            </a:r>
            <a:r>
              <a:rPr lang="en-GB" altLang="ru-RU" sz="4000" b="1" dirty="0" err="1" smtClean="0">
                <a:solidFill>
                  <a:srgbClr val="0099FF"/>
                </a:solidFill>
                <a:latin typeface="Arial" panose="020B0604020202020204" pitchFamily="34" charset="0"/>
              </a:rPr>
              <a:t>Yu.N</a:t>
            </a:r>
            <a:r>
              <a:rPr lang="en-GB" altLang="ru-RU" sz="4000" b="1" dirty="0" smtClean="0">
                <a:solidFill>
                  <a:srgbClr val="0099FF"/>
                </a:solidFill>
                <a:latin typeface="Arial" panose="020B0604020202020204" pitchFamily="34" charset="0"/>
              </a:rPr>
              <a:t>. Filatov</a:t>
            </a:r>
            <a:r>
              <a:rPr lang="en-GB" altLang="ru-RU" sz="4000" b="1" baseline="30000" dirty="0" smtClean="0">
                <a:solidFill>
                  <a:srgbClr val="0099FF"/>
                </a:solidFill>
                <a:latin typeface="Arial" panose="020B0604020202020204" pitchFamily="34" charset="0"/>
              </a:rPr>
              <a:t>2 </a:t>
            </a:r>
            <a:r>
              <a:rPr lang="en-GB" altLang="ru-RU" sz="4000" b="1" dirty="0" smtClean="0">
                <a:solidFill>
                  <a:srgbClr val="0099FF"/>
                </a:solidFill>
                <a:latin typeface="Arial" panose="020B0604020202020204" pitchFamily="34" charset="0"/>
              </a:rPr>
              <a:t>, </a:t>
            </a:r>
            <a:r>
              <a:rPr lang="en-GB" altLang="ru-RU" sz="4000" b="1" dirty="0" err="1" smtClean="0">
                <a:solidFill>
                  <a:srgbClr val="0099FF"/>
                </a:solidFill>
                <a:latin typeface="Arial" panose="020B0604020202020204" pitchFamily="34" charset="0"/>
              </a:rPr>
              <a:t>Ya.S</a:t>
            </a:r>
            <a:r>
              <a:rPr lang="en-GB" altLang="ru-RU" sz="4000" b="1" dirty="0" smtClean="0">
                <a:solidFill>
                  <a:srgbClr val="0099FF"/>
                </a:solidFill>
                <a:latin typeface="Arial" panose="020B0604020202020204" pitchFamily="34" charset="0"/>
              </a:rPr>
              <a:t>. Derbenev</a:t>
            </a:r>
            <a:r>
              <a:rPr lang="en-GB" altLang="ru-RU" sz="4000" b="1" baseline="30000" dirty="0" smtClean="0">
                <a:solidFill>
                  <a:srgbClr val="0099FF"/>
                </a:solidFill>
                <a:latin typeface="Arial" panose="020B0604020202020204" pitchFamily="34" charset="0"/>
              </a:rPr>
              <a:t>3</a:t>
            </a:r>
            <a:r>
              <a:rPr lang="en-GB" altLang="ru-RU" sz="4000" b="1" dirty="0" smtClean="0">
                <a:solidFill>
                  <a:srgbClr val="0099FF"/>
                </a:solidFill>
                <a:latin typeface="Arial" panose="020B0604020202020204" pitchFamily="34" charset="0"/>
              </a:rPr>
              <a:t>, F. Lin</a:t>
            </a:r>
            <a:r>
              <a:rPr lang="en-US" altLang="ru-RU" sz="4000" b="1" baseline="30000" dirty="0" smtClean="0">
                <a:solidFill>
                  <a:srgbClr val="0099FF"/>
                </a:solidFill>
                <a:latin typeface="Arial" panose="020B0604020202020204" pitchFamily="34" charset="0"/>
              </a:rPr>
              <a:t>3</a:t>
            </a:r>
            <a:r>
              <a:rPr lang="en-GB" altLang="ru-RU" sz="4000" b="1" dirty="0" smtClean="0">
                <a:solidFill>
                  <a:srgbClr val="0099FF"/>
                </a:solidFill>
                <a:latin typeface="Arial" panose="020B0604020202020204" pitchFamily="34" charset="0"/>
              </a:rPr>
              <a:t>, </a:t>
            </a:r>
            <a:r>
              <a:rPr lang="en-GB" altLang="ru-RU" sz="4000" b="1" dirty="0" smtClean="0">
                <a:solidFill>
                  <a:srgbClr val="0099FF"/>
                </a:solidFill>
                <a:latin typeface="Arial" panose="020B0604020202020204" pitchFamily="34" charset="0"/>
              </a:rPr>
              <a:t/>
            </a:r>
            <a:br>
              <a:rPr lang="en-GB" altLang="ru-RU" sz="4000" b="1" dirty="0" smtClean="0">
                <a:solidFill>
                  <a:srgbClr val="0099FF"/>
                </a:solidFill>
                <a:latin typeface="Arial" panose="020B0604020202020204" pitchFamily="34" charset="0"/>
              </a:rPr>
            </a:br>
            <a:r>
              <a:rPr lang="en-GB" altLang="ru-RU" sz="4000" b="1" dirty="0" smtClean="0">
                <a:solidFill>
                  <a:srgbClr val="0099FF"/>
                </a:solidFill>
                <a:latin typeface="Arial" panose="020B0604020202020204" pitchFamily="34" charset="0"/>
              </a:rPr>
              <a:t>V.S</a:t>
            </a:r>
            <a:r>
              <a:rPr lang="en-GB" altLang="ru-RU" sz="4000" b="1" dirty="0" smtClean="0">
                <a:solidFill>
                  <a:srgbClr val="0099FF"/>
                </a:solidFill>
                <a:latin typeface="Arial" panose="020B0604020202020204" pitchFamily="34" charset="0"/>
              </a:rPr>
              <a:t>. </a:t>
            </a:r>
            <a:r>
              <a:rPr lang="en-GB" altLang="ru-RU" sz="4000" b="1" dirty="0" err="1" smtClean="0">
                <a:solidFill>
                  <a:srgbClr val="0099FF"/>
                </a:solidFill>
                <a:latin typeface="Arial" panose="020B0604020202020204" pitchFamily="34" charset="0"/>
              </a:rPr>
              <a:t>Morozov</a:t>
            </a:r>
            <a:r>
              <a:rPr lang="en-US" altLang="ru-RU" sz="4000" b="1" baseline="30000" dirty="0" smtClean="0">
                <a:solidFill>
                  <a:srgbClr val="0099FF"/>
                </a:solidFill>
                <a:latin typeface="Arial" panose="020B0604020202020204" pitchFamily="34" charset="0"/>
              </a:rPr>
              <a:t>3</a:t>
            </a:r>
            <a:r>
              <a:rPr lang="en-GB" altLang="ru-RU" sz="4000" b="1" dirty="0" smtClean="0">
                <a:solidFill>
                  <a:srgbClr val="0099FF"/>
                </a:solidFill>
                <a:latin typeface="Arial" panose="020B0604020202020204" pitchFamily="34" charset="0"/>
              </a:rPr>
              <a:t>,</a:t>
            </a:r>
            <a:r>
              <a:rPr lang="en-US" altLang="ru-RU" sz="4000" b="1" dirty="0" smtClean="0">
                <a:solidFill>
                  <a:srgbClr val="0099FF"/>
                </a:solidFill>
                <a:latin typeface="Arial" panose="020B0604020202020204" pitchFamily="34" charset="0"/>
              </a:rPr>
              <a:t> Y. Zhang</a:t>
            </a:r>
            <a:r>
              <a:rPr lang="en-US" altLang="ru-RU" sz="4000" b="1" baseline="30000" dirty="0" smtClean="0">
                <a:solidFill>
                  <a:srgbClr val="0099FF"/>
                </a:solidFill>
                <a:latin typeface="Arial" panose="020B0604020202020204" pitchFamily="34" charset="0"/>
              </a:rPr>
              <a:t>3</a:t>
            </a:r>
            <a:r>
              <a:rPr lang="en-GB" altLang="ru-RU" sz="4000" b="1" dirty="0" smtClean="0">
                <a:solidFill>
                  <a:srgbClr val="0099FF"/>
                </a:solidFill>
                <a:latin typeface="Arial" panose="020B0604020202020204" pitchFamily="34" charset="0"/>
              </a:rPr>
              <a:t>, </a:t>
            </a:r>
            <a:r>
              <a:rPr lang="en-US" altLang="ru-RU" sz="4000" b="1" dirty="0" smtClean="0">
                <a:solidFill>
                  <a:srgbClr val="0099FF"/>
                </a:solidFill>
                <a:latin typeface="Arial" panose="020B0604020202020204" pitchFamily="34" charset="0"/>
              </a:rPr>
              <a:t> </a:t>
            </a:r>
            <a:r>
              <a:rPr lang="en-US" altLang="ru-RU" sz="4000" b="1" dirty="0">
                <a:solidFill>
                  <a:srgbClr val="0099FF"/>
                </a:solidFill>
                <a:latin typeface="Arial" panose="020B0604020202020204" pitchFamily="34" charset="0"/>
              </a:rPr>
              <a:t>P. </a:t>
            </a:r>
            <a:r>
              <a:rPr lang="en-US" altLang="ru-RU" sz="4000" b="1" dirty="0" smtClean="0">
                <a:solidFill>
                  <a:srgbClr val="0099FF"/>
                </a:solidFill>
                <a:latin typeface="Arial" panose="020B0604020202020204" pitchFamily="34" charset="0"/>
              </a:rPr>
              <a:t>Adams</a:t>
            </a:r>
            <a:r>
              <a:rPr lang="en-GB" altLang="ru-RU" sz="4000" b="1" baseline="30000" dirty="0" smtClean="0">
                <a:solidFill>
                  <a:srgbClr val="0099FF"/>
                </a:solidFill>
                <a:latin typeface="Arial" panose="020B0604020202020204" pitchFamily="34" charset="0"/>
              </a:rPr>
              <a:t>4</a:t>
            </a:r>
            <a:r>
              <a:rPr lang="en-US" altLang="ru-RU" sz="4000" b="1" dirty="0" smtClean="0">
                <a:solidFill>
                  <a:srgbClr val="0099FF"/>
                </a:solidFill>
                <a:latin typeface="Arial" panose="020B0604020202020204" pitchFamily="34" charset="0"/>
              </a:rPr>
              <a:t>, </a:t>
            </a:r>
            <a:r>
              <a:rPr lang="en-US" altLang="ru-RU" sz="4000" b="1" dirty="0">
                <a:solidFill>
                  <a:srgbClr val="0099FF"/>
                </a:solidFill>
                <a:latin typeface="Arial" panose="020B0604020202020204" pitchFamily="34" charset="0"/>
              </a:rPr>
              <a:t>H. </a:t>
            </a:r>
            <a:r>
              <a:rPr lang="en-US" altLang="ru-RU" sz="4000" b="1" dirty="0" smtClean="0">
                <a:solidFill>
                  <a:srgbClr val="0099FF"/>
                </a:solidFill>
                <a:latin typeface="Arial" panose="020B0604020202020204" pitchFamily="34" charset="0"/>
              </a:rPr>
              <a:t>Huang</a:t>
            </a:r>
            <a:r>
              <a:rPr lang="en-GB" altLang="ru-RU" sz="4000" b="1" baseline="30000" dirty="0" smtClean="0">
                <a:solidFill>
                  <a:srgbClr val="0099FF"/>
                </a:solidFill>
                <a:latin typeface="Arial" panose="020B0604020202020204" pitchFamily="34" charset="0"/>
              </a:rPr>
              <a:t>4</a:t>
            </a:r>
            <a:r>
              <a:rPr lang="en-US" altLang="ru-RU" sz="4000" b="1" dirty="0" smtClean="0">
                <a:solidFill>
                  <a:srgbClr val="0099FF"/>
                </a:solidFill>
                <a:latin typeface="Arial" panose="020B0604020202020204" pitchFamily="34" charset="0"/>
              </a:rPr>
              <a:t>, F. </a:t>
            </a:r>
            <a:r>
              <a:rPr lang="en-US" altLang="ru-RU" sz="4000" b="1" dirty="0" err="1" smtClean="0">
                <a:solidFill>
                  <a:srgbClr val="0099FF"/>
                </a:solidFill>
                <a:latin typeface="Arial" panose="020B0604020202020204" pitchFamily="34" charset="0"/>
              </a:rPr>
              <a:t>Meot</a:t>
            </a:r>
            <a:r>
              <a:rPr lang="en-GB" altLang="ru-RU" sz="4000" b="1" baseline="30000" dirty="0" smtClean="0">
                <a:solidFill>
                  <a:srgbClr val="0099FF"/>
                </a:solidFill>
                <a:latin typeface="Arial" panose="020B0604020202020204" pitchFamily="34" charset="0"/>
              </a:rPr>
              <a:t>4</a:t>
            </a:r>
            <a:r>
              <a:rPr lang="en-US" altLang="ru-RU" sz="4000" b="1" dirty="0" smtClean="0">
                <a:solidFill>
                  <a:srgbClr val="0099FF"/>
                </a:solidFill>
                <a:latin typeface="Arial" panose="020B0604020202020204" pitchFamily="34" charset="0"/>
              </a:rPr>
              <a:t>, V</a:t>
            </a:r>
            <a:r>
              <a:rPr lang="en-US" altLang="ru-RU" sz="4000" b="1" dirty="0">
                <a:solidFill>
                  <a:srgbClr val="0099FF"/>
                </a:solidFill>
                <a:latin typeface="Arial" panose="020B0604020202020204" pitchFamily="34" charset="0"/>
              </a:rPr>
              <a:t>. </a:t>
            </a:r>
            <a:r>
              <a:rPr lang="en-US" altLang="ru-RU" sz="4000" b="1" dirty="0" err="1" smtClean="0">
                <a:solidFill>
                  <a:srgbClr val="0099FF"/>
                </a:solidFill>
                <a:latin typeface="Arial" panose="020B0604020202020204" pitchFamily="34" charset="0"/>
              </a:rPr>
              <a:t>Ptitsyn</a:t>
            </a:r>
            <a:r>
              <a:rPr lang="en-GB" altLang="ru-RU" sz="4000" b="1" baseline="30000" dirty="0" smtClean="0">
                <a:solidFill>
                  <a:srgbClr val="0099FF"/>
                </a:solidFill>
                <a:latin typeface="Arial" panose="020B0604020202020204" pitchFamily="34" charset="0"/>
              </a:rPr>
              <a:t>4</a:t>
            </a:r>
            <a:r>
              <a:rPr lang="en-US" altLang="ru-RU" sz="4000" b="1" dirty="0" smtClean="0">
                <a:solidFill>
                  <a:srgbClr val="0099FF"/>
                </a:solidFill>
                <a:latin typeface="Arial" panose="020B0604020202020204" pitchFamily="34" charset="0"/>
              </a:rPr>
              <a:t>, W. </a:t>
            </a:r>
            <a:r>
              <a:rPr lang="en-US" altLang="ru-RU" sz="4000" b="1" dirty="0" err="1" smtClean="0">
                <a:solidFill>
                  <a:srgbClr val="0099FF"/>
                </a:solidFill>
                <a:latin typeface="Arial" panose="020B0604020202020204" pitchFamily="34" charset="0"/>
              </a:rPr>
              <a:t>Schmidke</a:t>
            </a:r>
            <a:r>
              <a:rPr lang="en-GB" altLang="ru-RU" sz="4000" b="1" baseline="30000" dirty="0" smtClean="0">
                <a:solidFill>
                  <a:srgbClr val="0099FF"/>
                </a:solidFill>
                <a:latin typeface="Arial" panose="020B0604020202020204" pitchFamily="34" charset="0"/>
              </a:rPr>
              <a:t>4</a:t>
            </a:r>
            <a:r>
              <a:rPr lang="en-US" altLang="ru-RU" sz="4000" b="1" dirty="0">
                <a:solidFill>
                  <a:srgbClr val="0099FF"/>
                </a:solidFill>
                <a:latin typeface="Arial" panose="020B0604020202020204" pitchFamily="34" charset="0"/>
              </a:rPr>
              <a:t> , </a:t>
            </a:r>
            <a:r>
              <a:rPr lang="en-US" altLang="ru-RU" sz="4000" b="1" dirty="0" smtClean="0">
                <a:solidFill>
                  <a:srgbClr val="0099FF"/>
                </a:solidFill>
                <a:latin typeface="Arial" panose="020B0604020202020204" pitchFamily="34" charset="0"/>
              </a:rPr>
              <a:t>and H</a:t>
            </a:r>
            <a:r>
              <a:rPr lang="en-US" altLang="ru-RU" sz="4000" b="1" dirty="0">
                <a:solidFill>
                  <a:srgbClr val="0099FF"/>
                </a:solidFill>
                <a:latin typeface="Arial" panose="020B0604020202020204" pitchFamily="34" charset="0"/>
              </a:rPr>
              <a:t>. </a:t>
            </a:r>
            <a:r>
              <a:rPr lang="en-US" altLang="ru-RU" sz="4000" b="1" dirty="0" smtClean="0">
                <a:solidFill>
                  <a:srgbClr val="0099FF"/>
                </a:solidFill>
                <a:latin typeface="Arial" panose="020B0604020202020204" pitchFamily="34" charset="0"/>
              </a:rPr>
              <a:t>Huang</a:t>
            </a:r>
            <a:r>
              <a:rPr lang="en-GB" altLang="ru-RU" sz="4000" b="1" baseline="30000" dirty="0" smtClean="0">
                <a:solidFill>
                  <a:srgbClr val="0099FF"/>
                </a:solidFill>
                <a:latin typeface="Arial" panose="020B0604020202020204" pitchFamily="34" charset="0"/>
              </a:rPr>
              <a:t>5</a:t>
            </a:r>
          </a:p>
          <a:p>
            <a:pPr algn="ctr" eaLnBrk="1" hangingPunct="1">
              <a:spcBef>
                <a:spcPct val="0"/>
              </a:spcBef>
              <a:buFontTx/>
              <a:buNone/>
            </a:pPr>
            <a:r>
              <a:rPr lang="en-US" altLang="ru-RU" sz="4000" i="1" baseline="30000" dirty="0" smtClean="0">
                <a:solidFill>
                  <a:srgbClr val="0099FF"/>
                </a:solidFill>
                <a:latin typeface="Arial" panose="020B0604020202020204" pitchFamily="34" charset="0"/>
              </a:rPr>
              <a:t>1</a:t>
            </a:r>
            <a:r>
              <a:rPr lang="en-US" altLang="ru-RU" sz="4000" i="1" dirty="0" smtClean="0">
                <a:solidFill>
                  <a:srgbClr val="0099FF"/>
                </a:solidFill>
                <a:latin typeface="Arial" panose="020B0604020202020204" pitchFamily="34" charset="0"/>
              </a:rPr>
              <a:t>STL </a:t>
            </a:r>
            <a:r>
              <a:rPr lang="en-US" altLang="ru-RU" sz="4000" i="1" dirty="0">
                <a:solidFill>
                  <a:srgbClr val="0099FF"/>
                </a:solidFill>
                <a:latin typeface="Arial" panose="020B0604020202020204" pitchFamily="34" charset="0"/>
              </a:rPr>
              <a:t>“</a:t>
            </a:r>
            <a:r>
              <a:rPr lang="en-US" altLang="ru-RU" sz="4000" i="1" dirty="0" err="1">
                <a:solidFill>
                  <a:srgbClr val="0099FF"/>
                </a:solidFill>
                <a:latin typeface="Arial" panose="020B0604020202020204" pitchFamily="34" charset="0"/>
              </a:rPr>
              <a:t>Zaryad</a:t>
            </a:r>
            <a:r>
              <a:rPr lang="en-US" altLang="ru-RU" sz="4000" i="1" dirty="0">
                <a:solidFill>
                  <a:srgbClr val="0099FF"/>
                </a:solidFill>
                <a:latin typeface="Arial" panose="020B0604020202020204" pitchFamily="34" charset="0"/>
              </a:rPr>
              <a:t>”, Russia,</a:t>
            </a:r>
            <a:r>
              <a:rPr lang="en-US" altLang="ru-RU" sz="4000" i="1" baseline="30000" dirty="0">
                <a:solidFill>
                  <a:srgbClr val="0099FF"/>
                </a:solidFill>
                <a:latin typeface="Arial" panose="020B0604020202020204" pitchFamily="34" charset="0"/>
              </a:rPr>
              <a:t> 2</a:t>
            </a:r>
            <a:r>
              <a:rPr lang="en-US" altLang="ru-RU" sz="4000" i="1" dirty="0">
                <a:solidFill>
                  <a:srgbClr val="0099FF"/>
                </a:solidFill>
                <a:latin typeface="Arial" panose="020B0604020202020204" pitchFamily="34" charset="0"/>
              </a:rPr>
              <a:t>MIPT, Russia,</a:t>
            </a:r>
            <a:r>
              <a:rPr lang="en-US" altLang="ru-RU" sz="4000" i="1" baseline="30000" dirty="0">
                <a:solidFill>
                  <a:srgbClr val="0099FF"/>
                </a:solidFill>
                <a:latin typeface="Arial" panose="020B0604020202020204" pitchFamily="34" charset="0"/>
              </a:rPr>
              <a:t> 3</a:t>
            </a:r>
            <a:r>
              <a:rPr lang="en-US" altLang="ru-RU" sz="4000" i="1" dirty="0">
                <a:solidFill>
                  <a:srgbClr val="0099FF"/>
                </a:solidFill>
                <a:latin typeface="Arial" panose="020B0604020202020204" pitchFamily="34" charset="0"/>
              </a:rPr>
              <a:t>Jefferson Lab, USA, </a:t>
            </a:r>
            <a:r>
              <a:rPr lang="en-GB" altLang="ru-RU" sz="4000" baseline="30000" dirty="0" smtClean="0">
                <a:solidFill>
                  <a:srgbClr val="0099FF"/>
                </a:solidFill>
                <a:latin typeface="Arial" panose="020B0604020202020204" pitchFamily="34" charset="0"/>
              </a:rPr>
              <a:t>4</a:t>
            </a:r>
            <a:r>
              <a:rPr lang="en-US" altLang="ru-RU" sz="4000" i="1" dirty="0" smtClean="0">
                <a:solidFill>
                  <a:srgbClr val="0099FF"/>
                </a:solidFill>
                <a:latin typeface="Arial" panose="020B0604020202020204" pitchFamily="34" charset="0"/>
              </a:rPr>
              <a:t>BNL, USA</a:t>
            </a:r>
            <a:r>
              <a:rPr lang="en-US" altLang="ru-RU" sz="4000" i="1" dirty="0">
                <a:solidFill>
                  <a:srgbClr val="0099FF"/>
                </a:solidFill>
                <a:latin typeface="Arial" panose="020B0604020202020204" pitchFamily="34" charset="0"/>
              </a:rPr>
              <a:t>, </a:t>
            </a:r>
            <a:r>
              <a:rPr lang="en-GB" altLang="ru-RU" sz="4000" b="1" i="1" baseline="30000" dirty="0" smtClean="0">
                <a:solidFill>
                  <a:srgbClr val="0099FF"/>
                </a:solidFill>
                <a:latin typeface="Arial" panose="020B0604020202020204" pitchFamily="34" charset="0"/>
              </a:rPr>
              <a:t>5</a:t>
            </a:r>
            <a:r>
              <a:rPr lang="en-US" altLang="ru-RU" sz="4000" i="1" dirty="0" smtClean="0">
                <a:solidFill>
                  <a:srgbClr val="0099FF"/>
                </a:solidFill>
                <a:latin typeface="Arial" panose="020B0604020202020204" pitchFamily="34" charset="0"/>
              </a:rPr>
              <a:t>Old </a:t>
            </a:r>
            <a:r>
              <a:rPr lang="en-US" altLang="ru-RU" sz="4000" i="1" dirty="0">
                <a:solidFill>
                  <a:srgbClr val="0099FF"/>
                </a:solidFill>
                <a:latin typeface="Arial" panose="020B0604020202020204" pitchFamily="34" charset="0"/>
              </a:rPr>
              <a:t>Dominion </a:t>
            </a:r>
            <a:r>
              <a:rPr lang="en-US" altLang="ru-RU" sz="4000" i="1" dirty="0" smtClean="0">
                <a:solidFill>
                  <a:srgbClr val="0099FF"/>
                </a:solidFill>
                <a:latin typeface="Arial" panose="020B0604020202020204" pitchFamily="34" charset="0"/>
              </a:rPr>
              <a:t>University, </a:t>
            </a:r>
            <a:r>
              <a:rPr lang="en-US" altLang="ru-RU" sz="4000" i="1" dirty="0">
                <a:solidFill>
                  <a:srgbClr val="0099FF"/>
                </a:solidFill>
                <a:latin typeface="Arial" panose="020B0604020202020204" pitchFamily="34" charset="0"/>
              </a:rPr>
              <a:t>USA</a:t>
            </a:r>
          </a:p>
        </p:txBody>
      </p:sp>
      <p:sp>
        <p:nvSpPr>
          <p:cNvPr id="4102" name="AutoShape 3904"/>
          <p:cNvSpPr>
            <a:spLocks noChangeArrowheads="1"/>
          </p:cNvSpPr>
          <p:nvPr/>
        </p:nvSpPr>
        <p:spPr bwMode="auto">
          <a:xfrm>
            <a:off x="11275057" y="41979850"/>
            <a:ext cx="20881343" cy="1371600"/>
          </a:xfrm>
          <a:prstGeom prst="roundRect">
            <a:avLst>
              <a:gd name="adj" fmla="val 26815"/>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marL="1357313" algn="ctr" eaLnBrk="1" hangingPunct="1">
              <a:lnSpc>
                <a:spcPct val="120000"/>
              </a:lnSpc>
              <a:spcBef>
                <a:spcPct val="0"/>
              </a:spcBef>
              <a:buFontTx/>
              <a:buNone/>
            </a:pPr>
            <a:endParaRPr lang="en-US" altLang="ru-RU" sz="2800" dirty="0"/>
          </a:p>
        </p:txBody>
      </p:sp>
      <p:sp>
        <p:nvSpPr>
          <p:cNvPr id="4103" name="Rectangle 94"/>
          <p:cNvSpPr>
            <a:spLocks noChangeArrowheads="1"/>
          </p:cNvSpPr>
          <p:nvPr/>
        </p:nvSpPr>
        <p:spPr bwMode="auto">
          <a:xfrm>
            <a:off x="76200" y="297688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04" name="Rectangle 97"/>
          <p:cNvSpPr>
            <a:spLocks noChangeArrowheads="1"/>
          </p:cNvSpPr>
          <p:nvPr/>
        </p:nvSpPr>
        <p:spPr bwMode="auto">
          <a:xfrm>
            <a:off x="76200" y="29506863"/>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08" name="Rectangle 180"/>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09" name="Rectangle 184"/>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10" name="AutoShape 3863"/>
          <p:cNvSpPr>
            <a:spLocks noChangeArrowheads="1"/>
          </p:cNvSpPr>
          <p:nvPr/>
        </p:nvSpPr>
        <p:spPr bwMode="auto">
          <a:xfrm>
            <a:off x="914400" y="4343400"/>
            <a:ext cx="31088576" cy="2465389"/>
          </a:xfrm>
          <a:prstGeom prst="roundRect">
            <a:avLst>
              <a:gd name="adj" fmla="val 13866"/>
            </a:avLst>
          </a:prstGeom>
          <a:solidFill>
            <a:srgbClr val="EAEAEA"/>
          </a:solidFill>
          <a:ln w="28575">
            <a:solidFill>
              <a:schemeClr val="bg2"/>
            </a:solidFill>
            <a:round/>
            <a:headEnd/>
            <a:tailEnd/>
          </a:ln>
        </p:spPr>
        <p:txBody>
          <a:bodyPr lIns="182880" tIns="0" rIns="182880" bIns="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just" eaLnBrk="1" hangingPunct="1">
              <a:spcBef>
                <a:spcPct val="0"/>
              </a:spcBef>
              <a:buFontTx/>
              <a:buNone/>
            </a:pPr>
            <a:r>
              <a:rPr lang="en-GB" altLang="ru-RU" sz="3000" b="1" dirty="0" smtClean="0"/>
              <a:t>ABSTRACT </a:t>
            </a:r>
            <a:r>
              <a:rPr lang="en-US" sz="3000" dirty="0"/>
              <a:t>In the Spin Transparency mode (ST mode) of RHIC, the axes of its Siberian snakes are parallel. The spin tune in the ST mode is zero and the spin motion becomes degenerate: any spin direction repeats every particle turn. In contrast, the lattice of a conventional collider determines a unique stable periodic spin direction, so that the collider operates in the Preferred Spin (PS) mode. Contributions of perturbing magnetic fields to the spin resonance strengths in the PS mode are usually calculated using the spin response function. However, in that form, it is not applicable in the ST mode. This paper presents a response function formalism expanded for the ST mode of operation of conventional colliders with two identical Siberian snakes in the highly-relativistic limit. We present calculations of the spin response function for RHIC in the ST mode</a:t>
            </a:r>
            <a:r>
              <a:rPr lang="en-US" sz="3000" dirty="0" smtClean="0"/>
              <a:t>. </a:t>
            </a:r>
            <a:endParaRPr lang="en-US" altLang="ru-RU" sz="3000" dirty="0"/>
          </a:p>
        </p:txBody>
      </p:sp>
      <p:sp>
        <p:nvSpPr>
          <p:cNvPr id="4111" name="Rectangle 202"/>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12" name="Rectangle 223"/>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13" name="AutoShape 3921"/>
          <p:cNvSpPr>
            <a:spLocks noChangeArrowheads="1"/>
          </p:cNvSpPr>
          <p:nvPr/>
        </p:nvSpPr>
        <p:spPr bwMode="auto">
          <a:xfrm>
            <a:off x="21204892" y="29576667"/>
            <a:ext cx="10986458" cy="5616779"/>
          </a:xfrm>
          <a:prstGeom prst="roundRect">
            <a:avLst>
              <a:gd name="adj" fmla="val 3148"/>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just" eaLnBrk="1" hangingPunct="1">
              <a:spcBef>
                <a:spcPct val="0"/>
              </a:spcBef>
              <a:buFontTx/>
              <a:buNone/>
            </a:pPr>
            <a:endParaRPr lang="ru-RU" altLang="ru-RU" sz="3000"/>
          </a:p>
        </p:txBody>
      </p:sp>
      <p:sp>
        <p:nvSpPr>
          <p:cNvPr id="4114" name="Rectangle 247"/>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15" name="Rectangle 33"/>
          <p:cNvSpPr>
            <a:spLocks noChangeArrowheads="1"/>
          </p:cNvSpPr>
          <p:nvPr/>
        </p:nvSpPr>
        <p:spPr bwMode="auto">
          <a:xfrm>
            <a:off x="0" y="0"/>
            <a:ext cx="32918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17" name="AutoShape 3921"/>
          <p:cNvSpPr>
            <a:spLocks noChangeArrowheads="1"/>
          </p:cNvSpPr>
          <p:nvPr/>
        </p:nvSpPr>
        <p:spPr bwMode="auto">
          <a:xfrm>
            <a:off x="914400" y="7025931"/>
            <a:ext cx="20998115" cy="14003877"/>
          </a:xfrm>
          <a:prstGeom prst="roundRect">
            <a:avLst>
              <a:gd name="adj" fmla="val 4000"/>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just" eaLnBrk="1" hangingPunct="1">
              <a:spcBef>
                <a:spcPct val="0"/>
              </a:spcBef>
              <a:buFontTx/>
              <a:buNone/>
            </a:pPr>
            <a:endParaRPr lang="ru-RU" altLang="ru-RU" sz="3000" dirty="0"/>
          </a:p>
        </p:txBody>
      </p:sp>
      <p:sp>
        <p:nvSpPr>
          <p:cNvPr id="4118" name="Rectangle 62"/>
          <p:cNvSpPr>
            <a:spLocks noChangeArrowheads="1"/>
          </p:cNvSpPr>
          <p:nvPr/>
        </p:nvSpPr>
        <p:spPr bwMode="auto">
          <a:xfrm>
            <a:off x="1579563" y="3551713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19" name="Rectangle 64"/>
          <p:cNvSpPr>
            <a:spLocks noChangeArrowheads="1"/>
          </p:cNvSpPr>
          <p:nvPr/>
        </p:nvSpPr>
        <p:spPr bwMode="auto">
          <a:xfrm>
            <a:off x="1579563" y="3551713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20" name="Rectangle 67"/>
          <p:cNvSpPr>
            <a:spLocks noChangeArrowheads="1"/>
          </p:cNvSpPr>
          <p:nvPr/>
        </p:nvSpPr>
        <p:spPr bwMode="auto">
          <a:xfrm>
            <a:off x="1579563" y="35507613"/>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800"/>
          </a:p>
        </p:txBody>
      </p:sp>
      <p:sp>
        <p:nvSpPr>
          <p:cNvPr id="4122" name="Rectangle 279"/>
          <p:cNvSpPr>
            <a:spLocks noChangeArrowheads="1"/>
          </p:cNvSpPr>
          <p:nvPr/>
        </p:nvSpPr>
        <p:spPr bwMode="auto">
          <a:xfrm>
            <a:off x="1241424" y="21137565"/>
            <a:ext cx="95027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just" eaLnBrk="1" hangingPunct="1">
              <a:spcBef>
                <a:spcPct val="0"/>
              </a:spcBef>
              <a:buFontTx/>
              <a:buNone/>
            </a:pPr>
            <a:r>
              <a:rPr lang="en-US" altLang="ru-RU" sz="3000"/>
              <a:t>   </a:t>
            </a:r>
          </a:p>
        </p:txBody>
      </p:sp>
      <p:sp>
        <p:nvSpPr>
          <p:cNvPr id="4123" name="AutoShape 3921"/>
          <p:cNvSpPr>
            <a:spLocks noChangeArrowheads="1"/>
          </p:cNvSpPr>
          <p:nvPr/>
        </p:nvSpPr>
        <p:spPr bwMode="auto">
          <a:xfrm>
            <a:off x="21204892" y="35299920"/>
            <a:ext cx="10951508" cy="6562454"/>
          </a:xfrm>
          <a:prstGeom prst="roundRect">
            <a:avLst>
              <a:gd name="adj" fmla="val 4282"/>
            </a:avLst>
          </a:prstGeom>
          <a:solidFill>
            <a:srgbClr val="EAEAEA"/>
          </a:solidFill>
          <a:ln w="28575">
            <a:solidFill>
              <a:schemeClr val="bg2"/>
            </a:solidFill>
            <a:round/>
            <a:headEnd/>
            <a:tailEnd/>
          </a:ln>
        </p:spPr>
        <p:txBody>
          <a:bodyPr lIns="274320" tIns="182880" rIns="274320" bIns="182880"/>
          <a:lstStyle>
            <a:lvl1pPr marL="76200">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eaLnBrk="1" hangingPunct="1">
              <a:spcBef>
                <a:spcPct val="0"/>
              </a:spcBef>
              <a:buFontTx/>
              <a:buNone/>
            </a:pPr>
            <a:endParaRPr lang="ru-RU" altLang="ru-RU" sz="2200"/>
          </a:p>
        </p:txBody>
      </p:sp>
      <p:sp>
        <p:nvSpPr>
          <p:cNvPr id="4125" name="Text Box 3"/>
          <p:cNvSpPr txBox="1">
            <a:spLocks noChangeArrowheads="1"/>
          </p:cNvSpPr>
          <p:nvPr/>
        </p:nvSpPr>
        <p:spPr bwMode="auto">
          <a:xfrm>
            <a:off x="23850600" y="29737050"/>
            <a:ext cx="67516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342900" indent="-342900">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lnSpc>
                <a:spcPct val="70000"/>
              </a:lnSpc>
              <a:spcBef>
                <a:spcPct val="50000"/>
              </a:spcBef>
              <a:buFontTx/>
              <a:buNone/>
            </a:pPr>
            <a:r>
              <a:rPr lang="en-US" altLang="ru-RU" sz="3200" b="1" dirty="0"/>
              <a:t>CONCLUSION</a:t>
            </a:r>
          </a:p>
        </p:txBody>
      </p:sp>
      <p:sp>
        <p:nvSpPr>
          <p:cNvPr id="4130" name="Text Box 3"/>
          <p:cNvSpPr txBox="1">
            <a:spLocks noChangeArrowheads="1"/>
          </p:cNvSpPr>
          <p:nvPr/>
        </p:nvSpPr>
        <p:spPr bwMode="auto">
          <a:xfrm>
            <a:off x="1371600" y="7162800"/>
            <a:ext cx="9903457"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marL="342900" indent="-342900">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lnSpc>
                <a:spcPct val="110000"/>
              </a:lnSpc>
              <a:spcBef>
                <a:spcPct val="50000"/>
              </a:spcBef>
              <a:buFontTx/>
              <a:buNone/>
              <a:defRPr/>
            </a:pPr>
            <a:r>
              <a:rPr lang="en-US" sz="3200" b="1" dirty="0" smtClean="0"/>
              <a:t>SPIN TRANSPARENCY MODE IN RHIC</a:t>
            </a:r>
            <a:endParaRPr lang="en-US" altLang="ru-RU" sz="3200" b="1" dirty="0" smtClean="0"/>
          </a:p>
        </p:txBody>
      </p:sp>
      <p:sp>
        <p:nvSpPr>
          <p:cNvPr id="4129" name="Text Box 3"/>
          <p:cNvSpPr txBox="1">
            <a:spLocks noChangeArrowheads="1"/>
          </p:cNvSpPr>
          <p:nvPr/>
        </p:nvSpPr>
        <p:spPr bwMode="auto">
          <a:xfrm>
            <a:off x="24171275" y="35456813"/>
            <a:ext cx="61563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342900" indent="-342900">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lnSpc>
                <a:spcPct val="70000"/>
              </a:lnSpc>
              <a:spcBef>
                <a:spcPct val="50000"/>
              </a:spcBef>
              <a:buFontTx/>
              <a:buNone/>
            </a:pPr>
            <a:r>
              <a:rPr lang="en-US" altLang="ru-RU" sz="3200" b="1" dirty="0"/>
              <a:t>REFERENCES</a:t>
            </a:r>
          </a:p>
        </p:txBody>
      </p:sp>
      <p:sp>
        <p:nvSpPr>
          <p:cNvPr id="2" name="Text Box 309"/>
          <p:cNvSpPr txBox="1">
            <a:spLocks noChangeArrowheads="1"/>
          </p:cNvSpPr>
          <p:nvPr/>
        </p:nvSpPr>
        <p:spPr bwMode="auto">
          <a:xfrm>
            <a:off x="21401742" y="35890200"/>
            <a:ext cx="10498661" cy="598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marL="354013" indent="-354013">
              <a:buNone/>
            </a:pPr>
            <a:r>
              <a:rPr lang="en-GB" sz="2200" dirty="0">
                <a:latin typeface="Arial Narrow" panose="020B0606020202030204" pitchFamily="34" charset="0"/>
              </a:rPr>
              <a:t>[</a:t>
            </a:r>
            <a:r>
              <a:rPr lang="en-GB" sz="2200" dirty="0" smtClean="0">
                <a:latin typeface="Arial Narrow" panose="020B0606020202030204" pitchFamily="34" charset="0"/>
              </a:rPr>
              <a:t>1] V</a:t>
            </a:r>
            <a:r>
              <a:rPr lang="en-GB" sz="2200" dirty="0">
                <a:latin typeface="Arial Narrow" panose="020B0606020202030204" pitchFamily="34" charset="0"/>
              </a:rPr>
              <a:t>. S. </a:t>
            </a:r>
            <a:r>
              <a:rPr lang="en-GB" sz="2200" dirty="0" err="1">
                <a:latin typeface="Arial Narrow" panose="020B0606020202030204" pitchFamily="34" charset="0"/>
              </a:rPr>
              <a:t>Morozov</a:t>
            </a:r>
            <a:r>
              <a:rPr lang="en-GB" sz="2200" dirty="0">
                <a:latin typeface="Arial Narrow" panose="020B0606020202030204" pitchFamily="34" charset="0"/>
              </a:rPr>
              <a:t> et al., “Experimental Verification of Spin Transparency Mode in RHIC”, presented at </a:t>
            </a:r>
            <a:r>
              <a:rPr lang="en-GB" sz="2200" dirty="0" smtClean="0">
                <a:latin typeface="Arial Narrow" panose="020B0606020202030204" pitchFamily="34" charset="0"/>
              </a:rPr>
              <a:t>IPAC’19, </a:t>
            </a:r>
            <a:r>
              <a:rPr lang="en-GB" sz="2200" dirty="0">
                <a:latin typeface="Arial Narrow" panose="020B0606020202030204" pitchFamily="34" charset="0"/>
              </a:rPr>
              <a:t>Melbourne, Australia, May 2019, paper MOPRB094, this conference.</a:t>
            </a:r>
          </a:p>
          <a:p>
            <a:pPr marL="354013" indent="-354013">
              <a:buNone/>
            </a:pPr>
            <a:r>
              <a:rPr lang="en-GB" sz="2200" dirty="0">
                <a:latin typeface="Arial Narrow" panose="020B0606020202030204" pitchFamily="34" charset="0"/>
              </a:rPr>
              <a:t>[</a:t>
            </a:r>
            <a:r>
              <a:rPr lang="en-GB" sz="2200" dirty="0" smtClean="0">
                <a:latin typeface="Arial Narrow" panose="020B0606020202030204" pitchFamily="34" charset="0"/>
              </a:rPr>
              <a:t>2] V</a:t>
            </a:r>
            <a:r>
              <a:rPr lang="en-GB" sz="2200" dirty="0">
                <a:latin typeface="Arial Narrow" panose="020B0606020202030204" pitchFamily="34" charset="0"/>
              </a:rPr>
              <a:t>. S. </a:t>
            </a:r>
            <a:r>
              <a:rPr lang="en-GB" sz="2200" dirty="0" err="1">
                <a:latin typeface="Arial Narrow" panose="020B0606020202030204" pitchFamily="34" charset="0"/>
              </a:rPr>
              <a:t>Morozov</a:t>
            </a:r>
            <a:r>
              <a:rPr lang="en-GB" sz="2200" dirty="0">
                <a:latin typeface="Arial Narrow" panose="020B0606020202030204" pitchFamily="34" charset="0"/>
              </a:rPr>
              <a:t> et al., “Baseline Scheme for Polarization Preservation and Control in the MEIC Ion Complex”, in Proc. </a:t>
            </a:r>
            <a:r>
              <a:rPr lang="en-GB" sz="2200" dirty="0" smtClean="0">
                <a:latin typeface="Arial Narrow" panose="020B0606020202030204" pitchFamily="34" charset="0"/>
              </a:rPr>
              <a:t>IPAC’15, </a:t>
            </a:r>
            <a:r>
              <a:rPr lang="en-GB" sz="2200" dirty="0">
                <a:latin typeface="Arial Narrow" panose="020B0606020202030204" pitchFamily="34" charset="0"/>
              </a:rPr>
              <a:t>Richmond, VA, USA, May 2015, pp. 2301–2303. </a:t>
            </a:r>
          </a:p>
          <a:p>
            <a:pPr marL="354013" indent="-354013">
              <a:buNone/>
            </a:pPr>
            <a:r>
              <a:rPr lang="en-GB" sz="2200" dirty="0">
                <a:latin typeface="Arial Narrow" panose="020B0606020202030204" pitchFamily="34" charset="0"/>
              </a:rPr>
              <a:t>[</a:t>
            </a:r>
            <a:r>
              <a:rPr lang="en-GB" sz="2200" dirty="0" smtClean="0">
                <a:latin typeface="Arial Narrow" panose="020B0606020202030204" pitchFamily="34" charset="0"/>
              </a:rPr>
              <a:t>3] </a:t>
            </a:r>
            <a:r>
              <a:rPr lang="en-GB" sz="2200" dirty="0" err="1" smtClean="0">
                <a:latin typeface="Arial Narrow" panose="020B0606020202030204" pitchFamily="34" charset="0"/>
              </a:rPr>
              <a:t>Yu.N</a:t>
            </a:r>
            <a:r>
              <a:rPr lang="en-GB" sz="2200" dirty="0">
                <a:latin typeface="Arial Narrow" panose="020B0606020202030204" pitchFamily="34" charset="0"/>
              </a:rPr>
              <a:t>. </a:t>
            </a:r>
            <a:r>
              <a:rPr lang="en-GB" sz="2200" dirty="0" err="1">
                <a:latin typeface="Arial Narrow" panose="020B0606020202030204" pitchFamily="34" charset="0"/>
              </a:rPr>
              <a:t>Filatov</a:t>
            </a:r>
            <a:r>
              <a:rPr lang="en-GB" sz="2200" dirty="0">
                <a:latin typeface="Arial Narrow" panose="020B0606020202030204" pitchFamily="34" charset="0"/>
              </a:rPr>
              <a:t> et al., “Spin transparency mode in the NICA collider”, EPJ Web Conf., vol. 204, p. 10014, 2019. </a:t>
            </a:r>
            <a:endParaRPr lang="en-GB" sz="2200" dirty="0" smtClean="0">
              <a:latin typeface="Arial Narrow" panose="020B0606020202030204" pitchFamily="34" charset="0"/>
            </a:endParaRPr>
          </a:p>
          <a:p>
            <a:pPr marL="354013" indent="-354013">
              <a:buNone/>
            </a:pPr>
            <a:r>
              <a:rPr lang="en-GB" sz="2200" dirty="0" smtClean="0">
                <a:latin typeface="Arial Narrow" panose="020B0606020202030204" pitchFamily="34" charset="0"/>
              </a:rPr>
              <a:t>[4] A. M. Kondratenko, “Polarized beams”, Ph.D. thesis, (</a:t>
            </a:r>
            <a:r>
              <a:rPr lang="en-GB" sz="2200" dirty="0" err="1" smtClean="0">
                <a:latin typeface="Arial Narrow" panose="020B0606020202030204" pitchFamily="34" charset="0"/>
              </a:rPr>
              <a:t>Budker</a:t>
            </a:r>
            <a:r>
              <a:rPr lang="en-GB" sz="2200" dirty="0" smtClean="0">
                <a:latin typeface="Arial Narrow" panose="020B0606020202030204" pitchFamily="34" charset="0"/>
              </a:rPr>
              <a:t>) Institute of Nuclear Physics, Siberian Br. USSR Academy of Sciences, Novosibirsk, 1982 </a:t>
            </a:r>
          </a:p>
          <a:p>
            <a:pPr marL="354013" indent="-354013">
              <a:buNone/>
            </a:pPr>
            <a:r>
              <a:rPr lang="en-GB" sz="2200" dirty="0" smtClean="0">
                <a:latin typeface="Arial Narrow" panose="020B0606020202030204" pitchFamily="34" charset="0"/>
              </a:rPr>
              <a:t>[5] A</a:t>
            </a:r>
            <a:r>
              <a:rPr lang="en-GB" sz="2200" dirty="0">
                <a:latin typeface="Arial Narrow" panose="020B0606020202030204" pitchFamily="34" charset="0"/>
              </a:rPr>
              <a:t>. M. Kondratenko et al., “Ion Polarization Scheme for MEIC”, 2016. arXiv:1604.05632[</a:t>
            </a:r>
            <a:r>
              <a:rPr lang="en-GB" sz="2200" dirty="0" err="1">
                <a:latin typeface="Arial Narrow" panose="020B0606020202030204" pitchFamily="34" charset="0"/>
              </a:rPr>
              <a:t>physics.acc-ph</a:t>
            </a:r>
            <a:r>
              <a:rPr lang="en-GB" sz="2200" dirty="0">
                <a:latin typeface="Arial Narrow" panose="020B0606020202030204" pitchFamily="34" charset="0"/>
              </a:rPr>
              <a:t>]</a:t>
            </a:r>
          </a:p>
          <a:p>
            <a:pPr marL="354013" indent="-354013">
              <a:buNone/>
            </a:pPr>
            <a:r>
              <a:rPr lang="en-GB" sz="2200" dirty="0">
                <a:latin typeface="Arial Narrow" panose="020B0606020202030204" pitchFamily="34" charset="0"/>
              </a:rPr>
              <a:t>[</a:t>
            </a:r>
            <a:r>
              <a:rPr lang="en-GB" sz="2200" dirty="0" smtClean="0">
                <a:latin typeface="Arial Narrow" panose="020B0606020202030204" pitchFamily="34" charset="0"/>
              </a:rPr>
              <a:t>6] V</a:t>
            </a:r>
            <a:r>
              <a:rPr lang="en-GB" sz="2200" dirty="0">
                <a:latin typeface="Arial Narrow" panose="020B0606020202030204" pitchFamily="34" charset="0"/>
              </a:rPr>
              <a:t>. S. </a:t>
            </a:r>
            <a:r>
              <a:rPr lang="en-GB" sz="2200" dirty="0" err="1">
                <a:latin typeface="Arial Narrow" panose="020B0606020202030204" pitchFamily="34" charset="0"/>
              </a:rPr>
              <a:t>Morozov</a:t>
            </a:r>
            <a:r>
              <a:rPr lang="en-GB" sz="2200" dirty="0">
                <a:latin typeface="Arial Narrow" panose="020B0606020202030204" pitchFamily="34" charset="0"/>
              </a:rPr>
              <a:t> et al., “Acceleration of Polarized Protons and Deuterons in the Ion Collider Ring of JLEIC”, in Proc. </a:t>
            </a:r>
            <a:r>
              <a:rPr lang="en-GB" sz="2200" dirty="0" smtClean="0">
                <a:latin typeface="Arial Narrow" panose="020B0606020202030204" pitchFamily="34" charset="0"/>
              </a:rPr>
              <a:t>IPAC’17, </a:t>
            </a:r>
            <a:r>
              <a:rPr lang="en-GB" sz="2200" dirty="0">
                <a:latin typeface="Arial Narrow" panose="020B0606020202030204" pitchFamily="34" charset="0"/>
              </a:rPr>
              <a:t>Copenhagen, Denmark, May 2017, pp. 3014–3017</a:t>
            </a:r>
            <a:r>
              <a:rPr lang="en-GB" sz="2200" dirty="0" smtClean="0">
                <a:latin typeface="Arial Narrow" panose="020B0606020202030204" pitchFamily="34" charset="0"/>
              </a:rPr>
              <a:t>.</a:t>
            </a:r>
            <a:endParaRPr lang="en-GB" sz="2200" dirty="0">
              <a:latin typeface="Arial Narrow" panose="020B0606020202030204" pitchFamily="34" charset="0"/>
            </a:endParaRPr>
          </a:p>
          <a:p>
            <a:pPr marL="354013" indent="-354013">
              <a:buNone/>
            </a:pPr>
            <a:r>
              <a:rPr lang="en-GB" sz="2200" dirty="0">
                <a:latin typeface="Arial Narrow" panose="020B0606020202030204" pitchFamily="34" charset="0"/>
              </a:rPr>
              <a:t>[</a:t>
            </a:r>
            <a:r>
              <a:rPr lang="en-GB" sz="2200" dirty="0" smtClean="0">
                <a:latin typeface="Arial Narrow" panose="020B0606020202030204" pitchFamily="34" charset="0"/>
              </a:rPr>
              <a:t>7] V</a:t>
            </a:r>
            <a:r>
              <a:rPr lang="en-GB" sz="2200" dirty="0">
                <a:latin typeface="Arial Narrow" panose="020B0606020202030204" pitchFamily="34" charset="0"/>
              </a:rPr>
              <a:t>. I. </a:t>
            </a:r>
            <a:r>
              <a:rPr lang="en-GB" sz="2200" dirty="0" err="1">
                <a:latin typeface="Arial Narrow" panose="020B0606020202030204" pitchFamily="34" charset="0"/>
              </a:rPr>
              <a:t>Ptitsin</a:t>
            </a:r>
            <a:r>
              <a:rPr lang="en-GB" sz="2200" dirty="0">
                <a:latin typeface="Arial Narrow" panose="020B0606020202030204" pitchFamily="34" charset="0"/>
              </a:rPr>
              <a:t>, Yu. M. </a:t>
            </a:r>
            <a:r>
              <a:rPr lang="en-GB" sz="2200" dirty="0" err="1">
                <a:latin typeface="Arial Narrow" panose="020B0606020202030204" pitchFamily="34" charset="0"/>
              </a:rPr>
              <a:t>Shatunov</a:t>
            </a:r>
            <a:r>
              <a:rPr lang="en-GB" sz="2200" dirty="0">
                <a:latin typeface="Arial Narrow" panose="020B0606020202030204" pitchFamily="34" charset="0"/>
              </a:rPr>
              <a:t>, and S. R. Mane, “Spin response formalism in circular accelerators”, </a:t>
            </a:r>
            <a:r>
              <a:rPr lang="en-GB" sz="2200" dirty="0" err="1">
                <a:latin typeface="Arial Narrow" panose="020B0606020202030204" pitchFamily="34" charset="0"/>
              </a:rPr>
              <a:t>Nucl</a:t>
            </a:r>
            <a:r>
              <a:rPr lang="en-GB" sz="2200" dirty="0">
                <a:latin typeface="Arial Narrow" panose="020B0606020202030204" pitchFamily="34" charset="0"/>
              </a:rPr>
              <a:t>. Instr. Meth. A, vol.608, no. 2, pp. 225-233, 2009. </a:t>
            </a:r>
          </a:p>
          <a:p>
            <a:pPr marL="354013" indent="-354013">
              <a:buNone/>
              <a:tabLst>
                <a:tab pos="5929313" algn="l"/>
              </a:tabLst>
            </a:pPr>
            <a:r>
              <a:rPr lang="en-GB" sz="2200" dirty="0">
                <a:latin typeface="Arial Narrow" panose="020B0606020202030204" pitchFamily="34" charset="0"/>
              </a:rPr>
              <a:t>[</a:t>
            </a:r>
            <a:r>
              <a:rPr lang="en-GB" sz="2200" dirty="0" smtClean="0">
                <a:latin typeface="Arial Narrow" panose="020B0606020202030204" pitchFamily="34" charset="0"/>
              </a:rPr>
              <a:t>8] </a:t>
            </a:r>
            <a:r>
              <a:rPr lang="en-GB" sz="2200" dirty="0" err="1" smtClean="0">
                <a:latin typeface="Arial Narrow" panose="020B0606020202030204" pitchFamily="34" charset="0"/>
              </a:rPr>
              <a:t>Yu.N</a:t>
            </a:r>
            <a:r>
              <a:rPr lang="en-GB" sz="2200" dirty="0">
                <a:latin typeface="Arial Narrow" panose="020B0606020202030204" pitchFamily="34" charset="0"/>
              </a:rPr>
              <a:t>. </a:t>
            </a:r>
            <a:r>
              <a:rPr lang="en-GB" sz="2200" dirty="0" err="1">
                <a:latin typeface="Arial Narrow" panose="020B0606020202030204" pitchFamily="34" charset="0"/>
              </a:rPr>
              <a:t>Filatov</a:t>
            </a:r>
            <a:r>
              <a:rPr lang="en-GB" sz="2200" dirty="0">
                <a:latin typeface="Arial Narrow" panose="020B0606020202030204" pitchFamily="34" charset="0"/>
              </a:rPr>
              <a:t> et al., “Spin Transparency Method for Spin Control of Hadron Beam in Synchrotrons”, to be </a:t>
            </a:r>
            <a:r>
              <a:rPr lang="en-GB" sz="2200" dirty="0" smtClean="0">
                <a:latin typeface="Arial Narrow" panose="020B0606020202030204" pitchFamily="34" charset="0"/>
              </a:rPr>
              <a:t>published</a:t>
            </a:r>
            <a:endParaRPr lang="en-GB" sz="2200" dirty="0">
              <a:latin typeface="Arial Narrow" panose="020B0606020202030204" pitchFamily="34" charset="0"/>
            </a:endParaRPr>
          </a:p>
        </p:txBody>
      </p:sp>
      <p:sp>
        <p:nvSpPr>
          <p:cNvPr id="4131" name="AutoShape 3921"/>
          <p:cNvSpPr>
            <a:spLocks noChangeArrowheads="1"/>
          </p:cNvSpPr>
          <p:nvPr/>
        </p:nvSpPr>
        <p:spPr bwMode="auto">
          <a:xfrm>
            <a:off x="22149976" y="7025930"/>
            <a:ext cx="10006423" cy="14003877"/>
          </a:xfrm>
          <a:prstGeom prst="roundRect">
            <a:avLst>
              <a:gd name="adj" fmla="val 4000"/>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just" eaLnBrk="1" hangingPunct="1">
              <a:spcBef>
                <a:spcPct val="0"/>
              </a:spcBef>
              <a:buFontTx/>
              <a:buNone/>
            </a:pPr>
            <a:endParaRPr lang="ru-RU" altLang="ru-RU" sz="3000" dirty="0"/>
          </a:p>
        </p:txBody>
      </p:sp>
      <p:sp>
        <p:nvSpPr>
          <p:cNvPr id="4132" name="Text Box 3"/>
          <p:cNvSpPr txBox="1">
            <a:spLocks noChangeArrowheads="1"/>
          </p:cNvSpPr>
          <p:nvPr/>
        </p:nvSpPr>
        <p:spPr bwMode="auto">
          <a:xfrm>
            <a:off x="22349209" y="7162800"/>
            <a:ext cx="92737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marL="342900" indent="-342900">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50000"/>
              </a:spcBef>
              <a:buNone/>
            </a:pPr>
            <a:r>
              <a:rPr lang="en-US" altLang="ru-RU" sz="3200" b="1" dirty="0"/>
              <a:t>ST </a:t>
            </a:r>
            <a:r>
              <a:rPr lang="en-US" altLang="ru-RU" sz="3200" b="1" dirty="0" smtClean="0"/>
              <a:t>MODE</a:t>
            </a:r>
            <a:r>
              <a:rPr lang="en-US" altLang="ru-RU" sz="3200" dirty="0" smtClean="0"/>
              <a:t> </a:t>
            </a:r>
            <a:r>
              <a:rPr lang="en-US" altLang="ru-RU" sz="3200" b="1" dirty="0" smtClean="0"/>
              <a:t>SPIN REFERENCE FRAME</a:t>
            </a:r>
            <a:endParaRPr lang="en-US" altLang="ru-RU" sz="3200" dirty="0"/>
          </a:p>
        </p:txBody>
      </p:sp>
      <p:sp>
        <p:nvSpPr>
          <p:cNvPr id="4133" name="Rectangle 128"/>
          <p:cNvSpPr>
            <a:spLocks noChangeArrowheads="1"/>
          </p:cNvSpPr>
          <p:nvPr/>
        </p:nvSpPr>
        <p:spPr bwMode="auto">
          <a:xfrm>
            <a:off x="0" y="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ru-RU" altLang="ru-RU"/>
          </a:p>
        </p:txBody>
      </p:sp>
      <p:sp>
        <p:nvSpPr>
          <p:cNvPr id="4135" name="Rectangle 65"/>
          <p:cNvSpPr>
            <a:spLocks noChangeArrowheads="1"/>
          </p:cNvSpPr>
          <p:nvPr/>
        </p:nvSpPr>
        <p:spPr bwMode="auto">
          <a:xfrm>
            <a:off x="2212975" y="17159288"/>
            <a:ext cx="7918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ru-RU" altLang="ru-RU"/>
          </a:p>
        </p:txBody>
      </p:sp>
      <p:sp>
        <p:nvSpPr>
          <p:cNvPr id="4136" name="Rectangle 65"/>
          <p:cNvSpPr>
            <a:spLocks noChangeArrowheads="1"/>
          </p:cNvSpPr>
          <p:nvPr/>
        </p:nvSpPr>
        <p:spPr bwMode="auto">
          <a:xfrm>
            <a:off x="12606338" y="30254575"/>
            <a:ext cx="18415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ru-RU" altLang="ru-RU" sz="3000"/>
          </a:p>
        </p:txBody>
      </p:sp>
      <p:sp>
        <p:nvSpPr>
          <p:cNvPr id="4137" name="Rectangle 65"/>
          <p:cNvSpPr>
            <a:spLocks noChangeArrowheads="1"/>
          </p:cNvSpPr>
          <p:nvPr/>
        </p:nvSpPr>
        <p:spPr bwMode="auto">
          <a:xfrm>
            <a:off x="12641263" y="30097413"/>
            <a:ext cx="18415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ru-RU" altLang="ru-RU" sz="3000"/>
          </a:p>
        </p:txBody>
      </p:sp>
      <p:sp>
        <p:nvSpPr>
          <p:cNvPr id="4138" name="AutoShape 3904"/>
          <p:cNvSpPr>
            <a:spLocks noChangeArrowheads="1"/>
          </p:cNvSpPr>
          <p:nvPr/>
        </p:nvSpPr>
        <p:spPr bwMode="auto">
          <a:xfrm>
            <a:off x="950118" y="41979850"/>
            <a:ext cx="10175082" cy="1371600"/>
          </a:xfrm>
          <a:prstGeom prst="roundRect">
            <a:avLst>
              <a:gd name="adj" fmla="val 26815"/>
            </a:avLst>
          </a:prstGeom>
          <a:solidFill>
            <a:srgbClr val="EAEAEA"/>
          </a:solidFill>
          <a:ln w="28575">
            <a:solidFill>
              <a:schemeClr val="bg2"/>
            </a:solidFill>
            <a:round/>
            <a:headEnd/>
            <a:tailEnd/>
          </a:ln>
        </p:spPr>
        <p:txBody>
          <a:bodyPr lIns="274320" tIns="182880" rIns="274320" bIns="182880"/>
          <a:lstStyle>
            <a:lvl1pPr>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spcBef>
                <a:spcPct val="0"/>
              </a:spcBef>
              <a:buFontTx/>
              <a:buNone/>
            </a:pPr>
            <a:endParaRPr lang="en-US" altLang="ru-RU" sz="2800"/>
          </a:p>
        </p:txBody>
      </p:sp>
      <p:sp>
        <p:nvSpPr>
          <p:cNvPr id="4139" name="TextBox 112"/>
          <p:cNvSpPr txBox="1">
            <a:spLocks noChangeArrowheads="1"/>
          </p:cNvSpPr>
          <p:nvPr/>
        </p:nvSpPr>
        <p:spPr bwMode="auto">
          <a:xfrm>
            <a:off x="3276600" y="42163076"/>
            <a:ext cx="81225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ru-RU" sz="3000" dirty="0" smtClean="0"/>
              <a:t>10</a:t>
            </a:r>
            <a:r>
              <a:rPr lang="en-US" altLang="ru-RU" sz="3000" baseline="30000" dirty="0" smtClean="0"/>
              <a:t>th</a:t>
            </a:r>
            <a:r>
              <a:rPr lang="en-US" altLang="ru-RU" sz="3000" dirty="0" smtClean="0"/>
              <a:t> </a:t>
            </a:r>
            <a:r>
              <a:rPr lang="en-US" altLang="ru-RU" sz="3000" dirty="0"/>
              <a:t>International Particle Accelerator Conference</a:t>
            </a:r>
            <a:br>
              <a:rPr lang="en-US" altLang="ru-RU" sz="3000" dirty="0"/>
            </a:br>
            <a:r>
              <a:rPr lang="de-DE" altLang="ru-RU" sz="3000" dirty="0"/>
              <a:t>Melbourne, </a:t>
            </a:r>
            <a:r>
              <a:rPr lang="de-DE" altLang="ru-RU" sz="3000" dirty="0" err="1"/>
              <a:t>Australia</a:t>
            </a:r>
            <a:r>
              <a:rPr lang="de-DE" altLang="ru-RU" sz="3000" dirty="0"/>
              <a:t>, </a:t>
            </a:r>
            <a:r>
              <a:rPr lang="de-DE" altLang="ru-RU" sz="3000" dirty="0" smtClean="0"/>
              <a:t>2019 May 19—24</a:t>
            </a:r>
            <a:endParaRPr lang="ru-RU" altLang="ru-RU" sz="3000" dirty="0"/>
          </a:p>
        </p:txBody>
      </p:sp>
      <p:sp>
        <p:nvSpPr>
          <p:cNvPr id="4142" name="Rectangle 93"/>
          <p:cNvSpPr>
            <a:spLocks noChangeArrowheads="1"/>
          </p:cNvSpPr>
          <p:nvPr/>
        </p:nvSpPr>
        <p:spPr bwMode="auto">
          <a:xfrm>
            <a:off x="21147088" y="8789988"/>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ru-RU" altLang="ru-RU"/>
          </a:p>
        </p:txBody>
      </p:sp>
      <p:pic>
        <p:nvPicPr>
          <p:cNvPr id="82" name="Рисунок 8"/>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14400" y="29582201"/>
            <a:ext cx="20196000" cy="123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Прямоугольник 7"/>
              <p:cNvSpPr/>
              <p:nvPr/>
            </p:nvSpPr>
            <p:spPr>
              <a:xfrm>
                <a:off x="1333090" y="30327600"/>
                <a:ext cx="9792110" cy="11150425"/>
              </a:xfrm>
              <a:prstGeom prst="rect">
                <a:avLst/>
              </a:prstGeom>
            </p:spPr>
            <p:txBody>
              <a:bodyPr wrap="square">
                <a:spAutoFit/>
              </a:bodyPr>
              <a:lstStyle/>
              <a:p>
                <a:pPr indent="457200" algn="just">
                  <a:spcBef>
                    <a:spcPts val="0"/>
                  </a:spcBef>
                  <a:spcAft>
                    <a:spcPts val="1200"/>
                  </a:spcAft>
                </a:pPr>
                <a:r>
                  <a:rPr lang="en-US" sz="3000" dirty="0" smtClean="0"/>
                  <a:t>We used the statistical model to evaluate the coherent </a:t>
                </a:r>
                <a:r>
                  <a:rPr lang="en-US" sz="3000" dirty="0"/>
                  <a:t>part of the ST-resonance strength </a:t>
                </a:r>
                <a14:m>
                  <m:oMath xmlns:m="http://schemas.openxmlformats.org/officeDocument/2006/math">
                    <m:r>
                      <a:rPr lang="en-US" sz="3000" i="1" dirty="0" smtClean="0">
                        <a:latin typeface="Cambria Math" panose="02040503050406030204" pitchFamily="18" charset="0"/>
                      </a:rPr>
                      <m:t>|</m:t>
                    </m:r>
                    <m:sSub>
                      <m:sSubPr>
                        <m:ctrlPr>
                          <a:rPr lang="en-US" sz="3000" b="0" i="1" dirty="0" smtClean="0">
                            <a:latin typeface="Cambria Math" panose="02040503050406030204" pitchFamily="18" charset="0"/>
                          </a:rPr>
                        </m:ctrlPr>
                      </m:sSubPr>
                      <m:e>
                        <m:r>
                          <a:rPr lang="en-US" sz="3000" i="1" dirty="0" err="1">
                            <a:latin typeface="Cambria Math" panose="02040503050406030204" pitchFamily="18" charset="0"/>
                          </a:rPr>
                          <m:t>𝜔</m:t>
                        </m:r>
                      </m:e>
                      <m:sub>
                        <m:r>
                          <m:rPr>
                            <m:sty m:val="p"/>
                          </m:rPr>
                          <a:rPr lang="en-US" sz="3000" i="0" dirty="0" err="1">
                            <a:latin typeface="Cambria Math" panose="02040503050406030204" pitchFamily="18" charset="0"/>
                          </a:rPr>
                          <m:t>coh</m:t>
                        </m:r>
                      </m:sub>
                    </m:sSub>
                    <m:r>
                      <a:rPr lang="en-US" sz="3000" i="1" dirty="0">
                        <a:latin typeface="Cambria Math" panose="02040503050406030204" pitchFamily="18" charset="0"/>
                      </a:rPr>
                      <m:t>|</m:t>
                    </m:r>
                  </m:oMath>
                </a14:m>
                <a:r>
                  <a:rPr lang="en-US" sz="3000" dirty="0"/>
                  <a:t> </a:t>
                </a:r>
                <a:r>
                  <a:rPr lang="en-US" sz="3000" dirty="0" smtClean="0"/>
                  <a:t>for RHIC’s </a:t>
                </a:r>
                <a:r>
                  <a:rPr lang="en-US" sz="3000" dirty="0"/>
                  <a:t>injection lattice. This is the dominant component of the resonance strength. It assumes independent random errors and treats them in a statistical sense. It predicts a resonance strength </a:t>
                </a:r>
                <a:r>
                  <a:rPr lang="en-US" sz="3000" dirty="0" smtClean="0"/>
                  <a:t>of</a:t>
                </a:r>
              </a:p>
              <a:p>
                <a:pPr indent="457200" algn="just">
                  <a:spcBef>
                    <a:spcPts val="0"/>
                  </a:spcBef>
                  <a:spcAft>
                    <a:spcPts val="1200"/>
                  </a:spcAft>
                </a:pPr>
                <a14:m>
                  <m:oMathPara xmlns:m="http://schemas.openxmlformats.org/officeDocument/2006/math">
                    <m:oMathParaPr>
                      <m:jc m:val="centerGroup"/>
                    </m:oMathParaPr>
                    <m:oMath xmlns:m="http://schemas.openxmlformats.org/officeDocument/2006/math">
                      <m:d>
                        <m:dPr>
                          <m:begChr m:val="|"/>
                          <m:endChr m:val="|"/>
                          <m:ctrlPr>
                            <a:rPr lang="ru-RU" sz="3000" i="1">
                              <a:latin typeface="Cambria Math" panose="02040503050406030204" pitchFamily="18" charset="0"/>
                            </a:rPr>
                          </m:ctrlPr>
                        </m:dPr>
                        <m:e>
                          <m:sSub>
                            <m:sSubPr>
                              <m:ctrlPr>
                                <a:rPr lang="ru-RU" sz="3000" i="1">
                                  <a:latin typeface="Cambria Math" panose="02040503050406030204" pitchFamily="18" charset="0"/>
                                </a:rPr>
                              </m:ctrlPr>
                            </m:sSubPr>
                            <m:e>
                              <m:r>
                                <a:rPr lang="en-GB" sz="3000" i="1">
                                  <a:latin typeface="Cambria Math" panose="02040503050406030204" pitchFamily="18" charset="0"/>
                                </a:rPr>
                                <m:t>𝜔</m:t>
                              </m:r>
                            </m:e>
                            <m:sub>
                              <m:r>
                                <a:rPr lang="en-GB" sz="3000" i="1">
                                  <a:latin typeface="Cambria Math" panose="02040503050406030204" pitchFamily="18" charset="0"/>
                                </a:rPr>
                                <m:t>𝑐𝑜h</m:t>
                              </m:r>
                            </m:sub>
                          </m:sSub>
                        </m:e>
                      </m:d>
                      <m:r>
                        <a:rPr lang="en-GB" sz="3000" i="1">
                          <a:latin typeface="Cambria Math" panose="02040503050406030204" pitchFamily="18" charset="0"/>
                        </a:rPr>
                        <m:t>=</m:t>
                      </m:r>
                      <m:rad>
                        <m:radPr>
                          <m:degHide m:val="on"/>
                          <m:ctrlPr>
                            <a:rPr lang="ru-RU" sz="3000" i="1">
                              <a:latin typeface="Cambria Math" panose="02040503050406030204" pitchFamily="18" charset="0"/>
                            </a:rPr>
                          </m:ctrlPr>
                        </m:radPr>
                        <m:deg/>
                        <m:e>
                          <m:f>
                            <m:fPr>
                              <m:ctrlPr>
                                <a:rPr lang="ru-RU" sz="3000" i="1">
                                  <a:latin typeface="Cambria Math" panose="02040503050406030204" pitchFamily="18" charset="0"/>
                                </a:rPr>
                              </m:ctrlPr>
                            </m:fPr>
                            <m:num>
                              <m:r>
                                <a:rPr lang="en-GB" sz="3000" i="1">
                                  <a:latin typeface="Cambria Math" panose="02040503050406030204" pitchFamily="18" charset="0"/>
                                </a:rPr>
                                <m:t>1</m:t>
                              </m:r>
                            </m:num>
                            <m:den>
                              <m:r>
                                <a:rPr lang="en-GB" sz="3000" i="1">
                                  <a:latin typeface="Cambria Math" panose="02040503050406030204" pitchFamily="18" charset="0"/>
                                </a:rPr>
                                <m:t>4</m:t>
                              </m:r>
                              <m:sSup>
                                <m:sSupPr>
                                  <m:ctrlPr>
                                    <a:rPr lang="ru-RU" sz="3000" i="1">
                                      <a:latin typeface="Cambria Math" panose="02040503050406030204" pitchFamily="18" charset="0"/>
                                    </a:rPr>
                                  </m:ctrlPr>
                                </m:sSupPr>
                                <m:e>
                                  <m:r>
                                    <a:rPr lang="en-GB" sz="3000" i="1">
                                      <a:latin typeface="Cambria Math" panose="02040503050406030204" pitchFamily="18" charset="0"/>
                                    </a:rPr>
                                    <m:t>𝜋</m:t>
                                  </m:r>
                                </m:e>
                                <m:sup>
                                  <m:r>
                                    <a:rPr lang="en-GB" sz="3000" i="1">
                                      <a:latin typeface="Cambria Math" panose="02040503050406030204" pitchFamily="18" charset="0"/>
                                    </a:rPr>
                                    <m:t>2</m:t>
                                  </m:r>
                                </m:sup>
                              </m:sSup>
                              <m:sSup>
                                <m:sSupPr>
                                  <m:ctrlPr>
                                    <a:rPr lang="ru-RU" sz="3000" i="1">
                                      <a:latin typeface="Cambria Math" panose="02040503050406030204" pitchFamily="18" charset="0"/>
                                    </a:rPr>
                                  </m:ctrlPr>
                                </m:sSupPr>
                                <m:e>
                                  <m:d>
                                    <m:dPr>
                                      <m:ctrlPr>
                                        <a:rPr lang="ru-RU" sz="3000" i="1">
                                          <a:latin typeface="Cambria Math" panose="02040503050406030204" pitchFamily="18" charset="0"/>
                                        </a:rPr>
                                      </m:ctrlPr>
                                    </m:dPr>
                                    <m:e>
                                      <m:r>
                                        <a:rPr lang="en-GB" sz="3000" i="1">
                                          <a:latin typeface="Cambria Math" panose="02040503050406030204" pitchFamily="18" charset="0"/>
                                        </a:rPr>
                                        <m:t>𝐵</m:t>
                                      </m:r>
                                      <m:r>
                                        <a:rPr lang="en-GB" sz="3000" i="1">
                                          <a:latin typeface="Cambria Math" panose="02040503050406030204" pitchFamily="18" charset="0"/>
                                        </a:rPr>
                                        <m:t>𝜌</m:t>
                                      </m:r>
                                    </m:e>
                                  </m:d>
                                </m:e>
                                <m:sup>
                                  <m:r>
                                    <a:rPr lang="en-GB" sz="3000" i="1">
                                      <a:latin typeface="Cambria Math" panose="02040503050406030204" pitchFamily="18" charset="0"/>
                                    </a:rPr>
                                    <m:t>2</m:t>
                                  </m:r>
                                </m:sup>
                              </m:sSup>
                            </m:den>
                          </m:f>
                          <m:nary>
                            <m:naryPr>
                              <m:chr m:val="∑"/>
                              <m:limLoc m:val="undOvr"/>
                              <m:supHide m:val="on"/>
                              <m:ctrlPr>
                                <a:rPr lang="ru-RU" sz="3000" i="1">
                                  <a:latin typeface="Cambria Math" panose="02040503050406030204" pitchFamily="18" charset="0"/>
                                </a:rPr>
                              </m:ctrlPr>
                            </m:naryPr>
                            <m:sub>
                              <m:r>
                                <a:rPr lang="en-GB" sz="3000" i="1">
                                  <a:latin typeface="Cambria Math" panose="02040503050406030204" pitchFamily="18" charset="0"/>
                                </a:rPr>
                                <m:t>𝑒𝑙𝑒𝑚𝑒𝑛𝑡𝑠</m:t>
                              </m:r>
                            </m:sub>
                            <m:sup/>
                            <m:e>
                              <m:acc>
                                <m:accPr>
                                  <m:chr m:val="̅"/>
                                  <m:ctrlPr>
                                    <a:rPr lang="ru-RU" sz="3000" i="1">
                                      <a:latin typeface="Cambria Math" panose="02040503050406030204" pitchFamily="18" charset="0"/>
                                    </a:rPr>
                                  </m:ctrlPr>
                                </m:accPr>
                                <m:e>
                                  <m:r>
                                    <a:rPr lang="en-GB" sz="3000" i="1">
                                      <a:latin typeface="Cambria Math" panose="02040503050406030204" pitchFamily="18" charset="0"/>
                                    </a:rPr>
                                    <m:t>∆</m:t>
                                  </m:r>
                                  <m:sSubSup>
                                    <m:sSubSupPr>
                                      <m:ctrlPr>
                                        <a:rPr lang="ru-RU" sz="3000" i="1">
                                          <a:latin typeface="Cambria Math" panose="02040503050406030204" pitchFamily="18" charset="0"/>
                                        </a:rPr>
                                      </m:ctrlPr>
                                    </m:sSubSupPr>
                                    <m:e>
                                      <m:r>
                                        <a:rPr lang="en-GB" sz="3000" i="1">
                                          <a:latin typeface="Cambria Math" panose="02040503050406030204" pitchFamily="18" charset="0"/>
                                        </a:rPr>
                                        <m:t>𝐵</m:t>
                                      </m:r>
                                    </m:e>
                                    <m:sub>
                                      <m:r>
                                        <a:rPr lang="en-GB" sz="3000" i="1">
                                          <a:latin typeface="Cambria Math" panose="02040503050406030204" pitchFamily="18" charset="0"/>
                                        </a:rPr>
                                        <m:t>𝑥</m:t>
                                      </m:r>
                                    </m:sub>
                                    <m:sup>
                                      <m:r>
                                        <a:rPr lang="en-GB" sz="3000" i="1">
                                          <a:latin typeface="Cambria Math" panose="02040503050406030204" pitchFamily="18" charset="0"/>
                                        </a:rPr>
                                        <m:t>2</m:t>
                                      </m:r>
                                    </m:sup>
                                  </m:sSubSup>
                                </m:e>
                              </m:acc>
                              <m:sSup>
                                <m:sSupPr>
                                  <m:ctrlPr>
                                    <a:rPr lang="ru-RU" sz="3000" i="1">
                                      <a:latin typeface="Cambria Math" panose="02040503050406030204" pitchFamily="18" charset="0"/>
                                    </a:rPr>
                                  </m:ctrlPr>
                                </m:sSupPr>
                                <m:e>
                                  <m:r>
                                    <a:rPr lang="en-GB" sz="3000" i="1">
                                      <a:latin typeface="Cambria Math" panose="02040503050406030204" pitchFamily="18" charset="0"/>
                                    </a:rPr>
                                    <m:t> </m:t>
                                  </m:r>
                                  <m:d>
                                    <m:dPr>
                                      <m:begChr m:val="|"/>
                                      <m:endChr m:val="|"/>
                                      <m:ctrlPr>
                                        <a:rPr lang="ru-RU" sz="3000" i="1">
                                          <a:latin typeface="Cambria Math" panose="02040503050406030204" pitchFamily="18" charset="0"/>
                                        </a:rPr>
                                      </m:ctrlPr>
                                    </m:dPr>
                                    <m:e>
                                      <m:r>
                                        <a:rPr lang="en-GB" sz="3000" i="1">
                                          <a:latin typeface="Cambria Math" panose="02040503050406030204" pitchFamily="18" charset="0"/>
                                        </a:rPr>
                                        <m:t>𝐹</m:t>
                                      </m:r>
                                    </m:e>
                                  </m:d>
                                </m:e>
                                <m:sup>
                                  <m:r>
                                    <a:rPr lang="en-GB" sz="3000" i="1">
                                      <a:latin typeface="Cambria Math" panose="02040503050406030204" pitchFamily="18" charset="0"/>
                                    </a:rPr>
                                    <m:t>2</m:t>
                                  </m:r>
                                </m:sup>
                              </m:sSup>
                              <m:sSubSup>
                                <m:sSubSupPr>
                                  <m:ctrlPr>
                                    <a:rPr lang="ru-RU" sz="3000" i="1">
                                      <a:latin typeface="Cambria Math" panose="02040503050406030204" pitchFamily="18" charset="0"/>
                                    </a:rPr>
                                  </m:ctrlPr>
                                </m:sSubSupPr>
                                <m:e>
                                  <m:r>
                                    <a:rPr lang="en-GB" sz="3000" i="1">
                                      <a:latin typeface="Cambria Math" panose="02040503050406030204" pitchFamily="18" charset="0"/>
                                    </a:rPr>
                                    <m:t>𝐿</m:t>
                                  </m:r>
                                </m:e>
                                <m:sub>
                                  <m:r>
                                    <a:rPr lang="en-GB" sz="3000" i="1">
                                      <a:latin typeface="Cambria Math" panose="02040503050406030204" pitchFamily="18" charset="0"/>
                                    </a:rPr>
                                    <m:t>𝑥</m:t>
                                  </m:r>
                                </m:sub>
                                <m:sup>
                                  <m:r>
                                    <a:rPr lang="en-GB" sz="3000" i="1">
                                      <a:latin typeface="Cambria Math" panose="02040503050406030204" pitchFamily="18" charset="0"/>
                                    </a:rPr>
                                    <m:t>2</m:t>
                                  </m:r>
                                </m:sup>
                              </m:sSubSup>
                            </m:e>
                          </m:nary>
                        </m:e>
                      </m:rad>
                    </m:oMath>
                  </m:oMathPara>
                </a14:m>
                <a:endParaRPr lang="en-US" sz="3000" dirty="0" smtClean="0"/>
              </a:p>
              <a:p>
                <a:pPr algn="just">
                  <a:spcAft>
                    <a:spcPts val="1200"/>
                  </a:spcAft>
                </a:pPr>
                <a:r>
                  <a:rPr lang="en-US" sz="3000" dirty="0"/>
                  <a:t>where </a:t>
                </a:r>
                <a14:m>
                  <m:oMath xmlns:m="http://schemas.openxmlformats.org/officeDocument/2006/math">
                    <m:sSup>
                      <m:sSupPr>
                        <m:ctrlPr>
                          <a:rPr lang="ru-RU" sz="3000" i="1">
                            <a:latin typeface="Cambria Math" panose="02040503050406030204" pitchFamily="18" charset="0"/>
                          </a:rPr>
                        </m:ctrlPr>
                      </m:sSupPr>
                      <m:e>
                        <m:d>
                          <m:dPr>
                            <m:ctrlPr>
                              <a:rPr lang="ru-RU" sz="3000" i="1">
                                <a:latin typeface="Cambria Math" panose="02040503050406030204" pitchFamily="18" charset="0"/>
                              </a:rPr>
                            </m:ctrlPr>
                          </m:dPr>
                          <m:e>
                            <m:acc>
                              <m:accPr>
                                <m:chr m:val="̅"/>
                                <m:ctrlPr>
                                  <a:rPr lang="ru-RU" sz="3000" i="1">
                                    <a:latin typeface="Cambria Math" panose="02040503050406030204" pitchFamily="18" charset="0"/>
                                  </a:rPr>
                                </m:ctrlPr>
                              </m:accPr>
                              <m:e>
                                <m:r>
                                  <a:rPr lang="en-US" sz="3000" i="1">
                                    <a:latin typeface="Cambria Math" panose="02040503050406030204" pitchFamily="18" charset="0"/>
                                  </a:rPr>
                                  <m:t>∆</m:t>
                                </m:r>
                                <m:sSubSup>
                                  <m:sSubSupPr>
                                    <m:ctrlPr>
                                      <a:rPr lang="ru-RU" sz="3000" i="1">
                                        <a:latin typeface="Cambria Math" panose="02040503050406030204" pitchFamily="18" charset="0"/>
                                      </a:rPr>
                                    </m:ctrlPr>
                                  </m:sSubSupPr>
                                  <m:e>
                                    <m:r>
                                      <a:rPr lang="en-US" sz="3000" i="1">
                                        <a:latin typeface="Cambria Math" panose="02040503050406030204" pitchFamily="18" charset="0"/>
                                      </a:rPr>
                                      <m:t>𝐵</m:t>
                                    </m:r>
                                  </m:e>
                                  <m:sub>
                                    <m:r>
                                      <a:rPr lang="en-US" sz="3000" i="1">
                                        <a:latin typeface="Cambria Math" panose="02040503050406030204" pitchFamily="18" charset="0"/>
                                      </a:rPr>
                                      <m:t>𝑥</m:t>
                                    </m:r>
                                  </m:sub>
                                  <m:sup>
                                    <m:r>
                                      <a:rPr lang="en-US" sz="3000" i="1">
                                        <a:latin typeface="Cambria Math" panose="02040503050406030204" pitchFamily="18" charset="0"/>
                                      </a:rPr>
                                      <m:t>2</m:t>
                                    </m:r>
                                  </m:sup>
                                </m:sSubSup>
                              </m:e>
                            </m:acc>
                          </m:e>
                        </m:d>
                      </m:e>
                      <m:sup>
                        <m:r>
                          <a:rPr lang="en-US" sz="3000" i="1">
                            <a:latin typeface="Cambria Math" panose="02040503050406030204" pitchFamily="18" charset="0"/>
                          </a:rPr>
                          <m:t>1/2</m:t>
                        </m:r>
                      </m:sup>
                    </m:sSup>
                  </m:oMath>
                </a14:m>
                <a:r>
                  <a:rPr lang="en-US" sz="3000" dirty="0"/>
                  <a:t> is the </a:t>
                </a:r>
                <a:r>
                  <a:rPr lang="en-US" sz="3000" dirty="0" err="1"/>
                  <a:t>rms</a:t>
                </a:r>
                <a:r>
                  <a:rPr lang="en-US" sz="3000" dirty="0"/>
                  <a:t> error of the radial magnetic field in an element, and </a:t>
                </a:r>
                <a14:m>
                  <m:oMath xmlns:m="http://schemas.openxmlformats.org/officeDocument/2006/math">
                    <m:sSub>
                      <m:sSubPr>
                        <m:ctrlPr>
                          <a:rPr lang="ru-RU" sz="3000" i="1">
                            <a:latin typeface="Cambria Math" panose="02040503050406030204" pitchFamily="18" charset="0"/>
                          </a:rPr>
                        </m:ctrlPr>
                      </m:sSubPr>
                      <m:e>
                        <m:r>
                          <a:rPr lang="en-US" sz="3000" i="1">
                            <a:latin typeface="Cambria Math" panose="02040503050406030204" pitchFamily="18" charset="0"/>
                          </a:rPr>
                          <m:t>𝐿</m:t>
                        </m:r>
                      </m:e>
                      <m:sub>
                        <m:r>
                          <a:rPr lang="en-US" sz="3000" i="1">
                            <a:latin typeface="Cambria Math" panose="02040503050406030204" pitchFamily="18" charset="0"/>
                          </a:rPr>
                          <m:t>𝑥</m:t>
                        </m:r>
                      </m:sub>
                    </m:sSub>
                  </m:oMath>
                </a14:m>
                <a:r>
                  <a:rPr lang="en-US" sz="3000" dirty="0"/>
                  <a:t> is the element’s length</a:t>
                </a:r>
                <a:r>
                  <a:rPr lang="en-US" sz="3000" dirty="0" smtClean="0"/>
                  <a:t>. </a:t>
                </a:r>
                <a:r>
                  <a:rPr lang="en-US" sz="3000" dirty="0"/>
                  <a:t>The radial error magnetic fields arise in a ring due to dipole </a:t>
                </a:r>
                <a:r>
                  <a:rPr lang="en-US" sz="3000" dirty="0" smtClean="0"/>
                  <a:t>roll </a:t>
                </a:r>
                <a:r>
                  <a:rPr lang="en-US" sz="3000" dirty="0"/>
                  <a:t>and vertical quadrupole </a:t>
                </a:r>
                <a:r>
                  <a:rPr lang="en-US" sz="3000" dirty="0" smtClean="0"/>
                  <a:t>misalignments</a:t>
                </a:r>
                <a:endParaRPr lang="ru-RU" sz="3000" dirty="0"/>
              </a:p>
              <a:p>
                <a:pPr>
                  <a:spcAft>
                    <a:spcPts val="1200"/>
                  </a:spcAft>
                </a:pPr>
                <a14:m>
                  <m:oMathPara xmlns:m="http://schemas.openxmlformats.org/officeDocument/2006/math">
                    <m:oMathParaPr>
                      <m:jc m:val="centerGroup"/>
                    </m:oMathParaPr>
                    <m:oMath xmlns:m="http://schemas.openxmlformats.org/officeDocument/2006/math">
                      <m:acc>
                        <m:accPr>
                          <m:chr m:val="̅"/>
                          <m:ctrlPr>
                            <a:rPr lang="ru-RU" sz="3000" i="1">
                              <a:latin typeface="Cambria Math" panose="02040503050406030204" pitchFamily="18" charset="0"/>
                            </a:rPr>
                          </m:ctrlPr>
                        </m:accPr>
                        <m:e>
                          <m:r>
                            <a:rPr lang="en-GB" sz="3000" i="1">
                              <a:latin typeface="Cambria Math" panose="02040503050406030204" pitchFamily="18" charset="0"/>
                            </a:rPr>
                            <m:t>∆</m:t>
                          </m:r>
                          <m:sSubSup>
                            <m:sSubSupPr>
                              <m:ctrlPr>
                                <a:rPr lang="ru-RU" sz="3000" i="1">
                                  <a:latin typeface="Cambria Math" panose="02040503050406030204" pitchFamily="18" charset="0"/>
                                </a:rPr>
                              </m:ctrlPr>
                            </m:sSubSupPr>
                            <m:e>
                              <m:r>
                                <a:rPr lang="en-GB" sz="3000" i="1">
                                  <a:latin typeface="Cambria Math" panose="02040503050406030204" pitchFamily="18" charset="0"/>
                                </a:rPr>
                                <m:t>𝐵</m:t>
                              </m:r>
                            </m:e>
                            <m:sub>
                              <m:r>
                                <a:rPr lang="en-GB" sz="3000" i="1">
                                  <a:latin typeface="Cambria Math" panose="02040503050406030204" pitchFamily="18" charset="0"/>
                                </a:rPr>
                                <m:t>𝑥</m:t>
                              </m:r>
                            </m:sub>
                            <m:sup>
                              <m:r>
                                <a:rPr lang="en-GB" sz="3000" i="1">
                                  <a:latin typeface="Cambria Math" panose="02040503050406030204" pitchFamily="18" charset="0"/>
                                </a:rPr>
                                <m:t>2</m:t>
                              </m:r>
                            </m:sup>
                          </m:sSubSup>
                        </m:e>
                      </m:acc>
                      <m:sSubSup>
                        <m:sSubSupPr>
                          <m:ctrlPr>
                            <a:rPr lang="ru-RU" sz="3000" i="1">
                              <a:latin typeface="Cambria Math" panose="02040503050406030204" pitchFamily="18" charset="0"/>
                            </a:rPr>
                          </m:ctrlPr>
                        </m:sSubSupPr>
                        <m:e>
                          <m:r>
                            <a:rPr lang="en-GB" sz="3000" i="1">
                              <a:latin typeface="Cambria Math" panose="02040503050406030204" pitchFamily="18" charset="0"/>
                            </a:rPr>
                            <m:t>𝐿</m:t>
                          </m:r>
                        </m:e>
                        <m:sub>
                          <m:r>
                            <a:rPr lang="en-GB" sz="3000" i="1">
                              <a:latin typeface="Cambria Math" panose="02040503050406030204" pitchFamily="18" charset="0"/>
                            </a:rPr>
                            <m:t>𝑥</m:t>
                          </m:r>
                        </m:sub>
                        <m:sup>
                          <m:r>
                            <a:rPr lang="en-GB" sz="3000" i="1">
                              <a:latin typeface="Cambria Math" panose="02040503050406030204" pitchFamily="18" charset="0"/>
                            </a:rPr>
                            <m:t>2</m:t>
                          </m:r>
                        </m:sup>
                      </m:sSubSup>
                      <m:r>
                        <a:rPr lang="en-GB" sz="3000" i="1">
                          <a:latin typeface="Cambria Math" panose="02040503050406030204" pitchFamily="18" charset="0"/>
                        </a:rPr>
                        <m:t>=</m:t>
                      </m:r>
                      <m:sSup>
                        <m:sSupPr>
                          <m:ctrlPr>
                            <a:rPr lang="ru-RU" sz="3000" i="1">
                              <a:latin typeface="Cambria Math" panose="02040503050406030204" pitchFamily="18" charset="0"/>
                            </a:rPr>
                          </m:ctrlPr>
                        </m:sSupPr>
                        <m:e>
                          <m:r>
                            <a:rPr lang="en-GB" sz="3000" i="1">
                              <a:latin typeface="Cambria Math" panose="02040503050406030204" pitchFamily="18" charset="0"/>
                            </a:rPr>
                            <m:t>𝜃</m:t>
                          </m:r>
                        </m:e>
                        <m:sup>
                          <m:r>
                            <a:rPr lang="en-GB" sz="3000" i="1">
                              <a:latin typeface="Cambria Math" panose="02040503050406030204" pitchFamily="18" charset="0"/>
                            </a:rPr>
                            <m:t>2</m:t>
                          </m:r>
                        </m:sup>
                      </m:sSup>
                      <m:r>
                        <a:rPr lang="en-GB" sz="3000" i="1">
                          <a:latin typeface="Cambria Math" panose="02040503050406030204" pitchFamily="18" charset="0"/>
                        </a:rPr>
                        <m:t> </m:t>
                      </m:r>
                      <m:acc>
                        <m:accPr>
                          <m:chr m:val="̅"/>
                          <m:ctrlPr>
                            <a:rPr lang="ru-RU" sz="3000" i="1">
                              <a:latin typeface="Cambria Math" panose="02040503050406030204" pitchFamily="18" charset="0"/>
                            </a:rPr>
                          </m:ctrlPr>
                        </m:accPr>
                        <m:e>
                          <m:sSup>
                            <m:sSupPr>
                              <m:ctrlPr>
                                <a:rPr lang="ru-RU" sz="3000" i="1">
                                  <a:latin typeface="Cambria Math" panose="02040503050406030204" pitchFamily="18" charset="0"/>
                                </a:rPr>
                              </m:ctrlPr>
                            </m:sSupPr>
                            <m:e>
                              <m:r>
                                <a:rPr lang="en-GB" sz="3000" i="1">
                                  <a:latin typeface="Cambria Math" panose="02040503050406030204" pitchFamily="18" charset="0"/>
                                </a:rPr>
                                <m:t>𝛥𝜑</m:t>
                              </m:r>
                            </m:e>
                            <m:sup>
                              <m:r>
                                <a:rPr lang="en-GB" sz="3000" i="1">
                                  <a:latin typeface="Cambria Math" panose="02040503050406030204" pitchFamily="18" charset="0"/>
                                </a:rPr>
                                <m:t>2</m:t>
                              </m:r>
                            </m:sup>
                          </m:sSup>
                        </m:e>
                      </m:acc>
                      <m:r>
                        <a:rPr lang="en-GB" sz="3000" i="1">
                          <a:latin typeface="Cambria Math" panose="02040503050406030204" pitchFamily="18" charset="0"/>
                        </a:rPr>
                        <m:t> </m:t>
                      </m:r>
                      <m:sSup>
                        <m:sSupPr>
                          <m:ctrlPr>
                            <a:rPr lang="ru-RU" sz="3000" i="1">
                              <a:latin typeface="Cambria Math" panose="02040503050406030204" pitchFamily="18" charset="0"/>
                            </a:rPr>
                          </m:ctrlPr>
                        </m:sSupPr>
                        <m:e>
                          <m:d>
                            <m:dPr>
                              <m:ctrlPr>
                                <a:rPr lang="ru-RU" sz="3000" i="1">
                                  <a:latin typeface="Cambria Math" panose="02040503050406030204" pitchFamily="18" charset="0"/>
                                </a:rPr>
                              </m:ctrlPr>
                            </m:dPr>
                            <m:e>
                              <m:r>
                                <a:rPr lang="en-GB" sz="3000" i="1">
                                  <a:latin typeface="Cambria Math" panose="02040503050406030204" pitchFamily="18" charset="0"/>
                                </a:rPr>
                                <m:t>𝐵</m:t>
                              </m:r>
                              <m:r>
                                <a:rPr lang="en-GB" sz="3000" i="1">
                                  <a:latin typeface="Cambria Math" panose="02040503050406030204" pitchFamily="18" charset="0"/>
                                </a:rPr>
                                <m:t>𝜌</m:t>
                              </m:r>
                            </m:e>
                          </m:d>
                        </m:e>
                        <m:sup>
                          <m:r>
                            <a:rPr lang="en-GB" sz="3000" i="1">
                              <a:latin typeface="Cambria Math" panose="02040503050406030204" pitchFamily="18" charset="0"/>
                            </a:rPr>
                            <m:t>2</m:t>
                          </m:r>
                        </m:sup>
                      </m:sSup>
                      <m:r>
                        <a:rPr lang="en-US" sz="3000" b="0" i="1" smtClean="0">
                          <a:latin typeface="Cambria Math" panose="02040503050406030204" pitchFamily="18" charset="0"/>
                        </a:rPr>
                        <m:t>,  </m:t>
                      </m:r>
                      <m:acc>
                        <m:accPr>
                          <m:chr m:val="̅"/>
                          <m:ctrlPr>
                            <a:rPr lang="ru-RU" sz="3000" i="1">
                              <a:latin typeface="Cambria Math" panose="02040503050406030204" pitchFamily="18" charset="0"/>
                            </a:rPr>
                          </m:ctrlPr>
                        </m:accPr>
                        <m:e>
                          <m:r>
                            <a:rPr lang="en-US" sz="3000" i="1">
                              <a:latin typeface="Cambria Math" panose="02040503050406030204" pitchFamily="18" charset="0"/>
                            </a:rPr>
                            <m:t>∆</m:t>
                          </m:r>
                          <m:sSubSup>
                            <m:sSubSupPr>
                              <m:ctrlPr>
                                <a:rPr lang="ru-RU" sz="3000" i="1">
                                  <a:latin typeface="Cambria Math" panose="02040503050406030204" pitchFamily="18" charset="0"/>
                                </a:rPr>
                              </m:ctrlPr>
                            </m:sSubSupPr>
                            <m:e>
                              <m:r>
                                <a:rPr lang="en-US" sz="3000" i="1">
                                  <a:latin typeface="Cambria Math" panose="02040503050406030204" pitchFamily="18" charset="0"/>
                                </a:rPr>
                                <m:t>𝐵</m:t>
                              </m:r>
                            </m:e>
                            <m:sub>
                              <m:r>
                                <a:rPr lang="en-US" sz="3000" i="1">
                                  <a:latin typeface="Cambria Math" panose="02040503050406030204" pitchFamily="18" charset="0"/>
                                </a:rPr>
                                <m:t>𝑥</m:t>
                              </m:r>
                            </m:sub>
                            <m:sup>
                              <m:r>
                                <a:rPr lang="en-US" sz="3000" i="1">
                                  <a:latin typeface="Cambria Math" panose="02040503050406030204" pitchFamily="18" charset="0"/>
                                </a:rPr>
                                <m:t>2</m:t>
                              </m:r>
                            </m:sup>
                          </m:sSubSup>
                        </m:e>
                      </m:acc>
                      <m:sSubSup>
                        <m:sSubSupPr>
                          <m:ctrlPr>
                            <a:rPr lang="ru-RU" sz="3000" i="1">
                              <a:latin typeface="Cambria Math" panose="02040503050406030204" pitchFamily="18" charset="0"/>
                            </a:rPr>
                          </m:ctrlPr>
                        </m:sSubSupPr>
                        <m:e>
                          <m:r>
                            <a:rPr lang="en-US" sz="3000" i="1">
                              <a:latin typeface="Cambria Math" panose="02040503050406030204" pitchFamily="18" charset="0"/>
                            </a:rPr>
                            <m:t>𝐿</m:t>
                          </m:r>
                        </m:e>
                        <m:sub>
                          <m:r>
                            <a:rPr lang="en-US" sz="3000" i="1">
                              <a:latin typeface="Cambria Math" panose="02040503050406030204" pitchFamily="18" charset="0"/>
                            </a:rPr>
                            <m:t>𝑥</m:t>
                          </m:r>
                        </m:sub>
                        <m:sup>
                          <m:r>
                            <a:rPr lang="en-US" sz="3000" i="1">
                              <a:latin typeface="Cambria Math" panose="02040503050406030204" pitchFamily="18" charset="0"/>
                            </a:rPr>
                            <m:t>2</m:t>
                          </m:r>
                        </m:sup>
                      </m:sSubSup>
                      <m:r>
                        <a:rPr lang="en-US" sz="3000" i="1">
                          <a:latin typeface="Cambria Math" panose="02040503050406030204" pitchFamily="18" charset="0"/>
                        </a:rPr>
                        <m:t>=</m:t>
                      </m:r>
                      <m:sSup>
                        <m:sSupPr>
                          <m:ctrlPr>
                            <a:rPr lang="ru-RU" sz="3000" i="1">
                              <a:latin typeface="Cambria Math" panose="02040503050406030204" pitchFamily="18" charset="0"/>
                            </a:rPr>
                          </m:ctrlPr>
                        </m:sSupPr>
                        <m:e>
                          <m:d>
                            <m:dPr>
                              <m:ctrlPr>
                                <a:rPr lang="ru-RU" sz="3000" i="1">
                                  <a:latin typeface="Cambria Math" panose="02040503050406030204" pitchFamily="18" charset="0"/>
                                </a:rPr>
                              </m:ctrlPr>
                            </m:dPr>
                            <m:e>
                              <m:sSub>
                                <m:sSubPr>
                                  <m:ctrlPr>
                                    <a:rPr lang="ru-RU" sz="3000" i="1">
                                      <a:latin typeface="Cambria Math" panose="02040503050406030204" pitchFamily="18" charset="0"/>
                                    </a:rPr>
                                  </m:ctrlPr>
                                </m:sSubPr>
                                <m:e>
                                  <m:r>
                                    <a:rPr lang="en-US" sz="3000" i="1">
                                      <a:latin typeface="Cambria Math" panose="02040503050406030204" pitchFamily="18" charset="0"/>
                                    </a:rPr>
                                    <m:t>𝑘</m:t>
                                  </m:r>
                                </m:e>
                                <m:sub>
                                  <m:r>
                                    <a:rPr lang="en-US" sz="3000" i="1">
                                      <a:latin typeface="Cambria Math" panose="02040503050406030204" pitchFamily="18" charset="0"/>
                                    </a:rPr>
                                    <m:t>1</m:t>
                                  </m:r>
                                </m:sub>
                              </m:sSub>
                              <m:sSub>
                                <m:sSubPr>
                                  <m:ctrlPr>
                                    <a:rPr lang="ru-RU" sz="3000" i="1">
                                      <a:latin typeface="Cambria Math" panose="02040503050406030204" pitchFamily="18" charset="0"/>
                                    </a:rPr>
                                  </m:ctrlPr>
                                </m:sSubPr>
                                <m:e>
                                  <m:r>
                                    <a:rPr lang="en-US" sz="3000" i="1">
                                      <a:latin typeface="Cambria Math" panose="02040503050406030204" pitchFamily="18" charset="0"/>
                                    </a:rPr>
                                    <m:t>𝐿</m:t>
                                  </m:r>
                                </m:e>
                                <m:sub>
                                  <m:r>
                                    <a:rPr lang="en-US" sz="3000" i="1">
                                      <a:latin typeface="Cambria Math" panose="02040503050406030204" pitchFamily="18" charset="0"/>
                                    </a:rPr>
                                    <m:t>𝑥</m:t>
                                  </m:r>
                                </m:sub>
                              </m:sSub>
                            </m:e>
                          </m:d>
                        </m:e>
                        <m:sup>
                          <m:r>
                            <a:rPr lang="en-US" sz="3000" i="1">
                              <a:latin typeface="Cambria Math" panose="02040503050406030204" pitchFamily="18" charset="0"/>
                            </a:rPr>
                            <m:t>2</m:t>
                          </m:r>
                        </m:sup>
                      </m:sSup>
                      <m:acc>
                        <m:accPr>
                          <m:chr m:val="̅"/>
                          <m:ctrlPr>
                            <a:rPr lang="ru-RU" sz="3000" i="1">
                              <a:latin typeface="Cambria Math" panose="02040503050406030204" pitchFamily="18" charset="0"/>
                            </a:rPr>
                          </m:ctrlPr>
                        </m:accPr>
                        <m:e>
                          <m:sSup>
                            <m:sSupPr>
                              <m:ctrlPr>
                                <a:rPr lang="ru-RU" sz="3000" i="1">
                                  <a:latin typeface="Cambria Math" panose="02040503050406030204" pitchFamily="18" charset="0"/>
                                </a:rPr>
                              </m:ctrlPr>
                            </m:sSupPr>
                            <m:e>
                              <m:r>
                                <m:rPr>
                                  <m:sty m:val="p"/>
                                </m:rPr>
                                <a:rPr lang="en-US" sz="3000">
                                  <a:latin typeface="Cambria Math" panose="02040503050406030204" pitchFamily="18" charset="0"/>
                                </a:rPr>
                                <m:t>Δ</m:t>
                              </m:r>
                              <m:r>
                                <a:rPr lang="en-US" sz="3000" i="1">
                                  <a:latin typeface="Cambria Math" panose="02040503050406030204" pitchFamily="18" charset="0"/>
                                </a:rPr>
                                <m:t>𝑦</m:t>
                              </m:r>
                            </m:e>
                            <m:sup>
                              <m:r>
                                <a:rPr lang="en-US" sz="3000" i="1">
                                  <a:latin typeface="Cambria Math" panose="02040503050406030204" pitchFamily="18" charset="0"/>
                                </a:rPr>
                                <m:t>2</m:t>
                              </m:r>
                            </m:sup>
                          </m:sSup>
                        </m:e>
                      </m:acc>
                      <m:sSup>
                        <m:sSupPr>
                          <m:ctrlPr>
                            <a:rPr lang="ru-RU" sz="3000" i="1">
                              <a:latin typeface="Cambria Math" panose="02040503050406030204" pitchFamily="18" charset="0"/>
                            </a:rPr>
                          </m:ctrlPr>
                        </m:sSupPr>
                        <m:e>
                          <m:d>
                            <m:dPr>
                              <m:ctrlPr>
                                <a:rPr lang="ru-RU" sz="3000" i="1">
                                  <a:latin typeface="Cambria Math" panose="02040503050406030204" pitchFamily="18" charset="0"/>
                                </a:rPr>
                              </m:ctrlPr>
                            </m:dPr>
                            <m:e>
                              <m:r>
                                <a:rPr lang="en-GB" sz="3000" i="1">
                                  <a:latin typeface="Cambria Math" panose="02040503050406030204" pitchFamily="18" charset="0"/>
                                </a:rPr>
                                <m:t>𝐵</m:t>
                              </m:r>
                              <m:r>
                                <a:rPr lang="en-GB" sz="3000" i="1">
                                  <a:latin typeface="Cambria Math" panose="02040503050406030204" pitchFamily="18" charset="0"/>
                                </a:rPr>
                                <m:t>𝜌</m:t>
                              </m:r>
                            </m:e>
                          </m:d>
                        </m:e>
                        <m:sup>
                          <m:r>
                            <a:rPr lang="en-GB" sz="3000" i="1">
                              <a:latin typeface="Cambria Math" panose="02040503050406030204" pitchFamily="18" charset="0"/>
                            </a:rPr>
                            <m:t>2</m:t>
                          </m:r>
                        </m:sup>
                      </m:sSup>
                    </m:oMath>
                  </m:oMathPara>
                </a14:m>
                <a:endParaRPr lang="en-US" sz="3000" dirty="0" smtClean="0"/>
              </a:p>
              <a:p>
                <a:pPr algn="just">
                  <a:spcAft>
                    <a:spcPts val="1200"/>
                  </a:spcAft>
                </a:pPr>
                <a:r>
                  <a:rPr lang="en-US" sz="3000" dirty="0"/>
                  <a:t>where </a:t>
                </a:r>
                <a14:m>
                  <m:oMath xmlns:m="http://schemas.openxmlformats.org/officeDocument/2006/math">
                    <m:r>
                      <a:rPr lang="en-US" sz="3000" i="1">
                        <a:latin typeface="Cambria Math" panose="02040503050406030204" pitchFamily="18" charset="0"/>
                      </a:rPr>
                      <m:t>𝜃</m:t>
                    </m:r>
                  </m:oMath>
                </a14:m>
                <a:r>
                  <a:rPr lang="en-US" sz="3000" dirty="0"/>
                  <a:t> is the dipole bending angle, </a:t>
                </a:r>
                <a14:m>
                  <m:oMath xmlns:m="http://schemas.openxmlformats.org/officeDocument/2006/math">
                    <m:r>
                      <a:rPr lang="en-US" sz="3000" i="1">
                        <a:latin typeface="Cambria Math" panose="02040503050406030204" pitchFamily="18" charset="0"/>
                      </a:rPr>
                      <m:t> </m:t>
                    </m:r>
                    <m:sSup>
                      <m:sSupPr>
                        <m:ctrlPr>
                          <a:rPr lang="ru-RU" sz="3000" i="1">
                            <a:latin typeface="Cambria Math" panose="02040503050406030204" pitchFamily="18" charset="0"/>
                          </a:rPr>
                        </m:ctrlPr>
                      </m:sSupPr>
                      <m:e>
                        <m:d>
                          <m:dPr>
                            <m:ctrlPr>
                              <a:rPr lang="ru-RU" sz="3000" i="1">
                                <a:latin typeface="Cambria Math" panose="02040503050406030204" pitchFamily="18" charset="0"/>
                              </a:rPr>
                            </m:ctrlPr>
                          </m:dPr>
                          <m:e>
                            <m:acc>
                              <m:accPr>
                                <m:chr m:val="̅"/>
                                <m:ctrlPr>
                                  <a:rPr lang="ru-RU" sz="3000" i="1">
                                    <a:latin typeface="Cambria Math" panose="02040503050406030204" pitchFamily="18" charset="0"/>
                                  </a:rPr>
                                </m:ctrlPr>
                              </m:accPr>
                              <m:e>
                                <m:r>
                                  <a:rPr lang="en-US" sz="3000" i="1">
                                    <a:latin typeface="Cambria Math" panose="02040503050406030204" pitchFamily="18" charset="0"/>
                                  </a:rPr>
                                  <m:t>∆</m:t>
                                </m:r>
                                <m:sSup>
                                  <m:sSupPr>
                                    <m:ctrlPr>
                                      <a:rPr lang="ru-RU" sz="3000" i="1">
                                        <a:latin typeface="Cambria Math" panose="02040503050406030204" pitchFamily="18" charset="0"/>
                                      </a:rPr>
                                    </m:ctrlPr>
                                  </m:sSupPr>
                                  <m:e>
                                    <m:r>
                                      <a:rPr lang="en-US" sz="3000" i="1">
                                        <a:latin typeface="Cambria Math" panose="02040503050406030204" pitchFamily="18" charset="0"/>
                                      </a:rPr>
                                      <m:t>𝜑</m:t>
                                    </m:r>
                                  </m:e>
                                  <m:sup>
                                    <m:r>
                                      <a:rPr lang="en-US" sz="3000" i="1">
                                        <a:latin typeface="Cambria Math" panose="02040503050406030204" pitchFamily="18" charset="0"/>
                                      </a:rPr>
                                      <m:t>2</m:t>
                                    </m:r>
                                  </m:sup>
                                </m:sSup>
                              </m:e>
                            </m:acc>
                          </m:e>
                        </m:d>
                      </m:e>
                      <m:sup>
                        <m:r>
                          <a:rPr lang="en-US" sz="3000" i="1">
                            <a:latin typeface="Cambria Math" panose="02040503050406030204" pitchFamily="18" charset="0"/>
                          </a:rPr>
                          <m:t>1/2</m:t>
                        </m:r>
                      </m:sup>
                    </m:sSup>
                  </m:oMath>
                </a14:m>
                <a:r>
                  <a:rPr lang="en-US" sz="3000" dirty="0"/>
                  <a:t> is the dipole’s </a:t>
                </a:r>
                <a:r>
                  <a:rPr lang="en-US" sz="3000" dirty="0" err="1"/>
                  <a:t>rms</a:t>
                </a:r>
                <a:r>
                  <a:rPr lang="en-US" sz="3000" dirty="0"/>
                  <a:t> roll angle, </a:t>
                </a:r>
                <a14:m>
                  <m:oMath xmlns:m="http://schemas.openxmlformats.org/officeDocument/2006/math">
                    <m:sSub>
                      <m:sSubPr>
                        <m:ctrlPr>
                          <a:rPr lang="ru-RU" sz="3000" i="1">
                            <a:latin typeface="Cambria Math" panose="02040503050406030204" pitchFamily="18" charset="0"/>
                          </a:rPr>
                        </m:ctrlPr>
                      </m:sSubPr>
                      <m:e>
                        <m:r>
                          <a:rPr lang="en-US" sz="3000" i="1">
                            <a:latin typeface="Cambria Math" panose="02040503050406030204" pitchFamily="18" charset="0"/>
                          </a:rPr>
                          <m:t>𝑘</m:t>
                        </m:r>
                      </m:e>
                      <m:sub>
                        <m:r>
                          <a:rPr lang="en-US" sz="3000" i="1">
                            <a:latin typeface="Cambria Math" panose="02040503050406030204" pitchFamily="18" charset="0"/>
                          </a:rPr>
                          <m:t>1</m:t>
                        </m:r>
                      </m:sub>
                    </m:sSub>
                    <m:sSub>
                      <m:sSubPr>
                        <m:ctrlPr>
                          <a:rPr lang="ru-RU" sz="3000" i="1">
                            <a:latin typeface="Cambria Math" panose="02040503050406030204" pitchFamily="18" charset="0"/>
                          </a:rPr>
                        </m:ctrlPr>
                      </m:sSubPr>
                      <m:e>
                        <m:r>
                          <a:rPr lang="en-US" sz="3000" i="1">
                            <a:latin typeface="Cambria Math" panose="02040503050406030204" pitchFamily="18" charset="0"/>
                          </a:rPr>
                          <m:t>𝐿</m:t>
                        </m:r>
                      </m:e>
                      <m:sub>
                        <m:r>
                          <a:rPr lang="en-US" sz="3000" i="1">
                            <a:latin typeface="Cambria Math" panose="02040503050406030204" pitchFamily="18" charset="0"/>
                          </a:rPr>
                          <m:t>𝑥</m:t>
                        </m:r>
                      </m:sub>
                    </m:sSub>
                  </m:oMath>
                </a14:m>
                <a:r>
                  <a:rPr lang="en-US" sz="3000" dirty="0"/>
                  <a:t> is the integrated normalized quadrupole gradient, and </a:t>
                </a:r>
                <a14:m>
                  <m:oMath xmlns:m="http://schemas.openxmlformats.org/officeDocument/2006/math">
                    <m:sSup>
                      <m:sSupPr>
                        <m:ctrlPr>
                          <a:rPr lang="ru-RU" sz="3000" i="1">
                            <a:latin typeface="Cambria Math" panose="02040503050406030204" pitchFamily="18" charset="0"/>
                          </a:rPr>
                        </m:ctrlPr>
                      </m:sSupPr>
                      <m:e>
                        <m:d>
                          <m:dPr>
                            <m:ctrlPr>
                              <a:rPr lang="ru-RU" sz="3000" i="1">
                                <a:latin typeface="Cambria Math" panose="02040503050406030204" pitchFamily="18" charset="0"/>
                              </a:rPr>
                            </m:ctrlPr>
                          </m:dPr>
                          <m:e>
                            <m:acc>
                              <m:accPr>
                                <m:chr m:val="̅"/>
                                <m:ctrlPr>
                                  <a:rPr lang="ru-RU" sz="3000" i="1">
                                    <a:latin typeface="Cambria Math" panose="02040503050406030204" pitchFamily="18" charset="0"/>
                                  </a:rPr>
                                </m:ctrlPr>
                              </m:accPr>
                              <m:e>
                                <m:r>
                                  <a:rPr lang="en-US" sz="3000" i="1">
                                    <a:latin typeface="Cambria Math" panose="02040503050406030204" pitchFamily="18" charset="0"/>
                                  </a:rPr>
                                  <m:t>∆</m:t>
                                </m:r>
                                <m:sSup>
                                  <m:sSupPr>
                                    <m:ctrlPr>
                                      <a:rPr lang="ru-RU" sz="3000" i="1">
                                        <a:latin typeface="Cambria Math" panose="02040503050406030204" pitchFamily="18" charset="0"/>
                                      </a:rPr>
                                    </m:ctrlPr>
                                  </m:sSupPr>
                                  <m:e>
                                    <m:r>
                                      <a:rPr lang="en-US" sz="3000" i="1">
                                        <a:latin typeface="Cambria Math" panose="02040503050406030204" pitchFamily="18" charset="0"/>
                                      </a:rPr>
                                      <m:t>𝑦</m:t>
                                    </m:r>
                                  </m:e>
                                  <m:sup>
                                    <m:r>
                                      <a:rPr lang="en-US" sz="3000" i="1">
                                        <a:latin typeface="Cambria Math" panose="02040503050406030204" pitchFamily="18" charset="0"/>
                                      </a:rPr>
                                      <m:t>2</m:t>
                                    </m:r>
                                  </m:sup>
                                </m:sSup>
                              </m:e>
                            </m:acc>
                          </m:e>
                        </m:d>
                      </m:e>
                      <m:sup>
                        <m:r>
                          <a:rPr lang="en-US" sz="3000" i="1">
                            <a:latin typeface="Cambria Math" panose="02040503050406030204" pitchFamily="18" charset="0"/>
                          </a:rPr>
                          <m:t>1/2</m:t>
                        </m:r>
                      </m:sup>
                    </m:sSup>
                  </m:oMath>
                </a14:m>
                <a:r>
                  <a:rPr lang="en-US" sz="3000" dirty="0"/>
                  <a:t> is the </a:t>
                </a:r>
                <a:r>
                  <a:rPr lang="en-US" sz="3000" dirty="0" err="1"/>
                  <a:t>rms</a:t>
                </a:r>
                <a:r>
                  <a:rPr lang="en-US" sz="3000" dirty="0"/>
                  <a:t> vertical quadrupole </a:t>
                </a:r>
                <a:r>
                  <a:rPr lang="en-US" sz="3000" dirty="0" smtClean="0"/>
                  <a:t>misalignment. The </a:t>
                </a:r>
                <a:r>
                  <a:rPr lang="en-US" sz="3000" dirty="0"/>
                  <a:t>most probable vertical orbit excursion </a:t>
                </a:r>
                <a:r>
                  <a:rPr lang="en-US" sz="3000" dirty="0" smtClean="0"/>
                  <a:t>is given </a:t>
                </a:r>
                <a:r>
                  <a:rPr lang="en-US" sz="3000" dirty="0"/>
                  <a:t>by</a:t>
                </a:r>
                <a:endParaRPr lang="ru-RU" sz="3000" dirty="0"/>
              </a:p>
              <a:p>
                <a:pPr/>
                <a14:m>
                  <m:oMathPara xmlns:m="http://schemas.openxmlformats.org/officeDocument/2006/math">
                    <m:oMathParaPr>
                      <m:jc m:val="centerGroup"/>
                    </m:oMathParaPr>
                    <m:oMath xmlns:m="http://schemas.openxmlformats.org/officeDocument/2006/math">
                      <m:sSub>
                        <m:sSubPr>
                          <m:ctrlPr>
                            <a:rPr lang="ru-RU" sz="3000" i="1">
                              <a:latin typeface="Cambria Math" panose="02040503050406030204" pitchFamily="18" charset="0"/>
                            </a:rPr>
                          </m:ctrlPr>
                        </m:sSubPr>
                        <m:e>
                          <m:r>
                            <a:rPr lang="en-US" sz="3000" i="1">
                              <a:latin typeface="Cambria Math" panose="02040503050406030204" pitchFamily="18" charset="0"/>
                            </a:rPr>
                            <m:t>𝜎</m:t>
                          </m:r>
                        </m:e>
                        <m:sub>
                          <m:r>
                            <a:rPr lang="en-US" sz="3000" i="1">
                              <a:latin typeface="Cambria Math" panose="02040503050406030204" pitchFamily="18" charset="0"/>
                            </a:rPr>
                            <m:t>𝑦</m:t>
                          </m:r>
                        </m:sub>
                      </m:sSub>
                      <m:r>
                        <a:rPr lang="en-US" sz="3000" i="1">
                          <a:latin typeface="Cambria Math" panose="02040503050406030204" pitchFamily="18" charset="0"/>
                        </a:rPr>
                        <m:t>=</m:t>
                      </m:r>
                      <m:rad>
                        <m:radPr>
                          <m:degHide m:val="on"/>
                          <m:ctrlPr>
                            <a:rPr lang="ru-RU" sz="3000" i="1">
                              <a:latin typeface="Cambria Math" panose="02040503050406030204" pitchFamily="18" charset="0"/>
                            </a:rPr>
                          </m:ctrlPr>
                        </m:radPr>
                        <m:deg/>
                        <m:e>
                          <m:f>
                            <m:fPr>
                              <m:ctrlPr>
                                <a:rPr lang="ru-RU" sz="3000" i="1">
                                  <a:latin typeface="Cambria Math" panose="02040503050406030204" pitchFamily="18" charset="0"/>
                                </a:rPr>
                              </m:ctrlPr>
                            </m:fPr>
                            <m:num>
                              <m:sSub>
                                <m:sSubPr>
                                  <m:ctrlPr>
                                    <a:rPr lang="ru-RU" sz="3000" i="1">
                                      <a:latin typeface="Cambria Math" panose="02040503050406030204" pitchFamily="18" charset="0"/>
                                    </a:rPr>
                                  </m:ctrlPr>
                                </m:sSubPr>
                                <m:e>
                                  <m:r>
                                    <a:rPr lang="en-US" sz="3000" i="1">
                                      <a:latin typeface="Cambria Math" panose="02040503050406030204" pitchFamily="18" charset="0"/>
                                    </a:rPr>
                                    <m:t>𝛽</m:t>
                                  </m:r>
                                </m:e>
                                <m:sub>
                                  <m:r>
                                    <a:rPr lang="en-US" sz="3000" i="1">
                                      <a:latin typeface="Cambria Math" panose="02040503050406030204" pitchFamily="18" charset="0"/>
                                    </a:rPr>
                                    <m:t>𝑦</m:t>
                                  </m:r>
                                </m:sub>
                              </m:sSub>
                              <m:d>
                                <m:dPr>
                                  <m:ctrlPr>
                                    <a:rPr lang="ru-RU" sz="3000" i="1">
                                      <a:latin typeface="Cambria Math" panose="02040503050406030204" pitchFamily="18" charset="0"/>
                                    </a:rPr>
                                  </m:ctrlPr>
                                </m:dPr>
                                <m:e>
                                  <m:r>
                                    <a:rPr lang="en-US" sz="3000" i="1">
                                      <a:latin typeface="Cambria Math" panose="02040503050406030204" pitchFamily="18" charset="0"/>
                                    </a:rPr>
                                    <m:t>𝑧</m:t>
                                  </m:r>
                                </m:e>
                              </m:d>
                            </m:num>
                            <m:den>
                              <m:r>
                                <a:rPr lang="en-US" sz="3000" i="1">
                                  <a:latin typeface="Cambria Math" panose="02040503050406030204" pitchFamily="18" charset="0"/>
                                </a:rPr>
                                <m:t>8</m:t>
                              </m:r>
                              <m:func>
                                <m:funcPr>
                                  <m:ctrlPr>
                                    <a:rPr lang="ru-RU" sz="3000" i="1">
                                      <a:latin typeface="Cambria Math" panose="02040503050406030204" pitchFamily="18" charset="0"/>
                                    </a:rPr>
                                  </m:ctrlPr>
                                </m:funcPr>
                                <m:fName>
                                  <m:sSup>
                                    <m:sSupPr>
                                      <m:ctrlPr>
                                        <a:rPr lang="ru-RU" sz="3000" i="1">
                                          <a:latin typeface="Cambria Math" panose="02040503050406030204" pitchFamily="18" charset="0"/>
                                        </a:rPr>
                                      </m:ctrlPr>
                                    </m:sSupPr>
                                    <m:e>
                                      <m:r>
                                        <m:rPr>
                                          <m:sty m:val="p"/>
                                        </m:rPr>
                                        <a:rPr lang="en-US" sz="3000">
                                          <a:latin typeface="Cambria Math" panose="02040503050406030204" pitchFamily="18" charset="0"/>
                                        </a:rPr>
                                        <m:t>sin</m:t>
                                      </m:r>
                                    </m:e>
                                    <m:sup>
                                      <m:r>
                                        <a:rPr lang="en-US" sz="3000" i="1">
                                          <a:latin typeface="Cambria Math" panose="02040503050406030204" pitchFamily="18" charset="0"/>
                                        </a:rPr>
                                        <m:t>2</m:t>
                                      </m:r>
                                    </m:sup>
                                  </m:sSup>
                                </m:fName>
                                <m:e>
                                  <m:d>
                                    <m:dPr>
                                      <m:ctrlPr>
                                        <a:rPr lang="ru-RU" sz="3000" i="1">
                                          <a:latin typeface="Cambria Math" panose="02040503050406030204" pitchFamily="18" charset="0"/>
                                        </a:rPr>
                                      </m:ctrlPr>
                                    </m:dPr>
                                    <m:e>
                                      <m:r>
                                        <a:rPr lang="en-US" sz="3000" i="1">
                                          <a:latin typeface="Cambria Math" panose="02040503050406030204" pitchFamily="18" charset="0"/>
                                        </a:rPr>
                                        <m:t>𝜋</m:t>
                                      </m:r>
                                      <m:sSub>
                                        <m:sSubPr>
                                          <m:ctrlPr>
                                            <a:rPr lang="ru-RU" sz="3000" i="1">
                                              <a:latin typeface="Cambria Math" panose="02040503050406030204" pitchFamily="18" charset="0"/>
                                            </a:rPr>
                                          </m:ctrlPr>
                                        </m:sSubPr>
                                        <m:e>
                                          <m:r>
                                            <a:rPr lang="en-US" sz="3000" i="1">
                                              <a:latin typeface="Cambria Math" panose="02040503050406030204" pitchFamily="18" charset="0"/>
                                            </a:rPr>
                                            <m:t>𝜈</m:t>
                                          </m:r>
                                        </m:e>
                                        <m:sub>
                                          <m:r>
                                            <a:rPr lang="en-US" sz="3000" i="1">
                                              <a:latin typeface="Cambria Math" panose="02040503050406030204" pitchFamily="18" charset="0"/>
                                            </a:rPr>
                                            <m:t>𝑦</m:t>
                                          </m:r>
                                        </m:sub>
                                      </m:sSub>
                                    </m:e>
                                  </m:d>
                                </m:e>
                              </m:func>
                            </m:den>
                          </m:f>
                          <m:nary>
                            <m:naryPr>
                              <m:chr m:val="∑"/>
                              <m:supHide m:val="on"/>
                              <m:ctrlPr>
                                <a:rPr lang="ru-RU" sz="3000" i="1">
                                  <a:latin typeface="Cambria Math" panose="02040503050406030204" pitchFamily="18" charset="0"/>
                                </a:rPr>
                              </m:ctrlPr>
                            </m:naryPr>
                            <m:sub>
                              <m:r>
                                <a:rPr lang="en-US" sz="3000" i="1">
                                  <a:latin typeface="Cambria Math" panose="02040503050406030204" pitchFamily="18" charset="0"/>
                                </a:rPr>
                                <m:t>𝑒𝑙𝑒𝑚𝑒𝑛𝑡𝑠</m:t>
                              </m:r>
                            </m:sub>
                            <m:sup/>
                            <m:e>
                              <m:f>
                                <m:fPr>
                                  <m:ctrlPr>
                                    <a:rPr lang="ru-RU" sz="3000" i="1">
                                      <a:latin typeface="Cambria Math" panose="02040503050406030204" pitchFamily="18" charset="0"/>
                                    </a:rPr>
                                  </m:ctrlPr>
                                </m:fPr>
                                <m:num>
                                  <m:acc>
                                    <m:accPr>
                                      <m:chr m:val="̅"/>
                                      <m:ctrlPr>
                                        <a:rPr lang="ru-RU" sz="3000" i="1">
                                          <a:latin typeface="Cambria Math" panose="02040503050406030204" pitchFamily="18" charset="0"/>
                                        </a:rPr>
                                      </m:ctrlPr>
                                    </m:accPr>
                                    <m:e>
                                      <m:r>
                                        <a:rPr lang="en-US" sz="3000" i="1">
                                          <a:latin typeface="Cambria Math" panose="02040503050406030204" pitchFamily="18" charset="0"/>
                                        </a:rPr>
                                        <m:t>∆</m:t>
                                      </m:r>
                                      <m:sSubSup>
                                        <m:sSubSupPr>
                                          <m:ctrlPr>
                                            <a:rPr lang="ru-RU" sz="3000" i="1">
                                              <a:latin typeface="Cambria Math" panose="02040503050406030204" pitchFamily="18" charset="0"/>
                                            </a:rPr>
                                          </m:ctrlPr>
                                        </m:sSubSupPr>
                                        <m:e>
                                          <m:r>
                                            <a:rPr lang="en-US" sz="3000" i="1">
                                              <a:latin typeface="Cambria Math" panose="02040503050406030204" pitchFamily="18" charset="0"/>
                                            </a:rPr>
                                            <m:t>𝐵</m:t>
                                          </m:r>
                                        </m:e>
                                        <m:sub>
                                          <m:r>
                                            <a:rPr lang="en-US" sz="3000" i="1">
                                              <a:latin typeface="Cambria Math" panose="02040503050406030204" pitchFamily="18" charset="0"/>
                                            </a:rPr>
                                            <m:t>𝑥</m:t>
                                          </m:r>
                                        </m:sub>
                                        <m:sup>
                                          <m:r>
                                            <a:rPr lang="en-US" sz="3000" i="1">
                                              <a:latin typeface="Cambria Math" panose="02040503050406030204" pitchFamily="18" charset="0"/>
                                            </a:rPr>
                                            <m:t>2</m:t>
                                          </m:r>
                                        </m:sup>
                                      </m:sSubSup>
                                    </m:e>
                                  </m:acc>
                                  <m:sSubSup>
                                    <m:sSubSupPr>
                                      <m:ctrlPr>
                                        <a:rPr lang="ru-RU" sz="3000" i="1">
                                          <a:latin typeface="Cambria Math" panose="02040503050406030204" pitchFamily="18" charset="0"/>
                                        </a:rPr>
                                      </m:ctrlPr>
                                    </m:sSubSupPr>
                                    <m:e>
                                      <m:r>
                                        <a:rPr lang="en-US" sz="3000" i="1">
                                          <a:latin typeface="Cambria Math" panose="02040503050406030204" pitchFamily="18" charset="0"/>
                                        </a:rPr>
                                        <m:t>𝐿</m:t>
                                      </m:r>
                                    </m:e>
                                    <m:sub>
                                      <m:r>
                                        <a:rPr lang="en-US" sz="3000" i="1">
                                          <a:latin typeface="Cambria Math" panose="02040503050406030204" pitchFamily="18" charset="0"/>
                                        </a:rPr>
                                        <m:t>𝑥</m:t>
                                      </m:r>
                                    </m:sub>
                                    <m:sup>
                                      <m:r>
                                        <a:rPr lang="en-US" sz="3000" i="1">
                                          <a:latin typeface="Cambria Math" panose="02040503050406030204" pitchFamily="18" charset="0"/>
                                        </a:rPr>
                                        <m:t>2</m:t>
                                      </m:r>
                                    </m:sup>
                                  </m:sSubSup>
                                </m:num>
                                <m:den>
                                  <m:sSup>
                                    <m:sSupPr>
                                      <m:ctrlPr>
                                        <a:rPr lang="ru-RU" sz="3000" i="1">
                                          <a:latin typeface="Cambria Math" panose="02040503050406030204" pitchFamily="18" charset="0"/>
                                        </a:rPr>
                                      </m:ctrlPr>
                                    </m:sSupPr>
                                    <m:e>
                                      <m:d>
                                        <m:dPr>
                                          <m:ctrlPr>
                                            <a:rPr lang="ru-RU" sz="3000" i="1">
                                              <a:latin typeface="Cambria Math" panose="02040503050406030204" pitchFamily="18" charset="0"/>
                                            </a:rPr>
                                          </m:ctrlPr>
                                        </m:dPr>
                                        <m:e>
                                          <m:r>
                                            <a:rPr lang="en-US" sz="3000" i="1">
                                              <a:latin typeface="Cambria Math" panose="02040503050406030204" pitchFamily="18" charset="0"/>
                                            </a:rPr>
                                            <m:t>𝐵</m:t>
                                          </m:r>
                                          <m:r>
                                            <a:rPr lang="en-US" sz="3000" i="1">
                                              <a:latin typeface="Cambria Math" panose="02040503050406030204" pitchFamily="18" charset="0"/>
                                            </a:rPr>
                                            <m:t>𝜌</m:t>
                                          </m:r>
                                        </m:e>
                                      </m:d>
                                    </m:e>
                                    <m:sup>
                                      <m:r>
                                        <a:rPr lang="en-US" sz="3000" i="1">
                                          <a:latin typeface="Cambria Math" panose="02040503050406030204" pitchFamily="18" charset="0"/>
                                        </a:rPr>
                                        <m:t>2</m:t>
                                      </m:r>
                                    </m:sup>
                                  </m:sSup>
                                </m:den>
                              </m:f>
                              <m:sSub>
                                <m:sSubPr>
                                  <m:ctrlPr>
                                    <a:rPr lang="ru-RU" sz="3000" i="1">
                                      <a:latin typeface="Cambria Math" panose="02040503050406030204" pitchFamily="18" charset="0"/>
                                    </a:rPr>
                                  </m:ctrlPr>
                                </m:sSubPr>
                                <m:e>
                                  <m:r>
                                    <a:rPr lang="en-US" sz="3000" i="1">
                                      <a:latin typeface="Cambria Math" panose="02040503050406030204" pitchFamily="18" charset="0"/>
                                    </a:rPr>
                                    <m:t>𝛽</m:t>
                                  </m:r>
                                </m:e>
                                <m:sub>
                                  <m:r>
                                    <a:rPr lang="en-US" sz="3000" i="1">
                                      <a:latin typeface="Cambria Math" panose="02040503050406030204" pitchFamily="18" charset="0"/>
                                    </a:rPr>
                                    <m:t>𝑦</m:t>
                                  </m:r>
                                </m:sub>
                              </m:sSub>
                              <m:d>
                                <m:dPr>
                                  <m:ctrlPr>
                                    <a:rPr lang="ru-RU" sz="3000" i="1">
                                      <a:latin typeface="Cambria Math" panose="02040503050406030204" pitchFamily="18" charset="0"/>
                                    </a:rPr>
                                  </m:ctrlPr>
                                </m:dPr>
                                <m:e>
                                  <m:sSub>
                                    <m:sSubPr>
                                      <m:ctrlPr>
                                        <a:rPr lang="ru-RU" sz="3000" i="1">
                                          <a:latin typeface="Cambria Math" panose="02040503050406030204" pitchFamily="18" charset="0"/>
                                        </a:rPr>
                                      </m:ctrlPr>
                                    </m:sSubPr>
                                    <m:e>
                                      <m:r>
                                        <a:rPr lang="en-US" sz="3000" i="1">
                                          <a:latin typeface="Cambria Math" panose="02040503050406030204" pitchFamily="18" charset="0"/>
                                        </a:rPr>
                                        <m:t>𝑧</m:t>
                                      </m:r>
                                    </m:e>
                                    <m:sub>
                                      <m:r>
                                        <a:rPr lang="en-US" sz="3000" i="1">
                                          <a:latin typeface="Cambria Math" panose="02040503050406030204" pitchFamily="18" charset="0"/>
                                        </a:rPr>
                                        <m:t>𝑗</m:t>
                                      </m:r>
                                    </m:sub>
                                  </m:sSub>
                                </m:e>
                              </m:d>
                            </m:e>
                          </m:nary>
                        </m:e>
                      </m:rad>
                    </m:oMath>
                  </m:oMathPara>
                </a14:m>
                <a:endParaRPr lang="ru-RU" sz="3000" dirty="0"/>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1333090" y="30327600"/>
                <a:ext cx="9792110" cy="11150425"/>
              </a:xfrm>
              <a:prstGeom prst="rect">
                <a:avLst/>
              </a:prstGeom>
              <a:blipFill rotWithShape="0">
                <a:blip r:embed="rId6"/>
                <a:stretch>
                  <a:fillRect l="-1494" t="-711" r="-1432"/>
                </a:stretch>
              </a:blipFill>
            </p:spPr>
            <p:txBody>
              <a:bodyPr/>
              <a:lstStyle/>
              <a:p>
                <a:r>
                  <a:rPr lang="ru-RU">
                    <a:noFill/>
                  </a:rPr>
                  <a:t> </a:t>
                </a:r>
              </a:p>
            </p:txBody>
          </p:sp>
        </mc:Fallback>
      </mc:AlternateContent>
      <p:sp>
        <p:nvSpPr>
          <p:cNvPr id="87" name="Text Box 3"/>
          <p:cNvSpPr txBox="1">
            <a:spLocks noChangeArrowheads="1"/>
          </p:cNvSpPr>
          <p:nvPr/>
        </p:nvSpPr>
        <p:spPr bwMode="auto">
          <a:xfrm>
            <a:off x="1699418" y="21170359"/>
            <a:ext cx="8945563" cy="63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342900" indent="-342900">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lnSpc>
                <a:spcPct val="120000"/>
              </a:lnSpc>
              <a:spcBef>
                <a:spcPct val="50000"/>
              </a:spcBef>
              <a:buNone/>
              <a:defRPr/>
            </a:pPr>
            <a:r>
              <a:rPr lang="en-US" altLang="ru-RU" sz="3200" b="1" cap="all" dirty="0"/>
              <a:t>RESPONSE FUNCTIONS IN ST MODE</a:t>
            </a:r>
          </a:p>
        </p:txBody>
      </p:sp>
      <mc:AlternateContent xmlns:mc="http://schemas.openxmlformats.org/markup-compatibility/2006" xmlns:a14="http://schemas.microsoft.com/office/drawing/2010/main">
        <mc:Choice Requires="a14">
          <p:sp>
            <p:nvSpPr>
              <p:cNvPr id="61" name="Прямоугольник 60"/>
              <p:cNvSpPr/>
              <p:nvPr/>
            </p:nvSpPr>
            <p:spPr>
              <a:xfrm>
                <a:off x="1295399" y="7789149"/>
                <a:ext cx="10056891" cy="13777682"/>
              </a:xfrm>
              <a:prstGeom prst="rect">
                <a:avLst/>
              </a:prstGeom>
            </p:spPr>
            <p:txBody>
              <a:bodyPr wrap="square">
                <a:spAutoFit/>
              </a:bodyPr>
              <a:lstStyle/>
              <a:p>
                <a:pPr marL="7620" marR="9525" indent="457200" algn="just">
                  <a:lnSpc>
                    <a:spcPct val="103000"/>
                  </a:lnSpc>
                  <a:spcAft>
                    <a:spcPts val="1000"/>
                  </a:spcAft>
                </a:pPr>
                <a:r>
                  <a:rPr lang="en-US" sz="3000" dirty="0" smtClean="0">
                    <a:solidFill>
                      <a:srgbClr val="000000"/>
                    </a:solidFill>
                    <a:latin typeface="+mn-lt"/>
                    <a:ea typeface="Calibri" panose="020F0502020204030204" pitchFamily="34" charset="0"/>
                    <a:cs typeface="Calibri" panose="020F0502020204030204" pitchFamily="34" charset="0"/>
                  </a:rPr>
                  <a:t>An experimental test of a new polarization control mode, the Spin Transparency (ST) mode, is planned in RHIC [1]. RHIC is a collider with two helical Siberian </a:t>
                </a:r>
                <a:r>
                  <a:rPr lang="en-US" sz="3000" dirty="0">
                    <a:solidFill>
                      <a:srgbClr val="000000"/>
                    </a:solidFill>
                    <a:latin typeface="+mn-lt"/>
                    <a:ea typeface="Calibri" panose="020F0502020204030204" pitchFamily="34" charset="0"/>
                    <a:cs typeface="Calibri" panose="020F0502020204030204" pitchFamily="34" charset="0"/>
                  </a:rPr>
                  <a:t>snakes. Its spin tune is determined by the angle </a:t>
                </a:r>
                <a14:m>
                  <m:oMath xmlns:m="http://schemas.openxmlformats.org/officeDocument/2006/math">
                    <m:r>
                      <a:rPr lang="en-US" sz="3000" i="1">
                        <a:latin typeface="Cambria Math" panose="02040503050406030204" pitchFamily="18" charset="0"/>
                      </a:rPr>
                      <m:t>𝜑</m:t>
                    </m:r>
                    <m:r>
                      <a:rPr lang="en-US" sz="3000" i="1">
                        <a:latin typeface="Cambria Math" panose="02040503050406030204" pitchFamily="18" charset="0"/>
                      </a:rPr>
                      <m:t> </m:t>
                    </m:r>
                  </m:oMath>
                </a14:m>
                <a:r>
                  <a:rPr lang="en-US" sz="3000" dirty="0" smtClean="0">
                    <a:solidFill>
                      <a:srgbClr val="000000"/>
                    </a:solidFill>
                    <a:latin typeface="+mn-lt"/>
                    <a:ea typeface="Calibri" panose="020F0502020204030204" pitchFamily="34" charset="0"/>
                    <a:cs typeface="Calibri" panose="020F0502020204030204" pitchFamily="34" charset="0"/>
                  </a:rPr>
                  <a:t>between </a:t>
                </a:r>
                <a:r>
                  <a:rPr lang="en-US" sz="3000" dirty="0">
                    <a:solidFill>
                      <a:srgbClr val="000000"/>
                    </a:solidFill>
                    <a:latin typeface="+mn-lt"/>
                    <a:ea typeface="Calibri" panose="020F0502020204030204" pitchFamily="34" charset="0"/>
                    <a:cs typeface="Calibri" panose="020F0502020204030204" pitchFamily="34" charset="0"/>
                  </a:rPr>
                  <a:t>the snake axes and the stable polarization is vertical in the collider’s arcs</a:t>
                </a:r>
                <a:r>
                  <a:rPr lang="en-US" sz="3000" dirty="0" smtClean="0">
                    <a:solidFill>
                      <a:srgbClr val="000000"/>
                    </a:solidFill>
                    <a:latin typeface="+mn-lt"/>
                    <a:ea typeface="Calibri" panose="020F0502020204030204" pitchFamily="34" charset="0"/>
                    <a:cs typeface="Calibri" panose="020F0502020204030204" pitchFamily="34" charset="0"/>
                  </a:rPr>
                  <a:t>:</a:t>
                </a:r>
                <a:endParaRPr lang="ru-RU" sz="3000" dirty="0" smtClean="0">
                  <a:solidFill>
                    <a:srgbClr val="000000"/>
                  </a:solidFill>
                  <a:latin typeface="+mn-lt"/>
                  <a:ea typeface="Calibri" panose="020F0502020204030204" pitchFamily="34" charset="0"/>
                  <a:cs typeface="Calibri" panose="020F0502020204030204" pitchFamily="34" charset="0"/>
                </a:endParaRPr>
              </a:p>
              <a:p>
                <a:pPr marL="7620" marR="9525" indent="457200" algn="just">
                  <a:lnSpc>
                    <a:spcPct val="103000"/>
                  </a:lnSpc>
                  <a:spcAft>
                    <a:spcPts val="1000"/>
                  </a:spcAft>
                </a:pPr>
                <a14:m>
                  <m:oMathPara xmlns:m="http://schemas.openxmlformats.org/officeDocument/2006/math">
                    <m:oMathParaPr>
                      <m:jc m:val="centerGroup"/>
                    </m:oMathParaPr>
                    <m:oMath xmlns:m="http://schemas.openxmlformats.org/officeDocument/2006/math">
                      <m:r>
                        <a:rPr lang="ru-RU" sz="3000" i="1">
                          <a:latin typeface="Cambria Math" panose="02040503050406030204" pitchFamily="18" charset="0"/>
                        </a:rPr>
                        <m:t>𝜈</m:t>
                      </m:r>
                      <m:r>
                        <a:rPr lang="ru-RU" sz="3000" i="1">
                          <a:latin typeface="Cambria Math" panose="02040503050406030204" pitchFamily="18" charset="0"/>
                        </a:rPr>
                        <m:t>=</m:t>
                      </m:r>
                      <m:r>
                        <a:rPr lang="en-US" sz="3000" i="1">
                          <a:latin typeface="Cambria Math" panose="02040503050406030204" pitchFamily="18" charset="0"/>
                        </a:rPr>
                        <m:t>𝜑</m:t>
                      </m:r>
                      <m:r>
                        <a:rPr lang="en-US" sz="3000" i="1">
                          <a:latin typeface="Cambria Math" panose="02040503050406030204" pitchFamily="18" charset="0"/>
                        </a:rPr>
                        <m:t>/</m:t>
                      </m:r>
                      <m:r>
                        <a:rPr lang="en-US" sz="3000" i="1">
                          <a:latin typeface="Cambria Math" panose="02040503050406030204" pitchFamily="18" charset="0"/>
                        </a:rPr>
                        <m:t>𝜋</m:t>
                      </m:r>
                      <m:r>
                        <a:rPr lang="en-US" sz="3000" i="1">
                          <a:latin typeface="Cambria Math" panose="02040503050406030204" pitchFamily="18" charset="0"/>
                        </a:rPr>
                        <m:t>, </m:t>
                      </m:r>
                      <m:sSub>
                        <m:sSubPr>
                          <m:ctrlPr>
                            <a:rPr lang="ru-RU" sz="3000" i="1">
                              <a:latin typeface="Cambria Math" panose="02040503050406030204" pitchFamily="18" charset="0"/>
                            </a:rPr>
                          </m:ctrlPr>
                        </m:sSubPr>
                        <m:e>
                          <m:r>
                            <a:rPr lang="en-US" sz="3000" b="0" i="1" smtClean="0">
                              <a:latin typeface="Cambria Math" panose="02040503050406030204" pitchFamily="18" charset="0"/>
                            </a:rPr>
                            <m:t>    </m:t>
                          </m:r>
                          <m:acc>
                            <m:accPr>
                              <m:chr m:val="⃗"/>
                              <m:ctrlPr>
                                <a:rPr lang="ru-RU" sz="3000" i="1">
                                  <a:latin typeface="Cambria Math" panose="02040503050406030204" pitchFamily="18" charset="0"/>
                                </a:rPr>
                              </m:ctrlPr>
                            </m:accPr>
                            <m:e>
                              <m:r>
                                <a:rPr lang="en-US" sz="3000" i="1">
                                  <a:latin typeface="Cambria Math" panose="02040503050406030204" pitchFamily="18" charset="0"/>
                                </a:rPr>
                                <m:t>𝑛</m:t>
                              </m:r>
                            </m:e>
                          </m:acc>
                        </m:e>
                        <m:sub>
                          <m:r>
                            <a:rPr lang="en-US" sz="3000" i="1">
                              <a:latin typeface="Cambria Math" panose="02040503050406030204" pitchFamily="18" charset="0"/>
                            </a:rPr>
                            <m:t>𝑎𝑟𝑐</m:t>
                          </m:r>
                        </m:sub>
                      </m:sSub>
                      <m:r>
                        <a:rPr lang="en-US" sz="3000" i="1">
                          <a:latin typeface="Cambria Math" panose="02040503050406030204" pitchFamily="18" charset="0"/>
                        </a:rPr>
                        <m:t>=</m:t>
                      </m:r>
                      <m:sSub>
                        <m:sSubPr>
                          <m:ctrlPr>
                            <a:rPr lang="ru-RU" sz="3000" i="1">
                              <a:latin typeface="Cambria Math" panose="02040503050406030204" pitchFamily="18" charset="0"/>
                            </a:rPr>
                          </m:ctrlPr>
                        </m:sSubPr>
                        <m:e>
                          <m:r>
                            <a:rPr lang="en-US" sz="3000" i="1">
                              <a:latin typeface="Cambria Math" panose="02040503050406030204" pitchFamily="18" charset="0"/>
                            </a:rPr>
                            <m:t>±</m:t>
                          </m:r>
                          <m:acc>
                            <m:accPr>
                              <m:chr m:val="⃗"/>
                              <m:ctrlPr>
                                <a:rPr lang="ru-RU" sz="3000" i="1">
                                  <a:latin typeface="Cambria Math" panose="02040503050406030204" pitchFamily="18" charset="0"/>
                                </a:rPr>
                              </m:ctrlPr>
                            </m:accPr>
                            <m:e>
                              <m:r>
                                <a:rPr lang="en-US" sz="3000" i="1">
                                  <a:latin typeface="Cambria Math" panose="02040503050406030204" pitchFamily="18" charset="0"/>
                                </a:rPr>
                                <m:t>𝑒</m:t>
                              </m:r>
                            </m:e>
                          </m:acc>
                        </m:e>
                        <m:sub>
                          <m:r>
                            <a:rPr lang="en-US" sz="3000" i="1">
                              <a:latin typeface="Cambria Math" panose="02040503050406030204" pitchFamily="18" charset="0"/>
                            </a:rPr>
                            <m:t>𝑦</m:t>
                          </m:r>
                        </m:sub>
                      </m:sSub>
                    </m:oMath>
                  </m:oMathPara>
                </a14:m>
                <a:endParaRPr lang="ru-RU" sz="3000" dirty="0">
                  <a:solidFill>
                    <a:srgbClr val="000000"/>
                  </a:solidFill>
                  <a:latin typeface="+mn-lt"/>
                  <a:ea typeface="Calibri" panose="020F0502020204030204" pitchFamily="34" charset="0"/>
                  <a:cs typeface="Calibri" panose="020F0502020204030204" pitchFamily="34" charset="0"/>
                </a:endParaRPr>
              </a:p>
              <a:p>
                <a:pPr marL="7620" marR="9525" indent="457200" algn="just">
                  <a:lnSpc>
                    <a:spcPct val="103000"/>
                  </a:lnSpc>
                  <a:spcAft>
                    <a:spcPts val="600"/>
                  </a:spcAft>
                </a:pPr>
                <a:r>
                  <a:rPr lang="en-US" sz="3000" dirty="0" smtClean="0">
                    <a:solidFill>
                      <a:srgbClr val="000000"/>
                    </a:solidFill>
                    <a:latin typeface="+mn-lt"/>
                    <a:ea typeface="Calibri" panose="020F0502020204030204" pitchFamily="34" charset="0"/>
                    <a:cs typeface="Calibri" panose="020F0502020204030204" pitchFamily="34" charset="0"/>
                  </a:rPr>
                  <a:t>Thus</a:t>
                </a:r>
                <a:r>
                  <a:rPr lang="en-US" sz="3000" dirty="0">
                    <a:solidFill>
                      <a:srgbClr val="000000"/>
                    </a:solidFill>
                    <a:latin typeface="+mn-lt"/>
                    <a:ea typeface="Calibri" panose="020F0502020204030204" pitchFamily="34" charset="0"/>
                    <a:cs typeface="Calibri" panose="020F0502020204030204" pitchFamily="34" charset="0"/>
                  </a:rPr>
                  <a:t>, the spin tune equals one half (RHIC’s regular PS mode of operation) if the angle between the snake axes is </a:t>
                </a:r>
                <a:r>
                  <a:rPr lang="ru-RU" sz="3000" dirty="0">
                    <a:solidFill>
                      <a:srgbClr val="000000"/>
                    </a:solidFill>
                    <a:latin typeface="+mn-lt"/>
                    <a:ea typeface="Calibri" panose="020F0502020204030204" pitchFamily="34" charset="0"/>
                    <a:cs typeface="Calibri" panose="020F0502020204030204" pitchFamily="34" charset="0"/>
                  </a:rPr>
                  <a:t>π</a:t>
                </a:r>
                <a:r>
                  <a:rPr lang="en-US" sz="3000" dirty="0">
                    <a:solidFill>
                      <a:srgbClr val="000000"/>
                    </a:solidFill>
                    <a:latin typeface="+mn-lt"/>
                    <a:ea typeface="Calibri" panose="020F0502020204030204" pitchFamily="34" charset="0"/>
                    <a:cs typeface="Calibri" panose="020F0502020204030204" pitchFamily="34" charset="0"/>
                  </a:rPr>
                  <a:t>/2. To convert RHIC to the ST mode, when the spin tune is zero, the angle between the snake axes must be set to zero, i.e. the snakes must be identical. From the spin dynamics point of view, RHIC then becomes equivalent to a figure-8 collider [2]. While geometrically obviously still different, the two kinds of rings have identical topologies of the spin motion. The two snakes located opposite to each other in a circular ring divide the ring into two 180◦ arcs. Due to the action of the snakes, the spin sees opposite fields in the two arcs in exactly the same way as it happens in a figure-8 ring. JINR (</a:t>
                </a:r>
                <a:r>
                  <a:rPr lang="en-US" sz="3000" dirty="0" err="1">
                    <a:solidFill>
                      <a:srgbClr val="000000"/>
                    </a:solidFill>
                    <a:latin typeface="+mn-lt"/>
                    <a:ea typeface="Calibri" panose="020F0502020204030204" pitchFamily="34" charset="0"/>
                    <a:cs typeface="Calibri" panose="020F0502020204030204" pitchFamily="34" charset="0"/>
                  </a:rPr>
                  <a:t>Dubna</a:t>
                </a:r>
                <a:r>
                  <a:rPr lang="en-US" sz="3000" dirty="0">
                    <a:solidFill>
                      <a:srgbClr val="000000"/>
                    </a:solidFill>
                    <a:latin typeface="+mn-lt"/>
                    <a:ea typeface="Calibri" panose="020F0502020204030204" pitchFamily="34" charset="0"/>
                    <a:cs typeface="Calibri" panose="020F0502020204030204" pitchFamily="34" charset="0"/>
                  </a:rPr>
                  <a:t>, Russia) develops the NICA collider project with two solenoidal snakes set in the ST mode [3].</a:t>
                </a:r>
                <a:endParaRPr lang="ru-RU" sz="3000" dirty="0">
                  <a:solidFill>
                    <a:srgbClr val="000000"/>
                  </a:solidFill>
                  <a:latin typeface="+mn-lt"/>
                  <a:ea typeface="Calibri" panose="020F0502020204030204" pitchFamily="34" charset="0"/>
                  <a:cs typeface="Calibri" panose="020F0502020204030204" pitchFamily="34" charset="0"/>
                </a:endParaRPr>
              </a:p>
              <a:p>
                <a:pPr marL="7620" marR="9525" indent="457200" algn="just">
                  <a:lnSpc>
                    <a:spcPct val="103000"/>
                  </a:lnSpc>
                  <a:spcAft>
                    <a:spcPts val="0"/>
                  </a:spcAft>
                </a:pPr>
                <a:r>
                  <a:rPr lang="en-US" sz="3000" dirty="0">
                    <a:solidFill>
                      <a:srgbClr val="000000"/>
                    </a:solidFill>
                    <a:latin typeface="+mn-lt"/>
                    <a:ea typeface="Calibri" panose="020F0502020204030204" pitchFamily="34" charset="0"/>
                    <a:cs typeface="Calibri" panose="020F0502020204030204" pitchFamily="34" charset="0"/>
                  </a:rPr>
                  <a:t>The ST mode of a ring removes the integral effect of the whole ring lattice on the spin. In an ideal case, any spin direction on the closed design orbit of a spin transparent </a:t>
                </a:r>
                <a:r>
                  <a:rPr lang="en-US" sz="3000" dirty="0" smtClean="0">
                    <a:solidFill>
                      <a:srgbClr val="000000"/>
                    </a:solidFill>
                    <a:latin typeface="+mn-lt"/>
                    <a:ea typeface="Calibri" panose="020F0502020204030204" pitchFamily="34" charset="0"/>
                    <a:cs typeface="Calibri" panose="020F0502020204030204" pitchFamily="34" charset="0"/>
                  </a:rPr>
                  <a:t>ring i</a:t>
                </a:r>
                <a:r>
                  <a:rPr lang="en-US" sz="3000" dirty="0" smtClean="0">
                    <a:solidFill>
                      <a:srgbClr val="000000"/>
                    </a:solidFill>
                    <a:ea typeface="Calibri" panose="020F0502020204030204" pitchFamily="34" charset="0"/>
                    <a:cs typeface="Calibri" panose="020F0502020204030204" pitchFamily="34" charset="0"/>
                  </a:rPr>
                  <a:t>s </a:t>
                </a:r>
                <a:r>
                  <a:rPr lang="en-US" sz="3000" dirty="0">
                    <a:solidFill>
                      <a:srgbClr val="000000"/>
                    </a:solidFill>
                    <a:ea typeface="Calibri" panose="020F0502020204030204" pitchFamily="34" charset="0"/>
                    <a:cs typeface="Calibri" panose="020F0502020204030204" pitchFamily="34" charset="0"/>
                  </a:rPr>
                  <a:t>periodic. In a realistic case, the spin dynamics is governed by lattice imperfections such as dipole roll and quadrupole misalignments. The spin effect of such imperfections is </a:t>
                </a:r>
                <a:r>
                  <a:rPr lang="en-US" sz="3000" dirty="0" smtClean="0">
                    <a:solidFill>
                      <a:srgbClr val="000000"/>
                    </a:solidFill>
                    <a:ea typeface="Calibri" panose="020F0502020204030204" pitchFamily="34" charset="0"/>
                    <a:cs typeface="Calibri" panose="020F0502020204030204" pitchFamily="34" charset="0"/>
                  </a:rPr>
                  <a:t>typically small. However</a:t>
                </a:r>
                <a:r>
                  <a:rPr lang="en-US" sz="3000" dirty="0">
                    <a:solidFill>
                      <a:srgbClr val="000000"/>
                    </a:solidFill>
                    <a:ea typeface="Calibri" panose="020F0502020204030204" pitchFamily="34" charset="0"/>
                    <a:cs typeface="Calibri" panose="020F0502020204030204" pitchFamily="34" charset="0"/>
                  </a:rPr>
                  <a:t>, </a:t>
                </a:r>
                <a:r>
                  <a:rPr lang="en-US" sz="3000" dirty="0" smtClean="0">
                    <a:solidFill>
                      <a:srgbClr val="000000"/>
                    </a:solidFill>
                    <a:ea typeface="Calibri" panose="020F0502020204030204" pitchFamily="34" charset="0"/>
                    <a:cs typeface="Calibri" panose="020F0502020204030204" pitchFamily="34" charset="0"/>
                  </a:rPr>
                  <a:t>it</a:t>
                </a:r>
                <a:r>
                  <a:rPr lang="ru-RU" sz="3000" dirty="0" smtClean="0">
                    <a:solidFill>
                      <a:srgbClr val="000000"/>
                    </a:solidFill>
                    <a:ea typeface="Calibri" panose="020F0502020204030204" pitchFamily="34" charset="0"/>
                    <a:cs typeface="Calibri" panose="020F0502020204030204" pitchFamily="34" charset="0"/>
                  </a:rPr>
                  <a:t> </a:t>
                </a:r>
                <a:r>
                  <a:rPr lang="en-US" sz="3000" dirty="0" smtClean="0">
                    <a:solidFill>
                      <a:srgbClr val="000000"/>
                    </a:solidFill>
                    <a:ea typeface="Calibri" panose="020F0502020204030204" pitchFamily="34" charset="0"/>
                    <a:cs typeface="Calibri" panose="020F0502020204030204" pitchFamily="34" charset="0"/>
                  </a:rPr>
                  <a:t>breaks the degeneracy</a:t>
                </a:r>
                <a:r>
                  <a:rPr lang="ru-RU" sz="3000" dirty="0" smtClean="0">
                    <a:solidFill>
                      <a:srgbClr val="000000"/>
                    </a:solidFill>
                    <a:ea typeface="Calibri" panose="020F0502020204030204" pitchFamily="34" charset="0"/>
                    <a:cs typeface="Calibri" panose="020F0502020204030204" pitchFamily="34" charset="0"/>
                  </a:rPr>
                  <a:t> </a:t>
                </a:r>
                <a:r>
                  <a:rPr lang="en-US" sz="3000" dirty="0" smtClean="0">
                    <a:solidFill>
                      <a:srgbClr val="000000"/>
                    </a:solidFill>
                    <a:ea typeface="Calibri" panose="020F0502020204030204" pitchFamily="34" charset="0"/>
                    <a:cs typeface="Calibri" panose="020F0502020204030204" pitchFamily="34" charset="0"/>
                  </a:rPr>
                  <a:t>of</a:t>
                </a:r>
                <a:r>
                  <a:rPr lang="ru-RU" sz="3000" dirty="0" smtClean="0">
                    <a:solidFill>
                      <a:srgbClr val="000000"/>
                    </a:solidFill>
                    <a:ea typeface="Calibri" panose="020F0502020204030204" pitchFamily="34" charset="0"/>
                    <a:cs typeface="Calibri" panose="020F0502020204030204" pitchFamily="34" charset="0"/>
                  </a:rPr>
                  <a:t> </a:t>
                </a:r>
                <a:r>
                  <a:rPr lang="en-US" sz="3000" dirty="0" smtClean="0">
                    <a:solidFill>
                      <a:srgbClr val="000000"/>
                    </a:solidFill>
                    <a:ea typeface="Calibri" panose="020F0502020204030204" pitchFamily="34" charset="0"/>
                    <a:cs typeface="Calibri" panose="020F0502020204030204" pitchFamily="34" charset="0"/>
                  </a:rPr>
                  <a:t>a </a:t>
                </a:r>
                <a:r>
                  <a:rPr lang="en-US" sz="3000" dirty="0">
                    <a:solidFill>
                      <a:srgbClr val="000000"/>
                    </a:solidFill>
                    <a:ea typeface="Calibri" panose="020F0502020204030204" pitchFamily="34" charset="0"/>
                    <a:cs typeface="Calibri" panose="020F0502020204030204" pitchFamily="34" charset="0"/>
                  </a:rPr>
                  <a:t>perfectly </a:t>
                </a:r>
                <a:endParaRPr lang="ru-RU" sz="3000" dirty="0">
                  <a:solidFill>
                    <a:srgbClr val="000000"/>
                  </a:solidFill>
                  <a:latin typeface="+mn-lt"/>
                  <a:ea typeface="Calibri" panose="020F0502020204030204" pitchFamily="34" charset="0"/>
                  <a:cs typeface="Calibri" panose="020F0502020204030204" pitchFamily="34" charset="0"/>
                </a:endParaRPr>
              </a:p>
            </p:txBody>
          </p:sp>
        </mc:Choice>
        <mc:Fallback xmlns="">
          <p:sp>
            <p:nvSpPr>
              <p:cNvPr id="61" name="Прямоугольник 60"/>
              <p:cNvSpPr>
                <a:spLocks noRot="1" noChangeAspect="1" noMove="1" noResize="1" noEditPoints="1" noAdjustHandles="1" noChangeArrowheads="1" noChangeShapeType="1" noTextEdit="1"/>
              </p:cNvSpPr>
              <p:nvPr/>
            </p:nvSpPr>
            <p:spPr>
              <a:xfrm>
                <a:off x="1295399" y="7789149"/>
                <a:ext cx="10056891" cy="13777682"/>
              </a:xfrm>
              <a:prstGeom prst="rect">
                <a:avLst/>
              </a:prstGeom>
              <a:blipFill rotWithShape="0">
                <a:blip r:embed="rId12"/>
                <a:stretch>
                  <a:fillRect l="-1333" t="-664" r="-133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4" name="Прямоугольник 63"/>
              <p:cNvSpPr/>
              <p:nvPr/>
            </p:nvSpPr>
            <p:spPr>
              <a:xfrm>
                <a:off x="1295400" y="21848765"/>
                <a:ext cx="9979658" cy="7080015"/>
              </a:xfrm>
              <a:prstGeom prst="rect">
                <a:avLst/>
              </a:prstGeom>
            </p:spPr>
            <p:txBody>
              <a:bodyPr wrap="square">
                <a:spAutoFit/>
              </a:bodyPr>
              <a:lstStyle/>
              <a:p>
                <a:pPr indent="457200" algn="just">
                  <a:spcBef>
                    <a:spcPts val="0"/>
                  </a:spcBef>
                  <a:spcAft>
                    <a:spcPts val="1200"/>
                  </a:spcAft>
                </a:pPr>
                <a:r>
                  <a:rPr lang="en-US" sz="3000" dirty="0" smtClean="0"/>
                  <a:t>In the general case, effect of periodic perturbing fields </a:t>
                </a:r>
                <a14:m>
                  <m:oMath xmlns:m="http://schemas.openxmlformats.org/officeDocument/2006/math">
                    <m:r>
                      <a:rPr lang="ru-RU" sz="3000">
                        <a:latin typeface="Cambria Math" panose="02040503050406030204" pitchFamily="18" charset="0"/>
                      </a:rPr>
                      <m:t>∆</m:t>
                    </m:r>
                    <m:sSub>
                      <m:sSubPr>
                        <m:ctrlPr>
                          <a:rPr lang="ru-RU" sz="3000" i="1">
                            <a:latin typeface="Cambria Math" panose="02040503050406030204" pitchFamily="18" charset="0"/>
                          </a:rPr>
                        </m:ctrlPr>
                      </m:sSubPr>
                      <m:e>
                        <m:r>
                          <a:rPr lang="en-GB" sz="3000" i="1">
                            <a:latin typeface="Cambria Math" panose="02040503050406030204" pitchFamily="18" charset="0"/>
                          </a:rPr>
                          <m:t>𝐵</m:t>
                        </m:r>
                      </m:e>
                      <m:sub>
                        <m:r>
                          <a:rPr lang="en-GB" sz="3000" i="1">
                            <a:latin typeface="Cambria Math" panose="02040503050406030204" pitchFamily="18" charset="0"/>
                          </a:rPr>
                          <m:t>𝑥</m:t>
                        </m:r>
                      </m:sub>
                    </m:sSub>
                  </m:oMath>
                </a14:m>
                <a:r>
                  <a:rPr lang="ru-RU" sz="3000" dirty="0"/>
                  <a:t>, </a:t>
                </a:r>
                <a14:m>
                  <m:oMath xmlns:m="http://schemas.openxmlformats.org/officeDocument/2006/math">
                    <m:r>
                      <a:rPr lang="ru-RU" sz="3000">
                        <a:latin typeface="Cambria Math" panose="02040503050406030204" pitchFamily="18" charset="0"/>
                      </a:rPr>
                      <m:t>∆</m:t>
                    </m:r>
                    <m:sSub>
                      <m:sSubPr>
                        <m:ctrlPr>
                          <a:rPr lang="ru-RU" sz="3000" i="1">
                            <a:latin typeface="Cambria Math" panose="02040503050406030204" pitchFamily="18" charset="0"/>
                          </a:rPr>
                        </m:ctrlPr>
                      </m:sSubPr>
                      <m:e>
                        <m:r>
                          <a:rPr lang="en-GB" sz="3000" i="1">
                            <a:latin typeface="Cambria Math" panose="02040503050406030204" pitchFamily="18" charset="0"/>
                          </a:rPr>
                          <m:t>𝐵</m:t>
                        </m:r>
                      </m:e>
                      <m:sub>
                        <m:r>
                          <a:rPr lang="en-GB" sz="3000" i="1">
                            <a:latin typeface="Cambria Math" panose="02040503050406030204" pitchFamily="18" charset="0"/>
                          </a:rPr>
                          <m:t>𝑦</m:t>
                        </m:r>
                      </m:sub>
                    </m:sSub>
                  </m:oMath>
                </a14:m>
                <a:r>
                  <a:rPr lang="ru-RU" sz="3000" dirty="0" smtClean="0"/>
                  <a:t>,</a:t>
                </a:r>
                <a:r>
                  <a:rPr lang="en-US" sz="3000" dirty="0" smtClean="0"/>
                  <a:t> and</a:t>
                </a:r>
                <a:r>
                  <a:rPr lang="ru-RU" sz="3000" dirty="0" smtClean="0"/>
                  <a:t> </a:t>
                </a:r>
                <a14:m>
                  <m:oMath xmlns:m="http://schemas.openxmlformats.org/officeDocument/2006/math">
                    <m:r>
                      <a:rPr lang="ru-RU" sz="3000">
                        <a:latin typeface="Cambria Math" panose="02040503050406030204" pitchFamily="18" charset="0"/>
                      </a:rPr>
                      <m:t>∆</m:t>
                    </m:r>
                    <m:sSub>
                      <m:sSubPr>
                        <m:ctrlPr>
                          <a:rPr lang="ru-RU" sz="3000" i="1">
                            <a:latin typeface="Cambria Math" panose="02040503050406030204" pitchFamily="18" charset="0"/>
                          </a:rPr>
                        </m:ctrlPr>
                      </m:sSubPr>
                      <m:e>
                        <m:r>
                          <a:rPr lang="en-GB" sz="3000" i="1">
                            <a:latin typeface="Cambria Math" panose="02040503050406030204" pitchFamily="18" charset="0"/>
                          </a:rPr>
                          <m:t>𝐵</m:t>
                        </m:r>
                      </m:e>
                      <m:sub>
                        <m:r>
                          <a:rPr lang="en-GB" sz="3000" i="1">
                            <a:latin typeface="Cambria Math" panose="02040503050406030204" pitchFamily="18" charset="0"/>
                          </a:rPr>
                          <m:t>𝑧</m:t>
                        </m:r>
                      </m:sub>
                    </m:sSub>
                    <m:r>
                      <a:rPr lang="en-GB" sz="3000" i="1">
                        <a:latin typeface="Cambria Math" panose="02040503050406030204" pitchFamily="18" charset="0"/>
                      </a:rPr>
                      <m:t> </m:t>
                    </m:r>
                  </m:oMath>
                </a14:m>
                <a:r>
                  <a:rPr lang="en-US" sz="3000" dirty="0"/>
                  <a:t>on the spin is described in the ST mode by three vector response functions, radial </a:t>
                </a:r>
                <a14:m>
                  <m:oMath xmlns:m="http://schemas.openxmlformats.org/officeDocument/2006/math">
                    <m:sSub>
                      <m:sSubPr>
                        <m:ctrlPr>
                          <a:rPr lang="ru-RU" sz="3000" i="1">
                            <a:latin typeface="Cambria Math" panose="02040503050406030204" pitchFamily="18" charset="0"/>
                          </a:rPr>
                        </m:ctrlPr>
                      </m:sSubPr>
                      <m:e>
                        <m:acc>
                          <m:accPr>
                            <m:chr m:val="⃗"/>
                            <m:ctrlPr>
                              <a:rPr lang="ru-RU" sz="3000" i="1">
                                <a:latin typeface="Cambria Math" panose="02040503050406030204" pitchFamily="18" charset="0"/>
                              </a:rPr>
                            </m:ctrlPr>
                          </m:accPr>
                          <m:e>
                            <m:r>
                              <a:rPr lang="ru-RU" sz="3000" i="1">
                                <a:latin typeface="Cambria Math" panose="02040503050406030204" pitchFamily="18" charset="0"/>
                              </a:rPr>
                              <m:t>𝐹</m:t>
                            </m:r>
                          </m:e>
                        </m:acc>
                      </m:e>
                      <m:sub>
                        <m:r>
                          <a:rPr lang="en-GB" sz="3000" i="1">
                            <a:latin typeface="Cambria Math" panose="02040503050406030204" pitchFamily="18" charset="0"/>
                          </a:rPr>
                          <m:t>𝑥</m:t>
                        </m:r>
                      </m:sub>
                    </m:sSub>
                    <m:r>
                      <a:rPr lang="ru-RU" sz="3000" i="1">
                        <a:latin typeface="Cambria Math" panose="02040503050406030204" pitchFamily="18" charset="0"/>
                      </a:rPr>
                      <m:t> </m:t>
                    </m:r>
                  </m:oMath>
                </a14:m>
                <a:r>
                  <a:rPr lang="en-US" sz="3000" dirty="0"/>
                  <a:t>, vertical </a:t>
                </a:r>
                <a14:m>
                  <m:oMath xmlns:m="http://schemas.openxmlformats.org/officeDocument/2006/math">
                    <m:sSub>
                      <m:sSubPr>
                        <m:ctrlPr>
                          <a:rPr lang="ru-RU" sz="3000" i="1">
                            <a:latin typeface="Cambria Math" panose="02040503050406030204" pitchFamily="18" charset="0"/>
                          </a:rPr>
                        </m:ctrlPr>
                      </m:sSubPr>
                      <m:e>
                        <m:acc>
                          <m:accPr>
                            <m:chr m:val="⃗"/>
                            <m:ctrlPr>
                              <a:rPr lang="ru-RU" sz="3000" i="1">
                                <a:latin typeface="Cambria Math" panose="02040503050406030204" pitchFamily="18" charset="0"/>
                              </a:rPr>
                            </m:ctrlPr>
                          </m:accPr>
                          <m:e>
                            <m:r>
                              <a:rPr lang="ru-RU" sz="3000" i="1">
                                <a:latin typeface="Cambria Math" panose="02040503050406030204" pitchFamily="18" charset="0"/>
                              </a:rPr>
                              <m:t>𝐹</m:t>
                            </m:r>
                          </m:e>
                        </m:acc>
                      </m:e>
                      <m:sub>
                        <m:r>
                          <a:rPr lang="en-GB" sz="3000" i="1">
                            <a:latin typeface="Cambria Math" panose="02040503050406030204" pitchFamily="18" charset="0"/>
                          </a:rPr>
                          <m:t>𝑦</m:t>
                        </m:r>
                      </m:sub>
                    </m:sSub>
                  </m:oMath>
                </a14:m>
                <a:r>
                  <a:rPr lang="en-US" sz="3000" dirty="0"/>
                  <a:t>, and longitudinal </a:t>
                </a:r>
                <a14:m>
                  <m:oMath xmlns:m="http://schemas.openxmlformats.org/officeDocument/2006/math">
                    <m:sSub>
                      <m:sSubPr>
                        <m:ctrlPr>
                          <a:rPr lang="ru-RU" sz="3000" i="1">
                            <a:latin typeface="Cambria Math" panose="02040503050406030204" pitchFamily="18" charset="0"/>
                          </a:rPr>
                        </m:ctrlPr>
                      </m:sSubPr>
                      <m:e>
                        <m:acc>
                          <m:accPr>
                            <m:chr m:val="⃗"/>
                            <m:ctrlPr>
                              <a:rPr lang="ru-RU" sz="3000" i="1">
                                <a:latin typeface="Cambria Math" panose="02040503050406030204" pitchFamily="18" charset="0"/>
                              </a:rPr>
                            </m:ctrlPr>
                          </m:accPr>
                          <m:e>
                            <m:r>
                              <a:rPr lang="ru-RU" sz="3000" i="1">
                                <a:latin typeface="Cambria Math" panose="02040503050406030204" pitchFamily="18" charset="0"/>
                              </a:rPr>
                              <m:t>𝐹</m:t>
                            </m:r>
                          </m:e>
                        </m:acc>
                      </m:e>
                      <m:sub>
                        <m:r>
                          <a:rPr lang="en-GB" sz="3000" i="1">
                            <a:latin typeface="Cambria Math" panose="02040503050406030204" pitchFamily="18" charset="0"/>
                          </a:rPr>
                          <m:t>𝑧</m:t>
                        </m:r>
                      </m:sub>
                    </m:sSub>
                  </m:oMath>
                </a14:m>
                <a:r>
                  <a:rPr lang="en-US" sz="3000" dirty="0" smtClean="0"/>
                  <a:t>, </a:t>
                </a:r>
                <a:r>
                  <a:rPr lang="en-US" sz="3000" dirty="0"/>
                  <a:t>which are determined by the ring’s lattice [8</a:t>
                </a:r>
                <a:r>
                  <a:rPr lang="en-US" sz="3000" dirty="0" smtClean="0"/>
                  <a:t>]:</a:t>
                </a:r>
              </a:p>
              <a:p>
                <a:pPr indent="457200" algn="just">
                  <a:spcBef>
                    <a:spcPts val="0"/>
                  </a:spcBef>
                  <a:spcAft>
                    <a:spcPts val="1200"/>
                  </a:spcAft>
                </a:pPr>
                <a14:m>
                  <m:oMathPara xmlns:m="http://schemas.openxmlformats.org/officeDocument/2006/math">
                    <m:oMathParaPr>
                      <m:jc m:val="centerGroup"/>
                    </m:oMathParaPr>
                    <m:oMath xmlns:m="http://schemas.openxmlformats.org/officeDocument/2006/math">
                      <m:acc>
                        <m:accPr>
                          <m:chr m:val="⃗"/>
                          <m:ctrlPr>
                            <a:rPr lang="ru-RU" sz="3000" i="1">
                              <a:latin typeface="Cambria Math" panose="02040503050406030204" pitchFamily="18" charset="0"/>
                            </a:rPr>
                          </m:ctrlPr>
                        </m:accPr>
                        <m:e>
                          <m:r>
                            <a:rPr lang="en-GB" sz="3000" i="1">
                              <a:latin typeface="Cambria Math" panose="02040503050406030204" pitchFamily="18" charset="0"/>
                            </a:rPr>
                            <m:t>𝜔</m:t>
                          </m:r>
                        </m:e>
                      </m:acc>
                      <m:r>
                        <a:rPr lang="en-GB" sz="3000" i="1">
                          <a:latin typeface="Cambria Math" panose="02040503050406030204" pitchFamily="18" charset="0"/>
                        </a:rPr>
                        <m:t>=</m:t>
                      </m:r>
                      <m:f>
                        <m:fPr>
                          <m:ctrlPr>
                            <a:rPr lang="ru-RU" sz="3000" i="1">
                              <a:latin typeface="Cambria Math" panose="02040503050406030204" pitchFamily="18" charset="0"/>
                            </a:rPr>
                          </m:ctrlPr>
                        </m:fPr>
                        <m:num>
                          <m:r>
                            <a:rPr lang="en-GB" sz="3000" i="1">
                              <a:latin typeface="Cambria Math" panose="02040503050406030204" pitchFamily="18" charset="0"/>
                            </a:rPr>
                            <m:t>1</m:t>
                          </m:r>
                        </m:num>
                        <m:den>
                          <m:r>
                            <a:rPr lang="en-GB" sz="3000" i="1">
                              <a:latin typeface="Cambria Math" panose="02040503050406030204" pitchFamily="18" charset="0"/>
                            </a:rPr>
                            <m:t>2</m:t>
                          </m:r>
                          <m:r>
                            <a:rPr lang="en-GB" sz="3000" i="1">
                              <a:latin typeface="Cambria Math" panose="02040503050406030204" pitchFamily="18" charset="0"/>
                            </a:rPr>
                            <m:t>𝜋</m:t>
                          </m:r>
                        </m:den>
                      </m:f>
                      <m:nary>
                        <m:naryPr>
                          <m:limLoc m:val="undOvr"/>
                          <m:ctrlPr>
                            <a:rPr lang="ru-RU" sz="3000" i="1">
                              <a:latin typeface="Cambria Math" panose="02040503050406030204" pitchFamily="18" charset="0"/>
                            </a:rPr>
                          </m:ctrlPr>
                        </m:naryPr>
                        <m:sub>
                          <m:r>
                            <a:rPr lang="en-GB" sz="3000" i="1">
                              <a:latin typeface="Cambria Math" panose="02040503050406030204" pitchFamily="18" charset="0"/>
                            </a:rPr>
                            <m:t>0</m:t>
                          </m:r>
                        </m:sub>
                        <m:sup>
                          <m:r>
                            <a:rPr lang="en-GB" sz="3000" i="1">
                              <a:latin typeface="Cambria Math" panose="02040503050406030204" pitchFamily="18" charset="0"/>
                            </a:rPr>
                            <m:t>𝐿</m:t>
                          </m:r>
                        </m:sup>
                        <m:e>
                          <m:d>
                            <m:dPr>
                              <m:begChr m:val="["/>
                              <m:endChr m:val="]"/>
                              <m:ctrlPr>
                                <a:rPr lang="ru-RU" sz="3000" i="1">
                                  <a:latin typeface="Cambria Math" panose="02040503050406030204" pitchFamily="18" charset="0"/>
                                </a:rPr>
                              </m:ctrlPr>
                            </m:dPr>
                            <m:e>
                              <m:f>
                                <m:fPr>
                                  <m:ctrlPr>
                                    <a:rPr lang="ru-RU" sz="3000" i="1">
                                      <a:latin typeface="Cambria Math" panose="02040503050406030204" pitchFamily="18" charset="0"/>
                                    </a:rPr>
                                  </m:ctrlPr>
                                </m:fPr>
                                <m:num>
                                  <m:r>
                                    <a:rPr lang="en-GB" sz="3000" i="1">
                                      <a:latin typeface="Cambria Math" panose="02040503050406030204" pitchFamily="18" charset="0"/>
                                    </a:rPr>
                                    <m:t>∆</m:t>
                                  </m:r>
                                  <m:sSub>
                                    <m:sSubPr>
                                      <m:ctrlPr>
                                        <a:rPr lang="ru-RU" sz="3000" i="1">
                                          <a:latin typeface="Cambria Math" panose="02040503050406030204" pitchFamily="18" charset="0"/>
                                        </a:rPr>
                                      </m:ctrlPr>
                                    </m:sSubPr>
                                    <m:e>
                                      <m:r>
                                        <a:rPr lang="en-GB" sz="3000" i="1">
                                          <a:latin typeface="Cambria Math" panose="02040503050406030204" pitchFamily="18" charset="0"/>
                                        </a:rPr>
                                        <m:t>𝐵</m:t>
                                      </m:r>
                                    </m:e>
                                    <m:sub>
                                      <m:r>
                                        <a:rPr lang="en-GB" sz="3000" i="1">
                                          <a:latin typeface="Cambria Math" panose="02040503050406030204" pitchFamily="18" charset="0"/>
                                        </a:rPr>
                                        <m:t>𝑥</m:t>
                                      </m:r>
                                    </m:sub>
                                  </m:sSub>
                                </m:num>
                                <m:den>
                                  <m:r>
                                    <a:rPr lang="en-GB" sz="3000" i="1">
                                      <a:latin typeface="Cambria Math" panose="02040503050406030204" pitchFamily="18" charset="0"/>
                                    </a:rPr>
                                    <m:t>𝐵</m:t>
                                  </m:r>
                                  <m:r>
                                    <a:rPr lang="en-GB" sz="3000" i="1">
                                      <a:latin typeface="Cambria Math" panose="02040503050406030204" pitchFamily="18" charset="0"/>
                                    </a:rPr>
                                    <m:t>𝜌</m:t>
                                  </m:r>
                                </m:den>
                              </m:f>
                              <m:r>
                                <a:rPr lang="en-GB" sz="3000" i="1">
                                  <a:latin typeface="Cambria Math" panose="02040503050406030204" pitchFamily="18" charset="0"/>
                                </a:rPr>
                                <m:t> </m:t>
                              </m:r>
                              <m:sSub>
                                <m:sSubPr>
                                  <m:ctrlPr>
                                    <a:rPr lang="ru-RU" sz="3000" i="1">
                                      <a:latin typeface="Cambria Math" panose="02040503050406030204" pitchFamily="18" charset="0"/>
                                    </a:rPr>
                                  </m:ctrlPr>
                                </m:sSubPr>
                                <m:e>
                                  <m:acc>
                                    <m:accPr>
                                      <m:chr m:val="⃗"/>
                                      <m:ctrlPr>
                                        <a:rPr lang="ru-RU" sz="3000" i="1">
                                          <a:latin typeface="Cambria Math" panose="02040503050406030204" pitchFamily="18" charset="0"/>
                                        </a:rPr>
                                      </m:ctrlPr>
                                    </m:accPr>
                                    <m:e>
                                      <m:r>
                                        <a:rPr lang="en-GB" sz="3000" i="1">
                                          <a:latin typeface="Cambria Math" panose="02040503050406030204" pitchFamily="18" charset="0"/>
                                        </a:rPr>
                                        <m:t>𝐹</m:t>
                                      </m:r>
                                    </m:e>
                                  </m:acc>
                                </m:e>
                                <m:sub>
                                  <m:r>
                                    <a:rPr lang="en-GB" sz="3000" i="1">
                                      <a:latin typeface="Cambria Math" panose="02040503050406030204" pitchFamily="18" charset="0"/>
                                    </a:rPr>
                                    <m:t>𝑥</m:t>
                                  </m:r>
                                </m:sub>
                              </m:sSub>
                              <m:r>
                                <a:rPr lang="en-GB" sz="3000" i="1">
                                  <a:latin typeface="Cambria Math" panose="02040503050406030204" pitchFamily="18" charset="0"/>
                                </a:rPr>
                                <m:t>  +</m:t>
                              </m:r>
                              <m:f>
                                <m:fPr>
                                  <m:ctrlPr>
                                    <a:rPr lang="ru-RU" sz="3000" i="1">
                                      <a:latin typeface="Cambria Math" panose="02040503050406030204" pitchFamily="18" charset="0"/>
                                    </a:rPr>
                                  </m:ctrlPr>
                                </m:fPr>
                                <m:num>
                                  <m:r>
                                    <a:rPr lang="en-GB" sz="3000" i="1">
                                      <a:latin typeface="Cambria Math" panose="02040503050406030204" pitchFamily="18" charset="0"/>
                                    </a:rPr>
                                    <m:t>∆</m:t>
                                  </m:r>
                                  <m:sSub>
                                    <m:sSubPr>
                                      <m:ctrlPr>
                                        <a:rPr lang="ru-RU" sz="3000" i="1">
                                          <a:latin typeface="Cambria Math" panose="02040503050406030204" pitchFamily="18" charset="0"/>
                                        </a:rPr>
                                      </m:ctrlPr>
                                    </m:sSubPr>
                                    <m:e>
                                      <m:r>
                                        <a:rPr lang="en-GB" sz="3000" i="1">
                                          <a:latin typeface="Cambria Math" panose="02040503050406030204" pitchFamily="18" charset="0"/>
                                        </a:rPr>
                                        <m:t>𝐵</m:t>
                                      </m:r>
                                    </m:e>
                                    <m:sub>
                                      <m:r>
                                        <a:rPr lang="en-GB" sz="3000" i="1">
                                          <a:latin typeface="Cambria Math" panose="02040503050406030204" pitchFamily="18" charset="0"/>
                                        </a:rPr>
                                        <m:t>𝑦</m:t>
                                      </m:r>
                                    </m:sub>
                                  </m:sSub>
                                </m:num>
                                <m:den>
                                  <m:r>
                                    <a:rPr lang="en-GB" sz="3000" i="1">
                                      <a:latin typeface="Cambria Math" panose="02040503050406030204" pitchFamily="18" charset="0"/>
                                    </a:rPr>
                                    <m:t>𝐵</m:t>
                                  </m:r>
                                  <m:r>
                                    <a:rPr lang="en-GB" sz="3000" i="1">
                                      <a:latin typeface="Cambria Math" panose="02040503050406030204" pitchFamily="18" charset="0"/>
                                    </a:rPr>
                                    <m:t>𝜌</m:t>
                                  </m:r>
                                </m:den>
                              </m:f>
                              <m:sSub>
                                <m:sSubPr>
                                  <m:ctrlPr>
                                    <a:rPr lang="ru-RU" sz="3000" i="1">
                                      <a:latin typeface="Cambria Math" panose="02040503050406030204" pitchFamily="18" charset="0"/>
                                    </a:rPr>
                                  </m:ctrlPr>
                                </m:sSubPr>
                                <m:e>
                                  <m:acc>
                                    <m:accPr>
                                      <m:chr m:val="⃗"/>
                                      <m:ctrlPr>
                                        <a:rPr lang="ru-RU" sz="3000" i="1">
                                          <a:latin typeface="Cambria Math" panose="02040503050406030204" pitchFamily="18" charset="0"/>
                                        </a:rPr>
                                      </m:ctrlPr>
                                    </m:accPr>
                                    <m:e>
                                      <m:r>
                                        <a:rPr lang="en-GB" sz="3000" i="1">
                                          <a:latin typeface="Cambria Math" panose="02040503050406030204" pitchFamily="18" charset="0"/>
                                        </a:rPr>
                                        <m:t>𝐹</m:t>
                                      </m:r>
                                    </m:e>
                                  </m:acc>
                                </m:e>
                                <m:sub>
                                  <m:r>
                                    <a:rPr lang="en-GB" sz="3000" i="1">
                                      <a:latin typeface="Cambria Math" panose="02040503050406030204" pitchFamily="18" charset="0"/>
                                    </a:rPr>
                                    <m:t>𝑦</m:t>
                                  </m:r>
                                </m:sub>
                              </m:sSub>
                              <m:r>
                                <a:rPr lang="en-GB" sz="3000" i="1">
                                  <a:latin typeface="Cambria Math" panose="02040503050406030204" pitchFamily="18" charset="0"/>
                                </a:rPr>
                                <m:t>+</m:t>
                              </m:r>
                              <m:f>
                                <m:fPr>
                                  <m:ctrlPr>
                                    <a:rPr lang="ru-RU" sz="3000" i="1">
                                      <a:latin typeface="Cambria Math" panose="02040503050406030204" pitchFamily="18" charset="0"/>
                                    </a:rPr>
                                  </m:ctrlPr>
                                </m:fPr>
                                <m:num>
                                  <m:r>
                                    <a:rPr lang="en-GB" sz="3000" i="1">
                                      <a:latin typeface="Cambria Math" panose="02040503050406030204" pitchFamily="18" charset="0"/>
                                    </a:rPr>
                                    <m:t>∆</m:t>
                                  </m:r>
                                  <m:sSub>
                                    <m:sSubPr>
                                      <m:ctrlPr>
                                        <a:rPr lang="ru-RU" sz="3000" i="1">
                                          <a:latin typeface="Cambria Math" panose="02040503050406030204" pitchFamily="18" charset="0"/>
                                        </a:rPr>
                                      </m:ctrlPr>
                                    </m:sSubPr>
                                    <m:e>
                                      <m:r>
                                        <a:rPr lang="en-GB" sz="3000" i="1">
                                          <a:latin typeface="Cambria Math" panose="02040503050406030204" pitchFamily="18" charset="0"/>
                                        </a:rPr>
                                        <m:t>𝐵</m:t>
                                      </m:r>
                                    </m:e>
                                    <m:sub>
                                      <m:r>
                                        <a:rPr lang="en-GB" sz="3000" i="1">
                                          <a:latin typeface="Cambria Math" panose="02040503050406030204" pitchFamily="18" charset="0"/>
                                        </a:rPr>
                                        <m:t>𝑧</m:t>
                                      </m:r>
                                    </m:sub>
                                  </m:sSub>
                                </m:num>
                                <m:den>
                                  <m:r>
                                    <a:rPr lang="en-GB" sz="3000" i="1">
                                      <a:latin typeface="Cambria Math" panose="02040503050406030204" pitchFamily="18" charset="0"/>
                                    </a:rPr>
                                    <m:t>𝐵</m:t>
                                  </m:r>
                                  <m:r>
                                    <a:rPr lang="en-GB" sz="3000" i="1">
                                      <a:latin typeface="Cambria Math" panose="02040503050406030204" pitchFamily="18" charset="0"/>
                                    </a:rPr>
                                    <m:t>𝜌</m:t>
                                  </m:r>
                                </m:den>
                              </m:f>
                              <m:sSub>
                                <m:sSubPr>
                                  <m:ctrlPr>
                                    <a:rPr lang="ru-RU" sz="3000" i="1">
                                      <a:latin typeface="Cambria Math" panose="02040503050406030204" pitchFamily="18" charset="0"/>
                                    </a:rPr>
                                  </m:ctrlPr>
                                </m:sSubPr>
                                <m:e>
                                  <m:acc>
                                    <m:accPr>
                                      <m:chr m:val="⃗"/>
                                      <m:ctrlPr>
                                        <a:rPr lang="ru-RU" sz="3000" i="1">
                                          <a:latin typeface="Cambria Math" panose="02040503050406030204" pitchFamily="18" charset="0"/>
                                        </a:rPr>
                                      </m:ctrlPr>
                                    </m:accPr>
                                    <m:e>
                                      <m:r>
                                        <a:rPr lang="en-GB" sz="3000" i="1">
                                          <a:latin typeface="Cambria Math" panose="02040503050406030204" pitchFamily="18" charset="0"/>
                                        </a:rPr>
                                        <m:t>𝐹</m:t>
                                      </m:r>
                                    </m:e>
                                  </m:acc>
                                </m:e>
                                <m:sub>
                                  <m:r>
                                    <a:rPr lang="en-GB" sz="3000" i="1">
                                      <a:latin typeface="Cambria Math" panose="02040503050406030204" pitchFamily="18" charset="0"/>
                                    </a:rPr>
                                    <m:t>𝑧</m:t>
                                  </m:r>
                                </m:sub>
                              </m:sSub>
                              <m:r>
                                <a:rPr lang="en-GB" sz="3000" i="1">
                                  <a:latin typeface="Cambria Math" panose="02040503050406030204" pitchFamily="18" charset="0"/>
                                </a:rPr>
                                <m:t> </m:t>
                              </m:r>
                            </m:e>
                          </m:d>
                        </m:e>
                      </m:nary>
                      <m:r>
                        <a:rPr lang="en-GB" sz="3000" i="1">
                          <a:latin typeface="Cambria Math" panose="02040503050406030204" pitchFamily="18" charset="0"/>
                        </a:rPr>
                        <m:t>𝑑𝑧</m:t>
                      </m:r>
                      <m:r>
                        <a:rPr lang="en-GB" sz="3000" i="1">
                          <a:latin typeface="Cambria Math" panose="02040503050406030204" pitchFamily="18" charset="0"/>
                        </a:rPr>
                        <m:t>.</m:t>
                      </m:r>
                    </m:oMath>
                  </m:oMathPara>
                </a14:m>
                <a:endParaRPr lang="en-US" sz="3000" dirty="0" smtClean="0"/>
              </a:p>
              <a:p>
                <a:pPr algn="just">
                  <a:spcBef>
                    <a:spcPts val="0"/>
                  </a:spcBef>
                  <a:spcAft>
                    <a:spcPts val="0"/>
                  </a:spcAft>
                </a:pPr>
                <a:r>
                  <a:rPr lang="en-US" sz="3000" dirty="0"/>
                  <a:t>where </a:t>
                </a:r>
                <a14:m>
                  <m:oMath xmlns:m="http://schemas.openxmlformats.org/officeDocument/2006/math">
                    <m:r>
                      <a:rPr lang="en-GB" sz="3000" i="1">
                        <a:latin typeface="Cambria Math" panose="02040503050406030204" pitchFamily="18" charset="0"/>
                      </a:rPr>
                      <m:t>𝐵</m:t>
                    </m:r>
                    <m:r>
                      <a:rPr lang="en-GB" sz="3000" i="1">
                        <a:latin typeface="Cambria Math" panose="02040503050406030204" pitchFamily="18" charset="0"/>
                      </a:rPr>
                      <m:t>𝜌</m:t>
                    </m:r>
                  </m:oMath>
                </a14:m>
                <a:r>
                  <a:rPr lang="en-US" sz="3000" dirty="0"/>
                  <a:t> is the magnetic rigidity. In the spin reference frame, the spin motion represents rotation about the average spin field </a:t>
                </a:r>
                <a14:m>
                  <m:oMath xmlns:m="http://schemas.openxmlformats.org/officeDocument/2006/math">
                    <m:acc>
                      <m:accPr>
                        <m:chr m:val="⃗"/>
                        <m:ctrlPr>
                          <a:rPr lang="ru-RU" sz="3000" i="1">
                            <a:latin typeface="Cambria Math" panose="02040503050406030204" pitchFamily="18" charset="0"/>
                          </a:rPr>
                        </m:ctrlPr>
                      </m:accPr>
                      <m:e>
                        <m:r>
                          <a:rPr lang="en-GB" sz="3000" i="1">
                            <a:latin typeface="Cambria Math" panose="02040503050406030204" pitchFamily="18" charset="0"/>
                          </a:rPr>
                          <m:t>𝜔</m:t>
                        </m:r>
                      </m:e>
                    </m:acc>
                  </m:oMath>
                </a14:m>
                <a:r>
                  <a:rPr lang="en-US" sz="3000" dirty="0"/>
                  <a:t>, whose magnitude is equal to the zero-integer spin resonance strength (ST-resonance strength):</a:t>
                </a:r>
                <a14:m>
                  <m:oMath xmlns:m="http://schemas.openxmlformats.org/officeDocument/2006/math">
                    <m:r>
                      <a:rPr lang="en-GB" sz="3000" i="1">
                        <a:latin typeface="Cambria Math" panose="02040503050406030204" pitchFamily="18" charset="0"/>
                      </a:rPr>
                      <m:t>𝜔</m:t>
                    </m:r>
                    <m:r>
                      <a:rPr lang="en-US" sz="3000" b="0" i="1" smtClean="0">
                        <a:latin typeface="Cambria Math" panose="02040503050406030204" pitchFamily="18" charset="0"/>
                      </a:rPr>
                      <m:t>=|</m:t>
                    </m:r>
                    <m:acc>
                      <m:accPr>
                        <m:chr m:val="⃗"/>
                        <m:ctrlPr>
                          <a:rPr lang="ru-RU" sz="3000" i="1">
                            <a:latin typeface="Cambria Math" panose="02040503050406030204" pitchFamily="18" charset="0"/>
                          </a:rPr>
                        </m:ctrlPr>
                      </m:accPr>
                      <m:e>
                        <m:r>
                          <a:rPr lang="en-GB" sz="3000" i="1">
                            <a:latin typeface="Cambria Math" panose="02040503050406030204" pitchFamily="18" charset="0"/>
                          </a:rPr>
                          <m:t>𝜔</m:t>
                        </m:r>
                      </m:e>
                    </m:acc>
                    <m:r>
                      <a:rPr lang="en-US" sz="3000" b="0" i="1" smtClean="0">
                        <a:latin typeface="Cambria Math" panose="02040503050406030204" pitchFamily="18" charset="0"/>
                      </a:rPr>
                      <m:t>|</m:t>
                    </m:r>
                  </m:oMath>
                </a14:m>
                <a:r>
                  <a:rPr lang="en-US" sz="3000" dirty="0" smtClean="0"/>
                  <a:t>.</a:t>
                </a:r>
              </a:p>
              <a:p>
                <a:pPr indent="457200" algn="just">
                  <a:spcBef>
                    <a:spcPts val="0"/>
                  </a:spcBef>
                  <a:spcAft>
                    <a:spcPts val="0"/>
                  </a:spcAft>
                </a:pPr>
                <a:r>
                  <a:rPr lang="en-US" sz="3000" dirty="0"/>
                  <a:t>The longitudinal response function components </a:t>
                </a:r>
                <a:r>
                  <a:rPr lang="en-US" sz="3000" dirty="0" smtClean="0"/>
                  <a:t>do </a:t>
                </a:r>
                <a:r>
                  <a:rPr lang="en-US" sz="3000" dirty="0"/>
                  <a:t>not grow with energy. To the contrary, the transverse response functions change proportionally to </a:t>
                </a:r>
                <a:r>
                  <a:rPr lang="en-US" sz="3000" dirty="0" smtClean="0"/>
                  <a:t>energy.</a:t>
                </a:r>
                <a:endParaRPr lang="ru-RU" sz="3000" dirty="0"/>
              </a:p>
            </p:txBody>
          </p:sp>
        </mc:Choice>
        <mc:Fallback xmlns="">
          <p:sp>
            <p:nvSpPr>
              <p:cNvPr id="64" name="Прямоугольник 63"/>
              <p:cNvSpPr>
                <a:spLocks noRot="1" noChangeAspect="1" noMove="1" noResize="1" noEditPoints="1" noAdjustHandles="1" noChangeArrowheads="1" noChangeShapeType="1" noTextEdit="1"/>
              </p:cNvSpPr>
              <p:nvPr/>
            </p:nvSpPr>
            <p:spPr>
              <a:xfrm>
                <a:off x="1295400" y="21848765"/>
                <a:ext cx="9979658" cy="7080015"/>
              </a:xfrm>
              <a:prstGeom prst="rect">
                <a:avLst/>
              </a:prstGeom>
              <a:blipFill rotWithShape="0">
                <a:blip r:embed="rId13"/>
                <a:stretch>
                  <a:fillRect l="-1466" t="-1119" r="-1405" b="-172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6" name="Прямоугольник 65"/>
              <p:cNvSpPr/>
              <p:nvPr/>
            </p:nvSpPr>
            <p:spPr>
              <a:xfrm>
                <a:off x="22418522" y="7850505"/>
                <a:ext cx="9421042" cy="13116348"/>
              </a:xfrm>
              <a:prstGeom prst="rect">
                <a:avLst/>
              </a:prstGeom>
            </p:spPr>
            <p:txBody>
              <a:bodyPr wrap="square">
                <a:spAutoFit/>
              </a:bodyPr>
              <a:lstStyle/>
              <a:p>
                <a:pPr marL="7620" marR="9525" indent="457200" algn="just">
                  <a:lnSpc>
                    <a:spcPct val="103000"/>
                  </a:lnSpc>
                  <a:spcAft>
                    <a:spcPts val="885"/>
                  </a:spcAft>
                </a:pPr>
                <a:r>
                  <a:rPr lang="en-US" sz="3000" dirty="0" smtClean="0">
                    <a:solidFill>
                      <a:srgbClr val="000000"/>
                    </a:solidFill>
                    <a:latin typeface="+mn-lt"/>
                    <a:ea typeface="Calibri" panose="020F0502020204030204" pitchFamily="34" charset="0"/>
                    <a:cs typeface="Calibri" panose="020F0502020204030204" pitchFamily="34" charset="0"/>
                  </a:rPr>
                  <a:t>We introduce a system of periodic spin unit vectors</a:t>
                </a:r>
                <a:r>
                  <a:rPr lang="ru-RU" sz="3000" dirty="0">
                    <a:solidFill>
                      <a:srgbClr val="000000"/>
                    </a:solidFill>
                    <a:latin typeface="+mn-lt"/>
                    <a:ea typeface="Calibri" panose="020F0502020204030204" pitchFamily="34" charset="0"/>
                    <a:cs typeface="Calibri" panose="020F0502020204030204" pitchFamily="34" charset="0"/>
                  </a:rPr>
                  <a:t> </a:t>
                </a:r>
                <a14:m>
                  <m:oMath xmlns:m="http://schemas.openxmlformats.org/officeDocument/2006/math">
                    <m:sSubSup>
                      <m:sSubSupPr>
                        <m:ctrlPr>
                          <a:rPr lang="ru-RU" sz="3000" i="1">
                            <a:solidFill>
                              <a:srgbClr val="000000"/>
                            </a:solidFill>
                            <a:latin typeface="Cambria Math" panose="02040503050406030204" pitchFamily="18" charset="0"/>
                            <a:ea typeface="Calibri" panose="020F0502020204030204" pitchFamily="34" charset="0"/>
                            <a:cs typeface="Calibri" panose="020F0502020204030204" pitchFamily="34" charset="0"/>
                          </a:rPr>
                        </m:ctrlPr>
                      </m:sSubSupPr>
                      <m:e>
                        <m:acc>
                          <m:accPr>
                            <m:chr m:val="⃗"/>
                            <m:ctrlPr>
                              <a:rPr lang="ru-RU" sz="3000" i="1">
                                <a:solidFill>
                                  <a:srgbClr val="000000"/>
                                </a:solidFill>
                                <a:latin typeface="Cambria Math" panose="02040503050406030204" pitchFamily="18" charset="0"/>
                                <a:ea typeface="Calibri" panose="020F0502020204030204" pitchFamily="34" charset="0"/>
                                <a:cs typeface="Calibri" panose="020F0502020204030204" pitchFamily="34" charset="0"/>
                              </a:rPr>
                            </m:ctrlPr>
                          </m:accPr>
                          <m:e>
                            <m:r>
                              <a:rPr lang="ru-RU" sz="3000">
                                <a:solidFill>
                                  <a:srgbClr val="000000"/>
                                </a:solidFill>
                                <a:latin typeface="Cambria Math" panose="02040503050406030204" pitchFamily="18" charset="0"/>
                                <a:ea typeface="Calibri" panose="020F0502020204030204" pitchFamily="34" charset="0"/>
                                <a:cs typeface="Calibri" panose="020F0502020204030204" pitchFamily="34" charset="0"/>
                              </a:rPr>
                              <m:t>𝑒</m:t>
                            </m:r>
                          </m:e>
                        </m:acc>
                      </m:e>
                      <m:sub>
                        <m:r>
                          <a:rPr lang="ru-RU" sz="3000">
                            <a:solidFill>
                              <a:srgbClr val="000000"/>
                            </a:solidFill>
                            <a:latin typeface="Cambria Math" panose="02040503050406030204" pitchFamily="18" charset="0"/>
                            <a:ea typeface="Calibri" panose="020F0502020204030204" pitchFamily="34" charset="0"/>
                            <a:cs typeface="Calibri" panose="020F0502020204030204" pitchFamily="34" charset="0"/>
                          </a:rPr>
                          <m:t>𝑖</m:t>
                        </m:r>
                      </m:sub>
                      <m:sup>
                        <m:r>
                          <a:rPr lang="ru-RU" sz="3000">
                            <a:solidFill>
                              <a:srgbClr val="000000"/>
                            </a:solidFill>
                            <a:latin typeface="Cambria Math" panose="02040503050406030204" pitchFamily="18" charset="0"/>
                            <a:ea typeface="Calibri" panose="020F0502020204030204" pitchFamily="34" charset="0"/>
                            <a:cs typeface="Calibri" panose="020F0502020204030204" pitchFamily="34" charset="0"/>
                          </a:rPr>
                          <m:t>𝑠</m:t>
                        </m:r>
                      </m:sup>
                    </m:sSubSup>
                  </m:oMath>
                </a14:m>
                <a:r>
                  <a:rPr lang="en-US" sz="3000" dirty="0">
                    <a:solidFill>
                      <a:srgbClr val="000000"/>
                    </a:solidFill>
                    <a:latin typeface="+mn-lt"/>
                    <a:ea typeface="Calibri" panose="020F0502020204030204" pitchFamily="34" charset="0"/>
                    <a:cs typeface="Calibri" panose="020F0502020204030204" pitchFamily="34" charset="0"/>
                  </a:rPr>
                  <a:t> to describe the spin motion. The spin reference frame is periodic in the lab frame and </a:t>
                </a:r>
                <a:r>
                  <a:rPr lang="en-US" sz="3000" dirty="0" smtClean="0">
                    <a:solidFill>
                      <a:srgbClr val="000000"/>
                    </a:solidFill>
                    <a:latin typeface="+mn-lt"/>
                    <a:ea typeface="Calibri" panose="020F0502020204030204" pitchFamily="34" charset="0"/>
                    <a:cs typeface="Calibri" panose="020F0502020204030204" pitchFamily="34" charset="0"/>
                  </a:rPr>
                  <a:t>therefore </a:t>
                </a:r>
                <a:r>
                  <a:rPr lang="en-US" sz="3000" dirty="0">
                    <a:solidFill>
                      <a:srgbClr val="000000"/>
                    </a:solidFill>
                    <a:latin typeface="+mn-lt"/>
                    <a:ea typeface="Calibri" panose="020F0502020204030204" pitchFamily="34" charset="0"/>
                    <a:cs typeface="Calibri" panose="020F0502020204030204" pitchFamily="34" charset="0"/>
                  </a:rPr>
                  <a:t>in the accelerator frame because any spin direction in the ST mode repeats itself every particle turn. The choice of the spin unit vectors is arbitrary: for example, it is convenient to align them with the accelerator unit vectors</a:t>
                </a:r>
                <a:r>
                  <a:rPr lang="ru-RU" sz="3000" dirty="0" smtClean="0">
                    <a:solidFill>
                      <a:srgbClr val="000000"/>
                    </a:solidFill>
                    <a:latin typeface="+mn-lt"/>
                    <a:ea typeface="Calibri" panose="020F0502020204030204" pitchFamily="34" charset="0"/>
                    <a:cs typeface="Calibri" panose="020F0502020204030204" pitchFamily="34" charset="0"/>
                  </a:rPr>
                  <a:t> </a:t>
                </a:r>
                <a14:m>
                  <m:oMath xmlns:m="http://schemas.openxmlformats.org/officeDocument/2006/math">
                    <m:r>
                      <a:rPr lang="ru-RU" sz="3000">
                        <a:solidFill>
                          <a:srgbClr val="000000"/>
                        </a:solidFill>
                        <a:latin typeface="Cambria Math" panose="02040503050406030204" pitchFamily="18" charset="0"/>
                        <a:ea typeface="Calibri" panose="020F0502020204030204" pitchFamily="34" charset="0"/>
                        <a:cs typeface="Calibri" panose="020F0502020204030204" pitchFamily="34" charset="0"/>
                      </a:rPr>
                      <m:t>{</m:t>
                    </m:r>
                    <m:sSub>
                      <m:sSubPr>
                        <m:ctrlPr>
                          <a:rPr lang="ru-RU" sz="3000" i="1">
                            <a:solidFill>
                              <a:srgbClr val="000000"/>
                            </a:solidFill>
                            <a:latin typeface="Cambria Math" panose="02040503050406030204" pitchFamily="18" charset="0"/>
                            <a:ea typeface="Calibri" panose="020F0502020204030204" pitchFamily="34" charset="0"/>
                            <a:cs typeface="Calibri" panose="020F0502020204030204" pitchFamily="34" charset="0"/>
                          </a:rPr>
                        </m:ctrlPr>
                      </m:sSubPr>
                      <m:e>
                        <m:acc>
                          <m:accPr>
                            <m:chr m:val="⃗"/>
                            <m:ctrlPr>
                              <a:rPr lang="ru-RU" sz="3000" i="1">
                                <a:solidFill>
                                  <a:srgbClr val="000000"/>
                                </a:solidFill>
                                <a:latin typeface="Cambria Math" panose="02040503050406030204" pitchFamily="18" charset="0"/>
                                <a:ea typeface="Calibri" panose="020F0502020204030204" pitchFamily="34" charset="0"/>
                                <a:cs typeface="Calibri" panose="020F0502020204030204" pitchFamily="34" charset="0"/>
                              </a:rPr>
                            </m:ctrlPr>
                          </m:accPr>
                          <m:e>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𝑒</m:t>
                            </m:r>
                          </m:e>
                        </m:acc>
                      </m:e>
                      <m:sub>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𝑥</m:t>
                        </m:r>
                      </m:sub>
                    </m:sSub>
                    <m:r>
                      <a:rPr lang="ru-RU" sz="3000">
                        <a:solidFill>
                          <a:srgbClr val="000000"/>
                        </a:solidFill>
                        <a:latin typeface="Cambria Math" panose="02040503050406030204" pitchFamily="18" charset="0"/>
                        <a:ea typeface="Calibri" panose="020F0502020204030204" pitchFamily="34" charset="0"/>
                        <a:cs typeface="Calibri" panose="020F0502020204030204" pitchFamily="34" charset="0"/>
                      </a:rPr>
                      <m:t>, </m:t>
                    </m:r>
                    <m:sSub>
                      <m:sSubPr>
                        <m:ctrlPr>
                          <a:rPr lang="ru-RU" sz="3000" i="1">
                            <a:solidFill>
                              <a:srgbClr val="000000"/>
                            </a:solidFill>
                            <a:latin typeface="Cambria Math" panose="02040503050406030204" pitchFamily="18" charset="0"/>
                            <a:ea typeface="Calibri" panose="020F0502020204030204" pitchFamily="34" charset="0"/>
                            <a:cs typeface="Calibri" panose="020F0502020204030204" pitchFamily="34" charset="0"/>
                          </a:rPr>
                        </m:ctrlPr>
                      </m:sSubPr>
                      <m:e>
                        <m:acc>
                          <m:accPr>
                            <m:chr m:val="⃗"/>
                            <m:ctrlPr>
                              <a:rPr lang="ru-RU" sz="3000" i="1">
                                <a:solidFill>
                                  <a:srgbClr val="000000"/>
                                </a:solidFill>
                                <a:latin typeface="Cambria Math" panose="02040503050406030204" pitchFamily="18" charset="0"/>
                                <a:ea typeface="Calibri" panose="020F0502020204030204" pitchFamily="34" charset="0"/>
                                <a:cs typeface="Calibri" panose="020F0502020204030204" pitchFamily="34" charset="0"/>
                              </a:rPr>
                            </m:ctrlPr>
                          </m:accPr>
                          <m:e>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𝑒</m:t>
                            </m:r>
                          </m:e>
                        </m:acc>
                      </m:e>
                      <m:sub>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𝑦</m:t>
                        </m:r>
                      </m:sub>
                    </m:sSub>
                    <m:r>
                      <a:rPr lang="ru-RU" sz="3000">
                        <a:solidFill>
                          <a:srgbClr val="000000"/>
                        </a:solidFill>
                        <a:latin typeface="Cambria Math" panose="02040503050406030204" pitchFamily="18" charset="0"/>
                        <a:ea typeface="Calibri" panose="020F0502020204030204" pitchFamily="34" charset="0"/>
                        <a:cs typeface="Calibri" panose="020F0502020204030204" pitchFamily="34" charset="0"/>
                      </a:rPr>
                      <m:t>, </m:t>
                    </m:r>
                    <m:sSub>
                      <m:sSubPr>
                        <m:ctrlPr>
                          <a:rPr lang="ru-RU" sz="3000" i="1">
                            <a:solidFill>
                              <a:srgbClr val="000000"/>
                            </a:solidFill>
                            <a:latin typeface="Cambria Math" panose="02040503050406030204" pitchFamily="18" charset="0"/>
                            <a:ea typeface="Calibri" panose="020F0502020204030204" pitchFamily="34" charset="0"/>
                            <a:cs typeface="Calibri" panose="020F0502020204030204" pitchFamily="34" charset="0"/>
                          </a:rPr>
                        </m:ctrlPr>
                      </m:sSubPr>
                      <m:e>
                        <m:acc>
                          <m:accPr>
                            <m:chr m:val="⃗"/>
                            <m:ctrlPr>
                              <a:rPr lang="ru-RU" sz="3000" i="1">
                                <a:solidFill>
                                  <a:srgbClr val="000000"/>
                                </a:solidFill>
                                <a:latin typeface="Cambria Math" panose="02040503050406030204" pitchFamily="18" charset="0"/>
                                <a:ea typeface="Calibri" panose="020F0502020204030204" pitchFamily="34" charset="0"/>
                                <a:cs typeface="Calibri" panose="020F0502020204030204" pitchFamily="34" charset="0"/>
                              </a:rPr>
                            </m:ctrlPr>
                          </m:accPr>
                          <m:e>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𝑒</m:t>
                            </m:r>
                          </m:e>
                        </m:acc>
                      </m:e>
                      <m:sub>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𝑧</m:t>
                        </m:r>
                      </m:sub>
                    </m:sSub>
                    <m:r>
                      <a:rPr lang="ru-RU" sz="3000">
                        <a:solidFill>
                          <a:srgbClr val="000000"/>
                        </a:solidFill>
                        <a:latin typeface="Cambria Math" panose="02040503050406030204" pitchFamily="18" charset="0"/>
                        <a:ea typeface="Calibri" panose="020F0502020204030204" pitchFamily="34" charset="0"/>
                        <a:cs typeface="Calibri" panose="020F0502020204030204" pitchFamily="34" charset="0"/>
                      </a:rPr>
                      <m:t>}</m:t>
                    </m:r>
                  </m:oMath>
                </a14:m>
                <a:r>
                  <a:rPr lang="ru-RU" sz="3000" dirty="0">
                    <a:solidFill>
                      <a:srgbClr val="000000"/>
                    </a:solidFill>
                    <a:latin typeface="+mn-lt"/>
                    <a:ea typeface="Calibri" panose="020F0502020204030204" pitchFamily="34" charset="0"/>
                    <a:cs typeface="Calibri" panose="020F0502020204030204" pitchFamily="34" charset="0"/>
                  </a:rPr>
                  <a:t>. </a:t>
                </a:r>
                <a:r>
                  <a:rPr lang="en-US" sz="3000" dirty="0">
                    <a:solidFill>
                      <a:srgbClr val="000000"/>
                    </a:solidFill>
                    <a:latin typeface="+mn-lt"/>
                    <a:ea typeface="Calibri" panose="020F0502020204030204" pitchFamily="34" charset="0"/>
                    <a:cs typeface="Calibri" panose="020F0502020204030204" pitchFamily="34" charset="0"/>
                  </a:rPr>
                  <a:t>at the observation point. The spin unit vectors</a:t>
                </a:r>
                <a:r>
                  <a:rPr lang="ru-RU" sz="3000" dirty="0">
                    <a:solidFill>
                      <a:srgbClr val="000000"/>
                    </a:solidFill>
                    <a:latin typeface="+mn-lt"/>
                    <a:ea typeface="Calibri" panose="020F0502020204030204" pitchFamily="34" charset="0"/>
                    <a:cs typeface="Calibri" panose="020F0502020204030204" pitchFamily="34" charset="0"/>
                  </a:rPr>
                  <a:t> </a:t>
                </a:r>
                <a14:m>
                  <m:oMath xmlns:m="http://schemas.openxmlformats.org/officeDocument/2006/math">
                    <m:sSubSup>
                      <m:sSubSupPr>
                        <m:ctrlPr>
                          <a:rPr lang="ru-RU" sz="3000" i="1">
                            <a:solidFill>
                              <a:srgbClr val="000000"/>
                            </a:solidFill>
                            <a:latin typeface="Cambria Math" panose="02040503050406030204" pitchFamily="18" charset="0"/>
                            <a:ea typeface="Calibri" panose="020F0502020204030204" pitchFamily="34" charset="0"/>
                            <a:cs typeface="Calibri" panose="020F0502020204030204" pitchFamily="34" charset="0"/>
                          </a:rPr>
                        </m:ctrlPr>
                      </m:sSubSupPr>
                      <m:e>
                        <m:acc>
                          <m:accPr>
                            <m:chr m:val="⃗"/>
                            <m:ctrlPr>
                              <a:rPr lang="ru-RU" sz="3000" i="1">
                                <a:solidFill>
                                  <a:srgbClr val="000000"/>
                                </a:solidFill>
                                <a:latin typeface="Cambria Math" panose="02040503050406030204" pitchFamily="18" charset="0"/>
                                <a:ea typeface="Calibri" panose="020F0502020204030204" pitchFamily="34" charset="0"/>
                                <a:cs typeface="Calibri" panose="020F0502020204030204" pitchFamily="34" charset="0"/>
                              </a:rPr>
                            </m:ctrlPr>
                          </m:accPr>
                          <m:e>
                            <m:r>
                              <a:rPr lang="ru-RU" sz="3000">
                                <a:solidFill>
                                  <a:srgbClr val="000000"/>
                                </a:solidFill>
                                <a:latin typeface="Cambria Math" panose="02040503050406030204" pitchFamily="18" charset="0"/>
                                <a:ea typeface="Calibri" panose="020F0502020204030204" pitchFamily="34" charset="0"/>
                                <a:cs typeface="Calibri" panose="020F0502020204030204" pitchFamily="34" charset="0"/>
                              </a:rPr>
                              <m:t>𝑒</m:t>
                            </m:r>
                          </m:e>
                        </m:acc>
                      </m:e>
                      <m:sub>
                        <m:r>
                          <a:rPr lang="ru-RU" sz="3000">
                            <a:solidFill>
                              <a:srgbClr val="000000"/>
                            </a:solidFill>
                            <a:latin typeface="Cambria Math" panose="02040503050406030204" pitchFamily="18" charset="0"/>
                            <a:ea typeface="Calibri" panose="020F0502020204030204" pitchFamily="34" charset="0"/>
                            <a:cs typeface="Calibri" panose="020F0502020204030204" pitchFamily="34" charset="0"/>
                          </a:rPr>
                          <m:t>𝑖</m:t>
                        </m:r>
                      </m:sub>
                      <m:sup>
                        <m:r>
                          <a:rPr lang="ru-RU" sz="3000">
                            <a:solidFill>
                              <a:srgbClr val="000000"/>
                            </a:solidFill>
                            <a:latin typeface="Cambria Math" panose="02040503050406030204" pitchFamily="18" charset="0"/>
                            <a:ea typeface="Calibri" panose="020F0502020204030204" pitchFamily="34" charset="0"/>
                            <a:cs typeface="Calibri" panose="020F0502020204030204" pitchFamily="34" charset="0"/>
                          </a:rPr>
                          <m:t>𝑠</m:t>
                        </m:r>
                      </m:sup>
                    </m:sSubSup>
                  </m:oMath>
                </a14:m>
                <a:r>
                  <a:rPr lang="ru-RU" sz="3000" dirty="0">
                    <a:solidFill>
                      <a:srgbClr val="000000"/>
                    </a:solidFill>
                    <a:latin typeface="+mn-lt"/>
                    <a:ea typeface="Calibri" panose="020F0502020204030204" pitchFamily="34" charset="0"/>
                    <a:cs typeface="Calibri" panose="020F0502020204030204" pitchFamily="34" charset="0"/>
                  </a:rPr>
                  <a:t> </a:t>
                </a:r>
                <a:r>
                  <a:rPr lang="en-US" sz="3000" dirty="0">
                    <a:solidFill>
                      <a:srgbClr val="000000"/>
                    </a:solidFill>
                    <a:latin typeface="+mn-lt"/>
                    <a:ea typeface="Calibri" panose="020F0502020204030204" pitchFamily="34" charset="0"/>
                    <a:cs typeface="Calibri" panose="020F0502020204030204" pitchFamily="34" charset="0"/>
                  </a:rPr>
                  <a:t>are then oriented in the detector along the radial, vertical, and longitudinal directions, respectively. In the spin reference frame, changes in the spin components can only be caused by perturbing fields arising either due to deviation of the particle motion from the design orbit (associated with the beam emittances) or due to construction and alignment errors of the ring’s magnetic elements.</a:t>
                </a:r>
                <a:r>
                  <a:rPr lang="ru-RU" sz="3000" dirty="0">
                    <a:solidFill>
                      <a:srgbClr val="000000"/>
                    </a:solidFill>
                    <a:latin typeface="+mn-lt"/>
                    <a:ea typeface="Calibri" panose="020F0502020204030204" pitchFamily="34" charset="0"/>
                    <a:cs typeface="Calibri" panose="020F0502020204030204" pitchFamily="34" charset="0"/>
                  </a:rPr>
                  <a:t>. </a:t>
                </a:r>
              </a:p>
              <a:p>
                <a:pPr marL="7620" marR="9525" indent="457200" algn="just">
                  <a:lnSpc>
                    <a:spcPct val="103000"/>
                  </a:lnSpc>
                  <a:spcAft>
                    <a:spcPts val="1200"/>
                  </a:spcAft>
                </a:pPr>
                <a:r>
                  <a:rPr lang="en-US" sz="3000" dirty="0">
                    <a:solidFill>
                      <a:srgbClr val="000000"/>
                    </a:solidFill>
                    <a:latin typeface="+mn-lt"/>
                    <a:ea typeface="Calibri" panose="020F0502020204030204" pitchFamily="34" charset="0"/>
                    <a:cs typeface="Calibri" panose="020F0502020204030204" pitchFamily="34" charset="0"/>
                  </a:rPr>
                  <a:t>Spin unit vectors are defined in RHIC with its two Siberian snakes in the following way. Vector </a:t>
                </a:r>
                <a14:m>
                  <m:oMath xmlns:m="http://schemas.openxmlformats.org/officeDocument/2006/math">
                    <m:sSubSup>
                      <m:sSubSupPr>
                        <m:ctrlPr>
                          <a:rPr lang="ru-RU" sz="3000" i="1">
                            <a:solidFill>
                              <a:srgbClr val="000000"/>
                            </a:solidFill>
                            <a:latin typeface="Cambria Math" panose="02040503050406030204" pitchFamily="18" charset="0"/>
                            <a:ea typeface="Calibri" panose="020F0502020204030204" pitchFamily="34" charset="0"/>
                            <a:cs typeface="Calibri" panose="020F0502020204030204" pitchFamily="34" charset="0"/>
                          </a:rPr>
                        </m:ctrlPr>
                      </m:sSubSupPr>
                      <m:e>
                        <m:acc>
                          <m:accPr>
                            <m:chr m:val="⃗"/>
                            <m:ctrlPr>
                              <a:rPr lang="ru-RU" sz="3000" i="1">
                                <a:solidFill>
                                  <a:srgbClr val="000000"/>
                                </a:solidFill>
                                <a:latin typeface="Cambria Math" panose="02040503050406030204" pitchFamily="18" charset="0"/>
                                <a:ea typeface="Calibri" panose="020F0502020204030204" pitchFamily="34" charset="0"/>
                                <a:cs typeface="Calibri" panose="020F0502020204030204" pitchFamily="34" charset="0"/>
                              </a:rPr>
                            </m:ctrlPr>
                          </m:accPr>
                          <m:e>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𝑒</m:t>
                            </m:r>
                          </m:e>
                        </m:acc>
                      </m:e>
                      <m:sub>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2</m:t>
                        </m:r>
                      </m:sub>
                      <m:sup>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𝑠</m:t>
                        </m:r>
                      </m:sup>
                    </m:sSubSup>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 </m:t>
                    </m:r>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𝜁</m:t>
                    </m:r>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 </m:t>
                    </m:r>
                    <m:sSub>
                      <m:sSubPr>
                        <m:ctrlPr>
                          <a:rPr lang="ru-RU" sz="3000" i="1">
                            <a:solidFill>
                              <a:srgbClr val="000000"/>
                            </a:solidFill>
                            <a:latin typeface="Cambria Math" panose="02040503050406030204" pitchFamily="18" charset="0"/>
                            <a:ea typeface="Calibri" panose="020F0502020204030204" pitchFamily="34" charset="0"/>
                            <a:cs typeface="Calibri" panose="020F0502020204030204" pitchFamily="34" charset="0"/>
                          </a:rPr>
                        </m:ctrlPr>
                      </m:sSubPr>
                      <m:e>
                        <m:acc>
                          <m:accPr>
                            <m:chr m:val="⃗"/>
                            <m:ctrlPr>
                              <a:rPr lang="ru-RU" sz="3000" i="1">
                                <a:solidFill>
                                  <a:srgbClr val="000000"/>
                                </a:solidFill>
                                <a:latin typeface="Cambria Math" panose="02040503050406030204" pitchFamily="18" charset="0"/>
                                <a:ea typeface="Calibri" panose="020F0502020204030204" pitchFamily="34" charset="0"/>
                                <a:cs typeface="Calibri" panose="020F0502020204030204" pitchFamily="34" charset="0"/>
                              </a:rPr>
                            </m:ctrlPr>
                          </m:accPr>
                          <m:e>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𝑒</m:t>
                            </m:r>
                          </m:e>
                        </m:acc>
                      </m:e>
                      <m:sub>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2</m:t>
                        </m:r>
                      </m:sub>
                    </m:sSub>
                  </m:oMath>
                </a14:m>
                <a:r>
                  <a:rPr lang="en-GB" sz="3000" dirty="0">
                    <a:solidFill>
                      <a:srgbClr val="000000"/>
                    </a:solidFill>
                    <a:latin typeface="+mn-lt"/>
                    <a:ea typeface="Calibri" panose="020F0502020204030204" pitchFamily="34" charset="0"/>
                    <a:cs typeface="Calibri" panose="020F0502020204030204" pitchFamily="34" charset="0"/>
                  </a:rPr>
                  <a:t> </a:t>
                </a:r>
                <a:r>
                  <a:rPr lang="en-US" sz="3000" dirty="0">
                    <a:solidFill>
                      <a:srgbClr val="000000"/>
                    </a:solidFill>
                    <a:latin typeface="+mn-lt"/>
                    <a:ea typeface="Calibri" panose="020F0502020204030204" pitchFamily="34" charset="0"/>
                    <a:cs typeface="Calibri" panose="020F0502020204030204" pitchFamily="34" charset="0"/>
                  </a:rPr>
                  <a:t>is vertical in the arcs and changes sign</a:t>
                </a:r>
                <a:r>
                  <a:rPr lang="en-US" sz="3000" dirty="0" smtClean="0">
                    <a:solidFill>
                      <a:srgbClr val="000000"/>
                    </a:solidFill>
                    <a:latin typeface="+mn-lt"/>
                    <a:ea typeface="Calibri" panose="020F0502020204030204" pitchFamily="34" charset="0"/>
                    <a:cs typeface="Calibri" panose="020F0502020204030204" pitchFamily="34" charset="0"/>
                  </a:rPr>
                  <a:t> </a:t>
                </a:r>
                <a14:m>
                  <m:oMath xmlns:m="http://schemas.openxmlformats.org/officeDocument/2006/math">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𝜁</m:t>
                    </m:r>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=±1</m:t>
                    </m:r>
                  </m:oMath>
                </a14:m>
                <a:r>
                  <a:rPr lang="en-GB" sz="3000" dirty="0">
                    <a:solidFill>
                      <a:srgbClr val="000000"/>
                    </a:solidFill>
                    <a:latin typeface="+mn-lt"/>
                    <a:ea typeface="Calibri" panose="020F0502020204030204" pitchFamily="34" charset="0"/>
                    <a:cs typeface="Calibri" panose="020F0502020204030204" pitchFamily="34" charset="0"/>
                  </a:rPr>
                  <a:t> when passing through a snake from one arc into the other. The two other basis vectors </a:t>
                </a:r>
                <a14:m>
                  <m:oMath xmlns:m="http://schemas.openxmlformats.org/officeDocument/2006/math">
                    <m:sSubSup>
                      <m:sSubSupPr>
                        <m:ctrlPr>
                          <a:rPr lang="ru-RU" sz="3000" i="1">
                            <a:solidFill>
                              <a:srgbClr val="000000"/>
                            </a:solidFill>
                            <a:latin typeface="Cambria Math" panose="02040503050406030204" pitchFamily="18" charset="0"/>
                            <a:ea typeface="Calibri" panose="020F0502020204030204" pitchFamily="34" charset="0"/>
                            <a:cs typeface="Calibri" panose="020F0502020204030204" pitchFamily="34" charset="0"/>
                          </a:rPr>
                        </m:ctrlPr>
                      </m:sSubSupPr>
                      <m:e>
                        <m:acc>
                          <m:accPr>
                            <m:chr m:val="⃗"/>
                            <m:ctrlPr>
                              <a:rPr lang="ru-RU" sz="3000" i="1">
                                <a:solidFill>
                                  <a:srgbClr val="000000"/>
                                </a:solidFill>
                                <a:latin typeface="Cambria Math" panose="02040503050406030204" pitchFamily="18" charset="0"/>
                                <a:ea typeface="Calibri" panose="020F0502020204030204" pitchFamily="34" charset="0"/>
                                <a:cs typeface="Calibri" panose="020F0502020204030204" pitchFamily="34" charset="0"/>
                              </a:rPr>
                            </m:ctrlPr>
                          </m:accPr>
                          <m:e>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𝑒</m:t>
                            </m:r>
                          </m:e>
                        </m:acc>
                      </m:e>
                      <m:sub>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1</m:t>
                        </m:r>
                      </m:sub>
                      <m:sup>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𝑠</m:t>
                        </m:r>
                      </m:sup>
                    </m:sSubSup>
                  </m:oMath>
                </a14:m>
                <a:r>
                  <a:rPr lang="en-GB" sz="3000" dirty="0">
                    <a:solidFill>
                      <a:srgbClr val="000000"/>
                    </a:solidFill>
                    <a:latin typeface="+mn-lt"/>
                    <a:ea typeface="Calibri" panose="020F0502020204030204" pitchFamily="34" charset="0"/>
                    <a:cs typeface="Calibri" panose="020F0502020204030204" pitchFamily="34" charset="0"/>
                  </a:rPr>
                  <a:t> and </a:t>
                </a:r>
                <a14:m>
                  <m:oMath xmlns:m="http://schemas.openxmlformats.org/officeDocument/2006/math">
                    <m:sSubSup>
                      <m:sSubSupPr>
                        <m:ctrlPr>
                          <a:rPr lang="ru-RU" sz="3000" i="1">
                            <a:solidFill>
                              <a:srgbClr val="000000"/>
                            </a:solidFill>
                            <a:latin typeface="Cambria Math" panose="02040503050406030204" pitchFamily="18" charset="0"/>
                            <a:ea typeface="Calibri" panose="020F0502020204030204" pitchFamily="34" charset="0"/>
                            <a:cs typeface="Calibri" panose="020F0502020204030204" pitchFamily="34" charset="0"/>
                          </a:rPr>
                        </m:ctrlPr>
                      </m:sSubSupPr>
                      <m:e>
                        <m:acc>
                          <m:accPr>
                            <m:chr m:val="⃗"/>
                            <m:ctrlPr>
                              <a:rPr lang="ru-RU" sz="3000" i="1">
                                <a:solidFill>
                                  <a:srgbClr val="000000"/>
                                </a:solidFill>
                                <a:latin typeface="Cambria Math" panose="02040503050406030204" pitchFamily="18" charset="0"/>
                                <a:ea typeface="Calibri" panose="020F0502020204030204" pitchFamily="34" charset="0"/>
                                <a:cs typeface="Calibri" panose="020F0502020204030204" pitchFamily="34" charset="0"/>
                              </a:rPr>
                            </m:ctrlPr>
                          </m:accPr>
                          <m:e>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𝑒</m:t>
                            </m:r>
                          </m:e>
                        </m:acc>
                      </m:e>
                      <m:sub>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3</m:t>
                        </m:r>
                      </m:sub>
                      <m:sup>
                        <m:r>
                          <a:rPr lang="en-GB" sz="3000">
                            <a:solidFill>
                              <a:srgbClr val="000000"/>
                            </a:solidFill>
                            <a:latin typeface="Cambria Math" panose="02040503050406030204" pitchFamily="18" charset="0"/>
                            <a:ea typeface="Calibri" panose="020F0502020204030204" pitchFamily="34" charset="0"/>
                            <a:cs typeface="Calibri" panose="020F0502020204030204" pitchFamily="34" charset="0"/>
                          </a:rPr>
                          <m:t>𝑠</m:t>
                        </m:r>
                      </m:sup>
                    </m:sSubSup>
                  </m:oMath>
                </a14:m>
                <a:r>
                  <a:rPr lang="en-GB" sz="3000" dirty="0">
                    <a:solidFill>
                      <a:srgbClr val="000000"/>
                    </a:solidFill>
                    <a:latin typeface="+mn-lt"/>
                    <a:ea typeface="Calibri" panose="020F0502020204030204" pitchFamily="34" charset="0"/>
                    <a:cs typeface="Calibri" panose="020F0502020204030204" pitchFamily="34" charset="0"/>
                  </a:rPr>
                  <a:t> </a:t>
                </a:r>
                <a:r>
                  <a:rPr lang="en-US" sz="3000" dirty="0">
                    <a:solidFill>
                      <a:srgbClr val="000000"/>
                    </a:solidFill>
                    <a:latin typeface="+mn-lt"/>
                    <a:ea typeface="Calibri" panose="020F0502020204030204" pitchFamily="34" charset="0"/>
                    <a:cs typeface="Calibri" panose="020F0502020204030204" pitchFamily="34" charset="0"/>
                  </a:rPr>
                  <a:t>lie in the ring’s plane making many turns in the </a:t>
                </a:r>
                <a:r>
                  <a:rPr lang="en-US" sz="3000" dirty="0" smtClean="0">
                    <a:solidFill>
                      <a:srgbClr val="000000"/>
                    </a:solidFill>
                    <a:latin typeface="+mn-lt"/>
                    <a:ea typeface="Calibri" panose="020F0502020204030204" pitchFamily="34" charset="0"/>
                    <a:cs typeface="Calibri" panose="020F0502020204030204" pitchFamily="34" charset="0"/>
                  </a:rPr>
                  <a:t>arcs</a:t>
                </a:r>
              </a:p>
              <a:p>
                <a:pPr>
                  <a:spcBef>
                    <a:spcPts val="600"/>
                  </a:spcBef>
                  <a:spcAft>
                    <a:spcPts val="1200"/>
                  </a:spcAft>
                </a:pPr>
                <a14:m>
                  <m:oMathPara xmlns:m="http://schemas.openxmlformats.org/officeDocument/2006/math">
                    <m:oMathParaPr>
                      <m:jc m:val="centerGroup"/>
                    </m:oMathParaPr>
                    <m:oMath xmlns:m="http://schemas.openxmlformats.org/officeDocument/2006/math">
                      <m:sSubSup>
                        <m:sSubSupPr>
                          <m:ctrlPr>
                            <a:rPr lang="ru-RU" sz="3000" i="1">
                              <a:latin typeface="Cambria Math" panose="02040503050406030204" pitchFamily="18" charset="0"/>
                            </a:rPr>
                          </m:ctrlPr>
                        </m:sSubSupPr>
                        <m:e>
                          <m:acc>
                            <m:accPr>
                              <m:chr m:val="⃗"/>
                              <m:ctrlPr>
                                <a:rPr lang="ru-RU" sz="3000" i="1">
                                  <a:latin typeface="Cambria Math" panose="02040503050406030204" pitchFamily="18" charset="0"/>
                                </a:rPr>
                              </m:ctrlPr>
                            </m:accPr>
                            <m:e>
                              <m:r>
                                <a:rPr lang="en-GB" sz="3000" i="1">
                                  <a:latin typeface="Cambria Math" panose="02040503050406030204" pitchFamily="18" charset="0"/>
                                </a:rPr>
                                <m:t>𝑒</m:t>
                              </m:r>
                            </m:e>
                          </m:acc>
                        </m:e>
                        <m:sub>
                          <m:r>
                            <a:rPr lang="en-GB" sz="3000">
                              <a:latin typeface="Cambria Math" panose="02040503050406030204" pitchFamily="18" charset="0"/>
                            </a:rPr>
                            <m:t>1</m:t>
                          </m:r>
                        </m:sub>
                        <m:sup>
                          <m:r>
                            <a:rPr lang="en-US" sz="3000" i="1">
                              <a:latin typeface="Cambria Math" panose="02040503050406030204" pitchFamily="18" charset="0"/>
                            </a:rPr>
                            <m:t>𝑠</m:t>
                          </m:r>
                        </m:sup>
                      </m:sSubSup>
                      <m:r>
                        <a:rPr lang="en-US" sz="3000">
                          <a:latin typeface="Cambria Math" panose="02040503050406030204" pitchFamily="18" charset="0"/>
                        </a:rPr>
                        <m:t>+</m:t>
                      </m:r>
                      <m:r>
                        <a:rPr lang="en-US" sz="3000" i="1">
                          <a:latin typeface="Cambria Math" panose="02040503050406030204" pitchFamily="18" charset="0"/>
                        </a:rPr>
                        <m:t>𝑖</m:t>
                      </m:r>
                      <m:r>
                        <a:rPr lang="en-US" sz="3000">
                          <a:latin typeface="Cambria Math" panose="02040503050406030204" pitchFamily="18" charset="0"/>
                        </a:rPr>
                        <m:t> </m:t>
                      </m:r>
                      <m:sSubSup>
                        <m:sSubSupPr>
                          <m:ctrlPr>
                            <a:rPr lang="ru-RU" sz="3000" i="1">
                              <a:latin typeface="Cambria Math" panose="02040503050406030204" pitchFamily="18" charset="0"/>
                            </a:rPr>
                          </m:ctrlPr>
                        </m:sSubSupPr>
                        <m:e>
                          <m:acc>
                            <m:accPr>
                              <m:chr m:val="⃗"/>
                              <m:ctrlPr>
                                <a:rPr lang="ru-RU" sz="3000" i="1">
                                  <a:latin typeface="Cambria Math" panose="02040503050406030204" pitchFamily="18" charset="0"/>
                                </a:rPr>
                              </m:ctrlPr>
                            </m:accPr>
                            <m:e>
                              <m:r>
                                <a:rPr lang="en-GB" sz="3000" i="1">
                                  <a:latin typeface="Cambria Math" panose="02040503050406030204" pitchFamily="18" charset="0"/>
                                </a:rPr>
                                <m:t>𝑒</m:t>
                              </m:r>
                            </m:e>
                          </m:acc>
                        </m:e>
                        <m:sub>
                          <m:r>
                            <a:rPr lang="en-GB" sz="3000">
                              <a:latin typeface="Cambria Math" panose="02040503050406030204" pitchFamily="18" charset="0"/>
                            </a:rPr>
                            <m:t>3</m:t>
                          </m:r>
                        </m:sub>
                        <m:sup>
                          <m:r>
                            <a:rPr lang="en-US" sz="3000" i="1">
                              <a:latin typeface="Cambria Math" panose="02040503050406030204" pitchFamily="18" charset="0"/>
                            </a:rPr>
                            <m:t>𝑠</m:t>
                          </m:r>
                        </m:sup>
                      </m:sSubSup>
                      <m:r>
                        <a:rPr lang="en-US" sz="3000">
                          <a:latin typeface="Cambria Math" panose="02040503050406030204" pitchFamily="18" charset="0"/>
                        </a:rPr>
                        <m:t>=</m:t>
                      </m:r>
                      <m:sSup>
                        <m:sSupPr>
                          <m:ctrlPr>
                            <a:rPr lang="ru-RU" sz="3000" i="1">
                              <a:latin typeface="Cambria Math" panose="02040503050406030204" pitchFamily="18" charset="0"/>
                            </a:rPr>
                          </m:ctrlPr>
                        </m:sSupPr>
                        <m:e>
                          <m:r>
                            <a:rPr lang="en-US" sz="3000" i="1">
                              <a:latin typeface="Cambria Math" panose="02040503050406030204" pitchFamily="18" charset="0"/>
                            </a:rPr>
                            <m:t>𝑒</m:t>
                          </m:r>
                        </m:e>
                        <m:sup>
                          <m:r>
                            <a:rPr lang="en-US" sz="3000" i="1">
                              <a:latin typeface="Cambria Math" panose="02040503050406030204" pitchFamily="18" charset="0"/>
                            </a:rPr>
                            <m:t>𝑖</m:t>
                          </m:r>
                          <m:r>
                            <a:rPr lang="en-US" sz="3000" i="1">
                              <a:latin typeface="Cambria Math" panose="02040503050406030204" pitchFamily="18" charset="0"/>
                            </a:rPr>
                            <m:t>𝛼</m:t>
                          </m:r>
                          <m:r>
                            <a:rPr lang="en-US" sz="3000" i="1">
                              <a:latin typeface="Cambria Math" panose="02040503050406030204" pitchFamily="18" charset="0"/>
                            </a:rPr>
                            <m:t>(1−</m:t>
                          </m:r>
                          <m:r>
                            <a:rPr lang="en-GB" sz="3000" i="1">
                              <a:latin typeface="Cambria Math" panose="02040503050406030204" pitchFamily="18" charset="0"/>
                            </a:rPr>
                            <m:t>𝜁</m:t>
                          </m:r>
                          <m:r>
                            <a:rPr lang="en-US" sz="3000" i="1">
                              <a:latin typeface="Cambria Math" panose="02040503050406030204" pitchFamily="18" charset="0"/>
                            </a:rPr>
                            <m:t>)</m:t>
                          </m:r>
                        </m:sup>
                      </m:sSup>
                      <m:sSup>
                        <m:sSupPr>
                          <m:ctrlPr>
                            <a:rPr lang="ru-RU" sz="3000" i="1">
                              <a:latin typeface="Cambria Math" panose="02040503050406030204" pitchFamily="18" charset="0"/>
                            </a:rPr>
                          </m:ctrlPr>
                        </m:sSupPr>
                        <m:e>
                          <m:r>
                            <a:rPr lang="en-US" sz="3000" i="1">
                              <a:latin typeface="Cambria Math" panose="02040503050406030204" pitchFamily="18" charset="0"/>
                            </a:rPr>
                            <m:t>𝑒</m:t>
                          </m:r>
                        </m:e>
                        <m:sup>
                          <m:r>
                            <a:rPr lang="en-US" sz="3000" i="1">
                              <a:latin typeface="Cambria Math" panose="02040503050406030204" pitchFamily="18" charset="0"/>
                            </a:rPr>
                            <m:t>𝑖</m:t>
                          </m:r>
                          <m:r>
                            <m:rPr>
                              <m:sty m:val="p"/>
                            </m:rPr>
                            <a:rPr lang="en-US" sz="3000">
                              <a:latin typeface="Cambria Math" panose="02040503050406030204" pitchFamily="18" charset="0"/>
                            </a:rPr>
                            <m:t>Ψ</m:t>
                          </m:r>
                        </m:sup>
                      </m:sSup>
                      <m:d>
                        <m:dPr>
                          <m:ctrlPr>
                            <a:rPr lang="ru-RU" sz="3000" i="1">
                              <a:latin typeface="Cambria Math" panose="02040503050406030204" pitchFamily="18" charset="0"/>
                            </a:rPr>
                          </m:ctrlPr>
                        </m:dPr>
                        <m:e>
                          <m:sSub>
                            <m:sSubPr>
                              <m:ctrlPr>
                                <a:rPr lang="ru-RU" sz="3000" i="1">
                                  <a:latin typeface="Cambria Math" panose="02040503050406030204" pitchFamily="18" charset="0"/>
                                </a:rPr>
                              </m:ctrlPr>
                            </m:sSubPr>
                            <m:e>
                              <m:acc>
                                <m:accPr>
                                  <m:chr m:val="⃗"/>
                                  <m:ctrlPr>
                                    <a:rPr lang="ru-RU" sz="3000" i="1">
                                      <a:latin typeface="Cambria Math" panose="02040503050406030204" pitchFamily="18" charset="0"/>
                                    </a:rPr>
                                  </m:ctrlPr>
                                </m:accPr>
                                <m:e>
                                  <m:r>
                                    <a:rPr lang="en-US" sz="3000" i="1">
                                      <a:latin typeface="Cambria Math" panose="02040503050406030204" pitchFamily="18" charset="0"/>
                                    </a:rPr>
                                    <m:t>𝑒</m:t>
                                  </m:r>
                                </m:e>
                              </m:acc>
                            </m:e>
                            <m:sub>
                              <m:r>
                                <a:rPr lang="en-US" sz="3000" i="1">
                                  <a:latin typeface="Cambria Math" panose="02040503050406030204" pitchFamily="18" charset="0"/>
                                </a:rPr>
                                <m:t>1</m:t>
                              </m:r>
                            </m:sub>
                          </m:sSub>
                          <m:r>
                            <a:rPr lang="en-US" sz="3000" i="1">
                              <a:latin typeface="Cambria Math" panose="02040503050406030204" pitchFamily="18" charset="0"/>
                            </a:rPr>
                            <m:t>+</m:t>
                          </m:r>
                          <m:r>
                            <a:rPr lang="en-US" sz="3000" i="1">
                              <a:latin typeface="Cambria Math" panose="02040503050406030204" pitchFamily="18" charset="0"/>
                            </a:rPr>
                            <m:t>𝑖</m:t>
                          </m:r>
                          <m:r>
                            <a:rPr lang="en-US" sz="3000" i="1">
                              <a:latin typeface="Cambria Math" panose="02040503050406030204" pitchFamily="18" charset="0"/>
                            </a:rPr>
                            <m:t> </m:t>
                          </m:r>
                          <m:r>
                            <a:rPr lang="en-GB" sz="3000" i="1">
                              <a:latin typeface="Cambria Math" panose="02040503050406030204" pitchFamily="18" charset="0"/>
                            </a:rPr>
                            <m:t>𝜁</m:t>
                          </m:r>
                          <m:sSub>
                            <m:sSubPr>
                              <m:ctrlPr>
                                <a:rPr lang="ru-RU" sz="3000" i="1">
                                  <a:latin typeface="Cambria Math" panose="02040503050406030204" pitchFamily="18" charset="0"/>
                                </a:rPr>
                              </m:ctrlPr>
                            </m:sSubPr>
                            <m:e>
                              <m:acc>
                                <m:accPr>
                                  <m:chr m:val="⃗"/>
                                  <m:ctrlPr>
                                    <a:rPr lang="ru-RU" sz="3000" i="1">
                                      <a:latin typeface="Cambria Math" panose="02040503050406030204" pitchFamily="18" charset="0"/>
                                    </a:rPr>
                                  </m:ctrlPr>
                                </m:accPr>
                                <m:e>
                                  <m:r>
                                    <a:rPr lang="en-US" sz="3000" i="1">
                                      <a:latin typeface="Cambria Math" panose="02040503050406030204" pitchFamily="18" charset="0"/>
                                    </a:rPr>
                                    <m:t>𝑒</m:t>
                                  </m:r>
                                </m:e>
                              </m:acc>
                            </m:e>
                            <m:sub>
                              <m:r>
                                <a:rPr lang="en-US" sz="3000" i="1">
                                  <a:latin typeface="Cambria Math" panose="02040503050406030204" pitchFamily="18" charset="0"/>
                                </a:rPr>
                                <m:t>3</m:t>
                              </m:r>
                            </m:sub>
                          </m:sSub>
                        </m:e>
                      </m:d>
                      <m:r>
                        <a:rPr lang="en-US" sz="3000" i="1">
                          <a:latin typeface="Cambria Math" panose="02040503050406030204" pitchFamily="18" charset="0"/>
                        </a:rPr>
                        <m:t>,</m:t>
                      </m:r>
                    </m:oMath>
                  </m:oMathPara>
                </a14:m>
                <a:endParaRPr lang="ru-RU" sz="3000" dirty="0"/>
              </a:p>
              <a:p>
                <a:pPr algn="just"/>
                <a:r>
                  <a:rPr lang="en-US" sz="3000" dirty="0"/>
                  <a:t>where </a:t>
                </a:r>
                <a14:m>
                  <m:oMath xmlns:m="http://schemas.openxmlformats.org/officeDocument/2006/math">
                    <m:r>
                      <m:rPr>
                        <m:sty m:val="p"/>
                      </m:rPr>
                      <a:rPr lang="en-US" sz="3000">
                        <a:latin typeface="Cambria Math" panose="02040503050406030204" pitchFamily="18" charset="0"/>
                      </a:rPr>
                      <m:t>Ψ</m:t>
                    </m:r>
                    <m:r>
                      <a:rPr lang="en-US" sz="3000">
                        <a:latin typeface="Cambria Math" panose="02040503050406030204" pitchFamily="18" charset="0"/>
                      </a:rPr>
                      <m:t>=</m:t>
                    </m:r>
                    <m:r>
                      <a:rPr lang="en-US" sz="3000" i="1">
                        <a:latin typeface="Cambria Math" panose="02040503050406030204" pitchFamily="18" charset="0"/>
                      </a:rPr>
                      <m:t>𝛾</m:t>
                    </m:r>
                    <m:r>
                      <a:rPr lang="en-US" sz="3000" i="1">
                        <a:latin typeface="Cambria Math" panose="02040503050406030204" pitchFamily="18" charset="0"/>
                      </a:rPr>
                      <m:t>𝐺</m:t>
                    </m:r>
                    <m:nary>
                      <m:naryPr>
                        <m:limLoc m:val="subSup"/>
                        <m:ctrlPr>
                          <a:rPr lang="ru-RU" sz="3000" i="1">
                            <a:latin typeface="Cambria Math" panose="02040503050406030204" pitchFamily="18" charset="0"/>
                          </a:rPr>
                        </m:ctrlPr>
                      </m:naryPr>
                      <m:sub>
                        <m:r>
                          <a:rPr lang="en-US" sz="3000">
                            <a:latin typeface="Cambria Math" panose="02040503050406030204" pitchFamily="18" charset="0"/>
                          </a:rPr>
                          <m:t>0</m:t>
                        </m:r>
                      </m:sub>
                      <m:sup>
                        <m:r>
                          <a:rPr lang="en-US" sz="3000" i="1">
                            <a:latin typeface="Cambria Math" panose="02040503050406030204" pitchFamily="18" charset="0"/>
                          </a:rPr>
                          <m:t>𝑧</m:t>
                        </m:r>
                      </m:sup>
                      <m:e>
                        <m:sSub>
                          <m:sSubPr>
                            <m:ctrlPr>
                              <a:rPr lang="ru-RU" sz="3000" i="1">
                                <a:latin typeface="Cambria Math" panose="02040503050406030204" pitchFamily="18" charset="0"/>
                              </a:rPr>
                            </m:ctrlPr>
                          </m:sSubPr>
                          <m:e>
                            <m:r>
                              <a:rPr lang="en-US" sz="3000" i="1">
                                <a:latin typeface="Cambria Math" panose="02040503050406030204" pitchFamily="18" charset="0"/>
                              </a:rPr>
                              <m:t>𝐾</m:t>
                            </m:r>
                          </m:e>
                          <m:sub>
                            <m:r>
                              <a:rPr lang="en-US" sz="3000" i="1">
                                <a:latin typeface="Cambria Math" panose="02040503050406030204" pitchFamily="18" charset="0"/>
                              </a:rPr>
                              <m:t>𝑦</m:t>
                            </m:r>
                          </m:sub>
                        </m:sSub>
                        <m:r>
                          <a:rPr lang="en-US" sz="3000">
                            <a:latin typeface="Cambria Math" panose="02040503050406030204" pitchFamily="18" charset="0"/>
                          </a:rPr>
                          <m:t> </m:t>
                        </m:r>
                        <m:r>
                          <a:rPr lang="en-US" sz="3000" i="1">
                            <a:latin typeface="Cambria Math" panose="02040503050406030204" pitchFamily="18" charset="0"/>
                          </a:rPr>
                          <m:t>𝜁</m:t>
                        </m:r>
                        <m:r>
                          <a:rPr lang="en-US" sz="3000" i="1">
                            <a:latin typeface="Cambria Math" panose="02040503050406030204" pitchFamily="18" charset="0"/>
                          </a:rPr>
                          <m:t>𝑑𝑧</m:t>
                        </m:r>
                      </m:e>
                    </m:nary>
                  </m:oMath>
                </a14:m>
                <a:r>
                  <a:rPr lang="en-US" sz="3000" dirty="0"/>
                  <a:t> is the phase, which is a periodic function of the ring </a:t>
                </a:r>
                <a14:m>
                  <m:oMath xmlns:m="http://schemas.openxmlformats.org/officeDocument/2006/math">
                    <m:r>
                      <m:rPr>
                        <m:sty m:val="p"/>
                      </m:rPr>
                      <a:rPr lang="en-US" sz="3000">
                        <a:latin typeface="Cambria Math" panose="02040503050406030204" pitchFamily="18" charset="0"/>
                      </a:rPr>
                      <m:t>Ψ</m:t>
                    </m:r>
                    <m:r>
                      <a:rPr lang="en-US" sz="3000">
                        <a:latin typeface="Cambria Math" panose="02040503050406030204" pitchFamily="18" charset="0"/>
                      </a:rPr>
                      <m:t>(</m:t>
                    </m:r>
                    <m:r>
                      <m:rPr>
                        <m:sty m:val="p"/>
                      </m:rPr>
                      <a:rPr lang="en-US" sz="3000">
                        <a:latin typeface="Cambria Math" panose="02040503050406030204" pitchFamily="18" charset="0"/>
                      </a:rPr>
                      <m:t>z</m:t>
                    </m:r>
                    <m:r>
                      <a:rPr lang="en-US" sz="3000">
                        <a:latin typeface="Cambria Math" panose="02040503050406030204" pitchFamily="18" charset="0"/>
                      </a:rPr>
                      <m:t>)=</m:t>
                    </m:r>
                    <m:r>
                      <m:rPr>
                        <m:sty m:val="p"/>
                      </m:rPr>
                      <a:rPr lang="en-US" sz="3000">
                        <a:latin typeface="Cambria Math" panose="02040503050406030204" pitchFamily="18" charset="0"/>
                      </a:rPr>
                      <m:t>Ψ</m:t>
                    </m:r>
                    <m:r>
                      <a:rPr lang="en-US" sz="3000">
                        <a:latin typeface="Cambria Math" panose="02040503050406030204" pitchFamily="18" charset="0"/>
                      </a:rPr>
                      <m:t>(</m:t>
                    </m:r>
                    <m:r>
                      <a:rPr lang="en-US" sz="3000" i="1">
                        <a:latin typeface="Cambria Math" panose="02040503050406030204" pitchFamily="18" charset="0"/>
                      </a:rPr>
                      <m:t>𝑧</m:t>
                    </m:r>
                    <m:r>
                      <a:rPr lang="en-US" sz="3000">
                        <a:latin typeface="Cambria Math" panose="02040503050406030204" pitchFamily="18" charset="0"/>
                      </a:rPr>
                      <m:t>+</m:t>
                    </m:r>
                    <m:r>
                      <a:rPr lang="en-US" sz="3000" i="1">
                        <a:latin typeface="Cambria Math" panose="02040503050406030204" pitchFamily="18" charset="0"/>
                      </a:rPr>
                      <m:t>𝐿</m:t>
                    </m:r>
                    <m:r>
                      <a:rPr lang="en-US" sz="3000">
                        <a:latin typeface="Cambria Math" panose="02040503050406030204" pitchFamily="18" charset="0"/>
                      </a:rPr>
                      <m:t>)</m:t>
                    </m:r>
                  </m:oMath>
                </a14:m>
                <a:r>
                  <a:rPr lang="en-US" sz="3000" dirty="0"/>
                  <a:t>, </a:t>
                </a:r>
                <a14:m>
                  <m:oMath xmlns:m="http://schemas.openxmlformats.org/officeDocument/2006/math">
                    <m:r>
                      <a:rPr lang="en-US" sz="3000" i="1">
                        <a:latin typeface="Cambria Math" panose="02040503050406030204" pitchFamily="18" charset="0"/>
                      </a:rPr>
                      <m:t>𝐿</m:t>
                    </m:r>
                    <m:r>
                      <a:rPr lang="en-US" sz="3000" i="1">
                        <a:latin typeface="Cambria Math" panose="02040503050406030204" pitchFamily="18" charset="0"/>
                      </a:rPr>
                      <m:t> </m:t>
                    </m:r>
                  </m:oMath>
                </a14:m>
                <a:r>
                  <a:rPr lang="en-US" sz="3000" dirty="0" smtClean="0"/>
                  <a:t> is </a:t>
                </a:r>
                <a:r>
                  <a:rPr lang="en-US" sz="3000" dirty="0"/>
                  <a:t>the orbit length, </a:t>
                </a:r>
                <a:r>
                  <a:rPr lang="en-US" sz="3000" dirty="0" smtClean="0"/>
                  <a:t>and </a:t>
                </a:r>
                <a14:m>
                  <m:oMath xmlns:m="http://schemas.openxmlformats.org/officeDocument/2006/math">
                    <m:r>
                      <a:rPr lang="en-US" sz="3000" b="0" i="1" smtClean="0">
                        <a:latin typeface="Cambria Math" panose="02040503050406030204" pitchFamily="18" charset="0"/>
                      </a:rPr>
                      <m:t>𝛼</m:t>
                    </m:r>
                  </m:oMath>
                </a14:m>
                <a:r>
                  <a:rPr lang="en-US" sz="3000" dirty="0" smtClean="0"/>
                  <a:t> </a:t>
                </a:r>
                <a:r>
                  <a:rPr lang="en-US" sz="3000" dirty="0"/>
                  <a:t>is the angle the snake axes </a:t>
                </a:r>
                <a14:m>
                  <m:oMath xmlns:m="http://schemas.openxmlformats.org/officeDocument/2006/math">
                    <m:acc>
                      <m:accPr>
                        <m:chr m:val="⃗"/>
                        <m:ctrlPr>
                          <a:rPr lang="en-US" sz="3000" b="0" i="1" smtClean="0">
                            <a:solidFill>
                              <a:srgbClr val="000000"/>
                            </a:solidFill>
                            <a:latin typeface="Cambria Math" panose="02040503050406030204" pitchFamily="18" charset="0"/>
                          </a:rPr>
                        </m:ctrlPr>
                      </m:accPr>
                      <m:e>
                        <m:r>
                          <a:rPr lang="en-US" sz="3000" b="0" i="1" smtClean="0">
                            <a:solidFill>
                              <a:srgbClr val="000000"/>
                            </a:solidFill>
                            <a:latin typeface="Cambria Math" panose="02040503050406030204" pitchFamily="18" charset="0"/>
                          </a:rPr>
                          <m:t>𝑚</m:t>
                        </m:r>
                      </m:e>
                    </m:acc>
                  </m:oMath>
                </a14:m>
                <a:r>
                  <a:rPr lang="en-US" sz="3000" dirty="0" smtClean="0"/>
                  <a:t> </a:t>
                </a:r>
                <a:r>
                  <a:rPr lang="en-US" sz="3000" dirty="0"/>
                  <a:t>make in the ring’s plane with the radial direction </a:t>
                </a:r>
                <a:r>
                  <a:rPr lang="en-GB" sz="3000" dirty="0"/>
                  <a:t> (</a:t>
                </a:r>
                <a14:m>
                  <m:oMath xmlns:m="http://schemas.openxmlformats.org/officeDocument/2006/math">
                    <m:sSub>
                      <m:sSubPr>
                        <m:ctrlPr>
                          <a:rPr lang="ru-RU" sz="3000" i="1">
                            <a:latin typeface="Cambria Math" panose="02040503050406030204" pitchFamily="18" charset="0"/>
                          </a:rPr>
                        </m:ctrlPr>
                      </m:sSubPr>
                      <m:e>
                        <m:r>
                          <a:rPr lang="en-GB" sz="3000" i="1">
                            <a:latin typeface="Cambria Math" panose="02040503050406030204" pitchFamily="18" charset="0"/>
                          </a:rPr>
                          <m:t>𝑚</m:t>
                        </m:r>
                      </m:e>
                      <m:sub>
                        <m:r>
                          <a:rPr lang="en-GB" sz="3000" i="1">
                            <a:latin typeface="Cambria Math" panose="02040503050406030204" pitchFamily="18" charset="0"/>
                          </a:rPr>
                          <m:t>𝑥</m:t>
                        </m:r>
                      </m:sub>
                    </m:sSub>
                    <m:r>
                      <a:rPr lang="en-GB" sz="3000" i="1">
                        <a:latin typeface="Cambria Math" panose="02040503050406030204" pitchFamily="18" charset="0"/>
                      </a:rPr>
                      <m:t>+</m:t>
                    </m:r>
                    <m:r>
                      <a:rPr lang="en-GB" sz="3000" i="1">
                        <a:latin typeface="Cambria Math" panose="02040503050406030204" pitchFamily="18" charset="0"/>
                      </a:rPr>
                      <m:t>𝑖</m:t>
                    </m:r>
                    <m:sSub>
                      <m:sSubPr>
                        <m:ctrlPr>
                          <a:rPr lang="ru-RU" sz="3000" i="1">
                            <a:latin typeface="Cambria Math" panose="02040503050406030204" pitchFamily="18" charset="0"/>
                          </a:rPr>
                        </m:ctrlPr>
                      </m:sSubPr>
                      <m:e>
                        <m:r>
                          <a:rPr lang="en-GB" sz="3000" i="1">
                            <a:latin typeface="Cambria Math" panose="02040503050406030204" pitchFamily="18" charset="0"/>
                          </a:rPr>
                          <m:t>𝑚</m:t>
                        </m:r>
                      </m:e>
                      <m:sub>
                        <m:r>
                          <a:rPr lang="en-GB" sz="3000" i="1">
                            <a:latin typeface="Cambria Math" panose="02040503050406030204" pitchFamily="18" charset="0"/>
                          </a:rPr>
                          <m:t>𝑧</m:t>
                        </m:r>
                      </m:sub>
                    </m:sSub>
                    <m:r>
                      <a:rPr lang="en-GB" sz="3000" i="1">
                        <a:latin typeface="Cambria Math" panose="02040503050406030204" pitchFamily="18" charset="0"/>
                      </a:rPr>
                      <m:t>=</m:t>
                    </m:r>
                    <m:sSup>
                      <m:sSupPr>
                        <m:ctrlPr>
                          <a:rPr lang="ru-RU" sz="3000" i="1">
                            <a:latin typeface="Cambria Math" panose="02040503050406030204" pitchFamily="18" charset="0"/>
                          </a:rPr>
                        </m:ctrlPr>
                      </m:sSupPr>
                      <m:e>
                        <m:r>
                          <a:rPr lang="en-GB" sz="3000" i="1">
                            <a:latin typeface="Cambria Math" panose="02040503050406030204" pitchFamily="18" charset="0"/>
                          </a:rPr>
                          <m:t>𝑒</m:t>
                        </m:r>
                      </m:e>
                      <m:sup>
                        <m:r>
                          <a:rPr lang="en-GB" sz="3000" i="1">
                            <a:latin typeface="Cambria Math" panose="02040503050406030204" pitchFamily="18" charset="0"/>
                          </a:rPr>
                          <m:t>𝑖</m:t>
                        </m:r>
                        <m:r>
                          <a:rPr lang="en-GB" sz="3000" i="1">
                            <a:latin typeface="Cambria Math" panose="02040503050406030204" pitchFamily="18" charset="0"/>
                          </a:rPr>
                          <m:t>𝛼</m:t>
                        </m:r>
                      </m:sup>
                    </m:sSup>
                  </m:oMath>
                </a14:m>
                <a:r>
                  <a:rPr lang="en-GB" sz="3000" dirty="0"/>
                  <a:t>)</a:t>
                </a:r>
                <a:r>
                  <a:rPr lang="en-US" sz="3000" dirty="0"/>
                  <a:t>.</a:t>
                </a:r>
                <a:endParaRPr lang="ru-RU" sz="3000" dirty="0"/>
              </a:p>
            </p:txBody>
          </p:sp>
        </mc:Choice>
        <mc:Fallback xmlns="">
          <p:sp>
            <p:nvSpPr>
              <p:cNvPr id="66" name="Прямоугольник 65"/>
              <p:cNvSpPr>
                <a:spLocks noRot="1" noChangeAspect="1" noMove="1" noResize="1" noEditPoints="1" noAdjustHandles="1" noChangeArrowheads="1" noChangeShapeType="1" noTextEdit="1"/>
              </p:cNvSpPr>
              <p:nvPr/>
            </p:nvSpPr>
            <p:spPr>
              <a:xfrm>
                <a:off x="22418522" y="7850505"/>
                <a:ext cx="9421042" cy="13116348"/>
              </a:xfrm>
              <a:prstGeom prst="rect">
                <a:avLst/>
              </a:prstGeom>
              <a:blipFill rotWithShape="0">
                <a:blip r:embed="rId14"/>
                <a:stretch>
                  <a:fillRect l="-1553" t="-697" r="-1489"/>
                </a:stretch>
              </a:blipFill>
            </p:spPr>
            <p:txBody>
              <a:bodyPr/>
              <a:lstStyle/>
              <a:p>
                <a:r>
                  <a:rPr lang="ru-RU">
                    <a:noFill/>
                  </a:rPr>
                  <a:t> </a:t>
                </a:r>
              </a:p>
            </p:txBody>
          </p:sp>
        </mc:Fallback>
      </mc:AlternateContent>
      <p:sp>
        <p:nvSpPr>
          <p:cNvPr id="70" name="Прямоугольник 69"/>
          <p:cNvSpPr/>
          <p:nvPr/>
        </p:nvSpPr>
        <p:spPr>
          <a:xfrm>
            <a:off x="21401742" y="30109954"/>
            <a:ext cx="10602258" cy="5170646"/>
          </a:xfrm>
          <a:prstGeom prst="rect">
            <a:avLst/>
          </a:prstGeom>
        </p:spPr>
        <p:txBody>
          <a:bodyPr wrap="square">
            <a:spAutoFit/>
          </a:bodyPr>
          <a:lstStyle/>
          <a:p>
            <a:pPr indent="457200" algn="just">
              <a:spcBef>
                <a:spcPts val="600"/>
              </a:spcBef>
              <a:spcAft>
                <a:spcPts val="600"/>
              </a:spcAft>
            </a:pPr>
            <a:r>
              <a:rPr lang="en-US" sz="3000" dirty="0"/>
              <a:t>Our earlier estimates were based on a spin tune of 0.05 [1], which can be </a:t>
            </a:r>
            <a:r>
              <a:rPr lang="en-US" sz="3000" dirty="0" smtClean="0"/>
              <a:t>set </a:t>
            </a:r>
            <a:r>
              <a:rPr lang="en-US" sz="3000" dirty="0"/>
              <a:t>in RHIC using the existing Siberian snakes and spin rotators. The calculation </a:t>
            </a:r>
            <a:r>
              <a:rPr lang="en-US" sz="3000" dirty="0" smtClean="0"/>
              <a:t>of ST-resonance strength </a:t>
            </a:r>
            <a:r>
              <a:rPr lang="en-US" sz="3000" dirty="0"/>
              <a:t>confirms that a spin tune of 0.05 is sufficient for complete control of the proton polarization at least up to 100 GeV. Above 100 GeV, aside for a few interference peaks, the resonance strength stays at the level of about 0.01. The coherent part of the resonance strength does not cause depolarization. Therefore, it may still be possible to go to higher energies and control the polarization between the interference peaks with a small spin tune. This possibility requires further study</a:t>
            </a:r>
            <a:r>
              <a:rPr lang="en-US" sz="3000" dirty="0" smtClean="0"/>
              <a:t>.</a:t>
            </a:r>
            <a:endParaRPr lang="ru-RU" sz="3000" dirty="0"/>
          </a:p>
        </p:txBody>
      </p:sp>
      <p:pic>
        <p:nvPicPr>
          <p:cNvPr id="71" name="Рисунок 7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90600" y="41986200"/>
            <a:ext cx="2340000" cy="1404000"/>
          </a:xfrm>
          <a:prstGeom prst="rect">
            <a:avLst/>
          </a:prstGeom>
        </p:spPr>
      </p:pic>
      <p:sp>
        <p:nvSpPr>
          <p:cNvPr id="72" name="Прямоугольник 71"/>
          <p:cNvSpPr/>
          <p:nvPr/>
        </p:nvSpPr>
        <p:spPr>
          <a:xfrm>
            <a:off x="11589752" y="7162800"/>
            <a:ext cx="9898648" cy="13997678"/>
          </a:xfrm>
          <a:prstGeom prst="rect">
            <a:avLst/>
          </a:prstGeom>
        </p:spPr>
        <p:txBody>
          <a:bodyPr wrap="square">
            <a:spAutoFit/>
          </a:bodyPr>
          <a:lstStyle/>
          <a:p>
            <a:pPr marL="6350" marR="9525" indent="-6350" algn="just">
              <a:lnSpc>
                <a:spcPct val="103000"/>
              </a:lnSpc>
              <a:spcAft>
                <a:spcPts val="885"/>
              </a:spcAft>
            </a:pPr>
            <a:r>
              <a:rPr lang="en-US" sz="3000" dirty="0" smtClean="0">
                <a:solidFill>
                  <a:srgbClr val="000000"/>
                </a:solidFill>
                <a:ea typeface="Calibri" panose="020F0502020204030204" pitchFamily="34" charset="0"/>
                <a:cs typeface="Calibri" panose="020F0502020204030204" pitchFamily="34" charset="0"/>
              </a:rPr>
              <a:t>spin t</a:t>
            </a:r>
            <a:r>
              <a:rPr lang="en-US" sz="3000" dirty="0" smtClean="0">
                <a:solidFill>
                  <a:srgbClr val="000000"/>
                </a:solidFill>
                <a:latin typeface="+mn-lt"/>
                <a:ea typeface="Calibri" panose="020F0502020204030204" pitchFamily="34" charset="0"/>
                <a:cs typeface="Calibri" panose="020F0502020204030204" pitchFamily="34" charset="0"/>
              </a:rPr>
              <a:t>ransparent </a:t>
            </a:r>
            <a:r>
              <a:rPr lang="en-US" sz="3000" dirty="0">
                <a:solidFill>
                  <a:srgbClr val="000000"/>
                </a:solidFill>
                <a:latin typeface="+mn-lt"/>
                <a:ea typeface="Calibri" panose="020F0502020204030204" pitchFamily="34" charset="0"/>
                <a:cs typeface="Calibri" panose="020F0502020204030204" pitchFamily="34" charset="0"/>
              </a:rPr>
              <a:t>ring. To regain control of the spin motion, one must introduce relatively weak magnetic elements into the ring whose spin effect is still relatively small but is much greater than the spin effect of the imperfections. To determine the required magnetic field integrals of the spin control elements, one must be able to accurately estimate the expected effect of imperfections, which can be characterized by an average spin field, or a zero-integer spin resonance strength (an absolute value of the average spin field).</a:t>
            </a:r>
          </a:p>
          <a:p>
            <a:pPr marL="7620" marR="9525" indent="457200" algn="just">
              <a:lnSpc>
                <a:spcPct val="103000"/>
              </a:lnSpc>
              <a:spcAft>
                <a:spcPts val="885"/>
              </a:spcAft>
            </a:pPr>
            <a:r>
              <a:rPr lang="en-US" sz="3000" dirty="0">
                <a:solidFill>
                  <a:srgbClr val="000000"/>
                </a:solidFill>
                <a:latin typeface="+mn-lt"/>
                <a:ea typeface="Calibri" panose="020F0502020204030204" pitchFamily="34" charset="0"/>
                <a:cs typeface="Calibri" panose="020F0502020204030204" pitchFamily="34" charset="0"/>
              </a:rPr>
              <a:t>The resonance strength can be most conveniently calculated using a periodic spin response function [4, 5]. The response function is a spin Green’s function describing the effect of a </a:t>
            </a:r>
            <a:r>
              <a:rPr lang="en-US" sz="3000" dirty="0" smtClean="0">
                <a:solidFill>
                  <a:srgbClr val="000000"/>
                </a:solidFill>
                <a:latin typeface="+mn-lt"/>
                <a:ea typeface="Calibri" panose="020F0502020204030204" pitchFamily="34" charset="0"/>
                <a:cs typeface="Calibri" panose="020F0502020204030204" pitchFamily="34" charset="0"/>
              </a:rPr>
              <a:t/>
            </a:r>
            <a:br>
              <a:rPr lang="en-US" sz="3000" dirty="0" smtClean="0">
                <a:solidFill>
                  <a:srgbClr val="000000"/>
                </a:solidFill>
                <a:latin typeface="+mn-lt"/>
                <a:ea typeface="Calibri" panose="020F0502020204030204" pitchFamily="34" charset="0"/>
                <a:cs typeface="Calibri" panose="020F0502020204030204" pitchFamily="34" charset="0"/>
              </a:rPr>
            </a:br>
            <a:r>
              <a:rPr lang="en-US" sz="3000" dirty="0" smtClean="0">
                <a:solidFill>
                  <a:srgbClr val="000000"/>
                </a:solidFill>
                <a:latin typeface="+mn-lt"/>
                <a:ea typeface="Calibri" panose="020F0502020204030204" pitchFamily="34" charset="0"/>
                <a:cs typeface="Calibri" panose="020F0502020204030204" pitchFamily="34" charset="0"/>
              </a:rPr>
              <a:t>δ-function-like </a:t>
            </a:r>
            <a:r>
              <a:rPr lang="en-US" sz="3000" dirty="0">
                <a:solidFill>
                  <a:srgbClr val="000000"/>
                </a:solidFill>
                <a:latin typeface="+mn-lt"/>
                <a:ea typeface="Calibri" panose="020F0502020204030204" pitchFamily="34" charset="0"/>
                <a:cs typeface="Calibri" panose="020F0502020204030204" pitchFamily="34" charset="0"/>
              </a:rPr>
              <a:t>magnetic field perturbation on the spin at a certain location in the ring. It takes into account the spin effect of the whole ring in response to a local field perturbation. The response function describes the spin effect in the linear approximation and can be calculated using the ring’s linear optics. The total effect of the ring imperfections in terms of the spin resonance strength can be obtained by integrating the spin effects of all imperfections around the ring using the response function. This can be done in a statistical sense [6]. A generalized spin response function has earlier been derived for a ring with a preferred spin orientation [7]. However, that formalism has been developed under the assumption of a non-resonant case with an existing unique stable spin direction and is not directly applicable to a resonant case without a preferred spin direction such as the ST mode. In this paper, we present spin response formalism for RHIC with two identical Siberian snakes at opposite locations.</a:t>
            </a:r>
          </a:p>
        </p:txBody>
      </p:sp>
      <p:pic>
        <p:nvPicPr>
          <p:cNvPr id="5" name="Рисунок 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924963" y="24691061"/>
            <a:ext cx="7165716" cy="4320000"/>
          </a:xfrm>
          <a:prstGeom prst="rect">
            <a:avLst/>
          </a:prstGeom>
        </p:spPr>
      </p:pic>
      <p:pic>
        <p:nvPicPr>
          <p:cNvPr id="7" name="Рисунок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468074" y="24691061"/>
            <a:ext cx="6181928" cy="4320000"/>
          </a:xfrm>
          <a:prstGeom prst="rect">
            <a:avLst/>
          </a:prstGeom>
        </p:spPr>
      </p:pic>
      <p:pic>
        <p:nvPicPr>
          <p:cNvPr id="9" name="Рисунок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054774" y="31089600"/>
            <a:ext cx="6137457" cy="4320000"/>
          </a:xfrm>
          <a:prstGeom prst="rect">
            <a:avLst/>
          </a:prstGeom>
        </p:spPr>
      </p:pic>
      <p:pic>
        <p:nvPicPr>
          <p:cNvPr id="10" name="Рисунок 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968552" y="37383934"/>
            <a:ext cx="6206832" cy="4320000"/>
          </a:xfrm>
          <a:prstGeom prst="rect">
            <a:avLst/>
          </a:prstGeom>
        </p:spPr>
      </p:pic>
      <mc:AlternateContent xmlns:mc="http://schemas.openxmlformats.org/markup-compatibility/2006" xmlns:a14="http://schemas.microsoft.com/office/drawing/2010/main">
        <mc:Choice Requires="a14">
          <p:sp>
            <p:nvSpPr>
              <p:cNvPr id="73" name="Прямоугольник 72"/>
              <p:cNvSpPr/>
              <p:nvPr/>
            </p:nvSpPr>
            <p:spPr>
              <a:xfrm>
                <a:off x="11506200" y="21183600"/>
                <a:ext cx="20116800" cy="3245697"/>
              </a:xfrm>
              <a:prstGeom prst="rect">
                <a:avLst/>
              </a:prstGeom>
            </p:spPr>
            <p:txBody>
              <a:bodyPr wrap="square">
                <a:spAutoFit/>
              </a:bodyPr>
              <a:lstStyle/>
              <a:p>
                <a:pPr indent="457200" algn="just">
                  <a:spcBef>
                    <a:spcPts val="0"/>
                  </a:spcBef>
                  <a:spcAft>
                    <a:spcPts val="600"/>
                  </a:spcAft>
                </a:pPr>
                <a:r>
                  <a:rPr lang="en-US" sz="3000" dirty="0" smtClean="0"/>
                  <a:t>Out analysis shows that only </a:t>
                </a:r>
                <a:r>
                  <a:rPr lang="en-US" sz="3000" dirty="0"/>
                  <a:t>two radial response function components </a:t>
                </a:r>
                <a14:m>
                  <m:oMath xmlns:m="http://schemas.openxmlformats.org/officeDocument/2006/math">
                    <m:sSub>
                      <m:sSubPr>
                        <m:ctrlPr>
                          <a:rPr lang="ru-RU" sz="3000" i="1">
                            <a:latin typeface="Cambria Math" panose="02040503050406030204" pitchFamily="18" charset="0"/>
                          </a:rPr>
                        </m:ctrlPr>
                      </m:sSubPr>
                      <m:e>
                        <m:r>
                          <a:rPr lang="en-US" sz="3000" i="1">
                            <a:latin typeface="Cambria Math" panose="02040503050406030204" pitchFamily="18" charset="0"/>
                          </a:rPr>
                          <m:t>𝐹</m:t>
                        </m:r>
                      </m:e>
                      <m:sub>
                        <m:r>
                          <a:rPr lang="en-US" sz="3000" i="1">
                            <a:latin typeface="Cambria Math" panose="02040503050406030204" pitchFamily="18" charset="0"/>
                          </a:rPr>
                          <m:t>𝑥</m:t>
                        </m:r>
                        <m:r>
                          <a:rPr lang="en-US" sz="3000" i="1">
                            <a:latin typeface="Cambria Math" panose="02040503050406030204" pitchFamily="18" charset="0"/>
                          </a:rPr>
                          <m:t>1</m:t>
                        </m:r>
                      </m:sub>
                    </m:sSub>
                  </m:oMath>
                </a14:m>
                <a:r>
                  <a:rPr lang="en-US" sz="3000" dirty="0" smtClean="0"/>
                  <a:t> and </a:t>
                </a:r>
                <a14:m>
                  <m:oMath xmlns:m="http://schemas.openxmlformats.org/officeDocument/2006/math">
                    <m:sSub>
                      <m:sSubPr>
                        <m:ctrlPr>
                          <a:rPr lang="ru-RU" sz="3000" i="1">
                            <a:latin typeface="Cambria Math" panose="02040503050406030204" pitchFamily="18" charset="0"/>
                          </a:rPr>
                        </m:ctrlPr>
                      </m:sSubPr>
                      <m:e>
                        <m:r>
                          <a:rPr lang="en-US" sz="3000" i="1">
                            <a:latin typeface="Cambria Math" panose="02040503050406030204" pitchFamily="18" charset="0"/>
                          </a:rPr>
                          <m:t> </m:t>
                        </m:r>
                        <m:r>
                          <a:rPr lang="en-US" sz="3000" i="1">
                            <a:latin typeface="Cambria Math" panose="02040503050406030204" pitchFamily="18" charset="0"/>
                          </a:rPr>
                          <m:t>𝐹</m:t>
                        </m:r>
                      </m:e>
                      <m:sub>
                        <m:r>
                          <a:rPr lang="en-US" sz="3000" i="1">
                            <a:latin typeface="Cambria Math" panose="02040503050406030204" pitchFamily="18" charset="0"/>
                          </a:rPr>
                          <m:t>𝑥</m:t>
                        </m:r>
                        <m:r>
                          <a:rPr lang="en-US" sz="3000" i="1">
                            <a:latin typeface="Cambria Math" panose="02040503050406030204" pitchFamily="18" charset="0"/>
                          </a:rPr>
                          <m:t>3</m:t>
                        </m:r>
                      </m:sub>
                    </m:sSub>
                  </m:oMath>
                </a14:m>
                <a:r>
                  <a:rPr lang="en-US" sz="3000" dirty="0" smtClean="0"/>
                  <a:t> are </a:t>
                </a:r>
                <a:r>
                  <a:rPr lang="en-US" sz="3000" dirty="0"/>
                  <a:t>non-zero at high energies. Thus, the main spin effect in </a:t>
                </a:r>
                <a:r>
                  <a:rPr lang="en-US" sz="3000" dirty="0" smtClean="0"/>
                  <a:t>the ST mode in RHIC comes from radial perturbing magnetic </a:t>
                </a:r>
                <a:r>
                  <a:rPr lang="en-US" sz="3000" dirty="0"/>
                  <a:t>field and the spin field lies in the ring’s plane. The </a:t>
                </a:r>
                <a:r>
                  <a:rPr lang="en-US" sz="3000" dirty="0" smtClean="0"/>
                  <a:t>radial response function </a:t>
                </a:r>
                <a:r>
                  <a:rPr lang="en-US" sz="3000" dirty="0"/>
                  <a:t>is given </a:t>
                </a:r>
                <a:r>
                  <a:rPr lang="en-US" sz="3000" dirty="0" smtClean="0"/>
                  <a:t>by (</a:t>
                </a:r>
                <a14:m>
                  <m:oMath xmlns:m="http://schemas.openxmlformats.org/officeDocument/2006/math">
                    <m:r>
                      <a:rPr lang="en-US" sz="3000" i="1" smtClean="0">
                        <a:latin typeface="Cambria Math" panose="02040503050406030204" pitchFamily="18" charset="0"/>
                      </a:rPr>
                      <m:t>𝛾</m:t>
                    </m:r>
                    <m:r>
                      <a:rPr lang="en-US" sz="3000" b="0" i="1" smtClean="0">
                        <a:latin typeface="Cambria Math" panose="02040503050406030204" pitchFamily="18" charset="0"/>
                      </a:rPr>
                      <m:t>𝐺</m:t>
                    </m:r>
                    <m:r>
                      <a:rPr lang="en-US" sz="3000" b="0" i="1" smtClean="0">
                        <a:latin typeface="Cambria Math" panose="02040503050406030204" pitchFamily="18" charset="0"/>
                      </a:rPr>
                      <m:t>≫1)</m:t>
                    </m:r>
                  </m:oMath>
                </a14:m>
                <a:endParaRPr lang="ru-RU" sz="3000" dirty="0" smtClean="0"/>
              </a:p>
              <a:p>
                <a:pPr indent="457200" algn="just">
                  <a:spcBef>
                    <a:spcPts val="0"/>
                  </a:spcBef>
                  <a:spcAft>
                    <a:spcPts val="600"/>
                  </a:spcAft>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𝐹</m:t>
                      </m:r>
                      <m:r>
                        <a:rPr lang="en-US" sz="3200" i="1">
                          <a:latin typeface="Cambria Math" panose="02040503050406030204" pitchFamily="18" charset="0"/>
                        </a:rPr>
                        <m:t>=</m:t>
                      </m:r>
                      <m:f>
                        <m:fPr>
                          <m:ctrlPr>
                            <a:rPr lang="ru-RU" sz="3200" i="1">
                              <a:latin typeface="Cambria Math" panose="02040503050406030204" pitchFamily="18" charset="0"/>
                            </a:rPr>
                          </m:ctrlPr>
                        </m:fPr>
                        <m:num>
                          <m:r>
                            <a:rPr lang="en-US" sz="3200" i="1">
                              <a:latin typeface="Cambria Math" panose="02040503050406030204" pitchFamily="18" charset="0"/>
                            </a:rPr>
                            <m:t>𝛾</m:t>
                          </m:r>
                          <m:r>
                            <a:rPr lang="en-US" sz="3200" i="1">
                              <a:latin typeface="Cambria Math" panose="02040503050406030204" pitchFamily="18" charset="0"/>
                            </a:rPr>
                            <m:t>𝐺</m:t>
                          </m:r>
                        </m:num>
                        <m:den>
                          <m:r>
                            <a:rPr lang="en-US" sz="3200" i="1">
                              <a:latin typeface="Cambria Math" panose="02040503050406030204" pitchFamily="18" charset="0"/>
                            </a:rPr>
                            <m:t>2</m:t>
                          </m:r>
                          <m:r>
                            <a:rPr lang="en-US" sz="3200" i="1">
                              <a:latin typeface="Cambria Math" panose="02040503050406030204" pitchFamily="18" charset="0"/>
                            </a:rPr>
                            <m:t>𝑖</m:t>
                          </m:r>
                        </m:den>
                      </m:f>
                      <m:d>
                        <m:dPr>
                          <m:ctrlPr>
                            <a:rPr lang="ru-RU" sz="3200" i="1">
                              <a:latin typeface="Cambria Math" panose="02040503050406030204" pitchFamily="18" charset="0"/>
                            </a:rPr>
                          </m:ctrlPr>
                        </m:dPr>
                        <m:e>
                          <m:sSubSup>
                            <m:sSubSupPr>
                              <m:ctrlPr>
                                <a:rPr lang="ru-RU" sz="3200" i="1">
                                  <a:latin typeface="Cambria Math" panose="02040503050406030204" pitchFamily="18" charset="0"/>
                                </a:rPr>
                              </m:ctrlPr>
                            </m:sSubSupPr>
                            <m:e>
                              <m:r>
                                <a:rPr lang="en-US" sz="3200" i="1">
                                  <a:latin typeface="Cambria Math" panose="02040503050406030204" pitchFamily="18" charset="0"/>
                                </a:rPr>
                                <m:t>𝑓</m:t>
                              </m:r>
                            </m:e>
                            <m:sub>
                              <m:r>
                                <a:rPr lang="en-US" sz="3200" i="1">
                                  <a:latin typeface="Cambria Math" panose="02040503050406030204" pitchFamily="18" charset="0"/>
                                </a:rPr>
                                <m:t>𝑦</m:t>
                              </m:r>
                            </m:sub>
                            <m:sup>
                              <m:r>
                                <a:rPr lang="en-US" sz="3200" i="1">
                                  <a:latin typeface="Cambria Math" panose="02040503050406030204" pitchFamily="18" charset="0"/>
                                </a:rPr>
                                <m:t>∗</m:t>
                              </m:r>
                            </m:sup>
                          </m:sSubSup>
                          <m:nary>
                            <m:naryPr>
                              <m:limLoc m:val="subSup"/>
                              <m:ctrlPr>
                                <a:rPr lang="ru-RU" sz="3200" i="1">
                                  <a:latin typeface="Cambria Math" panose="02040503050406030204" pitchFamily="18" charset="0"/>
                                </a:rPr>
                              </m:ctrlPr>
                            </m:naryPr>
                            <m:sub>
                              <m:r>
                                <a:rPr lang="en-US" sz="3200" i="1">
                                  <a:latin typeface="Cambria Math" panose="02040503050406030204" pitchFamily="18" charset="0"/>
                                </a:rPr>
                                <m:t>−∞</m:t>
                              </m:r>
                            </m:sub>
                            <m:sup>
                              <m:r>
                                <a:rPr lang="en-US" sz="3200" i="1">
                                  <a:latin typeface="Cambria Math" panose="02040503050406030204" pitchFamily="18" charset="0"/>
                                </a:rPr>
                                <m:t>𝑧</m:t>
                              </m:r>
                            </m:sup>
                            <m:e>
                              <m:sSubSup>
                                <m:sSubSupPr>
                                  <m:ctrlPr>
                                    <a:rPr lang="ru-RU" sz="3200" i="1">
                                      <a:latin typeface="Cambria Math" panose="02040503050406030204" pitchFamily="18" charset="0"/>
                                    </a:rPr>
                                  </m:ctrlPr>
                                </m:sSubSupPr>
                                <m:e>
                                  <m:r>
                                    <a:rPr lang="en-US" sz="3200" i="1">
                                      <a:latin typeface="Cambria Math" panose="02040503050406030204" pitchFamily="18" charset="0"/>
                                    </a:rPr>
                                    <m:t>𝑓</m:t>
                                  </m:r>
                                </m:e>
                                <m:sub>
                                  <m:r>
                                    <a:rPr lang="en-US" sz="3200" i="1">
                                      <a:latin typeface="Cambria Math" panose="02040503050406030204" pitchFamily="18" charset="0"/>
                                    </a:rPr>
                                    <m:t>𝑦</m:t>
                                  </m:r>
                                </m:sub>
                                <m:sup>
                                  <m:r>
                                    <a:rPr lang="en-US" sz="3200" i="1">
                                      <a:latin typeface="Cambria Math" panose="02040503050406030204" pitchFamily="18" charset="0"/>
                                    </a:rPr>
                                    <m:t>′</m:t>
                                  </m:r>
                                </m:sup>
                              </m:sSubSup>
                            </m:e>
                          </m:nary>
                          <m:d>
                            <m:dPr>
                              <m:ctrlPr>
                                <a:rPr lang="ru-RU" sz="3200" i="1">
                                  <a:latin typeface="Cambria Math" panose="02040503050406030204" pitchFamily="18" charset="0"/>
                                </a:rPr>
                              </m:ctrlPr>
                            </m:dPr>
                            <m:e>
                              <m:sSup>
                                <m:sSupPr>
                                  <m:ctrlPr>
                                    <a:rPr lang="ru-RU" sz="3200" i="1">
                                      <a:latin typeface="Cambria Math" panose="02040503050406030204" pitchFamily="18" charset="0"/>
                                    </a:rPr>
                                  </m:ctrlPr>
                                </m:sSupPr>
                                <m:e>
                                  <m:r>
                                    <a:rPr lang="en-US" sz="3200" i="1">
                                      <a:latin typeface="Cambria Math" panose="02040503050406030204" pitchFamily="18" charset="0"/>
                                    </a:rPr>
                                    <m:t>𝑒</m:t>
                                  </m:r>
                                </m:e>
                                <m:sup>
                                  <m:r>
                                    <a:rPr lang="en-US" sz="3200" i="1">
                                      <a:latin typeface="Cambria Math" panose="02040503050406030204" pitchFamily="18" charset="0"/>
                                    </a:rPr>
                                    <m:t>𝑖</m:t>
                                  </m:r>
                                  <m:r>
                                    <a:rPr lang="en-US" sz="3200" i="1">
                                      <a:latin typeface="Cambria Math" panose="02040503050406030204" pitchFamily="18" charset="0"/>
                                    </a:rPr>
                                    <m:t>𝛼</m:t>
                                  </m:r>
                                  <m:d>
                                    <m:dPr>
                                      <m:ctrlPr>
                                        <a:rPr lang="ru-RU" sz="3200" i="1">
                                          <a:latin typeface="Cambria Math" panose="02040503050406030204" pitchFamily="18" charset="0"/>
                                        </a:rPr>
                                      </m:ctrlPr>
                                    </m:dPr>
                                    <m:e>
                                      <m:r>
                                        <a:rPr lang="en-GB" sz="3200" i="1">
                                          <a:latin typeface="Cambria Math" panose="02040503050406030204" pitchFamily="18" charset="0"/>
                                        </a:rPr>
                                        <m:t>1−</m:t>
                                      </m:r>
                                      <m:r>
                                        <a:rPr lang="en-GB" sz="3200" i="1">
                                          <a:latin typeface="Cambria Math" panose="02040503050406030204" pitchFamily="18" charset="0"/>
                                        </a:rPr>
                                        <m:t>𝜁</m:t>
                                      </m:r>
                                    </m:e>
                                  </m:d>
                                </m:sup>
                              </m:sSup>
                              <m:f>
                                <m:fPr>
                                  <m:ctrlPr>
                                    <a:rPr lang="ru-RU" sz="3200" i="1">
                                      <a:latin typeface="Cambria Math" panose="02040503050406030204" pitchFamily="18" charset="0"/>
                                    </a:rPr>
                                  </m:ctrlPr>
                                </m:fPr>
                                <m:num>
                                  <m:r>
                                    <a:rPr lang="en-US" sz="3200" i="1">
                                      <a:latin typeface="Cambria Math" panose="02040503050406030204" pitchFamily="18" charset="0"/>
                                    </a:rPr>
                                    <m:t>𝑑</m:t>
                                  </m:r>
                                </m:num>
                                <m:den>
                                  <m:r>
                                    <a:rPr lang="en-US" sz="3200" i="1">
                                      <a:latin typeface="Cambria Math" panose="02040503050406030204" pitchFamily="18" charset="0"/>
                                    </a:rPr>
                                    <m:t>𝑑𝑧</m:t>
                                  </m:r>
                                </m:den>
                              </m:f>
                              <m:sSup>
                                <m:sSupPr>
                                  <m:ctrlPr>
                                    <a:rPr lang="ru-RU" sz="3200" i="1">
                                      <a:latin typeface="Cambria Math" panose="02040503050406030204" pitchFamily="18" charset="0"/>
                                    </a:rPr>
                                  </m:ctrlPr>
                                </m:sSupPr>
                                <m:e>
                                  <m:r>
                                    <a:rPr lang="en-GB" sz="3200" i="1">
                                      <a:latin typeface="Cambria Math" panose="02040503050406030204" pitchFamily="18" charset="0"/>
                                    </a:rPr>
                                    <m:t>𝑒</m:t>
                                  </m:r>
                                </m:e>
                                <m:sup>
                                  <m:r>
                                    <a:rPr lang="en-GB" sz="3200" i="1">
                                      <a:latin typeface="Cambria Math" panose="02040503050406030204" pitchFamily="18" charset="0"/>
                                    </a:rPr>
                                    <m:t>𝑖</m:t>
                                  </m:r>
                                  <m:r>
                                    <m:rPr>
                                      <m:sty m:val="p"/>
                                    </m:rPr>
                                    <a:rPr lang="en-GB" sz="3200">
                                      <a:latin typeface="Cambria Math" panose="02040503050406030204" pitchFamily="18" charset="0"/>
                                    </a:rPr>
                                    <m:t>Ψ</m:t>
                                  </m:r>
                                </m:sup>
                              </m:sSup>
                            </m:e>
                          </m:d>
                          <m:r>
                            <a:rPr lang="en-US" sz="3200" i="1">
                              <a:latin typeface="Cambria Math" panose="02040503050406030204" pitchFamily="18" charset="0"/>
                            </a:rPr>
                            <m:t>𝑑𝑧</m:t>
                          </m:r>
                          <m:r>
                            <a:rPr lang="en-US" sz="3200" i="1">
                              <a:latin typeface="Cambria Math" panose="02040503050406030204" pitchFamily="18" charset="0"/>
                            </a:rPr>
                            <m:t>− </m:t>
                          </m:r>
                          <m:sSub>
                            <m:sSubPr>
                              <m:ctrlPr>
                                <a:rPr lang="ru-RU" sz="3200" i="1">
                                  <a:latin typeface="Cambria Math" panose="02040503050406030204" pitchFamily="18" charset="0"/>
                                </a:rPr>
                              </m:ctrlPr>
                            </m:sSubPr>
                            <m:e>
                              <m:r>
                                <a:rPr lang="en-US" sz="3200" i="1">
                                  <a:latin typeface="Cambria Math" panose="02040503050406030204" pitchFamily="18" charset="0"/>
                                </a:rPr>
                                <m:t>𝑓</m:t>
                              </m:r>
                            </m:e>
                            <m:sub>
                              <m:r>
                                <a:rPr lang="en-US" sz="3200" i="1">
                                  <a:latin typeface="Cambria Math" panose="02040503050406030204" pitchFamily="18" charset="0"/>
                                </a:rPr>
                                <m:t>𝑦</m:t>
                              </m:r>
                            </m:sub>
                          </m:sSub>
                          <m:nary>
                            <m:naryPr>
                              <m:limLoc m:val="subSup"/>
                              <m:ctrlPr>
                                <a:rPr lang="ru-RU" sz="3200" i="1">
                                  <a:latin typeface="Cambria Math" panose="02040503050406030204" pitchFamily="18" charset="0"/>
                                </a:rPr>
                              </m:ctrlPr>
                            </m:naryPr>
                            <m:sub>
                              <m:r>
                                <a:rPr lang="en-US" sz="3200" i="1">
                                  <a:latin typeface="Cambria Math" panose="02040503050406030204" pitchFamily="18" charset="0"/>
                                </a:rPr>
                                <m:t>−∞</m:t>
                              </m:r>
                            </m:sub>
                            <m:sup>
                              <m:r>
                                <a:rPr lang="en-US" sz="3200" i="1">
                                  <a:latin typeface="Cambria Math" panose="02040503050406030204" pitchFamily="18" charset="0"/>
                                </a:rPr>
                                <m:t>𝑧</m:t>
                              </m:r>
                            </m:sup>
                            <m:e>
                              <m:sSubSup>
                                <m:sSubSupPr>
                                  <m:ctrlPr>
                                    <a:rPr lang="ru-RU" sz="3200" i="1">
                                      <a:latin typeface="Cambria Math" panose="02040503050406030204" pitchFamily="18" charset="0"/>
                                    </a:rPr>
                                  </m:ctrlPr>
                                </m:sSubSupPr>
                                <m:e>
                                  <m:r>
                                    <a:rPr lang="en-US" sz="3200" i="1">
                                      <a:latin typeface="Cambria Math" panose="02040503050406030204" pitchFamily="18" charset="0"/>
                                    </a:rPr>
                                    <m:t>𝑓</m:t>
                                  </m:r>
                                </m:e>
                                <m:sub>
                                  <m:r>
                                    <a:rPr lang="en-US" sz="3200" i="1">
                                      <a:latin typeface="Cambria Math" panose="02040503050406030204" pitchFamily="18" charset="0"/>
                                    </a:rPr>
                                    <m:t>𝑦</m:t>
                                  </m:r>
                                </m:sub>
                                <m:sup>
                                  <m:r>
                                    <a:rPr lang="en-US" sz="3200" i="1">
                                      <a:latin typeface="Cambria Math" panose="02040503050406030204" pitchFamily="18" charset="0"/>
                                    </a:rPr>
                                    <m:t>∗′</m:t>
                                  </m:r>
                                </m:sup>
                              </m:sSubSup>
                            </m:e>
                          </m:nary>
                          <m:d>
                            <m:dPr>
                              <m:ctrlPr>
                                <a:rPr lang="ru-RU" sz="3200" i="1">
                                  <a:latin typeface="Cambria Math" panose="02040503050406030204" pitchFamily="18" charset="0"/>
                                </a:rPr>
                              </m:ctrlPr>
                            </m:dPr>
                            <m:e>
                              <m:sSup>
                                <m:sSupPr>
                                  <m:ctrlPr>
                                    <a:rPr lang="ru-RU" sz="3200" i="1">
                                      <a:latin typeface="Cambria Math" panose="02040503050406030204" pitchFamily="18" charset="0"/>
                                    </a:rPr>
                                  </m:ctrlPr>
                                </m:sSupPr>
                                <m:e>
                                  <m:r>
                                    <a:rPr lang="en-US" sz="3200" i="1">
                                      <a:latin typeface="Cambria Math" panose="02040503050406030204" pitchFamily="18" charset="0"/>
                                    </a:rPr>
                                    <m:t>𝑒</m:t>
                                  </m:r>
                                </m:e>
                                <m:sup>
                                  <m:r>
                                    <a:rPr lang="en-US" sz="3200" i="1">
                                      <a:latin typeface="Cambria Math" panose="02040503050406030204" pitchFamily="18" charset="0"/>
                                    </a:rPr>
                                    <m:t>𝑖</m:t>
                                  </m:r>
                                  <m:r>
                                    <a:rPr lang="en-US" sz="3200" i="1">
                                      <a:latin typeface="Cambria Math" panose="02040503050406030204" pitchFamily="18" charset="0"/>
                                    </a:rPr>
                                    <m:t>𝛼</m:t>
                                  </m:r>
                                  <m:d>
                                    <m:dPr>
                                      <m:ctrlPr>
                                        <a:rPr lang="ru-RU" sz="3200" i="1">
                                          <a:latin typeface="Cambria Math" panose="02040503050406030204" pitchFamily="18" charset="0"/>
                                        </a:rPr>
                                      </m:ctrlPr>
                                    </m:dPr>
                                    <m:e>
                                      <m:r>
                                        <a:rPr lang="en-GB" sz="3200" i="1">
                                          <a:latin typeface="Cambria Math" panose="02040503050406030204" pitchFamily="18" charset="0"/>
                                        </a:rPr>
                                        <m:t>1−</m:t>
                                      </m:r>
                                      <m:r>
                                        <a:rPr lang="en-GB" sz="3200" i="1">
                                          <a:latin typeface="Cambria Math" panose="02040503050406030204" pitchFamily="18" charset="0"/>
                                        </a:rPr>
                                        <m:t>𝜁</m:t>
                                      </m:r>
                                    </m:e>
                                  </m:d>
                                </m:sup>
                              </m:sSup>
                              <m:f>
                                <m:fPr>
                                  <m:ctrlPr>
                                    <a:rPr lang="ru-RU" sz="3200" i="1">
                                      <a:latin typeface="Cambria Math" panose="02040503050406030204" pitchFamily="18" charset="0"/>
                                    </a:rPr>
                                  </m:ctrlPr>
                                </m:fPr>
                                <m:num>
                                  <m:r>
                                    <a:rPr lang="en-US" sz="3200" i="1">
                                      <a:latin typeface="Cambria Math" panose="02040503050406030204" pitchFamily="18" charset="0"/>
                                    </a:rPr>
                                    <m:t>𝑑</m:t>
                                  </m:r>
                                </m:num>
                                <m:den>
                                  <m:r>
                                    <a:rPr lang="en-US" sz="3200" i="1">
                                      <a:latin typeface="Cambria Math" panose="02040503050406030204" pitchFamily="18" charset="0"/>
                                    </a:rPr>
                                    <m:t>𝑑𝑧</m:t>
                                  </m:r>
                                </m:den>
                              </m:f>
                              <m:sSup>
                                <m:sSupPr>
                                  <m:ctrlPr>
                                    <a:rPr lang="ru-RU" sz="3200" i="1">
                                      <a:latin typeface="Cambria Math" panose="02040503050406030204" pitchFamily="18" charset="0"/>
                                    </a:rPr>
                                  </m:ctrlPr>
                                </m:sSupPr>
                                <m:e>
                                  <m:r>
                                    <a:rPr lang="en-GB" sz="3200" i="1">
                                      <a:latin typeface="Cambria Math" panose="02040503050406030204" pitchFamily="18" charset="0"/>
                                    </a:rPr>
                                    <m:t>𝑒</m:t>
                                  </m:r>
                                </m:e>
                                <m:sup>
                                  <m:r>
                                    <a:rPr lang="en-GB" sz="3200" i="1">
                                      <a:latin typeface="Cambria Math" panose="02040503050406030204" pitchFamily="18" charset="0"/>
                                    </a:rPr>
                                    <m:t>𝑖</m:t>
                                  </m:r>
                                  <m:r>
                                    <m:rPr>
                                      <m:sty m:val="p"/>
                                    </m:rPr>
                                    <a:rPr lang="en-GB" sz="3200">
                                      <a:latin typeface="Cambria Math" panose="02040503050406030204" pitchFamily="18" charset="0"/>
                                    </a:rPr>
                                    <m:t>Ψ</m:t>
                                  </m:r>
                                </m:sup>
                              </m:sSup>
                            </m:e>
                          </m:d>
                          <m:r>
                            <a:rPr lang="en-US" sz="3200" i="1">
                              <a:latin typeface="Cambria Math" panose="02040503050406030204" pitchFamily="18" charset="0"/>
                            </a:rPr>
                            <m:t>𝑑𝑧</m:t>
                          </m:r>
                        </m:e>
                      </m:d>
                      <m:r>
                        <a:rPr lang="en-US" sz="3200" b="0" i="1" smtClean="0">
                          <a:latin typeface="Cambria Math" panose="02040503050406030204" pitchFamily="18" charset="0"/>
                        </a:rPr>
                        <m:t>,  </m:t>
                      </m:r>
                      <m:sSub>
                        <m:sSubPr>
                          <m:ctrlPr>
                            <a:rPr lang="ru-RU" sz="3200" i="1">
                              <a:latin typeface="Cambria Math" panose="02040503050406030204" pitchFamily="18" charset="0"/>
                            </a:rPr>
                          </m:ctrlPr>
                        </m:sSubPr>
                        <m:e>
                          <m:r>
                            <a:rPr lang="ru-RU" sz="3200" i="1">
                              <a:latin typeface="Cambria Math" panose="02040503050406030204" pitchFamily="18" charset="0"/>
                            </a:rPr>
                            <m:t>𝑓</m:t>
                          </m:r>
                        </m:e>
                        <m:sub>
                          <m:r>
                            <a:rPr lang="ru-RU" sz="3200" i="1">
                              <a:latin typeface="Cambria Math" panose="02040503050406030204" pitchFamily="18" charset="0"/>
                            </a:rPr>
                            <m:t>𝑦</m:t>
                          </m:r>
                        </m:sub>
                      </m:sSub>
                      <m:d>
                        <m:dPr>
                          <m:ctrlPr>
                            <a:rPr lang="ru-RU" sz="3200" i="1">
                              <a:latin typeface="Cambria Math" panose="02040503050406030204" pitchFamily="18" charset="0"/>
                            </a:rPr>
                          </m:ctrlPr>
                        </m:dPr>
                        <m:e>
                          <m:r>
                            <a:rPr lang="ru-RU" sz="3200" i="1">
                              <a:latin typeface="Cambria Math" panose="02040503050406030204" pitchFamily="18" charset="0"/>
                            </a:rPr>
                            <m:t>𝑧</m:t>
                          </m:r>
                        </m:e>
                      </m:d>
                      <m:r>
                        <a:rPr lang="ru-RU" sz="3200">
                          <a:latin typeface="Cambria Math" panose="02040503050406030204" pitchFamily="18" charset="0"/>
                        </a:rPr>
                        <m:t>=</m:t>
                      </m:r>
                      <m:rad>
                        <m:radPr>
                          <m:degHide m:val="on"/>
                          <m:ctrlPr>
                            <a:rPr lang="ru-RU" sz="3200" i="1">
                              <a:latin typeface="Cambria Math" panose="02040503050406030204" pitchFamily="18" charset="0"/>
                            </a:rPr>
                          </m:ctrlPr>
                        </m:radPr>
                        <m:deg/>
                        <m:e>
                          <m:sSub>
                            <m:sSubPr>
                              <m:ctrlPr>
                                <a:rPr lang="ru-RU" sz="3200" i="1">
                                  <a:latin typeface="Cambria Math" panose="02040503050406030204" pitchFamily="18" charset="0"/>
                                </a:rPr>
                              </m:ctrlPr>
                            </m:sSubPr>
                            <m:e>
                              <m:r>
                                <a:rPr lang="ru-RU" sz="3200" i="1">
                                  <a:latin typeface="Cambria Math" panose="02040503050406030204" pitchFamily="18" charset="0"/>
                                </a:rPr>
                                <m:t>𝛽</m:t>
                              </m:r>
                            </m:e>
                            <m:sub>
                              <m:r>
                                <a:rPr lang="ru-RU" sz="3200" i="1">
                                  <a:latin typeface="Cambria Math" panose="02040503050406030204" pitchFamily="18" charset="0"/>
                                </a:rPr>
                                <m:t>𝑦</m:t>
                              </m:r>
                            </m:sub>
                          </m:sSub>
                        </m:e>
                      </m:rad>
                      <m:func>
                        <m:funcPr>
                          <m:ctrlPr>
                            <a:rPr lang="ru-RU" sz="3200" i="1">
                              <a:latin typeface="Cambria Math" panose="02040503050406030204" pitchFamily="18" charset="0"/>
                            </a:rPr>
                          </m:ctrlPr>
                        </m:funcPr>
                        <m:fName>
                          <m:r>
                            <m:rPr>
                              <m:sty m:val="p"/>
                            </m:rPr>
                            <a:rPr lang="ru-RU" sz="3200">
                              <a:latin typeface="Cambria Math" panose="02040503050406030204" pitchFamily="18" charset="0"/>
                            </a:rPr>
                            <m:t>exp</m:t>
                          </m:r>
                        </m:fName>
                        <m:e>
                          <m:d>
                            <m:dPr>
                              <m:ctrlPr>
                                <a:rPr lang="ru-RU" sz="3200" i="1">
                                  <a:latin typeface="Cambria Math" panose="02040503050406030204" pitchFamily="18" charset="0"/>
                                </a:rPr>
                              </m:ctrlPr>
                            </m:dPr>
                            <m:e>
                              <m:r>
                                <a:rPr lang="ru-RU" sz="3200" i="1">
                                  <a:latin typeface="Cambria Math" panose="02040503050406030204" pitchFamily="18" charset="0"/>
                                </a:rPr>
                                <m:t>𝑖</m:t>
                              </m:r>
                              <m:nary>
                                <m:naryPr>
                                  <m:limLoc m:val="subSup"/>
                                  <m:ctrlPr>
                                    <a:rPr lang="ru-RU" sz="3200" i="1">
                                      <a:latin typeface="Cambria Math" panose="02040503050406030204" pitchFamily="18" charset="0"/>
                                    </a:rPr>
                                  </m:ctrlPr>
                                </m:naryPr>
                                <m:sub>
                                  <m:r>
                                    <a:rPr lang="ru-RU" sz="3200">
                                      <a:latin typeface="Cambria Math" panose="02040503050406030204" pitchFamily="18" charset="0"/>
                                    </a:rPr>
                                    <m:t>0</m:t>
                                  </m:r>
                                </m:sub>
                                <m:sup>
                                  <m:r>
                                    <a:rPr lang="ru-RU" sz="3200" i="1">
                                      <a:latin typeface="Cambria Math" panose="02040503050406030204" pitchFamily="18" charset="0"/>
                                    </a:rPr>
                                    <m:t>𝑧</m:t>
                                  </m:r>
                                </m:sup>
                                <m:e>
                                  <m:f>
                                    <m:fPr>
                                      <m:ctrlPr>
                                        <a:rPr lang="ru-RU" sz="3200" i="1">
                                          <a:latin typeface="Cambria Math" panose="02040503050406030204" pitchFamily="18" charset="0"/>
                                        </a:rPr>
                                      </m:ctrlPr>
                                    </m:fPr>
                                    <m:num>
                                      <m:r>
                                        <a:rPr lang="ru-RU" sz="3200" i="1">
                                          <a:latin typeface="Cambria Math" panose="02040503050406030204" pitchFamily="18" charset="0"/>
                                        </a:rPr>
                                        <m:t>𝑑𝑧</m:t>
                                      </m:r>
                                    </m:num>
                                    <m:den>
                                      <m:sSub>
                                        <m:sSubPr>
                                          <m:ctrlPr>
                                            <a:rPr lang="ru-RU" sz="3200" i="1">
                                              <a:latin typeface="Cambria Math" panose="02040503050406030204" pitchFamily="18" charset="0"/>
                                            </a:rPr>
                                          </m:ctrlPr>
                                        </m:sSubPr>
                                        <m:e>
                                          <m:r>
                                            <a:rPr lang="ru-RU" sz="3200" i="1">
                                              <a:latin typeface="Cambria Math" panose="02040503050406030204" pitchFamily="18" charset="0"/>
                                            </a:rPr>
                                            <m:t>𝛽</m:t>
                                          </m:r>
                                        </m:e>
                                        <m:sub>
                                          <m:r>
                                            <a:rPr lang="ru-RU" sz="3200" i="1">
                                              <a:latin typeface="Cambria Math" panose="02040503050406030204" pitchFamily="18" charset="0"/>
                                            </a:rPr>
                                            <m:t>𝑦</m:t>
                                          </m:r>
                                        </m:sub>
                                      </m:sSub>
                                    </m:den>
                                  </m:f>
                                </m:e>
                              </m:nary>
                            </m:e>
                          </m:d>
                        </m:e>
                      </m:func>
                      <m:r>
                        <a:rPr lang="en-US" sz="3200" b="0" i="0" smtClean="0">
                          <a:latin typeface="Cambria Math" panose="02040503050406030204" pitchFamily="18" charset="0"/>
                        </a:rPr>
                        <m:t>,</m:t>
                      </m:r>
                    </m:oMath>
                  </m:oMathPara>
                </a14:m>
                <a:endParaRPr lang="en-US" sz="3000" dirty="0" smtClean="0"/>
              </a:p>
              <a:p>
                <a:pPr algn="just">
                  <a:spcBef>
                    <a:spcPts val="0"/>
                  </a:spcBef>
                  <a:spcAft>
                    <a:spcPts val="600"/>
                  </a:spcAft>
                </a:pPr>
                <a:r>
                  <a:rPr lang="en-US" sz="3000" dirty="0" smtClean="0"/>
                  <a:t>where </a:t>
                </a:r>
                <a14:m>
                  <m:oMath xmlns:m="http://schemas.openxmlformats.org/officeDocument/2006/math">
                    <m:r>
                      <a:rPr lang="en-US" sz="3200" i="1">
                        <a:latin typeface="Cambria Math" panose="02040503050406030204" pitchFamily="18" charset="0"/>
                      </a:rPr>
                      <m:t>𝐹</m:t>
                    </m:r>
                    <m:r>
                      <a:rPr lang="en-US" sz="3200" i="1">
                        <a:latin typeface="Cambria Math" panose="02040503050406030204" pitchFamily="18" charset="0"/>
                      </a:rPr>
                      <m:t>=</m:t>
                    </m:r>
                    <m:sSub>
                      <m:sSubPr>
                        <m:ctrlPr>
                          <a:rPr lang="ru-RU" sz="3200" i="1">
                            <a:latin typeface="Cambria Math" panose="02040503050406030204" pitchFamily="18" charset="0"/>
                          </a:rPr>
                        </m:ctrlPr>
                      </m:sSubPr>
                      <m:e>
                        <m:r>
                          <a:rPr lang="en-US" sz="3200" i="1">
                            <a:latin typeface="Cambria Math" panose="02040503050406030204" pitchFamily="18" charset="0"/>
                          </a:rPr>
                          <m:t>𝐹</m:t>
                        </m:r>
                      </m:e>
                      <m:sub>
                        <m:r>
                          <a:rPr lang="en-US" sz="3200" i="1">
                            <a:latin typeface="Cambria Math" panose="02040503050406030204" pitchFamily="18" charset="0"/>
                          </a:rPr>
                          <m:t>𝑥</m:t>
                        </m:r>
                        <m:r>
                          <a:rPr lang="en-US" sz="3200" i="1">
                            <a:latin typeface="Cambria Math" panose="02040503050406030204" pitchFamily="18" charset="0"/>
                          </a:rPr>
                          <m:t>1</m:t>
                        </m:r>
                      </m:sub>
                    </m:sSub>
                    <m:r>
                      <a:rPr lang="en-US" sz="3200" i="1">
                        <a:latin typeface="Cambria Math" panose="02040503050406030204" pitchFamily="18" charset="0"/>
                      </a:rPr>
                      <m:t>+</m:t>
                    </m:r>
                    <m:r>
                      <a:rPr lang="en-US" sz="3200" i="1">
                        <a:latin typeface="Cambria Math" panose="02040503050406030204" pitchFamily="18" charset="0"/>
                      </a:rPr>
                      <m:t>𝑖</m:t>
                    </m:r>
                    <m:sSub>
                      <m:sSubPr>
                        <m:ctrlPr>
                          <a:rPr lang="ru-RU" sz="3200" i="1">
                            <a:latin typeface="Cambria Math" panose="02040503050406030204" pitchFamily="18" charset="0"/>
                          </a:rPr>
                        </m:ctrlPr>
                      </m:sSubPr>
                      <m:e>
                        <m:r>
                          <a:rPr lang="en-US" sz="3200" i="1">
                            <a:latin typeface="Cambria Math" panose="02040503050406030204" pitchFamily="18" charset="0"/>
                          </a:rPr>
                          <m:t>𝐹</m:t>
                        </m:r>
                      </m:e>
                      <m:sub>
                        <m:r>
                          <a:rPr lang="en-US" sz="3200" i="1">
                            <a:latin typeface="Cambria Math" panose="02040503050406030204" pitchFamily="18" charset="0"/>
                          </a:rPr>
                          <m:t>𝑥</m:t>
                        </m:r>
                        <m:r>
                          <a:rPr lang="en-US" sz="3200" i="1">
                            <a:latin typeface="Cambria Math" panose="02040503050406030204" pitchFamily="18" charset="0"/>
                          </a:rPr>
                          <m:t>3</m:t>
                        </m:r>
                      </m:sub>
                    </m:sSub>
                  </m:oMath>
                </a14:m>
                <a:r>
                  <a:rPr lang="en-US" sz="3000" dirty="0" smtClean="0"/>
                  <a:t> and  </a:t>
                </a:r>
                <a14:m>
                  <m:oMath xmlns:m="http://schemas.openxmlformats.org/officeDocument/2006/math">
                    <m:sSub>
                      <m:sSubPr>
                        <m:ctrlPr>
                          <a:rPr lang="ru-RU" sz="3000" i="1">
                            <a:latin typeface="Cambria Math" panose="02040503050406030204" pitchFamily="18" charset="0"/>
                          </a:rPr>
                        </m:ctrlPr>
                      </m:sSubPr>
                      <m:e>
                        <m:r>
                          <a:rPr lang="en-US" sz="3000" i="1">
                            <a:latin typeface="Cambria Math" panose="02040503050406030204" pitchFamily="18" charset="0"/>
                          </a:rPr>
                          <m:t>𝑓</m:t>
                        </m:r>
                      </m:e>
                      <m:sub>
                        <m:r>
                          <a:rPr lang="en-US" sz="3000" i="1">
                            <a:latin typeface="Cambria Math" panose="02040503050406030204" pitchFamily="18" charset="0"/>
                          </a:rPr>
                          <m:t>𝑦</m:t>
                        </m:r>
                      </m:sub>
                    </m:sSub>
                  </m:oMath>
                </a14:m>
                <a:r>
                  <a:rPr lang="en-US" sz="3000" dirty="0"/>
                  <a:t> is the vertical </a:t>
                </a:r>
                <a:r>
                  <a:rPr lang="en-US" sz="3000" dirty="0" err="1"/>
                  <a:t>Floquet</a:t>
                </a:r>
                <a:r>
                  <a:rPr lang="en-US" sz="3000" dirty="0"/>
                  <a:t> function, which is expressed in terms of the vertical Twiss </a:t>
                </a:r>
                <a:r>
                  <a:rPr lang="el-GR" sz="3000" dirty="0"/>
                  <a:t>β </a:t>
                </a:r>
                <a:r>
                  <a:rPr lang="en-US" sz="3000" dirty="0" smtClean="0"/>
                  <a:t>function.</a:t>
                </a:r>
                <a:endParaRPr lang="ru-RU" sz="3000" dirty="0"/>
              </a:p>
            </p:txBody>
          </p:sp>
        </mc:Choice>
        <mc:Fallback xmlns="">
          <p:sp>
            <p:nvSpPr>
              <p:cNvPr id="73" name="Прямоугольник 72"/>
              <p:cNvSpPr>
                <a:spLocks noRot="1" noChangeAspect="1" noMove="1" noResize="1" noEditPoints="1" noAdjustHandles="1" noChangeArrowheads="1" noChangeShapeType="1" noTextEdit="1"/>
              </p:cNvSpPr>
              <p:nvPr/>
            </p:nvSpPr>
            <p:spPr>
              <a:xfrm>
                <a:off x="11506200" y="21183600"/>
                <a:ext cx="20116800" cy="3245697"/>
              </a:xfrm>
              <a:prstGeom prst="rect">
                <a:avLst/>
              </a:prstGeom>
              <a:blipFill rotWithShape="0">
                <a:blip r:embed="rId20"/>
                <a:stretch>
                  <a:fillRect l="-727" t="-2444" r="-697" b="-394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5" name="Прямоугольник 84"/>
              <p:cNvSpPr/>
              <p:nvPr/>
            </p:nvSpPr>
            <p:spPr>
              <a:xfrm>
                <a:off x="11503658" y="25114070"/>
                <a:ext cx="6046042" cy="3323987"/>
              </a:xfrm>
              <a:prstGeom prst="rect">
                <a:avLst/>
              </a:prstGeom>
            </p:spPr>
            <p:txBody>
              <a:bodyPr wrap="square">
                <a:spAutoFit/>
              </a:bodyPr>
              <a:lstStyle/>
              <a:p>
                <a:pPr indent="457200" algn="just">
                  <a:spcBef>
                    <a:spcPts val="0"/>
                  </a:spcBef>
                  <a:spcAft>
                    <a:spcPts val="0"/>
                  </a:spcAft>
                </a:pPr>
                <a:r>
                  <a:rPr lang="en-US" sz="3000" dirty="0"/>
                  <a:t>We used RHIC’s injection optics shown in left Figure in the above equations to obtain RHIC’s response function in the ST mode. The absolute value of the response function is plotted in the right Figure for RHIC’s injection at </a:t>
                </a:r>
                <a14:m>
                  <m:oMath xmlns:m="http://schemas.openxmlformats.org/officeDocument/2006/math">
                    <m:r>
                      <a:rPr lang="en-US" sz="3000" dirty="0">
                        <a:latin typeface="Cambria Math" panose="02040503050406030204" pitchFamily="18" charset="0"/>
                      </a:rPr>
                      <m:t>𝛾</m:t>
                    </m:r>
                    <m:r>
                      <a:rPr lang="en-US" sz="3000" dirty="0">
                        <a:latin typeface="Cambria Math" panose="02040503050406030204" pitchFamily="18" charset="0"/>
                      </a:rPr>
                      <m:t>𝐺</m:t>
                    </m:r>
                    <m:r>
                      <a:rPr lang="en-US" sz="3000" dirty="0">
                        <a:latin typeface="Cambria Math" panose="02040503050406030204" pitchFamily="18" charset="0"/>
                      </a:rPr>
                      <m:t> = 45.5</m:t>
                    </m:r>
                  </m:oMath>
                </a14:m>
                <a:endParaRPr lang="ru-RU" sz="3000" dirty="0"/>
              </a:p>
            </p:txBody>
          </p:sp>
        </mc:Choice>
        <mc:Fallback xmlns="">
          <p:sp>
            <p:nvSpPr>
              <p:cNvPr id="85" name="Прямоугольник 84"/>
              <p:cNvSpPr>
                <a:spLocks noRot="1" noChangeAspect="1" noMove="1" noResize="1" noEditPoints="1" noAdjustHandles="1" noChangeArrowheads="1" noChangeShapeType="1" noTextEdit="1"/>
              </p:cNvSpPr>
              <p:nvPr/>
            </p:nvSpPr>
            <p:spPr>
              <a:xfrm>
                <a:off x="11503658" y="25114070"/>
                <a:ext cx="6046042" cy="3323987"/>
              </a:xfrm>
              <a:prstGeom prst="rect">
                <a:avLst/>
              </a:prstGeom>
              <a:blipFill rotWithShape="0">
                <a:blip r:embed="rId21"/>
                <a:stretch>
                  <a:fillRect l="-2319" t="-2385" r="-2419" b="-4771"/>
                </a:stretch>
              </a:blipFill>
            </p:spPr>
            <p:txBody>
              <a:bodyPr/>
              <a:lstStyle/>
              <a:p>
                <a:r>
                  <a:rPr lang="ru-RU">
                    <a:noFill/>
                  </a:rPr>
                  <a:t> </a:t>
                </a:r>
              </a:p>
            </p:txBody>
          </p:sp>
        </mc:Fallback>
      </mc:AlternateContent>
      <p:sp>
        <p:nvSpPr>
          <p:cNvPr id="53" name="Text Box 3"/>
          <p:cNvSpPr txBox="1">
            <a:spLocks noChangeArrowheads="1"/>
          </p:cNvSpPr>
          <p:nvPr/>
        </p:nvSpPr>
        <p:spPr bwMode="auto">
          <a:xfrm>
            <a:off x="1683760" y="29804355"/>
            <a:ext cx="8679440" cy="44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marL="342900" indent="-342900">
              <a:spcBef>
                <a:spcPct val="20000"/>
              </a:spcBef>
              <a:buChar char="•"/>
              <a:defRPr sz="15400">
                <a:solidFill>
                  <a:schemeClr val="tx1"/>
                </a:solidFill>
                <a:latin typeface="Times New Roman" panose="02020603050405020304" pitchFamily="18" charset="0"/>
              </a:defRPr>
            </a:lvl1pPr>
            <a:lvl2pPr marL="742950" indent="-285750">
              <a:spcBef>
                <a:spcPct val="20000"/>
              </a:spcBef>
              <a:buChar char="–"/>
              <a:defRPr sz="13400">
                <a:solidFill>
                  <a:schemeClr val="tx1"/>
                </a:solidFill>
                <a:latin typeface="Times New Roman" panose="02020603050405020304" pitchFamily="18" charset="0"/>
              </a:defRPr>
            </a:lvl2pPr>
            <a:lvl3pPr marL="1143000" indent="-228600">
              <a:spcBef>
                <a:spcPct val="20000"/>
              </a:spcBef>
              <a:buChar char="•"/>
              <a:defRPr sz="11500">
                <a:solidFill>
                  <a:schemeClr val="tx1"/>
                </a:solidFill>
                <a:latin typeface="Times New Roman" panose="02020603050405020304" pitchFamily="18" charset="0"/>
              </a:defRPr>
            </a:lvl3pPr>
            <a:lvl4pPr marL="1600200" indent="-228600">
              <a:spcBef>
                <a:spcPct val="20000"/>
              </a:spcBef>
              <a:buChar char="–"/>
              <a:defRPr sz="9600">
                <a:solidFill>
                  <a:schemeClr val="tx1"/>
                </a:solidFill>
                <a:latin typeface="Times New Roman" panose="02020603050405020304" pitchFamily="18" charset="0"/>
              </a:defRPr>
            </a:lvl4pPr>
            <a:lvl5pPr marL="2057400" indent="-228600">
              <a:spcBef>
                <a:spcPct val="20000"/>
              </a:spcBef>
              <a:buChar char="»"/>
              <a:defRPr sz="9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9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9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9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lgn="ctr" eaLnBrk="1" hangingPunct="1">
              <a:lnSpc>
                <a:spcPct val="70000"/>
              </a:lnSpc>
              <a:spcBef>
                <a:spcPct val="50000"/>
              </a:spcBef>
              <a:buFontTx/>
              <a:buNone/>
            </a:pPr>
            <a:r>
              <a:rPr lang="en-US" altLang="ru-RU" sz="3200" b="1" dirty="0" smtClean="0"/>
              <a:t>ST-RESONANCE STRENGTH</a:t>
            </a:r>
            <a:endParaRPr lang="en-US" altLang="ru-RU" sz="3200" b="1" dirty="0"/>
          </a:p>
        </p:txBody>
      </p:sp>
      <mc:AlternateContent xmlns:mc="http://schemas.openxmlformats.org/markup-compatibility/2006" xmlns:a14="http://schemas.microsoft.com/office/drawing/2010/main">
        <mc:Choice Requires="a14">
          <p:sp>
            <p:nvSpPr>
              <p:cNvPr id="3" name="Прямоугольник 2"/>
              <p:cNvSpPr/>
              <p:nvPr/>
            </p:nvSpPr>
            <p:spPr>
              <a:xfrm>
                <a:off x="11589752" y="29718000"/>
                <a:ext cx="9067502" cy="1417376"/>
              </a:xfrm>
              <a:prstGeom prst="rect">
                <a:avLst/>
              </a:prstGeom>
            </p:spPr>
            <p:txBody>
              <a:bodyPr wrap="square">
                <a:spAutoFit/>
              </a:bodyPr>
              <a:lstStyle/>
              <a:p>
                <a:pPr algn="just"/>
                <a:r>
                  <a:rPr lang="en-US" dirty="0" smtClean="0"/>
                  <a:t> </a:t>
                </a:r>
                <a:r>
                  <a:rPr lang="en-US" dirty="0"/>
                  <a:t>We chose  </a:t>
                </a:r>
                <a14:m>
                  <m:oMath xmlns:m="http://schemas.openxmlformats.org/officeDocument/2006/math">
                    <m:acc>
                      <m:accPr>
                        <m:chr m:val="̅"/>
                        <m:ctrlPr>
                          <a:rPr lang="ru-RU" i="1">
                            <a:latin typeface="Cambria Math" panose="02040503050406030204" pitchFamily="18" charset="0"/>
                          </a:rPr>
                        </m:ctrlPr>
                      </m:accPr>
                      <m:e>
                        <m:sSup>
                          <m:sSupPr>
                            <m:ctrlPr>
                              <a:rPr lang="ru-RU" i="1">
                                <a:latin typeface="Cambria Math" panose="02040503050406030204" pitchFamily="18" charset="0"/>
                              </a:rPr>
                            </m:ctrlPr>
                          </m:sSupPr>
                          <m:e>
                            <m:r>
                              <m:rPr>
                                <m:sty m:val="p"/>
                              </m:rPr>
                              <a:rPr lang="en-US">
                                <a:latin typeface="Cambria Math" panose="02040503050406030204" pitchFamily="18" charset="0"/>
                              </a:rPr>
                              <m:t>Δ</m:t>
                            </m:r>
                            <m:r>
                              <a:rPr lang="en-US" i="1">
                                <a:latin typeface="Cambria Math" panose="02040503050406030204" pitchFamily="18" charset="0"/>
                              </a:rPr>
                              <m:t>𝜑</m:t>
                            </m:r>
                          </m:e>
                          <m:sup>
                            <m:r>
                              <a:rPr lang="en-US">
                                <a:latin typeface="Cambria Math" panose="02040503050406030204" pitchFamily="18" charset="0"/>
                              </a:rPr>
                              <m:t>2</m:t>
                            </m:r>
                          </m:sup>
                        </m:sSup>
                      </m:e>
                    </m:acc>
                  </m:oMath>
                </a14:m>
                <a:r>
                  <a:rPr lang="en-US" dirty="0"/>
                  <a:t> and </a:t>
                </a:r>
                <a14:m>
                  <m:oMath xmlns:m="http://schemas.openxmlformats.org/officeDocument/2006/math">
                    <m:acc>
                      <m:accPr>
                        <m:chr m:val="̅"/>
                        <m:ctrlPr>
                          <a:rPr lang="ru-RU" i="1">
                            <a:latin typeface="Cambria Math" panose="02040503050406030204" pitchFamily="18" charset="0"/>
                          </a:rPr>
                        </m:ctrlPr>
                      </m:accPr>
                      <m:e>
                        <m:sSup>
                          <m:sSupPr>
                            <m:ctrlPr>
                              <a:rPr lang="ru-RU" i="1">
                                <a:latin typeface="Cambria Math" panose="02040503050406030204" pitchFamily="18" charset="0"/>
                              </a:rPr>
                            </m:ctrlPr>
                          </m:sSupPr>
                          <m:e>
                            <m:r>
                              <m:rPr>
                                <m:sty m:val="p"/>
                              </m:rPr>
                              <a:rPr lang="en-US">
                                <a:latin typeface="Cambria Math" panose="02040503050406030204" pitchFamily="18" charset="0"/>
                              </a:rPr>
                              <m:t>Δ</m:t>
                            </m:r>
                            <m:r>
                              <a:rPr lang="en-US" i="1">
                                <a:latin typeface="Cambria Math" panose="02040503050406030204" pitchFamily="18" charset="0"/>
                              </a:rPr>
                              <m:t>𝑦</m:t>
                            </m:r>
                          </m:e>
                          <m:sup>
                            <m:r>
                              <a:rPr lang="en-US">
                                <a:latin typeface="Cambria Math" panose="02040503050406030204" pitchFamily="18" charset="0"/>
                              </a:rPr>
                              <m:t>2</m:t>
                            </m:r>
                          </m:sup>
                        </m:sSup>
                      </m:e>
                    </m:acc>
                  </m:oMath>
                </a14:m>
                <a:r>
                  <a:rPr lang="en-US" dirty="0"/>
                  <a:t> that equally contribute to the </a:t>
                </a:r>
                <a:r>
                  <a:rPr lang="en-US" dirty="0" err="1"/>
                  <a:t>rms</a:t>
                </a:r>
                <a:r>
                  <a:rPr lang="en-US" dirty="0"/>
                  <a:t> vertical closed orbit excursion and together give an </a:t>
                </a:r>
                <a:r>
                  <a:rPr lang="en-US" dirty="0" err="1"/>
                  <a:t>rms</a:t>
                </a:r>
                <a:r>
                  <a:rPr lang="en-US" dirty="0"/>
                  <a:t> closed orbit excursion of 200 </a:t>
                </a:r>
                <a14:m>
                  <m:oMath xmlns:m="http://schemas.openxmlformats.org/officeDocument/2006/math">
                    <m:r>
                      <a:rPr lang="en-US" i="1">
                        <a:latin typeface="Cambria Math" panose="02040503050406030204" pitchFamily="18" charset="0"/>
                      </a:rPr>
                      <m:t>𝜇</m:t>
                    </m:r>
                  </m:oMath>
                </a14:m>
                <a:r>
                  <a:rPr lang="en-US" dirty="0"/>
                  <a:t>m measured in RHIC. </a:t>
                </a:r>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1589752" y="29718000"/>
                <a:ext cx="9067502" cy="1417376"/>
              </a:xfrm>
              <a:prstGeom prst="rect">
                <a:avLst/>
              </a:prstGeom>
              <a:blipFill rotWithShape="0">
                <a:blip r:embed="rId22"/>
                <a:stretch>
                  <a:fillRect l="-1344" t="-1717" r="-1344" b="-1115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8" name="Прямоугольник 57"/>
              <p:cNvSpPr/>
              <p:nvPr/>
            </p:nvSpPr>
            <p:spPr>
              <a:xfrm>
                <a:off x="11734800" y="35509200"/>
                <a:ext cx="9067502" cy="1815882"/>
              </a:xfrm>
              <a:prstGeom prst="rect">
                <a:avLst/>
              </a:prstGeom>
            </p:spPr>
            <p:txBody>
              <a:bodyPr wrap="square">
                <a:spAutoFit/>
              </a:bodyPr>
              <a:lstStyle/>
              <a:p>
                <a:pPr algn="just"/>
                <a:r>
                  <a:rPr lang="en-US" dirty="0" smtClean="0"/>
                  <a:t>The calculation indicates </a:t>
                </a:r>
                <a:r>
                  <a:rPr lang="en-US" dirty="0"/>
                  <a:t>that, up to 100 GeV, the resonance strength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𝜔</m:t>
                        </m:r>
                      </m:e>
                    </m:d>
                  </m:oMath>
                </a14:m>
                <a:r>
                  <a:rPr lang="en-US" dirty="0" smtClean="0"/>
                  <a:t> does </a:t>
                </a:r>
                <a:r>
                  <a:rPr lang="en-US" dirty="0"/>
                  <a:t>not significantly exceed a value of 0.01. This means that the spin control system should provide a spin tune value much greater than that.</a:t>
                </a:r>
                <a:endParaRPr lang="ru-RU" dirty="0"/>
              </a:p>
            </p:txBody>
          </p:sp>
        </mc:Choice>
        <mc:Fallback xmlns="">
          <p:sp>
            <p:nvSpPr>
              <p:cNvPr id="58" name="Прямоугольник 57"/>
              <p:cNvSpPr>
                <a:spLocks noRot="1" noChangeAspect="1" noMove="1" noResize="1" noEditPoints="1" noAdjustHandles="1" noChangeArrowheads="1" noChangeShapeType="1" noTextEdit="1"/>
              </p:cNvSpPr>
              <p:nvPr/>
            </p:nvSpPr>
            <p:spPr>
              <a:xfrm>
                <a:off x="11734800" y="35509200"/>
                <a:ext cx="9067502" cy="1815882"/>
              </a:xfrm>
              <a:prstGeom prst="rect">
                <a:avLst/>
              </a:prstGeom>
              <a:blipFill rotWithShape="0">
                <a:blip r:embed="rId23"/>
                <a:stretch>
                  <a:fillRect l="-1345" t="-3356" r="-1345" b="-8389"/>
                </a:stretch>
              </a:blipFill>
            </p:spPr>
            <p:txBody>
              <a:bodyPr/>
              <a:lstStyle/>
              <a:p>
                <a:r>
                  <a:rPr lang="ru-RU">
                    <a:noFill/>
                  </a:rPr>
                  <a:t> </a:t>
                </a:r>
              </a:p>
            </p:txBody>
          </p:sp>
        </mc:Fallback>
      </mc:AlternateContent>
      <p:pic>
        <p:nvPicPr>
          <p:cNvPr id="4106" name="Picture 20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430000" y="42033099"/>
            <a:ext cx="1475446" cy="14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7174953" y="381416"/>
            <a:ext cx="5040000" cy="1847547"/>
          </a:xfrm>
          <a:prstGeom prst="rect">
            <a:avLst/>
          </a:prstGeom>
        </p:spPr>
      </p:pic>
      <p:pic>
        <p:nvPicPr>
          <p:cNvPr id="11" name="Рисунок 1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9641800" y="1933448"/>
            <a:ext cx="2520000" cy="2054617"/>
          </a:xfrm>
          <a:prstGeom prst="rect">
            <a:avLst/>
          </a:prstGeom>
        </p:spPr>
      </p:pic>
      <p:sp>
        <p:nvSpPr>
          <p:cNvPr id="59" name="TextBox 112"/>
          <p:cNvSpPr txBox="1">
            <a:spLocks noChangeArrowheads="1"/>
          </p:cNvSpPr>
          <p:nvPr/>
        </p:nvSpPr>
        <p:spPr bwMode="auto">
          <a:xfrm>
            <a:off x="12905446" y="42100136"/>
            <a:ext cx="19118604"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88900" algn="just" eaLnBrk="1" hangingPunct="1">
              <a:lnSpc>
                <a:spcPct val="120000"/>
              </a:lnSpc>
            </a:pPr>
            <a:r>
              <a:rPr lang="en-US" altLang="ru-RU" dirty="0"/>
              <a:t>Authored by Jefferson Science Associates, LLC under U.S. DOE </a:t>
            </a:r>
            <a:r>
              <a:rPr lang="en-US" altLang="ru-RU" dirty="0" smtClean="0"/>
              <a:t>Contract </a:t>
            </a:r>
            <a:r>
              <a:rPr lang="en-US" altLang="ru-RU" dirty="0"/>
              <a:t>No. </a:t>
            </a:r>
            <a:r>
              <a:rPr lang="en-US" altLang="ru-RU" dirty="0" smtClean="0"/>
              <a:t>DE-AC05-06OR23177 and </a:t>
            </a:r>
            <a:r>
              <a:rPr lang="en-US" altLang="ru-RU" dirty="0"/>
              <a:t>by Brookhaven Science Associates, LLC under Contract No. DE-AC02-98CH10886 with the U.S. Department of Energy</a:t>
            </a:r>
          </a:p>
        </p:txBody>
      </p:sp>
      <p:pic>
        <p:nvPicPr>
          <p:cNvPr id="60" name="Picture 3926" descr="JLab_logo_white-sm"/>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20750" y="1191543"/>
            <a:ext cx="52197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61"/>
          <p:cNvSpPr txBox="1"/>
          <p:nvPr/>
        </p:nvSpPr>
        <p:spPr>
          <a:xfrm>
            <a:off x="720750" y="503800"/>
            <a:ext cx="2395207"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MOPRB096</a:t>
            </a:r>
            <a:endParaRPr lang="en-US" sz="3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12800</TotalTime>
  <Words>929</Words>
  <Application>Microsoft Office PowerPoint</Application>
  <PresentationFormat>Custom</PresentationFormat>
  <Paragraphs>49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Arial Narrow</vt:lpstr>
      <vt:lpstr>Calibri</vt:lpstr>
      <vt:lpstr>Cambria Math</vt:lpstr>
      <vt:lpstr>Times New Roman</vt:lpstr>
      <vt:lpstr>Default Design</vt:lpstr>
      <vt:lpstr>PowerPoint Presentation</vt:lpstr>
    </vt:vector>
  </TitlesOfParts>
  <Company>IIT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dc:creator>
  <cp:lastModifiedBy>morozov</cp:lastModifiedBy>
  <cp:revision>464</cp:revision>
  <dcterms:created xsi:type="dcterms:W3CDTF">2003-04-07T21:48:10Z</dcterms:created>
  <dcterms:modified xsi:type="dcterms:W3CDTF">2019-05-14T20:36:07Z</dcterms:modified>
</cp:coreProperties>
</file>