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43891200"/>
  <p:notesSz cx="6934200" cy="92329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CC0066"/>
    <a:srgbClr val="FF5050"/>
    <a:srgbClr val="000099"/>
    <a:srgbClr val="003399"/>
    <a:srgbClr val="80808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7723" autoAdjust="0"/>
  </p:normalViewPr>
  <p:slideViewPr>
    <p:cSldViewPr>
      <p:cViewPr>
        <p:scale>
          <a:sx n="42" d="100"/>
          <a:sy n="42" d="100"/>
        </p:scale>
        <p:origin x="1014" y="30"/>
      </p:cViewPr>
      <p:guideLst>
        <p:guide orient="horz" pos="13824"/>
        <p:guide pos="10368"/>
      </p:guideLst>
    </p:cSldViewPr>
  </p:slideViewPr>
  <p:outlineViewPr>
    <p:cViewPr>
      <p:scale>
        <a:sx n="33" d="100"/>
        <a:sy n="33" d="100"/>
      </p:scale>
      <p:origin x="0" y="0"/>
    </p:cViewPr>
  </p:outlin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05138" cy="460375"/>
          </a:xfrm>
          <a:prstGeom prst="rect">
            <a:avLst/>
          </a:prstGeom>
          <a:noFill/>
          <a:ln w="9525">
            <a:noFill/>
            <a:miter lim="800000"/>
            <a:headEnd/>
            <a:tailEnd/>
          </a:ln>
        </p:spPr>
        <p:txBody>
          <a:bodyPr vert="horz" wrap="square" lIns="92372" tIns="46186" rIns="92372" bIns="46186" numCol="1" anchor="t" anchorCtr="0" compatLnSpc="1">
            <a:prstTxWarp prst="textNoShape">
              <a:avLst/>
            </a:prstTxWarp>
          </a:bodyPr>
          <a:lstStyle>
            <a:lvl1pPr defTabSz="890588" eaLnBrk="1" hangingPunct="1">
              <a:defRPr sz="1200"/>
            </a:lvl1pPr>
          </a:lstStyle>
          <a:p>
            <a:pPr>
              <a:defRPr/>
            </a:pPr>
            <a:endParaRPr lang="ru-RU"/>
          </a:p>
        </p:txBody>
      </p:sp>
      <p:sp>
        <p:nvSpPr>
          <p:cNvPr id="4099" name="Rectangle 1027"/>
          <p:cNvSpPr>
            <a:spLocks noGrp="1" noChangeArrowheads="1"/>
          </p:cNvSpPr>
          <p:nvPr>
            <p:ph type="dt" sz="quarter" idx="1"/>
          </p:nvPr>
        </p:nvSpPr>
        <p:spPr bwMode="auto">
          <a:xfrm>
            <a:off x="3929063" y="0"/>
            <a:ext cx="3005137" cy="460375"/>
          </a:xfrm>
          <a:prstGeom prst="rect">
            <a:avLst/>
          </a:prstGeom>
          <a:noFill/>
          <a:ln w="9525">
            <a:noFill/>
            <a:miter lim="800000"/>
            <a:headEnd/>
            <a:tailEnd/>
          </a:ln>
        </p:spPr>
        <p:txBody>
          <a:bodyPr vert="horz" wrap="square" lIns="92372" tIns="46186" rIns="92372" bIns="46186" numCol="1" anchor="t" anchorCtr="0" compatLnSpc="1">
            <a:prstTxWarp prst="textNoShape">
              <a:avLst/>
            </a:prstTxWarp>
          </a:bodyPr>
          <a:lstStyle>
            <a:lvl1pPr algn="r" defTabSz="890588" eaLnBrk="1" hangingPunct="1">
              <a:defRPr sz="1200"/>
            </a:lvl1pPr>
          </a:lstStyle>
          <a:p>
            <a:pPr>
              <a:defRPr/>
            </a:pPr>
            <a:endParaRPr lang="ru-RU"/>
          </a:p>
        </p:txBody>
      </p:sp>
      <p:sp>
        <p:nvSpPr>
          <p:cNvPr id="4100" name="Rectangle 1028"/>
          <p:cNvSpPr>
            <a:spLocks noGrp="1" noChangeArrowheads="1"/>
          </p:cNvSpPr>
          <p:nvPr>
            <p:ph type="ftr" sz="quarter" idx="2"/>
          </p:nvPr>
        </p:nvSpPr>
        <p:spPr bwMode="auto">
          <a:xfrm>
            <a:off x="0" y="8772525"/>
            <a:ext cx="3005138" cy="460375"/>
          </a:xfrm>
          <a:prstGeom prst="rect">
            <a:avLst/>
          </a:prstGeom>
          <a:noFill/>
          <a:ln w="9525">
            <a:noFill/>
            <a:miter lim="800000"/>
            <a:headEnd/>
            <a:tailEnd/>
          </a:ln>
        </p:spPr>
        <p:txBody>
          <a:bodyPr vert="horz" wrap="square" lIns="92372" tIns="46186" rIns="92372" bIns="46186" numCol="1" anchor="b" anchorCtr="0" compatLnSpc="1">
            <a:prstTxWarp prst="textNoShape">
              <a:avLst/>
            </a:prstTxWarp>
          </a:bodyPr>
          <a:lstStyle>
            <a:lvl1pPr defTabSz="890588" eaLnBrk="1" hangingPunct="1">
              <a:defRPr sz="1200"/>
            </a:lvl1pPr>
          </a:lstStyle>
          <a:p>
            <a:pPr>
              <a:defRPr/>
            </a:pPr>
            <a:endParaRPr lang="ru-RU"/>
          </a:p>
        </p:txBody>
      </p:sp>
      <p:sp>
        <p:nvSpPr>
          <p:cNvPr id="4101" name="Rectangle 1029"/>
          <p:cNvSpPr>
            <a:spLocks noGrp="1" noChangeArrowheads="1"/>
          </p:cNvSpPr>
          <p:nvPr>
            <p:ph type="sldNum" sz="quarter" idx="3"/>
          </p:nvPr>
        </p:nvSpPr>
        <p:spPr bwMode="auto">
          <a:xfrm>
            <a:off x="3929063" y="8772525"/>
            <a:ext cx="3005137" cy="460375"/>
          </a:xfrm>
          <a:prstGeom prst="rect">
            <a:avLst/>
          </a:prstGeom>
          <a:noFill/>
          <a:ln w="9525">
            <a:noFill/>
            <a:miter lim="800000"/>
            <a:headEnd/>
            <a:tailEnd/>
          </a:ln>
        </p:spPr>
        <p:txBody>
          <a:bodyPr vert="horz" wrap="square" lIns="92372" tIns="46186" rIns="92372" bIns="46186" numCol="1" anchor="b" anchorCtr="0" compatLnSpc="1">
            <a:prstTxWarp prst="textNoShape">
              <a:avLst/>
            </a:prstTxWarp>
          </a:bodyPr>
          <a:lstStyle>
            <a:lvl1pPr algn="r" defTabSz="890588" eaLnBrk="1" hangingPunct="1">
              <a:defRPr sz="1200">
                <a:cs typeface="Times New Roman" panose="02020603050405020304" pitchFamily="18" charset="0"/>
              </a:defRPr>
            </a:lvl1pPr>
          </a:lstStyle>
          <a:p>
            <a:pPr>
              <a:defRPr/>
            </a:pPr>
            <a:fld id="{006CB10F-C4CB-406D-887E-DEF5DDD88616}" type="slidenum">
              <a:rPr lang="ar-SA" altLang="ru-RU"/>
              <a:pPr>
                <a:defRPr/>
              </a:pPr>
              <a:t>‹#›</a:t>
            </a:fld>
            <a:endParaRPr lang="en-US" altLang="ru-RU"/>
          </a:p>
        </p:txBody>
      </p:sp>
    </p:spTree>
    <p:extLst>
      <p:ext uri="{BB962C8B-B14F-4D97-AF65-F5344CB8AC3E}">
        <p14:creationId xmlns:p14="http://schemas.microsoft.com/office/powerpoint/2010/main" val="4168824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05138" cy="460375"/>
          </a:xfrm>
          <a:prstGeom prst="rect">
            <a:avLst/>
          </a:prstGeom>
          <a:noFill/>
          <a:ln w="9525">
            <a:noFill/>
            <a:miter lim="800000"/>
            <a:headEnd/>
            <a:tailEnd/>
          </a:ln>
        </p:spPr>
        <p:txBody>
          <a:bodyPr vert="horz" wrap="square" lIns="92372" tIns="46186" rIns="92372" bIns="46186" numCol="1" anchor="t" anchorCtr="0" compatLnSpc="1">
            <a:prstTxWarp prst="textNoShape">
              <a:avLst/>
            </a:prstTxWarp>
          </a:bodyPr>
          <a:lstStyle>
            <a:lvl1pPr defTabSz="890588" eaLnBrk="1" hangingPunct="1">
              <a:defRPr sz="1200"/>
            </a:lvl1pPr>
          </a:lstStyle>
          <a:p>
            <a:pPr>
              <a:defRPr/>
            </a:pPr>
            <a:endParaRPr lang="ru-RU"/>
          </a:p>
        </p:txBody>
      </p:sp>
      <p:sp>
        <p:nvSpPr>
          <p:cNvPr id="9219" name="Rectangle 3"/>
          <p:cNvSpPr>
            <a:spLocks noGrp="1" noChangeArrowheads="1"/>
          </p:cNvSpPr>
          <p:nvPr>
            <p:ph type="dt" idx="1"/>
          </p:nvPr>
        </p:nvSpPr>
        <p:spPr bwMode="auto">
          <a:xfrm>
            <a:off x="3927475" y="0"/>
            <a:ext cx="3005138" cy="460375"/>
          </a:xfrm>
          <a:prstGeom prst="rect">
            <a:avLst/>
          </a:prstGeom>
          <a:noFill/>
          <a:ln w="9525">
            <a:noFill/>
            <a:miter lim="800000"/>
            <a:headEnd/>
            <a:tailEnd/>
          </a:ln>
        </p:spPr>
        <p:txBody>
          <a:bodyPr vert="horz" wrap="square" lIns="92372" tIns="46186" rIns="92372" bIns="46186" numCol="1" anchor="t" anchorCtr="0" compatLnSpc="1">
            <a:prstTxWarp prst="textNoShape">
              <a:avLst/>
            </a:prstTxWarp>
          </a:bodyPr>
          <a:lstStyle>
            <a:lvl1pPr algn="r" defTabSz="890588" eaLnBrk="1" hangingPunct="1">
              <a:defRPr sz="1200"/>
            </a:lvl1pPr>
          </a:lstStyle>
          <a:p>
            <a:pPr>
              <a:defRPr/>
            </a:pPr>
            <a:endParaRPr lang="ru-RU"/>
          </a:p>
        </p:txBody>
      </p:sp>
      <p:sp>
        <p:nvSpPr>
          <p:cNvPr id="2052" name="Rectangle 4"/>
          <p:cNvSpPr>
            <a:spLocks noGrp="1" noRot="1" noChangeAspect="1" noChangeArrowheads="1" noTextEdit="1"/>
          </p:cNvSpPr>
          <p:nvPr>
            <p:ph type="sldImg" idx="2"/>
          </p:nvPr>
        </p:nvSpPr>
        <p:spPr bwMode="auto">
          <a:xfrm>
            <a:off x="2168525" y="692150"/>
            <a:ext cx="25971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p:spPr>
        <p:txBody>
          <a:bodyPr vert="horz" wrap="square" lIns="92372" tIns="46186" rIns="92372" bIns="46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770938"/>
            <a:ext cx="3005138" cy="460375"/>
          </a:xfrm>
          <a:prstGeom prst="rect">
            <a:avLst/>
          </a:prstGeom>
          <a:noFill/>
          <a:ln w="9525">
            <a:noFill/>
            <a:miter lim="800000"/>
            <a:headEnd/>
            <a:tailEnd/>
          </a:ln>
        </p:spPr>
        <p:txBody>
          <a:bodyPr vert="horz" wrap="square" lIns="92372" tIns="46186" rIns="92372" bIns="46186" numCol="1" anchor="b" anchorCtr="0" compatLnSpc="1">
            <a:prstTxWarp prst="textNoShape">
              <a:avLst/>
            </a:prstTxWarp>
          </a:bodyPr>
          <a:lstStyle>
            <a:lvl1pPr defTabSz="890588" eaLnBrk="1" hangingPunct="1">
              <a:defRPr sz="1200"/>
            </a:lvl1pPr>
          </a:lstStyle>
          <a:p>
            <a:pPr>
              <a:defRPr/>
            </a:pPr>
            <a:endParaRPr lang="ru-RU"/>
          </a:p>
        </p:txBody>
      </p:sp>
      <p:sp>
        <p:nvSpPr>
          <p:cNvPr id="9223" name="Rectangle 7"/>
          <p:cNvSpPr>
            <a:spLocks noGrp="1" noChangeArrowheads="1"/>
          </p:cNvSpPr>
          <p:nvPr>
            <p:ph type="sldNum" sz="quarter" idx="5"/>
          </p:nvPr>
        </p:nvSpPr>
        <p:spPr bwMode="auto">
          <a:xfrm>
            <a:off x="3927475" y="8770938"/>
            <a:ext cx="3005138" cy="460375"/>
          </a:xfrm>
          <a:prstGeom prst="rect">
            <a:avLst/>
          </a:prstGeom>
          <a:noFill/>
          <a:ln w="9525">
            <a:noFill/>
            <a:miter lim="800000"/>
            <a:headEnd/>
            <a:tailEnd/>
          </a:ln>
        </p:spPr>
        <p:txBody>
          <a:bodyPr vert="horz" wrap="square" lIns="92372" tIns="46186" rIns="92372" bIns="46186" numCol="1" anchor="b" anchorCtr="0" compatLnSpc="1">
            <a:prstTxWarp prst="textNoShape">
              <a:avLst/>
            </a:prstTxWarp>
          </a:bodyPr>
          <a:lstStyle>
            <a:lvl1pPr algn="r" defTabSz="890588" eaLnBrk="1" hangingPunct="1">
              <a:defRPr sz="1200">
                <a:cs typeface="Times New Roman" panose="02020603050405020304" pitchFamily="18" charset="0"/>
              </a:defRPr>
            </a:lvl1pPr>
          </a:lstStyle>
          <a:p>
            <a:pPr>
              <a:defRPr/>
            </a:pPr>
            <a:fld id="{7F86D405-F971-43D1-A938-A392F9BF3E46}" type="slidenum">
              <a:rPr lang="ar-SA" altLang="ru-RU"/>
              <a:pPr>
                <a:defRPr/>
              </a:pPr>
              <a:t>‹#›</a:t>
            </a:fld>
            <a:endParaRPr lang="en-US" altLang="ru-RU"/>
          </a:p>
        </p:txBody>
      </p:sp>
    </p:spTree>
    <p:extLst>
      <p:ext uri="{BB962C8B-B14F-4D97-AF65-F5344CB8AC3E}">
        <p14:creationId xmlns:p14="http://schemas.microsoft.com/office/powerpoint/2010/main" val="1587492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spcBef>
                <a:spcPct val="30000"/>
              </a:spcBef>
              <a:defRPr sz="1200">
                <a:solidFill>
                  <a:schemeClr val="tx1"/>
                </a:solidFill>
                <a:latin typeface="Times New Roman" panose="02020603050405020304" pitchFamily="18" charset="0"/>
              </a:defRPr>
            </a:lvl1pPr>
            <a:lvl2pPr marL="742950" indent="-285750" defTabSz="890588">
              <a:spcBef>
                <a:spcPct val="30000"/>
              </a:spcBef>
              <a:defRPr sz="1200">
                <a:solidFill>
                  <a:schemeClr val="tx1"/>
                </a:solidFill>
                <a:latin typeface="Times New Roman" panose="02020603050405020304" pitchFamily="18" charset="0"/>
              </a:defRPr>
            </a:lvl2pPr>
            <a:lvl3pPr marL="1143000" indent="-228600" defTabSz="890588">
              <a:spcBef>
                <a:spcPct val="30000"/>
              </a:spcBef>
              <a:defRPr sz="1200">
                <a:solidFill>
                  <a:schemeClr val="tx1"/>
                </a:solidFill>
                <a:latin typeface="Times New Roman" panose="02020603050405020304" pitchFamily="18" charset="0"/>
              </a:defRPr>
            </a:lvl3pPr>
            <a:lvl4pPr marL="1600200" indent="-228600" defTabSz="890588">
              <a:spcBef>
                <a:spcPct val="30000"/>
              </a:spcBef>
              <a:defRPr sz="1200">
                <a:solidFill>
                  <a:schemeClr val="tx1"/>
                </a:solidFill>
                <a:latin typeface="Times New Roman" panose="02020603050405020304" pitchFamily="18" charset="0"/>
              </a:defRPr>
            </a:lvl4pPr>
            <a:lvl5pPr marL="2057400" indent="-228600" defTabSz="890588">
              <a:spcBef>
                <a:spcPct val="30000"/>
              </a:spcBef>
              <a:defRPr sz="1200">
                <a:solidFill>
                  <a:schemeClr val="tx1"/>
                </a:solidFill>
                <a:latin typeface="Times New Roman" panose="02020603050405020304" pitchFamily="18" charset="0"/>
              </a:defRPr>
            </a:lvl5pPr>
            <a:lvl6pPr marL="2514600" indent="-228600" defTabSz="8905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905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905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905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A59F7C-FB03-4CB3-B25D-162482B76B5F}" type="slidenum">
              <a:rPr lang="ar-SA" altLang="ru-RU" smtClean="0"/>
              <a:pPr>
                <a:spcBef>
                  <a:spcPct val="0"/>
                </a:spcBef>
              </a:pPr>
              <a:t>1</a:t>
            </a:fld>
            <a:endParaRPr lang="en-US" altLang="ru-RU"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65410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24871363"/>
            <a:ext cx="23044150" cy="11217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52A4B25-718B-41A3-8ADA-2BA89B06EF8E}" type="slidenum">
              <a:rPr lang="ar-SA" altLang="ru-RU"/>
              <a:pPr>
                <a:defRPr/>
              </a:pPr>
              <a:t>‹#›</a:t>
            </a:fld>
            <a:endParaRPr lang="en-US" altLang="ru-RU"/>
          </a:p>
        </p:txBody>
      </p:sp>
    </p:spTree>
    <p:extLst>
      <p:ext uri="{BB962C8B-B14F-4D97-AF65-F5344CB8AC3E}">
        <p14:creationId xmlns:p14="http://schemas.microsoft.com/office/powerpoint/2010/main" val="389204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A92831E-23E3-4E9F-8127-B244CD4EDAED}" type="slidenum">
              <a:rPr lang="ar-SA" altLang="ru-RU"/>
              <a:pPr>
                <a:defRPr/>
              </a:pPr>
              <a:t>‹#›</a:t>
            </a:fld>
            <a:endParaRPr lang="en-US" altLang="ru-RU"/>
          </a:p>
        </p:txBody>
      </p:sp>
    </p:spTree>
    <p:extLst>
      <p:ext uri="{BB962C8B-B14F-4D97-AF65-F5344CB8AC3E}">
        <p14:creationId xmlns:p14="http://schemas.microsoft.com/office/powerpoint/2010/main" val="104148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3725" y="3902075"/>
            <a:ext cx="6994525" cy="35112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0150" y="3902075"/>
            <a:ext cx="20831175" cy="35112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8FCBA11-A53F-41F3-AAE6-9B00A5D6C3B7}" type="slidenum">
              <a:rPr lang="ar-SA" altLang="ru-RU"/>
              <a:pPr>
                <a:defRPr/>
              </a:pPr>
              <a:t>‹#›</a:t>
            </a:fld>
            <a:endParaRPr lang="en-US" altLang="ru-RU"/>
          </a:p>
        </p:txBody>
      </p:sp>
    </p:spTree>
    <p:extLst>
      <p:ext uri="{BB962C8B-B14F-4D97-AF65-F5344CB8AC3E}">
        <p14:creationId xmlns:p14="http://schemas.microsoft.com/office/powerpoint/2010/main" val="25599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5E3F6FF-95C6-4964-8FB8-EAF6C9D138BA}" type="slidenum">
              <a:rPr lang="ar-SA" altLang="ru-RU"/>
              <a:pPr>
                <a:defRPr/>
              </a:pPr>
              <a:t>‹#›</a:t>
            </a:fld>
            <a:endParaRPr lang="en-US" altLang="ru-RU"/>
          </a:p>
        </p:txBody>
      </p:sp>
    </p:spTree>
    <p:extLst>
      <p:ext uri="{BB962C8B-B14F-4D97-AF65-F5344CB8AC3E}">
        <p14:creationId xmlns:p14="http://schemas.microsoft.com/office/powerpoint/2010/main" val="327190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ADD0B57-219C-4A0D-94ED-3C4A29DA33D5}" type="slidenum">
              <a:rPr lang="ar-SA" altLang="ru-RU"/>
              <a:pPr>
                <a:defRPr/>
              </a:pPr>
              <a:t>‹#›</a:t>
            </a:fld>
            <a:endParaRPr lang="en-US" altLang="ru-RU"/>
          </a:p>
        </p:txBody>
      </p:sp>
    </p:spTree>
    <p:extLst>
      <p:ext uri="{BB962C8B-B14F-4D97-AF65-F5344CB8AC3E}">
        <p14:creationId xmlns:p14="http://schemas.microsoft.com/office/powerpoint/2010/main" val="98458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0150" y="12679363"/>
            <a:ext cx="13912850"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12679363"/>
            <a:ext cx="13912850"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869BA5D-44D6-44D1-BBB3-BC582CD53799}" type="slidenum">
              <a:rPr lang="ar-SA" altLang="ru-RU"/>
              <a:pPr>
                <a:defRPr/>
              </a:pPr>
              <a:t>‹#›</a:t>
            </a:fld>
            <a:endParaRPr lang="en-US" altLang="ru-RU"/>
          </a:p>
        </p:txBody>
      </p:sp>
    </p:spTree>
    <p:extLst>
      <p:ext uri="{BB962C8B-B14F-4D97-AF65-F5344CB8AC3E}">
        <p14:creationId xmlns:p14="http://schemas.microsoft.com/office/powerpoint/2010/main" val="273219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57363"/>
            <a:ext cx="29625925"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EC97B84-2982-4C21-B052-E39EC908959E}" type="slidenum">
              <a:rPr lang="ar-SA" altLang="ru-RU"/>
              <a:pPr>
                <a:defRPr/>
              </a:pPr>
              <a:t>‹#›</a:t>
            </a:fld>
            <a:endParaRPr lang="en-US" altLang="ru-RU"/>
          </a:p>
        </p:txBody>
      </p:sp>
    </p:spTree>
    <p:extLst>
      <p:ext uri="{BB962C8B-B14F-4D97-AF65-F5344CB8AC3E}">
        <p14:creationId xmlns:p14="http://schemas.microsoft.com/office/powerpoint/2010/main" val="45489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97278A9-202B-4693-A7F0-B4BD584B12C5}" type="slidenum">
              <a:rPr lang="ar-SA" altLang="ru-RU"/>
              <a:pPr>
                <a:defRPr/>
              </a:pPr>
              <a:t>‹#›</a:t>
            </a:fld>
            <a:endParaRPr lang="en-US" altLang="ru-RU"/>
          </a:p>
        </p:txBody>
      </p:sp>
    </p:spTree>
    <p:extLst>
      <p:ext uri="{BB962C8B-B14F-4D97-AF65-F5344CB8AC3E}">
        <p14:creationId xmlns:p14="http://schemas.microsoft.com/office/powerpoint/2010/main" val="393290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7368A08-20A6-4716-A556-DC3E68C2286C}" type="slidenum">
              <a:rPr lang="ar-SA" altLang="ru-RU"/>
              <a:pPr>
                <a:defRPr/>
              </a:pPr>
              <a:t>‹#›</a:t>
            </a:fld>
            <a:endParaRPr lang="en-US" altLang="ru-RU"/>
          </a:p>
        </p:txBody>
      </p:sp>
    </p:spTree>
    <p:extLst>
      <p:ext uri="{BB962C8B-B14F-4D97-AF65-F5344CB8AC3E}">
        <p14:creationId xmlns:p14="http://schemas.microsoft.com/office/powerpoint/2010/main" val="261309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E3AA2FE-55AF-428B-8BFC-99B57BBECBE4}" type="slidenum">
              <a:rPr lang="ar-SA" altLang="ru-RU"/>
              <a:pPr>
                <a:defRPr/>
              </a:pPr>
              <a:t>‹#›</a:t>
            </a:fld>
            <a:endParaRPr lang="en-US" altLang="ru-RU"/>
          </a:p>
        </p:txBody>
      </p:sp>
    </p:spTree>
    <p:extLst>
      <p:ext uri="{BB962C8B-B14F-4D97-AF65-F5344CB8AC3E}">
        <p14:creationId xmlns:p14="http://schemas.microsoft.com/office/powerpoint/2010/main" val="232590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DB37F90-3F03-4E1F-BE9D-FCBF8BF100AA}" type="slidenum">
              <a:rPr lang="ar-SA" altLang="ru-RU"/>
              <a:pPr>
                <a:defRPr/>
              </a:pPr>
              <a:t>‹#›</a:t>
            </a:fld>
            <a:endParaRPr lang="en-US" altLang="ru-RU"/>
          </a:p>
        </p:txBody>
      </p:sp>
    </p:spTree>
    <p:extLst>
      <p:ext uri="{BB962C8B-B14F-4D97-AF65-F5344CB8AC3E}">
        <p14:creationId xmlns:p14="http://schemas.microsoft.com/office/powerpoint/2010/main" val="67736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70150" y="3902075"/>
            <a:ext cx="279781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ru-RU" smtClean="0"/>
              <a:t>Click to edit Master title style</a:t>
            </a:r>
          </a:p>
        </p:txBody>
      </p:sp>
      <p:sp>
        <p:nvSpPr>
          <p:cNvPr id="1027" name="Rectangle 3"/>
          <p:cNvSpPr>
            <a:spLocks noGrp="1" noChangeArrowheads="1"/>
          </p:cNvSpPr>
          <p:nvPr>
            <p:ph type="body" idx="1"/>
          </p:nvPr>
        </p:nvSpPr>
        <p:spPr bwMode="auto">
          <a:xfrm>
            <a:off x="2470150" y="12679363"/>
            <a:ext cx="27978100" cy="263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28" name="Rectangle 4"/>
          <p:cNvSpPr>
            <a:spLocks noGrp="1" noChangeArrowheads="1"/>
          </p:cNvSpPr>
          <p:nvPr>
            <p:ph type="dt" sz="half" idx="2"/>
          </p:nvPr>
        </p:nvSpPr>
        <p:spPr bwMode="auto">
          <a:xfrm>
            <a:off x="2470150" y="39989125"/>
            <a:ext cx="68580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eaLnBrk="1" hangingPunct="1">
              <a:defRPr sz="6700"/>
            </a:lvl1pPr>
          </a:lstStyle>
          <a:p>
            <a:pPr>
              <a:defRPr/>
            </a:pPr>
            <a:endParaRPr lang="ru-RU"/>
          </a:p>
        </p:txBody>
      </p:sp>
      <p:sp>
        <p:nvSpPr>
          <p:cNvPr id="1029" name="Rectangle 5"/>
          <p:cNvSpPr>
            <a:spLocks noGrp="1" noChangeArrowheads="1"/>
          </p:cNvSpPr>
          <p:nvPr>
            <p:ph type="ftr" sz="quarter" idx="3"/>
          </p:nvPr>
        </p:nvSpPr>
        <p:spPr bwMode="auto">
          <a:xfrm>
            <a:off x="11245850" y="39989125"/>
            <a:ext cx="104267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eaLnBrk="1" hangingPunct="1">
              <a:defRPr sz="6700"/>
            </a:lvl1pPr>
          </a:lstStyle>
          <a:p>
            <a:pPr>
              <a:defRPr/>
            </a:pPr>
            <a:endParaRPr lang="ru-RU"/>
          </a:p>
        </p:txBody>
      </p:sp>
      <p:sp>
        <p:nvSpPr>
          <p:cNvPr id="1030" name="Rectangle 6"/>
          <p:cNvSpPr>
            <a:spLocks noGrp="1" noChangeArrowheads="1"/>
          </p:cNvSpPr>
          <p:nvPr>
            <p:ph type="sldNum" sz="quarter" idx="4"/>
          </p:nvPr>
        </p:nvSpPr>
        <p:spPr bwMode="auto">
          <a:xfrm>
            <a:off x="23590250" y="39989125"/>
            <a:ext cx="68580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eaLnBrk="1" hangingPunct="1">
              <a:defRPr sz="6700">
                <a:cs typeface="Times New Roman" panose="02020603050405020304" pitchFamily="18" charset="0"/>
              </a:defRPr>
            </a:lvl1pPr>
          </a:lstStyle>
          <a:p>
            <a:pPr>
              <a:defRPr/>
            </a:pPr>
            <a:fld id="{80A9D950-AB2B-454F-8D96-77798B1E5AE4}" type="slidenum">
              <a:rPr lang="ar-SA"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fontAlgn="base">
        <a:spcBef>
          <a:spcPct val="0"/>
        </a:spcBef>
        <a:spcAft>
          <a:spcPct val="0"/>
        </a:spcAft>
        <a:defRPr sz="21100">
          <a:solidFill>
            <a:schemeClr val="tx2"/>
          </a:solidFill>
          <a:latin typeface="Times New Roman" pitchFamily="18" charset="0"/>
        </a:defRPr>
      </a:lvl6pPr>
      <a:lvl7pPr marL="914400" algn="ctr" defTabSz="4389438" rtl="0" fontAlgn="base">
        <a:spcBef>
          <a:spcPct val="0"/>
        </a:spcBef>
        <a:spcAft>
          <a:spcPct val="0"/>
        </a:spcAft>
        <a:defRPr sz="21100">
          <a:solidFill>
            <a:schemeClr val="tx2"/>
          </a:solidFill>
          <a:latin typeface="Times New Roman" pitchFamily="18" charset="0"/>
        </a:defRPr>
      </a:lvl7pPr>
      <a:lvl8pPr marL="1371600" algn="ctr" defTabSz="4389438" rtl="0" fontAlgn="base">
        <a:spcBef>
          <a:spcPct val="0"/>
        </a:spcBef>
        <a:spcAft>
          <a:spcPct val="0"/>
        </a:spcAft>
        <a:defRPr sz="21100">
          <a:solidFill>
            <a:schemeClr val="tx2"/>
          </a:solidFill>
          <a:latin typeface="Times New Roman" pitchFamily="18" charset="0"/>
        </a:defRPr>
      </a:lvl8pPr>
      <a:lvl9pPr marL="1828800" algn="ctr" defTabSz="4389438" rtl="0" fontAlgn="base">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10" y="1884114"/>
            <a:ext cx="4320000" cy="2911648"/>
          </a:xfrm>
          <a:prstGeom prst="rect">
            <a:avLst/>
          </a:prstGeom>
        </p:spPr>
      </p:pic>
      <p:sp>
        <p:nvSpPr>
          <p:cNvPr id="4098" name="AutoShape 3854"/>
          <p:cNvSpPr>
            <a:spLocks noChangeArrowheads="1"/>
          </p:cNvSpPr>
          <p:nvPr/>
        </p:nvSpPr>
        <p:spPr bwMode="auto">
          <a:xfrm>
            <a:off x="685800" y="4194000"/>
            <a:ext cx="31699200" cy="39384000"/>
          </a:xfrm>
          <a:prstGeom prst="roundRect">
            <a:avLst>
              <a:gd name="adj" fmla="val 1949"/>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endParaRPr lang="ru-RU" altLang="ru-RU" sz="2800" dirty="0"/>
          </a:p>
        </p:txBody>
      </p:sp>
      <p:sp>
        <p:nvSpPr>
          <p:cNvPr id="4101" name="Rectangle 3853"/>
          <p:cNvSpPr>
            <a:spLocks noChangeArrowheads="1"/>
          </p:cNvSpPr>
          <p:nvPr/>
        </p:nvSpPr>
        <p:spPr bwMode="auto">
          <a:xfrm>
            <a:off x="914400" y="-1"/>
            <a:ext cx="30937200" cy="405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457200" tIns="502920" rIns="457200" bIns="50292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5400" dirty="0">
                <a:latin typeface="Arial Black" panose="020B0A04020102020204" pitchFamily="34" charset="0"/>
              </a:rPr>
              <a:t>EXPERIMENTAL VERIFICATION OF </a:t>
            </a:r>
            <a:r>
              <a:rPr lang="en-US" altLang="ru-RU" sz="5400" dirty="0" smtClean="0">
                <a:latin typeface="Arial Black" panose="020B0A04020102020204" pitchFamily="34" charset="0"/>
              </a:rPr>
              <a:t/>
            </a:r>
            <a:br>
              <a:rPr lang="en-US" altLang="ru-RU" sz="5400" dirty="0" smtClean="0">
                <a:latin typeface="Arial Black" panose="020B0A04020102020204" pitchFamily="34" charset="0"/>
              </a:rPr>
            </a:br>
            <a:r>
              <a:rPr lang="en-US" altLang="ru-RU" sz="5400" dirty="0" smtClean="0">
                <a:latin typeface="Arial Black" panose="020B0A04020102020204" pitchFamily="34" charset="0"/>
              </a:rPr>
              <a:t>TRANSPARENT </a:t>
            </a:r>
            <a:r>
              <a:rPr lang="en-US" altLang="ru-RU" sz="5400" dirty="0">
                <a:latin typeface="Arial Black" panose="020B0A04020102020204" pitchFamily="34" charset="0"/>
              </a:rPr>
              <a:t>SPIN MODE IN RHIC</a:t>
            </a:r>
            <a:r>
              <a:rPr lang="en-US" altLang="ru-RU" sz="5400" dirty="0" smtClean="0">
                <a:latin typeface="Arial Black" panose="020B0A04020102020204" pitchFamily="34" charset="0"/>
              </a:rPr>
              <a:t/>
            </a:r>
            <a:br>
              <a:rPr lang="en-US" altLang="ru-RU" sz="5400" dirty="0" smtClean="0">
                <a:latin typeface="Arial Black" panose="020B0A04020102020204" pitchFamily="34" charset="0"/>
              </a:rPr>
            </a:br>
            <a:r>
              <a:rPr lang="en-GB" altLang="ru-RU" sz="4000" b="1" dirty="0">
                <a:solidFill>
                  <a:srgbClr val="0099FF"/>
                </a:solidFill>
                <a:latin typeface="Arial" panose="020B0604020202020204" pitchFamily="34" charset="0"/>
              </a:rPr>
              <a:t>V.S. </a:t>
            </a:r>
            <a:r>
              <a:rPr lang="en-GB" altLang="ru-RU" sz="4000" b="1" dirty="0" smtClean="0">
                <a:solidFill>
                  <a:srgbClr val="0099FF"/>
                </a:solidFill>
                <a:latin typeface="Arial" panose="020B0604020202020204" pitchFamily="34" charset="0"/>
              </a:rPr>
              <a:t>Morozov</a:t>
            </a:r>
            <a:r>
              <a:rPr lang="en-US" altLang="ru-RU" sz="4000" b="1" baseline="30000" dirty="0" smtClean="0">
                <a:solidFill>
                  <a:srgbClr val="0099FF"/>
                </a:solidFill>
                <a:latin typeface="Arial" panose="020B0604020202020204" pitchFamily="34" charset="0"/>
              </a:rPr>
              <a:t>1</a:t>
            </a:r>
            <a:r>
              <a:rPr lang="en-GB" altLang="ru-RU" sz="4000" b="1" dirty="0" smtClean="0">
                <a:solidFill>
                  <a:srgbClr val="0099FF"/>
                </a:solidFill>
                <a:latin typeface="Arial" panose="020B0604020202020204" pitchFamily="34" charset="0"/>
              </a:rPr>
              <a:t>,</a:t>
            </a:r>
            <a:r>
              <a:rPr lang="en-US" altLang="ru-RU" sz="4000" b="1" dirty="0" smtClean="0">
                <a:solidFill>
                  <a:srgbClr val="0099FF"/>
                </a:solidFill>
                <a:latin typeface="Arial" panose="020B0604020202020204" pitchFamily="34" charset="0"/>
              </a:rPr>
              <a:t> </a:t>
            </a:r>
            <a:r>
              <a:rPr lang="en-GB" altLang="ru-RU" sz="4000" b="1" dirty="0" err="1">
                <a:solidFill>
                  <a:srgbClr val="0099FF"/>
                </a:solidFill>
                <a:latin typeface="Arial" panose="020B0604020202020204" pitchFamily="34" charset="0"/>
              </a:rPr>
              <a:t>Ya.S</a:t>
            </a:r>
            <a:r>
              <a:rPr lang="en-GB" altLang="ru-RU" sz="4000" b="1" dirty="0">
                <a:solidFill>
                  <a:srgbClr val="0099FF"/>
                </a:solidFill>
                <a:latin typeface="Arial" panose="020B0604020202020204" pitchFamily="34" charset="0"/>
              </a:rPr>
              <a:t>. </a:t>
            </a:r>
            <a:r>
              <a:rPr lang="en-GB" altLang="ru-RU" sz="4000" b="1" dirty="0" smtClean="0">
                <a:solidFill>
                  <a:srgbClr val="0099FF"/>
                </a:solidFill>
                <a:latin typeface="Arial" panose="020B0604020202020204" pitchFamily="34" charset="0"/>
              </a:rPr>
              <a:t>Derbenev</a:t>
            </a:r>
            <a:r>
              <a:rPr lang="en-GB" altLang="ru-RU" sz="4000" b="1" baseline="30000" dirty="0" smtClean="0">
                <a:solidFill>
                  <a:srgbClr val="0099FF"/>
                </a:solidFill>
                <a:latin typeface="Arial" panose="020B0604020202020204" pitchFamily="34" charset="0"/>
              </a:rPr>
              <a:t>1</a:t>
            </a:r>
            <a:r>
              <a:rPr lang="en-GB" altLang="ru-RU" sz="4000" b="1" dirty="0" smtClean="0">
                <a:solidFill>
                  <a:srgbClr val="0099FF"/>
                </a:solidFill>
                <a:latin typeface="Arial" panose="020B0604020202020204" pitchFamily="34" charset="0"/>
              </a:rPr>
              <a:t>, </a:t>
            </a:r>
            <a:r>
              <a:rPr lang="en-GB" altLang="ru-RU" sz="4000" b="1" dirty="0">
                <a:solidFill>
                  <a:srgbClr val="0099FF"/>
                </a:solidFill>
                <a:latin typeface="Arial" panose="020B0604020202020204" pitchFamily="34" charset="0"/>
              </a:rPr>
              <a:t>F. </a:t>
            </a:r>
            <a:r>
              <a:rPr lang="en-GB" altLang="ru-RU" sz="4000" b="1" dirty="0" smtClean="0">
                <a:solidFill>
                  <a:srgbClr val="0099FF"/>
                </a:solidFill>
                <a:latin typeface="Arial" panose="020B0604020202020204" pitchFamily="34" charset="0"/>
              </a:rPr>
              <a:t>Lin</a:t>
            </a:r>
            <a:r>
              <a:rPr lang="en-US" altLang="ru-RU" sz="4000" b="1" baseline="30000" dirty="0" smtClean="0">
                <a:solidFill>
                  <a:srgbClr val="0099FF"/>
                </a:solidFill>
                <a:latin typeface="Arial" panose="020B0604020202020204" pitchFamily="34" charset="0"/>
              </a:rPr>
              <a:t>1</a:t>
            </a:r>
            <a:r>
              <a:rPr lang="en-GB" altLang="ru-RU" sz="4000" b="1" dirty="0" smtClean="0">
                <a:solidFill>
                  <a:srgbClr val="0099FF"/>
                </a:solidFill>
                <a:latin typeface="Arial" panose="020B0604020202020204" pitchFamily="34" charset="0"/>
              </a:rPr>
              <a:t>, </a:t>
            </a:r>
            <a:r>
              <a:rPr lang="en-US" altLang="ru-RU" sz="4000" b="1" dirty="0">
                <a:solidFill>
                  <a:srgbClr val="0099FF"/>
                </a:solidFill>
                <a:latin typeface="Arial" panose="020B0604020202020204" pitchFamily="34" charset="0"/>
              </a:rPr>
              <a:t>Y. </a:t>
            </a:r>
            <a:r>
              <a:rPr lang="en-US" altLang="ru-RU" sz="4000" b="1" dirty="0" smtClean="0">
                <a:solidFill>
                  <a:srgbClr val="0099FF"/>
                </a:solidFill>
                <a:latin typeface="Arial" panose="020B0604020202020204" pitchFamily="34" charset="0"/>
              </a:rPr>
              <a:t>Zhang</a:t>
            </a:r>
            <a:r>
              <a:rPr lang="en-US" altLang="ru-RU" sz="4000" b="1" baseline="30000" dirty="0" smtClean="0">
                <a:solidFill>
                  <a:srgbClr val="0099FF"/>
                </a:solidFill>
                <a:latin typeface="Arial" panose="020B0604020202020204" pitchFamily="34" charset="0"/>
              </a:rPr>
              <a:t>1</a:t>
            </a:r>
            <a:r>
              <a:rPr lang="en-GB" altLang="ru-RU" sz="4000" b="1" dirty="0" smtClean="0">
                <a:solidFill>
                  <a:srgbClr val="0099FF"/>
                </a:solidFill>
                <a:latin typeface="Arial" panose="020B0604020202020204" pitchFamily="34" charset="0"/>
              </a:rPr>
              <a:t>, </a:t>
            </a:r>
            <a:r>
              <a:rPr lang="en-US" altLang="ru-RU" sz="4000" b="1" dirty="0" smtClean="0">
                <a:solidFill>
                  <a:srgbClr val="0099FF"/>
                </a:solidFill>
                <a:latin typeface="Arial" panose="020B0604020202020204" pitchFamily="34" charset="0"/>
              </a:rPr>
              <a:t>P</a:t>
            </a:r>
            <a:r>
              <a:rPr lang="en-US" altLang="ru-RU" sz="4000" b="1" dirty="0">
                <a:solidFill>
                  <a:srgbClr val="0099FF"/>
                </a:solidFill>
                <a:latin typeface="Arial" panose="020B0604020202020204" pitchFamily="34" charset="0"/>
              </a:rPr>
              <a:t>. </a:t>
            </a:r>
            <a:r>
              <a:rPr lang="en-US" altLang="ru-RU" sz="4000" b="1" dirty="0" smtClean="0">
                <a:solidFill>
                  <a:srgbClr val="0099FF"/>
                </a:solidFill>
                <a:latin typeface="Arial" panose="020B0604020202020204" pitchFamily="34" charset="0"/>
              </a:rPr>
              <a:t>Adams</a:t>
            </a:r>
            <a:r>
              <a:rPr lang="en-GB" altLang="ru-RU" sz="4000" b="1" baseline="30000" dirty="0" smtClean="0">
                <a:solidFill>
                  <a:srgbClr val="0099FF"/>
                </a:solidFill>
                <a:latin typeface="Arial" panose="020B0604020202020204" pitchFamily="34" charset="0"/>
              </a:rPr>
              <a:t>2</a:t>
            </a:r>
            <a:r>
              <a:rPr lang="en-US" altLang="ru-RU" sz="4000" b="1" dirty="0" smtClean="0">
                <a:solidFill>
                  <a:srgbClr val="0099FF"/>
                </a:solidFill>
                <a:latin typeface="Arial" panose="020B0604020202020204" pitchFamily="34" charset="0"/>
              </a:rPr>
              <a:t>, </a:t>
            </a:r>
            <a:r>
              <a:rPr lang="en-US" altLang="ru-RU" sz="4000" b="1" dirty="0">
                <a:solidFill>
                  <a:srgbClr val="0099FF"/>
                </a:solidFill>
                <a:latin typeface="Arial" panose="020B0604020202020204" pitchFamily="34" charset="0"/>
              </a:rPr>
              <a:t>H. </a:t>
            </a:r>
            <a:r>
              <a:rPr lang="en-US" altLang="ru-RU" sz="4000" b="1" dirty="0" smtClean="0">
                <a:solidFill>
                  <a:srgbClr val="0099FF"/>
                </a:solidFill>
                <a:latin typeface="Arial" panose="020B0604020202020204" pitchFamily="34" charset="0"/>
              </a:rPr>
              <a:t>Huang</a:t>
            </a:r>
            <a:r>
              <a:rPr lang="en-GB" altLang="ru-RU" sz="4000" b="1" baseline="30000" dirty="0" smtClean="0">
                <a:solidFill>
                  <a:srgbClr val="0099FF"/>
                </a:solidFill>
                <a:latin typeface="Arial" panose="020B0604020202020204" pitchFamily="34" charset="0"/>
              </a:rPr>
              <a:t>2</a:t>
            </a:r>
            <a:r>
              <a:rPr lang="en-US" altLang="ru-RU" sz="4000" b="1" dirty="0" smtClean="0">
                <a:solidFill>
                  <a:srgbClr val="0099FF"/>
                </a:solidFill>
                <a:latin typeface="Arial" panose="020B0604020202020204" pitchFamily="34" charset="0"/>
              </a:rPr>
              <a:t>, F. </a:t>
            </a:r>
            <a:r>
              <a:rPr lang="en-US" altLang="ru-RU" sz="4000" b="1" dirty="0" err="1" smtClean="0">
                <a:solidFill>
                  <a:srgbClr val="0099FF"/>
                </a:solidFill>
                <a:latin typeface="Arial" panose="020B0604020202020204" pitchFamily="34" charset="0"/>
              </a:rPr>
              <a:t>Meot</a:t>
            </a:r>
            <a:r>
              <a:rPr lang="en-GB" altLang="ru-RU" sz="4000" b="1" baseline="30000" dirty="0" smtClean="0">
                <a:solidFill>
                  <a:srgbClr val="0099FF"/>
                </a:solidFill>
                <a:latin typeface="Arial" panose="020B0604020202020204" pitchFamily="34" charset="0"/>
              </a:rPr>
              <a:t>2</a:t>
            </a:r>
            <a:r>
              <a:rPr lang="en-US" altLang="ru-RU" sz="4000" b="1" dirty="0" smtClean="0">
                <a:solidFill>
                  <a:srgbClr val="0099FF"/>
                </a:solidFill>
                <a:latin typeface="Arial" panose="020B0604020202020204" pitchFamily="34" charset="0"/>
              </a:rPr>
              <a:t>, </a:t>
            </a:r>
            <a:r>
              <a:rPr lang="en-US" altLang="ru-RU" sz="4000" b="1" dirty="0" smtClean="0">
                <a:solidFill>
                  <a:srgbClr val="0099FF"/>
                </a:solidFill>
                <a:latin typeface="Arial" panose="020B0604020202020204" pitchFamily="34" charset="0"/>
              </a:rPr>
              <a:t/>
            </a:r>
            <a:br>
              <a:rPr lang="en-US" altLang="ru-RU" sz="4000" b="1" dirty="0" smtClean="0">
                <a:solidFill>
                  <a:srgbClr val="0099FF"/>
                </a:solidFill>
                <a:latin typeface="Arial" panose="020B0604020202020204" pitchFamily="34" charset="0"/>
              </a:rPr>
            </a:br>
            <a:r>
              <a:rPr lang="en-US" altLang="ru-RU" sz="4000" b="1" dirty="0" smtClean="0">
                <a:solidFill>
                  <a:srgbClr val="0099FF"/>
                </a:solidFill>
                <a:latin typeface="Arial" panose="020B0604020202020204" pitchFamily="34" charset="0"/>
              </a:rPr>
              <a:t>V</a:t>
            </a:r>
            <a:r>
              <a:rPr lang="en-US" altLang="ru-RU" sz="4000" b="1" dirty="0">
                <a:solidFill>
                  <a:srgbClr val="0099FF"/>
                </a:solidFill>
                <a:latin typeface="Arial" panose="020B0604020202020204" pitchFamily="34" charset="0"/>
              </a:rPr>
              <a:t>. </a:t>
            </a:r>
            <a:r>
              <a:rPr lang="en-US" altLang="ru-RU" sz="4000" b="1" dirty="0" err="1" smtClean="0">
                <a:solidFill>
                  <a:srgbClr val="0099FF"/>
                </a:solidFill>
                <a:latin typeface="Arial" panose="020B0604020202020204" pitchFamily="34" charset="0"/>
              </a:rPr>
              <a:t>Ptitsyn</a:t>
            </a:r>
            <a:r>
              <a:rPr lang="en-GB" altLang="ru-RU" sz="4000" b="1" baseline="30000" dirty="0" smtClean="0">
                <a:solidFill>
                  <a:srgbClr val="0099FF"/>
                </a:solidFill>
                <a:latin typeface="Arial" panose="020B0604020202020204" pitchFamily="34" charset="0"/>
              </a:rPr>
              <a:t>2</a:t>
            </a:r>
            <a:r>
              <a:rPr lang="en-US" altLang="ru-RU" sz="4000" b="1" dirty="0" smtClean="0">
                <a:solidFill>
                  <a:srgbClr val="0099FF"/>
                </a:solidFill>
                <a:latin typeface="Arial" panose="020B0604020202020204" pitchFamily="34" charset="0"/>
              </a:rPr>
              <a:t>, </a:t>
            </a:r>
            <a:r>
              <a:rPr lang="en-US" altLang="ru-RU" sz="4000" b="1" dirty="0" smtClean="0">
                <a:solidFill>
                  <a:srgbClr val="0099FF"/>
                </a:solidFill>
                <a:latin typeface="Arial" panose="020B0604020202020204" pitchFamily="34" charset="0"/>
              </a:rPr>
              <a:t>W</a:t>
            </a:r>
            <a:r>
              <a:rPr lang="en-US" altLang="ru-RU" sz="4000" b="1" dirty="0" smtClean="0">
                <a:solidFill>
                  <a:srgbClr val="0099FF"/>
                </a:solidFill>
                <a:latin typeface="Arial" panose="020B0604020202020204" pitchFamily="34" charset="0"/>
              </a:rPr>
              <a:t>. </a:t>
            </a:r>
            <a:r>
              <a:rPr lang="en-US" altLang="ru-RU" sz="4000" b="1" dirty="0" err="1" smtClean="0">
                <a:solidFill>
                  <a:srgbClr val="0099FF"/>
                </a:solidFill>
                <a:latin typeface="Arial" panose="020B0604020202020204" pitchFamily="34" charset="0"/>
              </a:rPr>
              <a:t>Schmidke</a:t>
            </a:r>
            <a:r>
              <a:rPr lang="en-GB" altLang="ru-RU" sz="4000" b="1" baseline="30000" dirty="0" smtClean="0">
                <a:solidFill>
                  <a:srgbClr val="0099FF"/>
                </a:solidFill>
                <a:latin typeface="Arial" panose="020B0604020202020204" pitchFamily="34" charset="0"/>
              </a:rPr>
              <a:t>2</a:t>
            </a:r>
            <a:r>
              <a:rPr lang="en-US" altLang="ru-RU" sz="4000" b="1" dirty="0" smtClean="0">
                <a:solidFill>
                  <a:srgbClr val="0099FF"/>
                </a:solidFill>
                <a:latin typeface="Arial" panose="020B0604020202020204" pitchFamily="34" charset="0"/>
              </a:rPr>
              <a:t>, </a:t>
            </a:r>
            <a:r>
              <a:rPr lang="en-GB" altLang="ru-RU" sz="4000" b="1" dirty="0" smtClean="0">
                <a:solidFill>
                  <a:srgbClr val="0099FF"/>
                </a:solidFill>
                <a:latin typeface="Arial" panose="020B0604020202020204" pitchFamily="34" charset="0"/>
              </a:rPr>
              <a:t>A.M</a:t>
            </a:r>
            <a:r>
              <a:rPr lang="en-GB" altLang="ru-RU" sz="4000" b="1" dirty="0">
                <a:solidFill>
                  <a:srgbClr val="0099FF"/>
                </a:solidFill>
                <a:latin typeface="Arial" panose="020B0604020202020204" pitchFamily="34" charset="0"/>
              </a:rPr>
              <a:t>. </a:t>
            </a:r>
            <a:r>
              <a:rPr lang="en-GB" altLang="ru-RU" sz="4000" b="1" dirty="0" smtClean="0">
                <a:solidFill>
                  <a:srgbClr val="0099FF"/>
                </a:solidFill>
                <a:latin typeface="Arial" panose="020B0604020202020204" pitchFamily="34" charset="0"/>
              </a:rPr>
              <a:t>Kondratenko</a:t>
            </a:r>
            <a:r>
              <a:rPr lang="en-GB" altLang="ru-RU" sz="4000" b="1" baseline="30000" dirty="0" smtClean="0">
                <a:solidFill>
                  <a:srgbClr val="0099FF"/>
                </a:solidFill>
                <a:latin typeface="Arial" panose="020B0604020202020204" pitchFamily="34" charset="0"/>
              </a:rPr>
              <a:t>3,4</a:t>
            </a:r>
            <a:r>
              <a:rPr lang="en-GB" altLang="ru-RU" sz="4000" b="1" dirty="0" smtClean="0">
                <a:solidFill>
                  <a:srgbClr val="0099FF"/>
                </a:solidFill>
                <a:latin typeface="Arial" panose="020B0604020202020204" pitchFamily="34" charset="0"/>
              </a:rPr>
              <a:t>, </a:t>
            </a:r>
            <a:r>
              <a:rPr lang="en-GB" altLang="ru-RU" sz="4000" b="1" dirty="0">
                <a:solidFill>
                  <a:srgbClr val="0099FF"/>
                </a:solidFill>
                <a:latin typeface="Arial" panose="020B0604020202020204" pitchFamily="34" charset="0"/>
              </a:rPr>
              <a:t>M.A. </a:t>
            </a:r>
            <a:r>
              <a:rPr lang="en-GB" altLang="ru-RU" sz="4000" b="1" dirty="0" smtClean="0">
                <a:solidFill>
                  <a:srgbClr val="0099FF"/>
                </a:solidFill>
                <a:latin typeface="Arial" panose="020B0604020202020204" pitchFamily="34" charset="0"/>
              </a:rPr>
              <a:t>Kondratenko</a:t>
            </a:r>
            <a:r>
              <a:rPr lang="en-GB" altLang="ru-RU" sz="4000" b="1" baseline="30000" dirty="0" smtClean="0">
                <a:solidFill>
                  <a:srgbClr val="0099FF"/>
                </a:solidFill>
                <a:latin typeface="Arial" panose="020B0604020202020204" pitchFamily="34" charset="0"/>
              </a:rPr>
              <a:t>3,4</a:t>
            </a:r>
            <a:r>
              <a:rPr lang="en-GB" altLang="ru-RU" sz="4000" b="1" dirty="0" smtClean="0">
                <a:solidFill>
                  <a:srgbClr val="0099FF"/>
                </a:solidFill>
                <a:latin typeface="Arial" panose="020B0604020202020204" pitchFamily="34" charset="0"/>
              </a:rPr>
              <a:t>, </a:t>
            </a:r>
            <a:r>
              <a:rPr lang="en-GB" altLang="ru-RU" sz="4000" b="1" dirty="0" err="1">
                <a:solidFill>
                  <a:srgbClr val="0099FF"/>
                </a:solidFill>
                <a:latin typeface="Arial" panose="020B0604020202020204" pitchFamily="34" charset="0"/>
              </a:rPr>
              <a:t>Yu.N</a:t>
            </a:r>
            <a:r>
              <a:rPr lang="en-GB" altLang="ru-RU" sz="4000" b="1" dirty="0">
                <a:solidFill>
                  <a:srgbClr val="0099FF"/>
                </a:solidFill>
                <a:latin typeface="Arial" panose="020B0604020202020204" pitchFamily="34" charset="0"/>
              </a:rPr>
              <a:t>. </a:t>
            </a:r>
            <a:r>
              <a:rPr lang="en-GB" altLang="ru-RU" sz="4000" b="1" dirty="0" smtClean="0">
                <a:solidFill>
                  <a:srgbClr val="0099FF"/>
                </a:solidFill>
                <a:latin typeface="Arial" panose="020B0604020202020204" pitchFamily="34" charset="0"/>
              </a:rPr>
              <a:t>Filatov</a:t>
            </a:r>
            <a:r>
              <a:rPr lang="en-GB" altLang="ru-RU" sz="4000" b="1" baseline="30000" dirty="0" smtClean="0">
                <a:solidFill>
                  <a:srgbClr val="0099FF"/>
                </a:solidFill>
                <a:latin typeface="Arial" panose="020B0604020202020204" pitchFamily="34" charset="0"/>
              </a:rPr>
              <a:t>4</a:t>
            </a:r>
            <a:r>
              <a:rPr lang="en-GB" altLang="ru-RU" sz="4000" b="1" dirty="0" smtClean="0">
                <a:solidFill>
                  <a:srgbClr val="0099FF"/>
                </a:solidFill>
                <a:latin typeface="Arial" panose="020B0604020202020204" pitchFamily="34" charset="0"/>
              </a:rPr>
              <a:t>, </a:t>
            </a:r>
            <a:r>
              <a:rPr lang="en-US" altLang="ru-RU" sz="4000" b="1" dirty="0" smtClean="0">
                <a:solidFill>
                  <a:srgbClr val="0099FF"/>
                </a:solidFill>
                <a:latin typeface="Arial" panose="020B0604020202020204" pitchFamily="34" charset="0"/>
              </a:rPr>
              <a:t>and H</a:t>
            </a:r>
            <a:r>
              <a:rPr lang="en-US" altLang="ru-RU" sz="4000" b="1" dirty="0">
                <a:solidFill>
                  <a:srgbClr val="0099FF"/>
                </a:solidFill>
                <a:latin typeface="Arial" panose="020B0604020202020204" pitchFamily="34" charset="0"/>
              </a:rPr>
              <a:t>. </a:t>
            </a:r>
            <a:r>
              <a:rPr lang="en-US" altLang="ru-RU" sz="4000" b="1" dirty="0" smtClean="0">
                <a:solidFill>
                  <a:srgbClr val="0099FF"/>
                </a:solidFill>
                <a:latin typeface="Arial" panose="020B0604020202020204" pitchFamily="34" charset="0"/>
              </a:rPr>
              <a:t>Huang</a:t>
            </a:r>
            <a:r>
              <a:rPr lang="en-GB" altLang="ru-RU" sz="4000" b="1" baseline="30000" dirty="0" smtClean="0">
                <a:solidFill>
                  <a:srgbClr val="0099FF"/>
                </a:solidFill>
                <a:latin typeface="Arial" panose="020B0604020202020204" pitchFamily="34" charset="0"/>
              </a:rPr>
              <a:t>5</a:t>
            </a:r>
          </a:p>
          <a:p>
            <a:pPr algn="ctr" eaLnBrk="1" hangingPunct="1">
              <a:spcBef>
                <a:spcPct val="0"/>
              </a:spcBef>
              <a:buFontTx/>
              <a:buNone/>
            </a:pPr>
            <a:r>
              <a:rPr lang="en-US" altLang="ru-RU" sz="4000" i="1" baseline="30000" dirty="0" smtClean="0">
                <a:solidFill>
                  <a:srgbClr val="0099FF"/>
                </a:solidFill>
                <a:latin typeface="Arial" panose="020B0604020202020204" pitchFamily="34" charset="0"/>
              </a:rPr>
              <a:t>1</a:t>
            </a:r>
            <a:r>
              <a:rPr lang="en-US" altLang="ru-RU" sz="4000" i="1" dirty="0" smtClean="0">
                <a:solidFill>
                  <a:srgbClr val="0099FF"/>
                </a:solidFill>
                <a:latin typeface="Arial" panose="020B0604020202020204" pitchFamily="34" charset="0"/>
              </a:rPr>
              <a:t>Jefferson </a:t>
            </a:r>
            <a:r>
              <a:rPr lang="en-US" altLang="ru-RU" sz="4000" i="1" dirty="0">
                <a:solidFill>
                  <a:srgbClr val="0099FF"/>
                </a:solidFill>
                <a:latin typeface="Arial" panose="020B0604020202020204" pitchFamily="34" charset="0"/>
              </a:rPr>
              <a:t>Lab, USA, </a:t>
            </a:r>
            <a:r>
              <a:rPr lang="en-GB" altLang="ru-RU" sz="4000" baseline="30000" dirty="0" smtClean="0">
                <a:solidFill>
                  <a:srgbClr val="0099FF"/>
                </a:solidFill>
                <a:latin typeface="Arial" panose="020B0604020202020204" pitchFamily="34" charset="0"/>
              </a:rPr>
              <a:t>2</a:t>
            </a:r>
            <a:r>
              <a:rPr lang="en-US" altLang="ru-RU" sz="4000" i="1" dirty="0" smtClean="0">
                <a:solidFill>
                  <a:srgbClr val="0099FF"/>
                </a:solidFill>
                <a:latin typeface="Arial" panose="020B0604020202020204" pitchFamily="34" charset="0"/>
              </a:rPr>
              <a:t>BNL</a:t>
            </a:r>
            <a:r>
              <a:rPr lang="en-US" altLang="ru-RU" sz="4000" i="1" dirty="0">
                <a:solidFill>
                  <a:srgbClr val="0099FF"/>
                </a:solidFill>
                <a:latin typeface="Arial" panose="020B0604020202020204" pitchFamily="34" charset="0"/>
              </a:rPr>
              <a:t>, USA, </a:t>
            </a:r>
            <a:r>
              <a:rPr lang="en-US" altLang="ru-RU" sz="4000" i="1" baseline="30000" dirty="0" smtClean="0">
                <a:solidFill>
                  <a:srgbClr val="0099FF"/>
                </a:solidFill>
                <a:latin typeface="Arial" panose="020B0604020202020204" pitchFamily="34" charset="0"/>
              </a:rPr>
              <a:t>3</a:t>
            </a:r>
            <a:r>
              <a:rPr lang="en-US" altLang="ru-RU" sz="4000" i="1" dirty="0" smtClean="0">
                <a:solidFill>
                  <a:srgbClr val="0099FF"/>
                </a:solidFill>
                <a:latin typeface="Arial" panose="020B0604020202020204" pitchFamily="34" charset="0"/>
              </a:rPr>
              <a:t>STL </a:t>
            </a:r>
            <a:r>
              <a:rPr lang="en-US" altLang="ru-RU" sz="4000" i="1" dirty="0">
                <a:solidFill>
                  <a:srgbClr val="0099FF"/>
                </a:solidFill>
                <a:latin typeface="Arial" panose="020B0604020202020204" pitchFamily="34" charset="0"/>
              </a:rPr>
              <a:t>“</a:t>
            </a:r>
            <a:r>
              <a:rPr lang="en-US" altLang="ru-RU" sz="4000" i="1" dirty="0" err="1">
                <a:solidFill>
                  <a:srgbClr val="0099FF"/>
                </a:solidFill>
                <a:latin typeface="Arial" panose="020B0604020202020204" pitchFamily="34" charset="0"/>
              </a:rPr>
              <a:t>Zaryad</a:t>
            </a:r>
            <a:r>
              <a:rPr lang="en-US" altLang="ru-RU" sz="4000" i="1" dirty="0">
                <a:solidFill>
                  <a:srgbClr val="0099FF"/>
                </a:solidFill>
                <a:latin typeface="Arial" panose="020B0604020202020204" pitchFamily="34" charset="0"/>
              </a:rPr>
              <a:t>”, Russia,</a:t>
            </a:r>
            <a:r>
              <a:rPr lang="en-US" altLang="ru-RU" sz="4000" i="1" baseline="30000" dirty="0">
                <a:solidFill>
                  <a:srgbClr val="0099FF"/>
                </a:solidFill>
                <a:latin typeface="Arial" panose="020B0604020202020204" pitchFamily="34" charset="0"/>
              </a:rPr>
              <a:t> </a:t>
            </a:r>
            <a:r>
              <a:rPr lang="en-US" altLang="ru-RU" sz="4000" i="1" baseline="30000" dirty="0" smtClean="0">
                <a:solidFill>
                  <a:srgbClr val="0099FF"/>
                </a:solidFill>
                <a:latin typeface="Arial" panose="020B0604020202020204" pitchFamily="34" charset="0"/>
              </a:rPr>
              <a:t>4</a:t>
            </a:r>
            <a:r>
              <a:rPr lang="en-US" altLang="ru-RU" sz="4000" i="1" dirty="0" smtClean="0">
                <a:solidFill>
                  <a:srgbClr val="0099FF"/>
                </a:solidFill>
                <a:latin typeface="Arial" panose="020B0604020202020204" pitchFamily="34" charset="0"/>
              </a:rPr>
              <a:t>MIPT</a:t>
            </a:r>
            <a:r>
              <a:rPr lang="en-US" altLang="ru-RU" sz="4000" i="1" dirty="0">
                <a:solidFill>
                  <a:srgbClr val="0099FF"/>
                </a:solidFill>
                <a:latin typeface="Arial" panose="020B0604020202020204" pitchFamily="34" charset="0"/>
              </a:rPr>
              <a:t>, Russia,</a:t>
            </a:r>
            <a:r>
              <a:rPr lang="en-US" altLang="ru-RU" sz="4000" i="1" baseline="30000" dirty="0">
                <a:solidFill>
                  <a:srgbClr val="0099FF"/>
                </a:solidFill>
                <a:latin typeface="Arial" panose="020B0604020202020204" pitchFamily="34" charset="0"/>
              </a:rPr>
              <a:t> </a:t>
            </a:r>
            <a:r>
              <a:rPr lang="en-GB" altLang="ru-RU" sz="4000" b="1" i="1" baseline="30000" dirty="0" smtClean="0">
                <a:solidFill>
                  <a:srgbClr val="0099FF"/>
                </a:solidFill>
                <a:latin typeface="Arial" panose="020B0604020202020204" pitchFamily="34" charset="0"/>
              </a:rPr>
              <a:t>5</a:t>
            </a:r>
            <a:r>
              <a:rPr lang="en-US" altLang="ru-RU" sz="4000" i="1" dirty="0" smtClean="0">
                <a:solidFill>
                  <a:srgbClr val="0099FF"/>
                </a:solidFill>
                <a:latin typeface="Arial" panose="020B0604020202020204" pitchFamily="34" charset="0"/>
              </a:rPr>
              <a:t>Old </a:t>
            </a:r>
            <a:r>
              <a:rPr lang="en-US" altLang="ru-RU" sz="4000" i="1" dirty="0">
                <a:solidFill>
                  <a:srgbClr val="0099FF"/>
                </a:solidFill>
                <a:latin typeface="Arial" panose="020B0604020202020204" pitchFamily="34" charset="0"/>
              </a:rPr>
              <a:t>Dominion </a:t>
            </a:r>
            <a:r>
              <a:rPr lang="en-US" altLang="ru-RU" sz="4000" i="1" dirty="0" smtClean="0">
                <a:solidFill>
                  <a:srgbClr val="0099FF"/>
                </a:solidFill>
                <a:latin typeface="Arial" panose="020B0604020202020204" pitchFamily="34" charset="0"/>
              </a:rPr>
              <a:t>University, </a:t>
            </a:r>
            <a:r>
              <a:rPr lang="en-US" altLang="ru-RU" sz="4000" i="1" dirty="0">
                <a:solidFill>
                  <a:srgbClr val="0099FF"/>
                </a:solidFill>
                <a:latin typeface="Arial" panose="020B0604020202020204" pitchFamily="34" charset="0"/>
              </a:rPr>
              <a:t>USA</a:t>
            </a:r>
          </a:p>
        </p:txBody>
      </p:sp>
      <p:sp>
        <p:nvSpPr>
          <p:cNvPr id="4102" name="AutoShape 3904"/>
          <p:cNvSpPr>
            <a:spLocks noChangeArrowheads="1"/>
          </p:cNvSpPr>
          <p:nvPr/>
        </p:nvSpPr>
        <p:spPr bwMode="auto">
          <a:xfrm>
            <a:off x="11999118" y="41979850"/>
            <a:ext cx="20157282" cy="1371600"/>
          </a:xfrm>
          <a:prstGeom prst="roundRect">
            <a:avLst>
              <a:gd name="adj" fmla="val 26815"/>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marL="1311275" eaLnBrk="1" hangingPunct="1">
              <a:spcBef>
                <a:spcPct val="0"/>
              </a:spcBef>
              <a:buNone/>
            </a:pPr>
            <a:r>
              <a:rPr lang="en-US" altLang="ru-RU" sz="3200" dirty="0"/>
              <a:t>Authored by Jefferson Science Associates, LLC under U.S. DOE Contract No. DE-AC05-06OR23177 and by Brookhaven Science Associates, LLC under Contract No. DE-AC02-98CH10886 with the U.S. </a:t>
            </a:r>
            <a:r>
              <a:rPr lang="en-US" altLang="ru-RU" sz="3200" dirty="0" smtClean="0"/>
              <a:t>DOE</a:t>
            </a:r>
            <a:endParaRPr lang="en-US" altLang="ru-RU" sz="3200" dirty="0"/>
          </a:p>
          <a:p>
            <a:pPr marL="1357313" algn="ctr" eaLnBrk="1" hangingPunct="1">
              <a:lnSpc>
                <a:spcPct val="120000"/>
              </a:lnSpc>
              <a:spcBef>
                <a:spcPct val="0"/>
              </a:spcBef>
              <a:buFontTx/>
              <a:buNone/>
            </a:pPr>
            <a:endParaRPr lang="en-US" altLang="ru-RU" sz="2800" dirty="0"/>
          </a:p>
        </p:txBody>
      </p:sp>
      <p:pic>
        <p:nvPicPr>
          <p:cNvPr id="4105" name="Picture 3926" descr="JLab_logo_white-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50" y="1191543"/>
            <a:ext cx="52197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Rectangle 180"/>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09" name="Rectangle 184"/>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10" name="AutoShape 3863"/>
          <p:cNvSpPr>
            <a:spLocks noChangeArrowheads="1"/>
          </p:cNvSpPr>
          <p:nvPr/>
        </p:nvSpPr>
        <p:spPr bwMode="auto">
          <a:xfrm>
            <a:off x="914400" y="4343399"/>
            <a:ext cx="31241998" cy="3280556"/>
          </a:xfrm>
          <a:prstGeom prst="roundRect">
            <a:avLst>
              <a:gd name="adj" fmla="val 13866"/>
            </a:avLst>
          </a:prstGeom>
          <a:solidFill>
            <a:srgbClr val="EAEAEA"/>
          </a:solidFill>
          <a:ln w="28575">
            <a:solidFill>
              <a:schemeClr val="bg2"/>
            </a:solidFill>
            <a:round/>
            <a:headEnd/>
            <a:tailEnd/>
          </a:ln>
        </p:spPr>
        <p:txBody>
          <a:bodyPr lIns="182880" tIns="0" rIns="182880" bIns="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just" eaLnBrk="1" hangingPunct="1">
              <a:spcBef>
                <a:spcPct val="0"/>
              </a:spcBef>
              <a:buFontTx/>
              <a:buNone/>
            </a:pPr>
            <a:r>
              <a:rPr lang="en-GB" altLang="ru-RU" sz="3200" b="1" dirty="0" smtClean="0"/>
              <a:t>ABSTRACT </a:t>
            </a:r>
            <a:r>
              <a:rPr lang="en-US" sz="3200" dirty="0"/>
              <a:t>High electron and ion polarizations are some of the key design requirements of a future Electron Ion Collider (EIC). The transparent spin mode, a concept inspired by the figure 8 ring design of JLEIC, is a novel technique for preservation and control of electron and ion spin </a:t>
            </a:r>
            <a:r>
              <a:rPr lang="en-US" sz="3200" dirty="0" smtClean="0"/>
              <a:t>polarizations </a:t>
            </a:r>
            <a:r>
              <a:rPr lang="en-US" sz="3200" dirty="0"/>
              <a:t>in a collider or storage ring. It makes the ring lattice “invisible” to the spin and allows for polarization control by small quasi-static magnetic fields with </a:t>
            </a:r>
            <a:r>
              <a:rPr lang="en-US" sz="3200" dirty="0" smtClean="0"/>
              <a:t>practically </a:t>
            </a:r>
            <a:r>
              <a:rPr lang="en-US" sz="3200" dirty="0"/>
              <a:t>no effect on the beam’s orbital characteristics. It offers unique opportunities for polarization maintenance and control in Jefferson Lab’s JLEIC and in BNL’s </a:t>
            </a:r>
            <a:r>
              <a:rPr lang="en-US" sz="3200" dirty="0" err="1"/>
              <a:t>eRHIC</a:t>
            </a:r>
            <a:r>
              <a:rPr lang="en-US" sz="3200" dirty="0"/>
              <a:t>. The transparent spin mode has been </a:t>
            </a:r>
            <a:r>
              <a:rPr lang="en-US" sz="3200" dirty="0" smtClean="0"/>
              <a:t>demonstrated </a:t>
            </a:r>
            <a:r>
              <a:rPr lang="en-US" sz="3200" dirty="0"/>
              <a:t>in simulations and we now plan to test </a:t>
            </a:r>
            <a:r>
              <a:rPr lang="en-US" sz="3200"/>
              <a:t>it </a:t>
            </a:r>
            <a:r>
              <a:rPr lang="en-US" sz="3200" smtClean="0"/>
              <a:t>experimentally</a:t>
            </a:r>
            <a:r>
              <a:rPr lang="en-US" sz="3200" dirty="0"/>
              <a:t>. We present a design of an experiment using a </a:t>
            </a:r>
            <a:r>
              <a:rPr lang="en-US" sz="3200" dirty="0" smtClean="0"/>
              <a:t>polarized </a:t>
            </a:r>
            <a:r>
              <a:rPr lang="en-US" sz="3200" dirty="0"/>
              <a:t>proton beam stored in one of the RHIC rings. In the experiment, one of the RHIC rings is configured in the transparent spin mode by aligning the axes of its two Siberian snakes. The experiment goals, procedures, hard-ware requirements and expected results are presented. </a:t>
            </a:r>
            <a:endParaRPr lang="en-US" altLang="ru-RU" sz="3200" dirty="0"/>
          </a:p>
        </p:txBody>
      </p:sp>
      <p:sp>
        <p:nvSpPr>
          <p:cNvPr id="4111" name="Rectangle 202"/>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12" name="Rectangle 223"/>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14" name="Rectangle 247"/>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15" name="Rectangle 33"/>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mc:AlternateContent xmlns:mc="http://schemas.openxmlformats.org/markup-compatibility/2006" xmlns:a14="http://schemas.microsoft.com/office/drawing/2010/main">
        <mc:Choice Requires="a14">
          <p:sp>
            <p:nvSpPr>
              <p:cNvPr id="4117" name="AutoShape 3921"/>
              <p:cNvSpPr>
                <a:spLocks noChangeArrowheads="1"/>
              </p:cNvSpPr>
              <p:nvPr/>
            </p:nvSpPr>
            <p:spPr bwMode="auto">
              <a:xfrm>
                <a:off x="950118" y="7813516"/>
                <a:ext cx="10241280" cy="12760484"/>
              </a:xfrm>
              <a:prstGeom prst="roundRect">
                <a:avLst>
                  <a:gd name="adj" fmla="val 4000"/>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3200" b="1" dirty="0" smtClean="0"/>
                  <a:t>DIRECT SPIN AND TRANSPARENT SPIN MODES</a:t>
                </a:r>
              </a:p>
              <a:p>
                <a:pPr indent="457200" algn="just" eaLnBrk="1" hangingPunct="1">
                  <a:spcBef>
                    <a:spcPct val="0"/>
                  </a:spcBef>
                  <a:buFontTx/>
                  <a:buNone/>
                </a:pPr>
                <a:r>
                  <a:rPr lang="en-US" altLang="ru-RU" sz="3200" dirty="0">
                    <a:latin typeface="+mj-lt"/>
                  </a:rPr>
                  <a:t>A particle moving on a closed orbit in a ring has a unique “distinct” periodic spin precession axis </a:t>
                </a:r>
                <a14:m>
                  <m:oMath xmlns:m="http://schemas.openxmlformats.org/officeDocument/2006/math">
                    <m:acc>
                      <m:accPr>
                        <m:chr m:val="⃗"/>
                        <m:ctrlPr>
                          <a:rPr lang="en-US" altLang="ru-RU" sz="3200" b="0" i="1" smtClean="0">
                            <a:latin typeface="Cambria Math" panose="02040503050406030204" pitchFamily="18" charset="0"/>
                          </a:rPr>
                        </m:ctrlPr>
                      </m:accPr>
                      <m:e>
                        <m:r>
                          <a:rPr lang="en-US" altLang="ru-RU" sz="3200" b="0" i="1" smtClean="0">
                            <a:latin typeface="Cambria Math" panose="02040503050406030204" pitchFamily="18" charset="0"/>
                          </a:rPr>
                          <m:t>𝑛</m:t>
                        </m:r>
                      </m:e>
                    </m:acc>
                  </m:oMath>
                </a14:m>
                <a:r>
                  <a:rPr lang="en-US" altLang="ru-RU" sz="3200" dirty="0">
                    <a:latin typeface="+mj-lt"/>
                  </a:rPr>
                  <a:t> [1] except when it is in an integer spin resonance. In an integer spin resonance, the direction of the periodic spin precession axis </a:t>
                </a:r>
                <a14:m>
                  <m:oMath xmlns:m="http://schemas.openxmlformats.org/officeDocument/2006/math">
                    <m:acc>
                      <m:accPr>
                        <m:chr m:val="⃗"/>
                        <m:ctrlPr>
                          <a:rPr lang="en-US" altLang="ru-RU" sz="3200" i="1">
                            <a:latin typeface="Cambria Math" panose="02040503050406030204" pitchFamily="18" charset="0"/>
                          </a:rPr>
                        </m:ctrlPr>
                      </m:accPr>
                      <m:e>
                        <m:r>
                          <a:rPr lang="en-US" altLang="ru-RU" sz="3200" i="1">
                            <a:latin typeface="Cambria Math" panose="02040503050406030204" pitchFamily="18" charset="0"/>
                          </a:rPr>
                          <m:t>𝑛</m:t>
                        </m:r>
                      </m:e>
                    </m:acc>
                  </m:oMath>
                </a14:m>
                <a:r>
                  <a:rPr lang="en-US" altLang="ru-RU" sz="3200" dirty="0">
                    <a:latin typeface="+mj-lt"/>
                  </a:rPr>
                  <a:t> is degenerate. Any spin direction repeats after a particle turn, i.e., the collider becomes “transparent” to the spin. Thus, rings can operate in two polarized beam modes, namely, “Distinct Spin” (DS) mode and “Transparent Spin” (TS) mode. In the DS mode, the periodic spin motion along the closed orbit is unique, i.e. the static magnetic lattice determines a single stable orientation of the beam polarization. In the TS mode, the spin direction is stabilized by introducing small-integral static magnetic fields [2</a:t>
                </a:r>
                <a:r>
                  <a:rPr lang="en-US" altLang="ru-RU" sz="3200" dirty="0" smtClean="0">
                    <a:latin typeface="+mj-lt"/>
                  </a:rPr>
                  <a:t>]. This </a:t>
                </a:r>
                <a:r>
                  <a:rPr lang="en-US" altLang="ru-RU" sz="3200" dirty="0">
                    <a:latin typeface="+mj-lt"/>
                  </a:rPr>
                  <a:t>provides a lot of flexibility when designing injection, polarimetry and spin-flipping systems</a:t>
                </a:r>
                <a:r>
                  <a:rPr lang="en-US" altLang="ru-RU" sz="3200" dirty="0" smtClean="0">
                    <a:latin typeface="+mj-lt"/>
                  </a:rPr>
                  <a:t>. For </a:t>
                </a:r>
                <a:r>
                  <a:rPr lang="en-US" altLang="ru-RU" sz="3200" dirty="0">
                    <a:latin typeface="+mj-lt"/>
                  </a:rPr>
                  <a:t>polarization stability in the TS mode, the spin tune induced by the weak control fields must significantly exceed the resonance strength, which consists of two parts: a coherent part </a:t>
                </a:r>
                <a14:m>
                  <m:oMath xmlns:m="http://schemas.openxmlformats.org/officeDocument/2006/math">
                    <m:sSub>
                      <m:sSubPr>
                        <m:ctrlPr>
                          <a:rPr lang="en-US" altLang="ru-RU" sz="3200" b="0" i="1" smtClean="0">
                            <a:latin typeface="Cambria Math" panose="02040503050406030204" pitchFamily="18" charset="0"/>
                          </a:rPr>
                        </m:ctrlPr>
                      </m:sSubPr>
                      <m:e>
                        <m:r>
                          <a:rPr lang="en-US" altLang="ru-RU" sz="3200" b="0" i="1" smtClean="0">
                            <a:latin typeface="Cambria Math" panose="02040503050406030204" pitchFamily="18" charset="0"/>
                          </a:rPr>
                          <m:t>𝜔</m:t>
                        </m:r>
                      </m:e>
                      <m:sub>
                        <m:r>
                          <a:rPr lang="en-US" altLang="ru-RU" sz="3200" b="0" i="1" smtClean="0">
                            <a:latin typeface="Cambria Math" panose="02040503050406030204" pitchFamily="18" charset="0"/>
                          </a:rPr>
                          <m:t>𝑐𝑜h</m:t>
                        </m:r>
                      </m:sub>
                    </m:sSub>
                  </m:oMath>
                </a14:m>
                <a:r>
                  <a:rPr lang="en-US" altLang="ru-RU" sz="3200" dirty="0" smtClean="0">
                    <a:latin typeface="+mj-lt"/>
                  </a:rPr>
                  <a:t> arising </a:t>
                </a:r>
                <a:r>
                  <a:rPr lang="en-US" altLang="ru-RU" sz="3200" dirty="0">
                    <a:latin typeface="+mj-lt"/>
                  </a:rPr>
                  <a:t>due to spin perturbing transverse and longitudinal fields on the distorted closed orbit and an incoherent part </a:t>
                </a:r>
                <a14:m>
                  <m:oMath xmlns:m="http://schemas.openxmlformats.org/officeDocument/2006/math">
                    <m:sSub>
                      <m:sSubPr>
                        <m:ctrlPr>
                          <a:rPr lang="en-US" altLang="ru-RU" sz="3200" b="0" i="1" smtClean="0">
                            <a:latin typeface="Cambria Math" panose="02040503050406030204" pitchFamily="18" charset="0"/>
                          </a:rPr>
                        </m:ctrlPr>
                      </m:sSubPr>
                      <m:e>
                        <m:r>
                          <a:rPr lang="en-US" altLang="ru-RU" sz="3200" b="0" i="1" smtClean="0">
                            <a:latin typeface="Cambria Math" panose="02040503050406030204" pitchFamily="18" charset="0"/>
                          </a:rPr>
                          <m:t>𝜔</m:t>
                        </m:r>
                      </m:e>
                      <m:sub>
                        <m:r>
                          <a:rPr lang="en-US" altLang="ru-RU" sz="3200" b="0" i="1" smtClean="0">
                            <a:latin typeface="Cambria Math" panose="02040503050406030204" pitchFamily="18" charset="0"/>
                          </a:rPr>
                          <m:t>𝑒𝑚𝑖𝑡𝑡</m:t>
                        </m:r>
                      </m:sub>
                    </m:sSub>
                  </m:oMath>
                </a14:m>
                <a:r>
                  <a:rPr lang="en-US" altLang="ru-RU" sz="3200" dirty="0" smtClean="0">
                    <a:latin typeface="+mj-lt"/>
                  </a:rPr>
                  <a:t> associated </a:t>
                </a:r>
                <a:r>
                  <a:rPr lang="en-US" altLang="ru-RU" sz="3200" dirty="0">
                    <a:latin typeface="+mj-lt"/>
                  </a:rPr>
                  <a:t>with the beam emittances. In practice, the coherent part significantly exceeds the incoherent one: </a:t>
                </a:r>
                <a14:m>
                  <m:oMath xmlns:m="http://schemas.openxmlformats.org/officeDocument/2006/math">
                    <m:sSub>
                      <m:sSubPr>
                        <m:ctrlPr>
                          <a:rPr lang="en-US" altLang="ru-RU" sz="3200" b="0" i="1" smtClean="0">
                            <a:latin typeface="Cambria Math" panose="02040503050406030204" pitchFamily="18" charset="0"/>
                          </a:rPr>
                        </m:ctrlPr>
                      </m:sSubPr>
                      <m:e>
                        <m:r>
                          <a:rPr lang="en-US" altLang="ru-RU" sz="3200" b="0" i="1" smtClean="0">
                            <a:latin typeface="Cambria Math" panose="02040503050406030204" pitchFamily="18" charset="0"/>
                          </a:rPr>
                          <m:t>𝜔</m:t>
                        </m:r>
                      </m:e>
                      <m:sub>
                        <m:r>
                          <a:rPr lang="en-US" altLang="ru-RU" sz="3200" b="0" i="1" smtClean="0">
                            <a:latin typeface="Cambria Math" panose="02040503050406030204" pitchFamily="18" charset="0"/>
                          </a:rPr>
                          <m:t>𝑐𝑜h</m:t>
                        </m:r>
                      </m:sub>
                    </m:sSub>
                    <m:r>
                      <a:rPr lang="en-US" altLang="ru-RU" sz="3200" b="0" i="1" smtClean="0">
                        <a:latin typeface="Cambria Math" panose="02040503050406030204" pitchFamily="18" charset="0"/>
                      </a:rPr>
                      <m:t>≫</m:t>
                    </m:r>
                    <m:sSub>
                      <m:sSubPr>
                        <m:ctrlPr>
                          <a:rPr lang="en-US" altLang="ru-RU" sz="3200" b="0" i="1" smtClean="0">
                            <a:latin typeface="Cambria Math" panose="02040503050406030204" pitchFamily="18" charset="0"/>
                          </a:rPr>
                        </m:ctrlPr>
                      </m:sSubPr>
                      <m:e>
                        <m:r>
                          <a:rPr lang="en-US" altLang="ru-RU" sz="3200" b="0" i="1" smtClean="0">
                            <a:latin typeface="Cambria Math" panose="02040503050406030204" pitchFamily="18" charset="0"/>
                          </a:rPr>
                          <m:t>𝜔</m:t>
                        </m:r>
                      </m:e>
                      <m:sub>
                        <m:r>
                          <a:rPr lang="en-US" altLang="ru-RU" sz="3200" b="0" i="1" smtClean="0">
                            <a:latin typeface="Cambria Math" panose="02040503050406030204" pitchFamily="18" charset="0"/>
                          </a:rPr>
                          <m:t>𝑒𝑚𝑖𝑡𝑡</m:t>
                        </m:r>
                      </m:sub>
                    </m:sSub>
                  </m:oMath>
                </a14:m>
                <a:r>
                  <a:rPr lang="en-US" altLang="ru-RU" sz="3200" dirty="0">
                    <a:latin typeface="+mj-lt"/>
                  </a:rPr>
                  <a:t> </a:t>
                </a:r>
                <a:r>
                  <a:rPr lang="en-US" altLang="ru-RU" sz="3200" dirty="0" smtClean="0">
                    <a:latin typeface="+mj-lt"/>
                  </a:rPr>
                  <a:t>[3].</a:t>
                </a:r>
                <a:endParaRPr lang="en-US" altLang="ru-RU" sz="3200" dirty="0">
                  <a:latin typeface="+mj-lt"/>
                </a:endParaRPr>
              </a:p>
              <a:p>
                <a:pPr indent="457200" algn="just" eaLnBrk="1" hangingPunct="1">
                  <a:spcBef>
                    <a:spcPct val="0"/>
                  </a:spcBef>
                  <a:buFontTx/>
                  <a:buNone/>
                </a:pPr>
                <a:endParaRPr lang="ru-RU" altLang="ru-RU" sz="3200" dirty="0">
                  <a:latin typeface="+mj-lt"/>
                </a:endParaRPr>
              </a:p>
            </p:txBody>
          </p:sp>
        </mc:Choice>
        <mc:Fallback xmlns="">
          <p:sp>
            <p:nvSpPr>
              <p:cNvPr id="4117" name="AutoShape 3921"/>
              <p:cNvSpPr>
                <a:spLocks noRot="1" noChangeAspect="1" noMove="1" noResize="1" noEditPoints="1" noAdjustHandles="1" noChangeArrowheads="1" noChangeShapeType="1" noTextEdit="1"/>
              </p:cNvSpPr>
              <p:nvPr/>
            </p:nvSpPr>
            <p:spPr bwMode="auto">
              <a:xfrm>
                <a:off x="950118" y="7813516"/>
                <a:ext cx="10241280" cy="12760484"/>
              </a:xfrm>
              <a:prstGeom prst="roundRect">
                <a:avLst>
                  <a:gd name="adj" fmla="val 4000"/>
                </a:avLst>
              </a:prstGeom>
              <a:blipFill>
                <a:blip r:embed="rId5"/>
                <a:stretch>
                  <a:fillRect/>
                </a:stretch>
              </a:blipFill>
              <a:ln w="28575">
                <a:solidFill>
                  <a:schemeClr val="bg2"/>
                </a:solidFill>
                <a:round/>
                <a:headEnd/>
                <a:tailEnd/>
              </a:ln>
            </p:spPr>
            <p:txBody>
              <a:bodyPr/>
              <a:lstStyle/>
              <a:p>
                <a:r>
                  <a:rPr lang="en-US">
                    <a:noFill/>
                  </a:rPr>
                  <a:t> </a:t>
                </a:r>
              </a:p>
            </p:txBody>
          </p:sp>
        </mc:Fallback>
      </mc:AlternateContent>
      <p:sp>
        <p:nvSpPr>
          <p:cNvPr id="4133" name="Rectangle 128"/>
          <p:cNvSpPr>
            <a:spLocks noChangeArrowheads="1"/>
          </p:cNvSpPr>
          <p:nvPr/>
        </p:nvSpPr>
        <p:spPr bwMode="auto">
          <a:xfrm>
            <a:off x="0" y="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ru-RU" altLang="ru-RU"/>
          </a:p>
        </p:txBody>
      </p:sp>
      <p:sp>
        <p:nvSpPr>
          <p:cNvPr id="4135" name="Rectangle 65"/>
          <p:cNvSpPr>
            <a:spLocks noChangeArrowheads="1"/>
          </p:cNvSpPr>
          <p:nvPr/>
        </p:nvSpPr>
        <p:spPr bwMode="auto">
          <a:xfrm>
            <a:off x="2212975" y="17159288"/>
            <a:ext cx="7918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ru-RU" altLang="ru-RU"/>
          </a:p>
        </p:txBody>
      </p:sp>
      <p:sp>
        <p:nvSpPr>
          <p:cNvPr id="4138" name="AutoShape 3904"/>
          <p:cNvSpPr>
            <a:spLocks noChangeArrowheads="1"/>
          </p:cNvSpPr>
          <p:nvPr/>
        </p:nvSpPr>
        <p:spPr bwMode="auto">
          <a:xfrm>
            <a:off x="950118" y="41979850"/>
            <a:ext cx="10784682" cy="1371600"/>
          </a:xfrm>
          <a:prstGeom prst="roundRect">
            <a:avLst>
              <a:gd name="adj" fmla="val 26815"/>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marL="1889125" eaLnBrk="1" hangingPunct="1">
              <a:spcBef>
                <a:spcPct val="0"/>
              </a:spcBef>
              <a:buNone/>
            </a:pPr>
            <a:r>
              <a:rPr lang="en-US" altLang="ru-RU" sz="3200" dirty="0"/>
              <a:t>10</a:t>
            </a:r>
            <a:r>
              <a:rPr lang="en-US" altLang="ru-RU" sz="3200" baseline="30000" dirty="0"/>
              <a:t>th</a:t>
            </a:r>
            <a:r>
              <a:rPr lang="en-US" altLang="ru-RU" sz="3200" dirty="0"/>
              <a:t> International Particle Accelerator </a:t>
            </a:r>
            <a:r>
              <a:rPr lang="en-US" altLang="ru-RU" sz="3200" dirty="0" smtClean="0"/>
              <a:t>Conference </a:t>
            </a:r>
            <a:r>
              <a:rPr lang="de-DE" altLang="ru-RU" sz="3200" dirty="0" smtClean="0"/>
              <a:t>Melbourne</a:t>
            </a:r>
            <a:r>
              <a:rPr lang="de-DE" altLang="ru-RU" sz="3200" dirty="0"/>
              <a:t>, Australia, May </a:t>
            </a:r>
            <a:r>
              <a:rPr lang="de-DE" altLang="ru-RU" sz="3200" dirty="0" smtClean="0"/>
              <a:t>19-24, 2019</a:t>
            </a:r>
            <a:endParaRPr lang="ru-RU" altLang="ru-RU" sz="3200" dirty="0"/>
          </a:p>
          <a:p>
            <a:pPr marL="1889125" eaLnBrk="1" hangingPunct="1">
              <a:spcBef>
                <a:spcPct val="0"/>
              </a:spcBef>
              <a:buFontTx/>
              <a:buNone/>
            </a:pPr>
            <a:endParaRPr lang="en-US" altLang="ru-RU" sz="3200" dirty="0"/>
          </a:p>
        </p:txBody>
      </p:sp>
      <p:sp>
        <p:nvSpPr>
          <p:cNvPr id="4142" name="Rectangle 93"/>
          <p:cNvSpPr>
            <a:spLocks noChangeArrowheads="1"/>
          </p:cNvSpPr>
          <p:nvPr/>
        </p:nvSpPr>
        <p:spPr bwMode="auto">
          <a:xfrm>
            <a:off x="21147088" y="8789988"/>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ru-RU" altLang="ru-RU"/>
          </a:p>
        </p:txBody>
      </p:sp>
      <p:pic>
        <p:nvPicPr>
          <p:cNvPr id="71" name="Рисунок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0" y="41986200"/>
            <a:ext cx="2340000" cy="1404000"/>
          </a:xfrm>
          <a:prstGeom prst="rect">
            <a:avLst/>
          </a:prstGeom>
        </p:spPr>
      </p:pic>
      <p:pic>
        <p:nvPicPr>
          <p:cNvPr id="4106" name="Picture 2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7044" y="42048746"/>
            <a:ext cx="1475446" cy="14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74953" y="381416"/>
            <a:ext cx="5040000" cy="1847547"/>
          </a:xfrm>
          <a:prstGeom prst="rect">
            <a:avLst/>
          </a:prstGeom>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41800" y="1933448"/>
            <a:ext cx="2520000" cy="2054617"/>
          </a:xfrm>
          <a:prstGeom prst="rect">
            <a:avLst/>
          </a:prstGeom>
        </p:spPr>
      </p:pic>
      <mc:AlternateContent xmlns:mc="http://schemas.openxmlformats.org/markup-compatibility/2006" xmlns:a14="http://schemas.microsoft.com/office/drawing/2010/main">
        <mc:Choice Requires="a14">
          <p:sp>
            <p:nvSpPr>
              <p:cNvPr id="60" name="AutoShape 3921"/>
              <p:cNvSpPr>
                <a:spLocks noChangeArrowheads="1"/>
              </p:cNvSpPr>
              <p:nvPr/>
            </p:nvSpPr>
            <p:spPr bwMode="auto">
              <a:xfrm>
                <a:off x="11432618" y="7813516"/>
                <a:ext cx="10241280" cy="12760484"/>
              </a:xfrm>
              <a:prstGeom prst="roundRect">
                <a:avLst>
                  <a:gd name="adj" fmla="val 4000"/>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3200" b="1" dirty="0" smtClean="0"/>
                  <a:t>TS MODE IN JLEIC</a:t>
                </a:r>
              </a:p>
              <a:p>
                <a:pPr indent="457200" algn="just" eaLnBrk="1" hangingPunct="1">
                  <a:spcBef>
                    <a:spcPct val="0"/>
                  </a:spcBef>
                  <a:buFontTx/>
                  <a:buNone/>
                </a:pPr>
                <a:r>
                  <a:rPr lang="en-US" altLang="ru-RU" sz="3200" dirty="0">
                    <a:latin typeface="+mj-lt"/>
                  </a:rPr>
                  <a:t>A natural example of a collider transparent to the spin is the proposed Jefferson Lab Electron Ion Collider </a:t>
                </a:r>
                <a:r>
                  <a:rPr lang="en-US" altLang="ru-RU" sz="3200" dirty="0" smtClean="0">
                    <a:latin typeface="+mj-lt"/>
                  </a:rPr>
                  <a:t/>
                </a:r>
                <a:br>
                  <a:rPr lang="en-US" altLang="ru-RU" sz="3200" dirty="0" smtClean="0">
                    <a:latin typeface="+mj-lt"/>
                  </a:rPr>
                </a:br>
                <a:r>
                  <a:rPr lang="en-US" altLang="ru-RU" sz="3200" smtClean="0">
                    <a:latin typeface="+mj-lt"/>
                  </a:rPr>
                  <a:t>(JLEIC</a:t>
                </a:r>
                <a:r>
                  <a:rPr lang="en-US" altLang="ru-RU" sz="3200" dirty="0">
                    <a:latin typeface="+mj-lt"/>
                  </a:rPr>
                  <a:t>) with figure-8 shaped rings </a:t>
                </a:r>
                <a:r>
                  <a:rPr lang="en-US" altLang="ru-RU" sz="3200" dirty="0" smtClean="0">
                    <a:latin typeface="+mj-lt"/>
                  </a:rPr>
                  <a:t>[4]. </a:t>
                </a:r>
                <a:r>
                  <a:rPr lang="en-US" altLang="ru-RU" sz="3200" dirty="0">
                    <a:latin typeface="+mj-lt"/>
                  </a:rPr>
                  <a:t>In such a collider, </a:t>
                </a:r>
                <a:r>
                  <a:rPr lang="en-US" altLang="ru-RU" sz="3200" dirty="0" smtClean="0">
                    <a:latin typeface="+mj-lt"/>
                  </a:rPr>
                  <a:t>effect </a:t>
                </a:r>
                <a:r>
                  <a:rPr lang="en-US" altLang="ru-RU" sz="3200" dirty="0">
                    <a:latin typeface="+mj-lt"/>
                  </a:rPr>
                  <a:t>of one arc on the spin is compensated by the other </a:t>
                </a:r>
                <a:r>
                  <a:rPr lang="en-US" altLang="ru-RU" sz="3200" dirty="0" smtClean="0">
                    <a:latin typeface="+mj-lt"/>
                  </a:rPr>
                  <a:t>arc as illustrated below.</a:t>
                </a: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r>
                  <a:rPr lang="en-US" altLang="ru-RU" sz="3200" dirty="0" smtClean="0">
                    <a:latin typeface="+mj-lt"/>
                  </a:rPr>
                  <a:t>To </a:t>
                </a:r>
                <a:r>
                  <a:rPr lang="en-US" altLang="ru-RU" sz="3200" dirty="0">
                    <a:latin typeface="+mj-lt"/>
                  </a:rPr>
                  <a:t>obtain any polarization direction at the collision point for any particle species including deuterons, the universal 3D spin rotator includes three modules, which can rotate the spin about three orthogonal axes </a:t>
                </a:r>
                <a14:m>
                  <m:oMath xmlns:m="http://schemas.openxmlformats.org/officeDocument/2006/math">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𝑛</m:t>
                        </m:r>
                      </m:e>
                      <m:sub>
                        <m:r>
                          <a:rPr lang="en-US" sz="3200" i="1">
                            <a:latin typeface="Cambria Math" panose="02040503050406030204" pitchFamily="18" charset="0"/>
                          </a:rPr>
                          <m:t>𝑥</m:t>
                        </m:r>
                      </m:sub>
                    </m:sSub>
                    <m:r>
                      <a:rPr lang="en-US" sz="3200" i="1">
                        <a:latin typeface="Cambria Math" panose="02040503050406030204" pitchFamily="18" charset="0"/>
                      </a:rPr>
                      <m:t>, </m:t>
                    </m:r>
                    <m:sSub>
                      <m:sSubPr>
                        <m:ctrlPr>
                          <a:rPr lang="en-US" sz="3200" i="1">
                            <a:latin typeface="Cambria Math" panose="02040503050406030204" pitchFamily="18" charset="0"/>
                          </a:rPr>
                        </m:ctrlPr>
                      </m:sSubPr>
                      <m:e>
                        <m:r>
                          <a:rPr lang="en-US" sz="3200" i="1">
                            <a:latin typeface="Cambria Math" panose="02040503050406030204" pitchFamily="18" charset="0"/>
                          </a:rPr>
                          <m:t>𝑛</m:t>
                        </m:r>
                      </m:e>
                      <m:sub>
                        <m:r>
                          <a:rPr lang="en-US" sz="3200" i="1">
                            <a:latin typeface="Cambria Math" panose="02040503050406030204" pitchFamily="18" charset="0"/>
                          </a:rPr>
                          <m:t>𝑦</m:t>
                        </m:r>
                      </m:sub>
                    </m:sSub>
                    <m:r>
                      <a:rPr lang="en-US" sz="3200" i="1">
                        <a:latin typeface="Cambria Math" panose="02040503050406030204" pitchFamily="18" charset="0"/>
                      </a:rPr>
                      <m:t>, </m:t>
                    </m:r>
                    <m:sSub>
                      <m:sSubPr>
                        <m:ctrlPr>
                          <a:rPr lang="en-US" sz="3200" i="1">
                            <a:latin typeface="Cambria Math" panose="02040503050406030204" pitchFamily="18" charset="0"/>
                          </a:rPr>
                        </m:ctrlPr>
                      </m:sSubPr>
                      <m:e>
                        <m:r>
                          <a:rPr lang="en-US" sz="3200" i="1">
                            <a:latin typeface="Cambria Math" panose="02040503050406030204" pitchFamily="18" charset="0"/>
                          </a:rPr>
                          <m:t>𝑛</m:t>
                        </m:r>
                      </m:e>
                      <m:sub>
                        <m:r>
                          <a:rPr lang="en-US" sz="3200" i="1">
                            <a:latin typeface="Cambria Math" panose="02040503050406030204" pitchFamily="18" charset="0"/>
                          </a:rPr>
                          <m:t>𝑧</m:t>
                        </m:r>
                      </m:sub>
                    </m:sSub>
                    <m:r>
                      <a:rPr lang="en-US" sz="3200" i="1">
                        <a:latin typeface="Cambria Math" panose="02040503050406030204" pitchFamily="18" charset="0"/>
                      </a:rPr>
                      <m:t>)</m:t>
                    </m:r>
                  </m:oMath>
                </a14:m>
                <a:r>
                  <a:rPr lang="en-US" altLang="ru-RU" sz="3200" dirty="0">
                    <a:latin typeface="+mj-lt"/>
                  </a:rPr>
                  <a:t>. They are built using weak solenoids and stabilize a given polarization direction </a:t>
                </a:r>
                <a14:m>
                  <m:oMath xmlns:m="http://schemas.openxmlformats.org/officeDocument/2006/math">
                    <m:acc>
                      <m:accPr>
                        <m:chr m:val="⃗"/>
                        <m:ctrlPr>
                          <a:rPr lang="en-US" sz="3200" i="1">
                            <a:latin typeface="Cambria Math" panose="02040503050406030204" pitchFamily="18" charset="0"/>
                          </a:rPr>
                        </m:ctrlPr>
                      </m:accPr>
                      <m:e>
                        <m:r>
                          <a:rPr lang="ru-RU" sz="3200" i="1">
                            <a:latin typeface="Cambria Math" panose="02040503050406030204" pitchFamily="18" charset="0"/>
                          </a:rPr>
                          <m:t>𝑃</m:t>
                        </m:r>
                      </m:e>
                    </m:acc>
                    <m:r>
                      <a:rPr lang="en-US" sz="3200" i="1">
                        <a:latin typeface="Cambria Math" panose="02040503050406030204" pitchFamily="18" charset="0"/>
                      </a:rPr>
                      <m:t>=</m:t>
                    </m:r>
                    <m:acc>
                      <m:accPr>
                        <m:chr m:val="⃗"/>
                        <m:ctrlPr>
                          <a:rPr lang="en-US" sz="3200" i="1">
                            <a:latin typeface="Cambria Math" panose="02040503050406030204" pitchFamily="18" charset="0"/>
                          </a:rPr>
                        </m:ctrlPr>
                      </m:accPr>
                      <m:e>
                        <m:r>
                          <a:rPr lang="ru-RU" sz="3200" i="1">
                            <a:latin typeface="Cambria Math" panose="02040503050406030204" pitchFamily="18" charset="0"/>
                          </a:rPr>
                          <m:t>𝑛</m:t>
                        </m:r>
                      </m:e>
                    </m:acc>
                  </m:oMath>
                </a14:m>
                <a:r>
                  <a:rPr lang="en-US" altLang="ru-RU" sz="3200" dirty="0" smtClean="0">
                    <a:latin typeface="+mj-lt"/>
                  </a:rPr>
                  <a:t>. </a:t>
                </a:r>
                <a:r>
                  <a:rPr lang="en-US" altLang="ru-RU" sz="3200" dirty="0">
                    <a:latin typeface="+mj-lt"/>
                  </a:rPr>
                  <a:t>The 3D rotator can flip the polarization by adiabatically reversing </a:t>
                </a:r>
                <a:r>
                  <a:rPr lang="en-US" sz="3200" dirty="0"/>
                  <a:t> </a:t>
                </a:r>
                <a14:m>
                  <m:oMath xmlns:m="http://schemas.openxmlformats.org/officeDocument/2006/math">
                    <m:acc>
                      <m:accPr>
                        <m:chr m:val="⃗"/>
                        <m:ctrlPr>
                          <a:rPr lang="en-US" sz="3200" i="1">
                            <a:latin typeface="Cambria Math" panose="02040503050406030204" pitchFamily="18" charset="0"/>
                          </a:rPr>
                        </m:ctrlPr>
                      </m:accPr>
                      <m:e>
                        <m:r>
                          <a:rPr lang="ru-RU" sz="3200" i="1">
                            <a:latin typeface="Cambria Math" panose="02040503050406030204" pitchFamily="18" charset="0"/>
                          </a:rPr>
                          <m:t>𝑛</m:t>
                        </m:r>
                      </m:e>
                    </m:acc>
                  </m:oMath>
                </a14:m>
                <a:r>
                  <a:rPr lang="ru-RU" sz="3200" dirty="0"/>
                  <a:t> </a:t>
                </a:r>
                <a:r>
                  <a:rPr lang="en-US" altLang="ru-RU" sz="3200" dirty="0" smtClean="0">
                    <a:latin typeface="+mj-lt"/>
                  </a:rPr>
                  <a:t>while </a:t>
                </a:r>
                <a:r>
                  <a:rPr lang="en-US" altLang="ru-RU" sz="3200" dirty="0">
                    <a:latin typeface="+mj-lt"/>
                  </a:rPr>
                  <a:t>keeping the spin tune constant.</a:t>
                </a:r>
              </a:p>
              <a:p>
                <a:pPr indent="457200" algn="just" eaLnBrk="1" hangingPunct="1">
                  <a:spcBef>
                    <a:spcPct val="0"/>
                  </a:spcBef>
                  <a:buFontTx/>
                  <a:buNone/>
                </a:pPr>
                <a:endParaRPr lang="ru-RU" altLang="ru-RU" sz="3200" dirty="0">
                  <a:latin typeface="+mj-lt"/>
                </a:endParaRPr>
              </a:p>
            </p:txBody>
          </p:sp>
        </mc:Choice>
        <mc:Fallback xmlns="">
          <p:sp>
            <p:nvSpPr>
              <p:cNvPr id="60" name="AutoShape 3921"/>
              <p:cNvSpPr>
                <a:spLocks noRot="1" noChangeAspect="1" noMove="1" noResize="1" noEditPoints="1" noAdjustHandles="1" noChangeArrowheads="1" noChangeShapeType="1" noTextEdit="1"/>
              </p:cNvSpPr>
              <p:nvPr/>
            </p:nvSpPr>
            <p:spPr bwMode="auto">
              <a:xfrm>
                <a:off x="11432618" y="7813516"/>
                <a:ext cx="10241280" cy="12760484"/>
              </a:xfrm>
              <a:prstGeom prst="roundRect">
                <a:avLst>
                  <a:gd name="adj" fmla="val 4000"/>
                </a:avLst>
              </a:prstGeom>
              <a:blipFill>
                <a:blip r:embed="rId10"/>
                <a:stretch>
                  <a:fillRect/>
                </a:stretch>
              </a:blipFill>
              <a:ln w="28575">
                <a:solidFill>
                  <a:schemeClr val="bg2"/>
                </a:solidFill>
                <a:round/>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AutoShape 3921"/>
              <p:cNvSpPr>
                <a:spLocks noChangeArrowheads="1"/>
              </p:cNvSpPr>
              <p:nvPr/>
            </p:nvSpPr>
            <p:spPr bwMode="auto">
              <a:xfrm>
                <a:off x="21915118" y="7813515"/>
                <a:ext cx="10241280" cy="19389885"/>
              </a:xfrm>
              <a:prstGeom prst="roundRect">
                <a:avLst>
                  <a:gd name="adj" fmla="val 4000"/>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3200" b="1" dirty="0" smtClean="0"/>
                  <a:t>TS MODE IN RHIC AND ERHIC</a:t>
                </a:r>
              </a:p>
              <a:p>
                <a:pPr indent="457200" algn="just" eaLnBrk="1" hangingPunct="1">
                  <a:spcBef>
                    <a:spcPct val="0"/>
                  </a:spcBef>
                  <a:buFontTx/>
                  <a:buNone/>
                </a:pPr>
                <a:r>
                  <a:rPr lang="en-US" altLang="ru-RU" sz="3200" dirty="0">
                    <a:latin typeface="+mj-lt"/>
                  </a:rPr>
                  <a:t>The existing snakes can also be used for operation of RHIC in the TS mode. The spin rotation axes of the helical snakes lie in the collider’s plane and are set by the snakes’ magnetic fields </a:t>
                </a:r>
                <a:r>
                  <a:rPr lang="en-US" altLang="ru-RU" sz="3200" dirty="0" smtClean="0">
                    <a:latin typeface="+mj-lt"/>
                  </a:rPr>
                  <a:t>[5]. </a:t>
                </a:r>
                <a:r>
                  <a:rPr lang="en-US" altLang="ru-RU" sz="3200" dirty="0">
                    <a:latin typeface="+mj-lt"/>
                  </a:rPr>
                  <a:t>The spin tune is determined by the angle </a:t>
                </a:r>
                <a14:m>
                  <m:oMath xmlns:m="http://schemas.openxmlformats.org/officeDocument/2006/math">
                    <m:r>
                      <a:rPr lang="en-US" altLang="ru-RU" sz="3200" b="0" i="1" smtClean="0">
                        <a:latin typeface="Cambria Math" panose="02040503050406030204" pitchFamily="18" charset="0"/>
                      </a:rPr>
                      <m:t>𝜑</m:t>
                    </m:r>
                  </m:oMath>
                </a14:m>
                <a:r>
                  <a:rPr lang="en-US" altLang="ru-RU" sz="3200" dirty="0" smtClean="0">
                    <a:latin typeface="+mj-lt"/>
                  </a:rPr>
                  <a:t> </a:t>
                </a:r>
                <a:r>
                  <a:rPr lang="en-US" altLang="ru-RU" sz="3200" dirty="0">
                    <a:latin typeface="+mj-lt"/>
                  </a:rPr>
                  <a:t>between the snake axes and the stable polarization in the collider’s arcs is vertical</a:t>
                </a:r>
                <a:r>
                  <a:rPr lang="en-US" altLang="ru-RU" sz="3200" dirty="0" smtClean="0">
                    <a:latin typeface="+mj-lt"/>
                  </a:rPr>
                  <a:t>:</a:t>
                </a:r>
              </a:p>
              <a:p>
                <a:pPr algn="ct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ru-RU" sz="3200" b="0" i="1" smtClean="0">
                          <a:latin typeface="Cambria Math" panose="02040503050406030204" pitchFamily="18" charset="0"/>
                        </a:rPr>
                        <m:t>𝜈</m:t>
                      </m:r>
                      <m:r>
                        <a:rPr lang="en-US" altLang="ru-RU" sz="3200" b="0" i="1" smtClean="0">
                          <a:latin typeface="Cambria Math" panose="02040503050406030204" pitchFamily="18" charset="0"/>
                        </a:rPr>
                        <m:t>=</m:t>
                      </m:r>
                      <m:f>
                        <m:fPr>
                          <m:ctrlPr>
                            <a:rPr lang="en-US" altLang="ru-RU" sz="3200" b="0" i="1" smtClean="0">
                              <a:latin typeface="Cambria Math" panose="02040503050406030204" pitchFamily="18" charset="0"/>
                            </a:rPr>
                          </m:ctrlPr>
                        </m:fPr>
                        <m:num>
                          <m:r>
                            <a:rPr lang="en-US" altLang="ru-RU" sz="3200" b="0" i="1" smtClean="0">
                              <a:latin typeface="Cambria Math" panose="02040503050406030204" pitchFamily="18" charset="0"/>
                            </a:rPr>
                            <m:t>𝜑</m:t>
                          </m:r>
                        </m:num>
                        <m:den>
                          <m:r>
                            <a:rPr lang="en-US" altLang="ru-RU" sz="3200" b="0" i="1" smtClean="0">
                              <a:latin typeface="Cambria Math" panose="02040503050406030204" pitchFamily="18" charset="0"/>
                            </a:rPr>
                            <m:t>𝜋</m:t>
                          </m:r>
                        </m:den>
                      </m:f>
                      <m:r>
                        <a:rPr lang="en-US" altLang="ru-RU" sz="3200" b="0" i="1" smtClean="0">
                          <a:latin typeface="Cambria Math" panose="02040503050406030204" pitchFamily="18" charset="0"/>
                        </a:rPr>
                        <m:t> ,           </m:t>
                      </m:r>
                      <m:sSub>
                        <m:sSubPr>
                          <m:ctrlPr>
                            <a:rPr lang="en-US" altLang="ru-RU" sz="3200" b="0" i="1" smtClean="0">
                              <a:latin typeface="Cambria Math" panose="02040503050406030204" pitchFamily="18" charset="0"/>
                            </a:rPr>
                          </m:ctrlPr>
                        </m:sSubPr>
                        <m:e>
                          <m:acc>
                            <m:accPr>
                              <m:chr m:val="⃗"/>
                              <m:ctrlPr>
                                <a:rPr lang="en-US" altLang="ru-RU" sz="3200" b="0" i="1" smtClean="0">
                                  <a:latin typeface="Cambria Math" panose="02040503050406030204" pitchFamily="18" charset="0"/>
                                </a:rPr>
                              </m:ctrlPr>
                            </m:accPr>
                            <m:e>
                              <m:r>
                                <a:rPr lang="en-US" altLang="ru-RU" sz="3200" b="0" i="1" smtClean="0">
                                  <a:latin typeface="Cambria Math" panose="02040503050406030204" pitchFamily="18" charset="0"/>
                                </a:rPr>
                                <m:t>𝑛</m:t>
                              </m:r>
                            </m:e>
                          </m:acc>
                        </m:e>
                        <m:sub>
                          <m:r>
                            <a:rPr lang="en-US" altLang="ru-RU" sz="3200" b="0" i="1" smtClean="0">
                              <a:latin typeface="Cambria Math" panose="02040503050406030204" pitchFamily="18" charset="0"/>
                            </a:rPr>
                            <m:t>𝑎𝑟𝑐</m:t>
                          </m:r>
                        </m:sub>
                      </m:sSub>
                      <m:r>
                        <a:rPr lang="en-US" altLang="ru-RU" sz="3200" b="0" i="1" smtClean="0">
                          <a:latin typeface="Cambria Math" panose="02040503050406030204" pitchFamily="18" charset="0"/>
                        </a:rPr>
                        <m:t>=±</m:t>
                      </m:r>
                      <m:sSub>
                        <m:sSubPr>
                          <m:ctrlPr>
                            <a:rPr lang="en-US" altLang="ru-RU" sz="3200" b="1" i="1" dirty="0" smtClean="0">
                              <a:latin typeface="Cambria Math" panose="02040503050406030204" pitchFamily="18" charset="0"/>
                            </a:rPr>
                          </m:ctrlPr>
                        </m:sSubPr>
                        <m:e>
                          <m:acc>
                            <m:accPr>
                              <m:chr m:val="⃗"/>
                              <m:ctrlPr>
                                <a:rPr lang="en-US" altLang="ru-RU" sz="3200" b="0" i="1" smtClean="0">
                                  <a:latin typeface="Cambria Math" panose="02040503050406030204" pitchFamily="18" charset="0"/>
                                </a:rPr>
                              </m:ctrlPr>
                            </m:accPr>
                            <m:e>
                              <m:r>
                                <a:rPr lang="en-US" altLang="ru-RU" sz="3200" b="0" i="1" smtClean="0">
                                  <a:latin typeface="Cambria Math" panose="02040503050406030204" pitchFamily="18" charset="0"/>
                                </a:rPr>
                                <m:t>𝑒</m:t>
                              </m:r>
                            </m:e>
                          </m:acc>
                        </m:e>
                        <m:sub>
                          <m:r>
                            <a:rPr lang="en-US" altLang="ru-RU" sz="3200" b="0" i="1" dirty="0" smtClean="0">
                              <a:latin typeface="Cambria Math" panose="02040503050406030204" pitchFamily="18" charset="0"/>
                            </a:rPr>
                            <m:t>𝑦</m:t>
                          </m:r>
                        </m:sub>
                      </m:sSub>
                    </m:oMath>
                  </m:oMathPara>
                </a14:m>
                <a:endParaRPr lang="en-US" altLang="ru-RU" sz="3200" dirty="0">
                  <a:latin typeface="+mj-lt"/>
                </a:endParaRPr>
              </a:p>
              <a:p>
                <a:pPr indent="457200" algn="just" eaLnBrk="1" hangingPunct="1">
                  <a:spcBef>
                    <a:spcPct val="0"/>
                  </a:spcBef>
                  <a:buFontTx/>
                  <a:buNone/>
                </a:pPr>
                <a:r>
                  <a:rPr lang="en-US" altLang="ru-RU" sz="3200" dirty="0">
                    <a:latin typeface="+mj-lt"/>
                  </a:rPr>
                  <a:t>The spin tune equals one half (RHIC’s regular mode of operation) if the angle between the snake axes is </a:t>
                </a:r>
                <a14:m>
                  <m:oMath xmlns:m="http://schemas.openxmlformats.org/officeDocument/2006/math">
                    <m:r>
                      <a:rPr lang="en-US" altLang="ru-RU" sz="3200" b="0" i="1" smtClean="0">
                        <a:latin typeface="Cambria Math" panose="02040503050406030204" pitchFamily="18" charset="0"/>
                      </a:rPr>
                      <m:t>𝜋</m:t>
                    </m:r>
                    <m:r>
                      <a:rPr lang="en-US" altLang="ru-RU" sz="3200" b="0" i="1" smtClean="0">
                        <a:latin typeface="Cambria Math" panose="02040503050406030204" pitchFamily="18" charset="0"/>
                      </a:rPr>
                      <m:t>/2</m:t>
                    </m:r>
                  </m:oMath>
                </a14:m>
                <a:r>
                  <a:rPr lang="en-US" altLang="ru-RU" sz="3200" dirty="0">
                    <a:latin typeface="+mj-lt"/>
                  </a:rPr>
                  <a:t>. To convert RHIC to the TS mode, when the spin tune is zero (or one), the angle between the snake axes must be set to zero (or </a:t>
                </a:r>
                <a14:m>
                  <m:oMath xmlns:m="http://schemas.openxmlformats.org/officeDocument/2006/math">
                    <m:r>
                      <a:rPr lang="en-US" altLang="ru-RU" sz="3200" b="0" i="1" smtClean="0">
                        <a:latin typeface="Cambria Math" panose="02040503050406030204" pitchFamily="18" charset="0"/>
                      </a:rPr>
                      <m:t>𝜋</m:t>
                    </m:r>
                  </m:oMath>
                </a14:m>
                <a:r>
                  <a:rPr lang="en-US" altLang="ru-RU" sz="3200" dirty="0">
                    <a:latin typeface="+mj-lt"/>
                  </a:rPr>
                  <a:t>), i.e. the snakes must be identical. The effect of the strong fields in the arcs and snakes on the spin reduces to zero over one orbit turn, any polarization direction repeats after each orbit turn.</a:t>
                </a: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r>
                  <a:rPr lang="en-US" altLang="ru-RU" sz="3200" dirty="0" smtClean="0">
                    <a:latin typeface="+mj-lt"/>
                  </a:rPr>
                  <a:t>Although </a:t>
                </a:r>
                <a:r>
                  <a:rPr lang="en-US" altLang="ru-RU" sz="3200" dirty="0">
                    <a:latin typeface="+mj-lt"/>
                  </a:rPr>
                  <a:t>not included in the present </a:t>
                </a:r>
                <a:r>
                  <a:rPr lang="en-US" altLang="ru-RU" sz="3200" dirty="0" err="1">
                    <a:latin typeface="+mj-lt"/>
                  </a:rPr>
                  <a:t>eRHIC</a:t>
                </a:r>
                <a:r>
                  <a:rPr lang="en-US" altLang="ru-RU" sz="3200" dirty="0">
                    <a:latin typeface="+mj-lt"/>
                  </a:rPr>
                  <a:t> design </a:t>
                </a:r>
                <a:r>
                  <a:rPr lang="en-US" altLang="ru-RU" sz="3200" dirty="0" smtClean="0">
                    <a:latin typeface="+mj-lt"/>
                  </a:rPr>
                  <a:t>[6], </a:t>
                </a:r>
                <a:r>
                  <a:rPr lang="en-US" altLang="ru-RU" sz="3200" dirty="0">
                    <a:latin typeface="+mj-lt"/>
                  </a:rPr>
                  <a:t>the TS mode can be arranged in the </a:t>
                </a:r>
                <a:r>
                  <a:rPr lang="en-US" altLang="ru-RU" sz="3200" dirty="0" err="1">
                    <a:latin typeface="+mj-lt"/>
                  </a:rPr>
                  <a:t>eRHIC</a:t>
                </a:r>
                <a:r>
                  <a:rPr lang="en-US" altLang="ru-RU" sz="3200" dirty="0">
                    <a:latin typeface="+mj-lt"/>
                  </a:rPr>
                  <a:t> </a:t>
                </a:r>
                <a:r>
                  <a:rPr lang="en-US" altLang="ru-RU" sz="3200" dirty="0" smtClean="0">
                    <a:latin typeface="+mj-lt"/>
                  </a:rPr>
                  <a:t>collider </a:t>
                </a:r>
                <a:r>
                  <a:rPr lang="en-US" altLang="ru-RU" sz="3200" dirty="0">
                    <a:latin typeface="+mj-lt"/>
                  </a:rPr>
                  <a:t>rings by appropriately configuring snakes and spin rotators. The benefits of such a configuration could be similar to those of the JLEIC </a:t>
                </a:r>
                <a:r>
                  <a:rPr lang="en-US" altLang="ru-RU" sz="3200" dirty="0" smtClean="0">
                    <a:latin typeface="+mj-lt"/>
                  </a:rPr>
                  <a:t>figure-8 rings.</a:t>
                </a:r>
                <a:endParaRPr lang="ru-RU" altLang="ru-RU" sz="3200" dirty="0">
                  <a:latin typeface="+mj-lt"/>
                </a:endParaRPr>
              </a:p>
            </p:txBody>
          </p:sp>
        </mc:Choice>
        <mc:Fallback xmlns="">
          <p:sp>
            <p:nvSpPr>
              <p:cNvPr id="62" name="AutoShape 3921"/>
              <p:cNvSpPr>
                <a:spLocks noRot="1" noChangeAspect="1" noMove="1" noResize="1" noEditPoints="1" noAdjustHandles="1" noChangeArrowheads="1" noChangeShapeType="1" noTextEdit="1"/>
              </p:cNvSpPr>
              <p:nvPr/>
            </p:nvSpPr>
            <p:spPr bwMode="auto">
              <a:xfrm>
                <a:off x="21915118" y="7813515"/>
                <a:ext cx="10241280" cy="19389885"/>
              </a:xfrm>
              <a:prstGeom prst="roundRect">
                <a:avLst>
                  <a:gd name="adj" fmla="val 4000"/>
                </a:avLst>
              </a:prstGeom>
              <a:blipFill>
                <a:blip r:embed="rId11"/>
                <a:stretch>
                  <a:fillRect b="-63"/>
                </a:stretch>
              </a:blipFill>
              <a:ln w="28575">
                <a:solidFill>
                  <a:schemeClr val="bg2"/>
                </a:solidFill>
                <a:round/>
                <a:headEnd/>
                <a:tailEnd/>
              </a:ln>
            </p:spPr>
            <p:txBody>
              <a:bodyPr/>
              <a:lstStyle/>
              <a:p>
                <a:r>
                  <a:rPr lang="en-US">
                    <a:noFill/>
                  </a:rPr>
                  <a:t> </a:t>
                </a:r>
              </a:p>
            </p:txBody>
          </p:sp>
        </mc:Fallback>
      </mc:AlternateContent>
      <p:pic>
        <p:nvPicPr>
          <p:cNvPr id="63" name="Picture 62"/>
          <p:cNvPicPr/>
          <p:nvPr/>
        </p:nvPicPr>
        <p:blipFill>
          <a:blip r:embed="rId12"/>
          <a:stretch>
            <a:fillRect/>
          </a:stretch>
        </p:blipFill>
        <p:spPr>
          <a:xfrm>
            <a:off x="11837573" y="11330323"/>
            <a:ext cx="9602269" cy="4298794"/>
          </a:xfrm>
          <a:prstGeom prst="rect">
            <a:avLst/>
          </a:prstGeom>
          <a:solidFill>
            <a:schemeClr val="bg1"/>
          </a:solidFill>
        </p:spPr>
      </p:pic>
      <p:pic>
        <p:nvPicPr>
          <p:cNvPr id="12" name="Picture 11"/>
          <p:cNvPicPr>
            <a:picLocks noChangeAspect="1"/>
          </p:cNvPicPr>
          <p:nvPr/>
        </p:nvPicPr>
        <p:blipFill>
          <a:blip r:embed="rId13"/>
          <a:stretch>
            <a:fillRect/>
          </a:stretch>
        </p:blipFill>
        <p:spPr>
          <a:xfrm>
            <a:off x="22326599" y="16413942"/>
            <a:ext cx="9496053" cy="7915519"/>
          </a:xfrm>
          <a:prstGeom prst="rect">
            <a:avLst/>
          </a:prstGeom>
          <a:solidFill>
            <a:schemeClr val="bg1"/>
          </a:solidFill>
        </p:spPr>
      </p:pic>
      <mc:AlternateContent xmlns:mc="http://schemas.openxmlformats.org/markup-compatibility/2006" xmlns:a14="http://schemas.microsoft.com/office/drawing/2010/main">
        <mc:Choice Requires="a14">
          <p:sp>
            <p:nvSpPr>
              <p:cNvPr id="65" name="AutoShape 3921"/>
              <p:cNvSpPr>
                <a:spLocks noChangeArrowheads="1"/>
              </p:cNvSpPr>
              <p:nvPr/>
            </p:nvSpPr>
            <p:spPr bwMode="auto">
              <a:xfrm>
                <a:off x="914400" y="20823158"/>
                <a:ext cx="20759498" cy="5848892"/>
              </a:xfrm>
              <a:prstGeom prst="roundRect">
                <a:avLst>
                  <a:gd name="adj" fmla="val 4000"/>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3200" b="1" dirty="0" smtClean="0"/>
                  <a:t>SPIN CONTROL IN TS MODE IN RHIC</a:t>
                </a:r>
              </a:p>
              <a:p>
                <a:pPr indent="457200" algn="just" eaLnBrk="1" hangingPunct="1">
                  <a:spcBef>
                    <a:spcPct val="0"/>
                  </a:spcBef>
                  <a:spcAft>
                    <a:spcPts val="1200"/>
                  </a:spcAft>
                  <a:buFontTx/>
                  <a:buNone/>
                </a:pPr>
                <a:r>
                  <a:rPr lang="en-US" altLang="ru-RU" sz="3200" dirty="0">
                    <a:latin typeface="+mj-lt"/>
                  </a:rPr>
                  <a:t>In the TS mode, to control the polarization at the collider’s collision point or polarimeter, one must use a 3D spin rotator with small control fields. 3D spin rotators can be realized in different ways. For example, one can use the existing snakes </a:t>
                </a:r>
                <a:r>
                  <a:rPr lang="en-US" altLang="ru-RU" sz="3200" dirty="0" smtClean="0">
                    <a:latin typeface="+mj-lt"/>
                  </a:rPr>
                  <a:t>[7]. </a:t>
                </a:r>
                <a:r>
                  <a:rPr lang="en-US" altLang="ru-RU" sz="3200" dirty="0">
                    <a:latin typeface="+mj-lt"/>
                  </a:rPr>
                  <a:t>Polarization direction at the polarimeter </a:t>
                </a:r>
                <a14:m>
                  <m:oMath xmlns:m="http://schemas.openxmlformats.org/officeDocument/2006/math">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ru-RU" sz="3200" i="1">
                                <a:latin typeface="Cambria Math" panose="02040503050406030204" pitchFamily="18" charset="0"/>
                              </a:rPr>
                              <m:t>𝑛</m:t>
                            </m:r>
                          </m:e>
                        </m:acc>
                      </m:e>
                      <m:sub>
                        <m:r>
                          <a:rPr lang="ru-RU" sz="3200" i="1">
                            <a:latin typeface="Cambria Math" panose="02040503050406030204" pitchFamily="18" charset="0"/>
                          </a:rPr>
                          <m:t>𝑝𝑜𝑙</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ru-RU" sz="3200" i="1">
                            <a:latin typeface="Cambria Math" panose="02040503050406030204" pitchFamily="18" charset="0"/>
                          </a:rPr>
                          <m:t>𝑛</m:t>
                        </m:r>
                      </m:e>
                      <m:sub>
                        <m:r>
                          <a:rPr lang="ru-RU" sz="3200" i="1">
                            <a:latin typeface="Cambria Math" panose="02040503050406030204" pitchFamily="18" charset="0"/>
                          </a:rPr>
                          <m:t>𝑥</m:t>
                        </m:r>
                      </m:sub>
                    </m:sSub>
                    <m:r>
                      <a:rPr lang="en-US" sz="3200" i="1">
                        <a:latin typeface="Cambria Math" panose="02040503050406030204" pitchFamily="18" charset="0"/>
                      </a:rPr>
                      <m:t>, </m:t>
                    </m:r>
                    <m:sSub>
                      <m:sSubPr>
                        <m:ctrlPr>
                          <a:rPr lang="en-US" sz="3200" i="1">
                            <a:latin typeface="Cambria Math" panose="02040503050406030204" pitchFamily="18" charset="0"/>
                          </a:rPr>
                        </m:ctrlPr>
                      </m:sSubPr>
                      <m:e>
                        <m:r>
                          <a:rPr lang="ru-RU" sz="3200" i="1">
                            <a:latin typeface="Cambria Math" panose="02040503050406030204" pitchFamily="18" charset="0"/>
                          </a:rPr>
                          <m:t>𝑛</m:t>
                        </m:r>
                      </m:e>
                      <m:sub>
                        <m:r>
                          <a:rPr lang="ru-RU" sz="3200" i="1">
                            <a:latin typeface="Cambria Math" panose="02040503050406030204" pitchFamily="18" charset="0"/>
                          </a:rPr>
                          <m:t>𝑦</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ru-RU" sz="3200" i="1">
                            <a:latin typeface="Cambria Math" panose="02040503050406030204" pitchFamily="18" charset="0"/>
                          </a:rPr>
                          <m:t>𝑛</m:t>
                        </m:r>
                      </m:e>
                      <m:sub>
                        <m:r>
                          <a:rPr lang="ru-RU" sz="3200" i="1">
                            <a:latin typeface="Cambria Math" panose="02040503050406030204" pitchFamily="18" charset="0"/>
                          </a:rPr>
                          <m:t>𝑧</m:t>
                        </m:r>
                      </m:sub>
                    </m:sSub>
                    <m:r>
                      <a:rPr lang="en-US" sz="3200" i="1">
                        <a:latin typeface="Cambria Math" panose="02040503050406030204" pitchFamily="18" charset="0"/>
                      </a:rPr>
                      <m:t>)</m:t>
                    </m:r>
                  </m:oMath>
                </a14:m>
                <a:r>
                  <a:rPr lang="en-US" altLang="ru-RU" sz="3200" dirty="0">
                    <a:latin typeface="+mj-lt"/>
                  </a:rPr>
                  <a:t> can be controlled by adjusting a small angle </a:t>
                </a:r>
                <a14:m>
                  <m:oMath xmlns:m="http://schemas.openxmlformats.org/officeDocument/2006/math">
                    <m:r>
                      <a:rPr lang="en-US" altLang="ru-RU" sz="3200" b="0" i="1" smtClean="0">
                        <a:latin typeface="Cambria Math" panose="02040503050406030204" pitchFamily="18" charset="0"/>
                      </a:rPr>
                      <m:t>𝛿𝛼</m:t>
                    </m:r>
                  </m:oMath>
                </a14:m>
                <a:r>
                  <a:rPr lang="en-US" altLang="ru-RU" sz="3200" dirty="0" smtClean="0">
                    <a:latin typeface="+mj-lt"/>
                  </a:rPr>
                  <a:t> </a:t>
                </a:r>
                <a:r>
                  <a:rPr lang="en-US" altLang="ru-RU" sz="3200" dirty="0">
                    <a:latin typeface="+mj-lt"/>
                  </a:rPr>
                  <a:t>between the snake axes and small offsets </a:t>
                </a:r>
                <a14:m>
                  <m:oMath xmlns:m="http://schemas.openxmlformats.org/officeDocument/2006/math">
                    <m:r>
                      <a:rPr lang="en-US" altLang="ru-RU" sz="3200" b="0" i="1" smtClean="0">
                        <a:latin typeface="Cambria Math" panose="02040503050406030204" pitchFamily="18" charset="0"/>
                      </a:rPr>
                      <m:t>𝛿</m:t>
                    </m:r>
                    <m:sSub>
                      <m:sSubPr>
                        <m:ctrlPr>
                          <a:rPr lang="en-US" altLang="ru-RU" sz="3200" b="0" i="1" smtClean="0">
                            <a:latin typeface="Cambria Math" panose="02040503050406030204" pitchFamily="18" charset="0"/>
                          </a:rPr>
                        </m:ctrlPr>
                      </m:sSubPr>
                      <m:e>
                        <m:r>
                          <a:rPr lang="en-US" altLang="ru-RU" sz="3200" b="0" i="1" smtClean="0">
                            <a:latin typeface="Cambria Math" panose="02040503050406030204" pitchFamily="18" charset="0"/>
                          </a:rPr>
                          <m:t>𝜇</m:t>
                        </m:r>
                      </m:e>
                      <m:sub>
                        <m:r>
                          <a:rPr lang="en-US" altLang="ru-RU" sz="3200" b="0" i="1" smtClean="0">
                            <a:latin typeface="Cambria Math" panose="02040503050406030204" pitchFamily="18" charset="0"/>
                          </a:rPr>
                          <m:t>1</m:t>
                        </m:r>
                      </m:sub>
                    </m:sSub>
                  </m:oMath>
                </a14:m>
                <a:r>
                  <a:rPr lang="en-US" altLang="ru-RU" sz="3200" dirty="0" smtClean="0">
                    <a:latin typeface="+mj-lt"/>
                  </a:rPr>
                  <a:t> </a:t>
                </a:r>
                <a:r>
                  <a:rPr lang="en-US" altLang="ru-RU" sz="3200" dirty="0">
                    <a:latin typeface="+mj-lt"/>
                  </a:rPr>
                  <a:t>and </a:t>
                </a:r>
                <a14:m>
                  <m:oMath xmlns:m="http://schemas.openxmlformats.org/officeDocument/2006/math">
                    <m:r>
                      <a:rPr lang="en-US" altLang="ru-RU" sz="3200" b="0" i="1" smtClean="0">
                        <a:latin typeface="Cambria Math" panose="02040503050406030204" pitchFamily="18" charset="0"/>
                      </a:rPr>
                      <m:t>𝛿</m:t>
                    </m:r>
                    <m:sSub>
                      <m:sSubPr>
                        <m:ctrlPr>
                          <a:rPr lang="en-US" altLang="ru-RU" sz="3200" b="0" i="1" smtClean="0">
                            <a:latin typeface="Cambria Math" panose="02040503050406030204" pitchFamily="18" charset="0"/>
                          </a:rPr>
                        </m:ctrlPr>
                      </m:sSubPr>
                      <m:e>
                        <m:r>
                          <a:rPr lang="en-US" altLang="ru-RU" sz="3200" b="0" i="1" smtClean="0">
                            <a:latin typeface="Cambria Math" panose="02040503050406030204" pitchFamily="18" charset="0"/>
                          </a:rPr>
                          <m:t>𝜇</m:t>
                        </m:r>
                      </m:e>
                      <m:sub>
                        <m:r>
                          <a:rPr lang="en-US" altLang="ru-RU" sz="3200" b="0" i="1" smtClean="0">
                            <a:latin typeface="Cambria Math" panose="02040503050406030204" pitchFamily="18" charset="0"/>
                          </a:rPr>
                          <m:t>2</m:t>
                        </m:r>
                      </m:sub>
                    </m:sSub>
                  </m:oMath>
                </a14:m>
                <a:r>
                  <a:rPr lang="en-US" altLang="ru-RU" sz="3200" dirty="0" smtClean="0">
                    <a:latin typeface="+mj-lt"/>
                  </a:rPr>
                  <a:t> </a:t>
                </a:r>
                <a:r>
                  <a:rPr lang="en-US" altLang="ru-RU" sz="3200" dirty="0">
                    <a:latin typeface="+mj-lt"/>
                  </a:rPr>
                  <a:t>of the </a:t>
                </a:r>
                <a:r>
                  <a:rPr lang="en-US" altLang="ru-RU" sz="3200" dirty="0" smtClean="0">
                    <a:latin typeface="+mj-lt"/>
                  </a:rPr>
                  <a:t>snakes’ </a:t>
                </a:r>
                <a:r>
                  <a:rPr lang="en-US" altLang="ru-RU" sz="3200" dirty="0">
                    <a:latin typeface="+mj-lt"/>
                  </a:rPr>
                  <a:t>spin rotation angles from </a:t>
                </a:r>
                <a14:m>
                  <m:oMath xmlns:m="http://schemas.openxmlformats.org/officeDocument/2006/math">
                    <m:r>
                      <a:rPr lang="en-US" altLang="ru-RU" sz="3200" b="0" i="1" smtClean="0">
                        <a:latin typeface="Cambria Math" panose="02040503050406030204" pitchFamily="18" charset="0"/>
                      </a:rPr>
                      <m:t>𝜋</m:t>
                    </m:r>
                  </m:oMath>
                </a14:m>
                <a:r>
                  <a:rPr lang="en-US" altLang="ru-RU" sz="3200" dirty="0" smtClean="0">
                    <a:latin typeface="+mj-lt"/>
                  </a:rPr>
                  <a:t>:</a:t>
                </a:r>
              </a:p>
              <a:p>
                <a:pPr algn="just" eaLnBrk="1" hangingPunct="1">
                  <a:spcBef>
                    <a:spcPts val="0"/>
                  </a:spcBef>
                  <a:spcAft>
                    <a:spcPts val="0"/>
                  </a:spcAft>
                  <a:buFontTx/>
                  <a:buNone/>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 </m:t>
                          </m:r>
                          <m:r>
                            <a:rPr lang="en-US" sz="3200" i="1">
                              <a:latin typeface="Cambria Math" panose="02040503050406030204" pitchFamily="18" charset="0"/>
                            </a:rPr>
                            <m:t>𝜈</m:t>
                          </m:r>
                        </m:e>
                        <m:sub>
                          <m:r>
                            <a:rPr lang="en-US" sz="3200" i="1">
                              <a:latin typeface="Cambria Math" panose="02040503050406030204" pitchFamily="18" charset="0"/>
                            </a:rPr>
                            <m:t>𝑥</m:t>
                          </m:r>
                        </m:sub>
                      </m:sSub>
                      <m:r>
                        <a:rPr lang="en-US" sz="3200">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𝛿</m:t>
                          </m:r>
                          <m:sSub>
                            <m:sSubPr>
                              <m:ctrlPr>
                                <a:rPr lang="en-US" sz="3200" i="1">
                                  <a:latin typeface="Cambria Math" panose="02040503050406030204" pitchFamily="18" charset="0"/>
                                </a:rPr>
                              </m:ctrlPr>
                            </m:sSubPr>
                            <m:e>
                              <m:r>
                                <a:rPr lang="en-US" sz="3200" i="1">
                                  <a:latin typeface="Cambria Math" panose="02040503050406030204" pitchFamily="18" charset="0"/>
                                </a:rPr>
                                <m:t>𝜇</m:t>
                              </m:r>
                            </m:e>
                            <m:sub>
                              <m:r>
                                <a:rPr lang="en-US" sz="3200" i="1">
                                  <a:latin typeface="Cambria Math" panose="02040503050406030204" pitchFamily="18" charset="0"/>
                                </a:rPr>
                                <m:t>1</m:t>
                              </m:r>
                            </m:sub>
                          </m:sSub>
                          <m:r>
                            <a:rPr lang="en-US" sz="3200" i="1">
                              <a:latin typeface="Cambria Math" panose="02040503050406030204" pitchFamily="18" charset="0"/>
                            </a:rPr>
                            <m:t>−</m:t>
                          </m:r>
                          <m:r>
                            <a:rPr lang="en-US" sz="3200" i="1">
                              <a:latin typeface="Cambria Math" panose="02040503050406030204" pitchFamily="18" charset="0"/>
                            </a:rPr>
                            <m:t>𝛿</m:t>
                          </m:r>
                          <m:sSub>
                            <m:sSubPr>
                              <m:ctrlPr>
                                <a:rPr lang="en-US" sz="3200" i="1">
                                  <a:latin typeface="Cambria Math" panose="02040503050406030204" pitchFamily="18" charset="0"/>
                                </a:rPr>
                              </m:ctrlPr>
                            </m:sSubPr>
                            <m:e>
                              <m:r>
                                <a:rPr lang="en-US" sz="3200" i="1">
                                  <a:latin typeface="Cambria Math" panose="02040503050406030204" pitchFamily="18" charset="0"/>
                                </a:rPr>
                                <m:t>𝜇</m:t>
                              </m:r>
                            </m:e>
                            <m:sub>
                              <m:r>
                                <a:rPr lang="en-US" sz="3200" i="1">
                                  <a:latin typeface="Cambria Math" panose="02040503050406030204" pitchFamily="18" charset="0"/>
                                </a:rPr>
                                <m:t>2</m:t>
                              </m:r>
                            </m:sub>
                          </m:sSub>
                        </m:num>
                        <m:den>
                          <m:r>
                            <a:rPr lang="en-US" sz="3200" i="1">
                              <a:latin typeface="Cambria Math" panose="02040503050406030204" pitchFamily="18" charset="0"/>
                            </a:rPr>
                            <m:t>2</m:t>
                          </m:r>
                          <m:r>
                            <a:rPr lang="en-US" sz="3200" i="1">
                              <a:latin typeface="Cambria Math" panose="02040503050406030204" pitchFamily="18" charset="0"/>
                            </a:rPr>
                            <m:t>𝜋</m:t>
                          </m:r>
                        </m:den>
                      </m:f>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sin</m:t>
                          </m:r>
                        </m:fName>
                        <m:e>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panose="02040503050406030204" pitchFamily="18" charset="0"/>
                                    </a:rPr>
                                    <m:t>𝛾</m:t>
                                  </m:r>
                                  <m:r>
                                    <a:rPr lang="en-US" sz="3200" i="1">
                                      <a:latin typeface="Cambria Math" panose="02040503050406030204" pitchFamily="18" charset="0"/>
                                    </a:rPr>
                                    <m:t>𝐺</m:t>
                                  </m:r>
                                  <m:r>
                                    <a:rPr lang="en-US" sz="3200" i="1">
                                      <a:latin typeface="Cambria Math" panose="02040503050406030204" pitchFamily="18" charset="0"/>
                                    </a:rPr>
                                    <m:t>𝜋</m:t>
                                  </m:r>
                                </m:num>
                                <m:den>
                                  <m:r>
                                    <a:rPr lang="en-US" sz="3200">
                                      <a:latin typeface="Cambria Math" panose="02040503050406030204" pitchFamily="18" charset="0"/>
                                    </a:rPr>
                                    <m:t>2</m:t>
                                  </m:r>
                                </m:den>
                              </m:f>
                            </m:e>
                          </m:d>
                        </m:e>
                      </m:func>
                      <m:r>
                        <a:rPr lang="ru-RU" sz="3200" i="1">
                          <a:latin typeface="Cambria Math" panose="02040503050406030204" pitchFamily="18" charset="0"/>
                        </a:rPr>
                        <m:t>,  </m:t>
                      </m:r>
                      <m:sSub>
                        <m:sSubPr>
                          <m:ctrlPr>
                            <a:rPr lang="en-US" sz="3200" i="1">
                              <a:latin typeface="Cambria Math" panose="02040503050406030204" pitchFamily="18" charset="0"/>
                            </a:rPr>
                          </m:ctrlPr>
                        </m:sSubPr>
                        <m:e>
                          <m:r>
                            <a:rPr lang="en-US" sz="3200" i="1">
                              <a:latin typeface="Cambria Math" panose="02040503050406030204" pitchFamily="18" charset="0"/>
                            </a:rPr>
                            <m:t>𝜈</m:t>
                          </m:r>
                        </m:e>
                        <m:sub>
                          <m:r>
                            <a:rPr lang="en-US" sz="3200" i="1">
                              <a:latin typeface="Cambria Math" panose="02040503050406030204" pitchFamily="18" charset="0"/>
                            </a:rPr>
                            <m:t>𝑦</m:t>
                          </m:r>
                        </m:sub>
                      </m:sSub>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𝛿𝛼</m:t>
                          </m:r>
                        </m:num>
                        <m:den>
                          <m:r>
                            <a:rPr lang="en-US" sz="3200" i="1">
                              <a:latin typeface="Cambria Math" panose="02040503050406030204" pitchFamily="18" charset="0"/>
                            </a:rPr>
                            <m:t>𝜋</m:t>
                          </m:r>
                        </m:den>
                      </m:f>
                      <m:r>
                        <a:rPr lang="en-US" sz="3200" i="1">
                          <a:latin typeface="Cambria Math" panose="02040503050406030204" pitchFamily="18" charset="0"/>
                        </a:rPr>
                        <m:t> ,</m:t>
                      </m:r>
                      <m:r>
                        <a:rPr lang="en-US" sz="3200" b="0" i="1" smtClean="0">
                          <a:latin typeface="Cambria Math" panose="02040503050406030204" pitchFamily="18" charset="0"/>
                        </a:rPr>
                        <m:t>  </m:t>
                      </m:r>
                      <m:sSub>
                        <m:sSubPr>
                          <m:ctrlPr>
                            <a:rPr lang="en-US" sz="3200" i="1">
                              <a:latin typeface="Cambria Math" panose="02040503050406030204" pitchFamily="18" charset="0"/>
                            </a:rPr>
                          </m:ctrlPr>
                        </m:sSubPr>
                        <m:e>
                          <m:r>
                            <a:rPr lang="en-US" sz="3200" i="1">
                              <a:latin typeface="Cambria Math" panose="02040503050406030204" pitchFamily="18" charset="0"/>
                            </a:rPr>
                            <m:t>𝜈</m:t>
                          </m:r>
                        </m:e>
                        <m:sub>
                          <m:r>
                            <a:rPr lang="en-US" sz="3200" i="1">
                              <a:latin typeface="Cambria Math" panose="02040503050406030204" pitchFamily="18" charset="0"/>
                            </a:rPr>
                            <m:t>𝑧</m:t>
                          </m:r>
                        </m:sub>
                      </m:sSub>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𝛿</m:t>
                          </m:r>
                          <m:sSub>
                            <m:sSubPr>
                              <m:ctrlPr>
                                <a:rPr lang="en-US" sz="3200" i="1">
                                  <a:latin typeface="Cambria Math" panose="02040503050406030204" pitchFamily="18" charset="0"/>
                                </a:rPr>
                              </m:ctrlPr>
                            </m:sSubPr>
                            <m:e>
                              <m:r>
                                <a:rPr lang="en-US" sz="3200" i="1">
                                  <a:latin typeface="Cambria Math" panose="02040503050406030204" pitchFamily="18" charset="0"/>
                                </a:rPr>
                                <m:t>𝜇</m:t>
                              </m:r>
                            </m:e>
                            <m:sub>
                              <m:r>
                                <a:rPr lang="en-US" sz="3200" i="1">
                                  <a:latin typeface="Cambria Math" panose="02040503050406030204" pitchFamily="18" charset="0"/>
                                </a:rPr>
                                <m:t>1</m:t>
                              </m:r>
                            </m:sub>
                          </m:sSub>
                          <m:r>
                            <a:rPr lang="en-US" sz="3200" i="1">
                              <a:latin typeface="Cambria Math" panose="02040503050406030204" pitchFamily="18" charset="0"/>
                            </a:rPr>
                            <m:t>+</m:t>
                          </m:r>
                          <m:r>
                            <a:rPr lang="en-US" sz="3200" i="1">
                              <a:latin typeface="Cambria Math" panose="02040503050406030204" pitchFamily="18" charset="0"/>
                            </a:rPr>
                            <m:t>𝛿</m:t>
                          </m:r>
                          <m:sSub>
                            <m:sSubPr>
                              <m:ctrlPr>
                                <a:rPr lang="en-US" sz="3200" i="1">
                                  <a:latin typeface="Cambria Math" panose="02040503050406030204" pitchFamily="18" charset="0"/>
                                </a:rPr>
                              </m:ctrlPr>
                            </m:sSubPr>
                            <m:e>
                              <m:r>
                                <a:rPr lang="en-US" sz="3200" i="1">
                                  <a:latin typeface="Cambria Math" panose="02040503050406030204" pitchFamily="18" charset="0"/>
                                </a:rPr>
                                <m:t>𝜇</m:t>
                              </m:r>
                            </m:e>
                            <m:sub>
                              <m:r>
                                <a:rPr lang="en-US" sz="3200" i="1">
                                  <a:latin typeface="Cambria Math" panose="02040503050406030204" pitchFamily="18" charset="0"/>
                                </a:rPr>
                                <m:t>2</m:t>
                              </m:r>
                            </m:sub>
                          </m:sSub>
                        </m:num>
                        <m:den>
                          <m:r>
                            <a:rPr lang="en-US" sz="3200" i="1">
                              <a:latin typeface="Cambria Math" panose="02040503050406030204" pitchFamily="18" charset="0"/>
                            </a:rPr>
                            <m:t>2</m:t>
                          </m:r>
                          <m:r>
                            <a:rPr lang="en-US" sz="3200" i="1">
                              <a:latin typeface="Cambria Math" panose="02040503050406030204" pitchFamily="18" charset="0"/>
                            </a:rPr>
                            <m:t>𝜋</m:t>
                          </m:r>
                        </m:den>
                      </m:f>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cos</m:t>
                          </m:r>
                        </m:fName>
                        <m:e>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panose="02040503050406030204" pitchFamily="18" charset="0"/>
                                    </a:rPr>
                                    <m:t>𝛾</m:t>
                                  </m:r>
                                  <m:r>
                                    <a:rPr lang="en-US" sz="3200" i="1">
                                      <a:latin typeface="Cambria Math" panose="02040503050406030204" pitchFamily="18" charset="0"/>
                                    </a:rPr>
                                    <m:t>𝐺</m:t>
                                  </m:r>
                                  <m:r>
                                    <a:rPr lang="en-US" sz="3200" i="1">
                                      <a:latin typeface="Cambria Math" panose="02040503050406030204" pitchFamily="18" charset="0"/>
                                    </a:rPr>
                                    <m:t>𝜋</m:t>
                                  </m:r>
                                </m:num>
                                <m:den>
                                  <m:r>
                                    <a:rPr lang="en-US" sz="3200" i="1">
                                      <a:latin typeface="Cambria Math" panose="02040503050406030204" pitchFamily="18" charset="0"/>
                                    </a:rPr>
                                    <m:t>2</m:t>
                                  </m:r>
                                </m:den>
                              </m:f>
                            </m:e>
                          </m:d>
                        </m:e>
                      </m:func>
                      <m:r>
                        <a:rPr lang="ru-RU" sz="3200" i="1">
                          <a:latin typeface="Cambria Math" panose="02040503050406030204" pitchFamily="18" charset="0"/>
                        </a:rPr>
                        <m:t>,</m:t>
                      </m:r>
                      <m:r>
                        <a:rPr lang="en-US" sz="3200" b="0" i="0" smtClean="0">
                          <a:latin typeface="Cambria Math" panose="02040503050406030204" pitchFamily="18" charset="0"/>
                        </a:rPr>
                        <m:t>  </m:t>
                      </m:r>
                    </m:oMath>
                  </m:oMathPara>
                </a14:m>
                <a:endParaRPr lang="en-US" sz="3200" b="0" i="0" dirty="0" smtClean="0">
                  <a:latin typeface="Cambria Math" panose="02040503050406030204" pitchFamily="18" charset="0"/>
                </a:endParaRPr>
              </a:p>
              <a:p>
                <a:pPr algn="just" eaLnBrk="1" hangingPunct="1">
                  <a:spcBef>
                    <a:spcPts val="0"/>
                  </a:spcBef>
                  <a:spcAft>
                    <a:spcPts val="0"/>
                  </a:spcAft>
                  <a:buFontTx/>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𝜈</m:t>
                      </m:r>
                      <m:r>
                        <a:rPr lang="en-US" sz="3200" i="1">
                          <a:latin typeface="Cambria Math" panose="02040503050406030204" pitchFamily="18" charset="0"/>
                        </a:rPr>
                        <m:t>=</m:t>
                      </m:r>
                      <m:rad>
                        <m:radPr>
                          <m:degHide m:val="on"/>
                          <m:ctrlPr>
                            <a:rPr lang="en-US" sz="3200" i="1">
                              <a:latin typeface="Cambria Math" panose="02040503050406030204" pitchFamily="18" charset="0"/>
                            </a:rPr>
                          </m:ctrlPr>
                        </m:radPr>
                        <m:deg/>
                        <m:e>
                          <m:sSubSup>
                            <m:sSubSupPr>
                              <m:ctrlPr>
                                <a:rPr lang="en-US" sz="3200" i="1">
                                  <a:latin typeface="Cambria Math" panose="02040503050406030204" pitchFamily="18" charset="0"/>
                                </a:rPr>
                              </m:ctrlPr>
                            </m:sSubSupPr>
                            <m:e>
                              <m:r>
                                <a:rPr lang="en-US" sz="3200" i="1">
                                  <a:latin typeface="Cambria Math" panose="02040503050406030204" pitchFamily="18" charset="0"/>
                                </a:rPr>
                                <m:t>𝜈</m:t>
                              </m:r>
                            </m:e>
                            <m:sub>
                              <m:r>
                                <a:rPr lang="en-US" sz="3200" i="1">
                                  <a:latin typeface="Cambria Math" panose="02040503050406030204" pitchFamily="18" charset="0"/>
                                </a:rPr>
                                <m:t>𝑥</m:t>
                              </m:r>
                            </m:sub>
                            <m:sup>
                              <m:r>
                                <a:rPr lang="en-US" sz="3200" i="1">
                                  <a:latin typeface="Cambria Math" panose="02040503050406030204" pitchFamily="18" charset="0"/>
                                </a:rPr>
                                <m:t>2</m:t>
                              </m:r>
                            </m:sup>
                          </m:sSubSup>
                          <m:r>
                            <a:rPr lang="en-US" sz="3200" i="1">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𝜈</m:t>
                              </m:r>
                            </m:e>
                            <m:sub>
                              <m:r>
                                <a:rPr lang="en-US" sz="3200" i="1">
                                  <a:latin typeface="Cambria Math" panose="02040503050406030204" pitchFamily="18" charset="0"/>
                                </a:rPr>
                                <m:t>𝑦</m:t>
                              </m:r>
                            </m:sub>
                            <m:sup>
                              <m:r>
                                <a:rPr lang="en-US" sz="3200" i="1">
                                  <a:latin typeface="Cambria Math" panose="02040503050406030204" pitchFamily="18" charset="0"/>
                                </a:rPr>
                                <m:t>2</m:t>
                              </m:r>
                            </m:sup>
                          </m:sSubSup>
                          <m:r>
                            <a:rPr lang="en-US" sz="3200" i="1">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𝜈</m:t>
                              </m:r>
                            </m:e>
                            <m:sub>
                              <m:r>
                                <a:rPr lang="en-US" sz="3200" i="1">
                                  <a:latin typeface="Cambria Math" panose="02040503050406030204" pitchFamily="18" charset="0"/>
                                </a:rPr>
                                <m:t>𝑧</m:t>
                              </m:r>
                            </m:sub>
                            <m:sup>
                              <m:r>
                                <a:rPr lang="en-US" sz="3200" i="1">
                                  <a:latin typeface="Cambria Math" panose="02040503050406030204" pitchFamily="18" charset="0"/>
                                </a:rPr>
                                <m:t>2</m:t>
                              </m:r>
                            </m:sup>
                          </m:sSubSup>
                        </m:e>
                      </m:rad>
                      <m:r>
                        <a:rPr lang="en-US" sz="3200" i="1">
                          <a:latin typeface="Cambria Math" panose="02040503050406030204" pitchFamily="18" charset="0"/>
                        </a:rPr>
                        <m:t> </m:t>
                      </m:r>
                      <m:r>
                        <a:rPr lang="en-US" sz="3200">
                          <a:latin typeface="Cambria Math" panose="02040503050406030204" pitchFamily="18" charset="0"/>
                        </a:rPr>
                        <m:t>,</m:t>
                      </m:r>
                      <m:r>
                        <a:rPr lang="en-US" sz="3200" i="1">
                          <a:latin typeface="Cambria Math" panose="02040503050406030204" pitchFamily="18" charset="0"/>
                        </a:rPr>
                        <m:t>  </m:t>
                      </m:r>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ru-RU" sz="3200" i="1">
                                  <a:latin typeface="Cambria Math" panose="02040503050406030204" pitchFamily="18" charset="0"/>
                                </a:rPr>
                                <m:t>𝑛</m:t>
                              </m:r>
                            </m:e>
                          </m:acc>
                        </m:e>
                        <m:sub>
                          <m:r>
                            <a:rPr lang="ru-RU" sz="3200" i="1">
                              <a:latin typeface="Cambria Math" panose="02040503050406030204" pitchFamily="18" charset="0"/>
                            </a:rPr>
                            <m:t>𝑝𝑜𝑙</m:t>
                          </m:r>
                        </m:sub>
                      </m:sSub>
                      <m:r>
                        <a:rPr lang="en-US" sz="3200" i="1">
                          <a:latin typeface="Cambria Math" panose="02040503050406030204" pitchFamily="18" charset="0"/>
                        </a:rPr>
                        <m:t>=</m:t>
                      </m:r>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ru-RU" sz="3200" i="1">
                                  <a:latin typeface="Cambria Math" panose="02040503050406030204" pitchFamily="18" charset="0"/>
                                </a:rPr>
                                <m:t>(</m:t>
                              </m:r>
                              <m:r>
                                <a:rPr lang="ru-RU" sz="3200" i="1">
                                  <a:latin typeface="Cambria Math" panose="02040503050406030204" pitchFamily="18" charset="0"/>
                                </a:rPr>
                                <m:t>𝜈</m:t>
                              </m:r>
                            </m:e>
                            <m:sub>
                              <m:r>
                                <a:rPr lang="ru-RU" sz="3200" i="1">
                                  <a:latin typeface="Cambria Math" panose="02040503050406030204" pitchFamily="18" charset="0"/>
                                </a:rPr>
                                <m:t>𝑥</m:t>
                              </m:r>
                            </m:sub>
                          </m:sSub>
                          <m:r>
                            <a:rPr lang="en-US" sz="3200" i="1">
                              <a:latin typeface="Cambria Math" panose="02040503050406030204" pitchFamily="18" charset="0"/>
                            </a:rPr>
                            <m:t>, </m:t>
                          </m:r>
                          <m:sSub>
                            <m:sSubPr>
                              <m:ctrlPr>
                                <a:rPr lang="en-US" sz="3200" i="1">
                                  <a:latin typeface="Cambria Math" panose="02040503050406030204" pitchFamily="18" charset="0"/>
                                </a:rPr>
                              </m:ctrlPr>
                            </m:sSubPr>
                            <m:e>
                              <m:r>
                                <a:rPr lang="ru-RU" sz="3200" i="1">
                                  <a:latin typeface="Cambria Math" panose="02040503050406030204" pitchFamily="18" charset="0"/>
                                </a:rPr>
                                <m:t>𝜈</m:t>
                              </m:r>
                            </m:e>
                            <m:sub>
                              <m:r>
                                <a:rPr lang="ru-RU" sz="3200" i="1">
                                  <a:latin typeface="Cambria Math" panose="02040503050406030204" pitchFamily="18" charset="0"/>
                                </a:rPr>
                                <m:t>𝑦</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ru-RU" sz="3200" i="1">
                                  <a:latin typeface="Cambria Math" panose="02040503050406030204" pitchFamily="18" charset="0"/>
                                </a:rPr>
                                <m:t>𝜈</m:t>
                              </m:r>
                            </m:e>
                            <m:sub>
                              <m:r>
                                <a:rPr lang="ru-RU" sz="3200" i="1">
                                  <a:latin typeface="Cambria Math" panose="02040503050406030204" pitchFamily="18" charset="0"/>
                                </a:rPr>
                                <m:t>𝑧</m:t>
                              </m:r>
                            </m:sub>
                          </m:sSub>
                          <m:r>
                            <a:rPr lang="ru-RU" sz="3200" i="1">
                              <a:latin typeface="Cambria Math" panose="02040503050406030204" pitchFamily="18" charset="0"/>
                            </a:rPr>
                            <m:t>)</m:t>
                          </m:r>
                        </m:num>
                        <m:den>
                          <m:r>
                            <a:rPr lang="en-US" sz="3200" i="1">
                              <a:latin typeface="Cambria Math" panose="02040503050406030204" pitchFamily="18" charset="0"/>
                            </a:rPr>
                            <m:t>𝜈</m:t>
                          </m:r>
                        </m:den>
                      </m:f>
                      <m:r>
                        <a:rPr lang="en-US" sz="3200" b="0" i="1" smtClean="0">
                          <a:latin typeface="Cambria Math" panose="02040503050406030204" pitchFamily="18" charset="0"/>
                        </a:rPr>
                        <m:t>,</m:t>
                      </m:r>
                    </m:oMath>
                  </m:oMathPara>
                </a14:m>
                <a:endParaRPr lang="en-US" altLang="ru-RU" sz="3200" dirty="0">
                  <a:latin typeface="+mj-lt"/>
                </a:endParaRPr>
              </a:p>
              <a:p>
                <a:pPr algn="just" eaLnBrk="1" hangingPunct="1">
                  <a:spcBef>
                    <a:spcPts val="1200"/>
                  </a:spcBef>
                  <a:buFontTx/>
                  <a:buNone/>
                </a:pPr>
                <a:r>
                  <a:rPr lang="en-US" altLang="ru-RU" sz="3200" dirty="0">
                    <a:latin typeface="+mj-lt"/>
                  </a:rPr>
                  <a:t>where </a:t>
                </a:r>
                <a14:m>
                  <m:oMath xmlns:m="http://schemas.openxmlformats.org/officeDocument/2006/math">
                    <m:r>
                      <a:rPr lang="en-US" altLang="ru-RU" sz="3200" b="0" i="1" smtClean="0">
                        <a:latin typeface="Cambria Math" panose="02040503050406030204" pitchFamily="18" charset="0"/>
                      </a:rPr>
                      <m:t>𝜈</m:t>
                    </m:r>
                  </m:oMath>
                </a14:m>
                <a:r>
                  <a:rPr lang="en-US" altLang="ru-RU" sz="3200" dirty="0" smtClean="0">
                    <a:latin typeface="+mj-lt"/>
                  </a:rPr>
                  <a:t> </a:t>
                </a:r>
                <a:r>
                  <a:rPr lang="en-US" altLang="ru-RU" sz="3200" dirty="0">
                    <a:latin typeface="+mj-lt"/>
                  </a:rPr>
                  <a:t>is the spin tune induced by the snake 3D spin </a:t>
                </a:r>
                <a:r>
                  <a:rPr lang="en-US" altLang="ru-RU" sz="3200" dirty="0" smtClean="0">
                    <a:latin typeface="+mj-lt"/>
                  </a:rPr>
                  <a:t>rotator and both </a:t>
                </a:r>
                <a:r>
                  <a:rPr lang="en-US" altLang="ru-RU" sz="3200" dirty="0">
                    <a:latin typeface="+mj-lt"/>
                  </a:rPr>
                  <a:t>snake axes </a:t>
                </a:r>
                <a:r>
                  <a:rPr lang="en-US" altLang="ru-RU" sz="3200" dirty="0" smtClean="0">
                    <a:latin typeface="+mj-lt"/>
                  </a:rPr>
                  <a:t>are assumed to be </a:t>
                </a:r>
                <a:r>
                  <a:rPr lang="en-US" altLang="ru-RU" sz="3200" dirty="0">
                    <a:latin typeface="+mj-lt"/>
                  </a:rPr>
                  <a:t>longitudinal</a:t>
                </a:r>
                <a:r>
                  <a:rPr lang="en-US" altLang="ru-RU" sz="3200" dirty="0" smtClean="0">
                    <a:latin typeface="+mj-lt"/>
                  </a:rPr>
                  <a:t>.</a:t>
                </a:r>
              </a:p>
            </p:txBody>
          </p:sp>
        </mc:Choice>
        <mc:Fallback xmlns="">
          <p:sp>
            <p:nvSpPr>
              <p:cNvPr id="65" name="AutoShape 3921"/>
              <p:cNvSpPr>
                <a:spLocks noRot="1" noChangeAspect="1" noMove="1" noResize="1" noEditPoints="1" noAdjustHandles="1" noChangeArrowheads="1" noChangeShapeType="1" noTextEdit="1"/>
              </p:cNvSpPr>
              <p:nvPr/>
            </p:nvSpPr>
            <p:spPr bwMode="auto">
              <a:xfrm>
                <a:off x="914400" y="20823158"/>
                <a:ext cx="20759498" cy="5848892"/>
              </a:xfrm>
              <a:prstGeom prst="roundRect">
                <a:avLst>
                  <a:gd name="adj" fmla="val 4000"/>
                </a:avLst>
              </a:prstGeom>
              <a:blipFill>
                <a:blip r:embed="rId14"/>
                <a:stretch>
                  <a:fillRect b="-207"/>
                </a:stretch>
              </a:blipFill>
              <a:ln w="28575">
                <a:solidFill>
                  <a:schemeClr val="bg2"/>
                </a:solidFill>
                <a:round/>
                <a:headEnd/>
                <a:tailEnd/>
              </a:ln>
            </p:spPr>
            <p:txBody>
              <a:bodyPr/>
              <a:lstStyle/>
              <a:p>
                <a:r>
                  <a:rPr lang="en-US">
                    <a:noFill/>
                  </a:rPr>
                  <a:t> </a:t>
                </a:r>
              </a:p>
            </p:txBody>
          </p:sp>
        </mc:Fallback>
      </mc:AlternateContent>
      <p:sp>
        <p:nvSpPr>
          <p:cNvPr id="68" name="AutoShape 3921"/>
          <p:cNvSpPr>
            <a:spLocks noChangeArrowheads="1"/>
          </p:cNvSpPr>
          <p:nvPr/>
        </p:nvSpPr>
        <p:spPr bwMode="auto">
          <a:xfrm>
            <a:off x="21922282" y="27392960"/>
            <a:ext cx="10241280" cy="5860497"/>
          </a:xfrm>
          <a:prstGeom prst="roundRect">
            <a:avLst>
              <a:gd name="adj" fmla="val 4000"/>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3200" b="1" dirty="0" smtClean="0"/>
              <a:t>CONCLUSION</a:t>
            </a:r>
          </a:p>
          <a:p>
            <a:pPr indent="457200" algn="just" eaLnBrk="1" hangingPunct="1">
              <a:spcBef>
                <a:spcPct val="0"/>
              </a:spcBef>
              <a:buFontTx/>
              <a:buNone/>
            </a:pPr>
            <a:r>
              <a:rPr lang="en-US" altLang="ru-RU" sz="3200" dirty="0">
                <a:latin typeface="+mj-lt"/>
              </a:rPr>
              <a:t>A new mode of RHIC operation with a polarized proton beam, a transparent spin mode, has been proposed. It offers new opportunities for manipulation of the proton polarization at any location in the collider. BNL’s RHIC has all of the necessary components for an experimental test of the new mode. Potential experimental scenarios have been presented. Experimental parameters are being developed </a:t>
            </a:r>
            <a:r>
              <a:rPr lang="en-US" altLang="ru-RU" sz="3200" dirty="0" smtClean="0">
                <a:latin typeface="+mj-lt"/>
              </a:rPr>
              <a:t>[8]. </a:t>
            </a:r>
            <a:r>
              <a:rPr lang="en-US" altLang="ru-RU" sz="3200" dirty="0">
                <a:latin typeface="+mj-lt"/>
              </a:rPr>
              <a:t>The experiment will validate the TS concept as a new tool for polarization preservation and control in the existing and future synchrotrons.</a:t>
            </a:r>
            <a:endParaRPr lang="ru-RU" altLang="ru-RU" sz="3200" dirty="0">
              <a:latin typeface="+mj-lt"/>
            </a:endParaRPr>
          </a:p>
        </p:txBody>
      </p:sp>
      <p:sp>
        <p:nvSpPr>
          <p:cNvPr id="69" name="AutoShape 3921"/>
          <p:cNvSpPr>
            <a:spLocks noChangeArrowheads="1"/>
          </p:cNvSpPr>
          <p:nvPr/>
        </p:nvSpPr>
        <p:spPr bwMode="auto">
          <a:xfrm>
            <a:off x="21950287" y="33459392"/>
            <a:ext cx="10241280" cy="8293908"/>
          </a:xfrm>
          <a:prstGeom prst="roundRect">
            <a:avLst>
              <a:gd name="adj" fmla="val 4000"/>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3200" b="1" dirty="0" smtClean="0"/>
              <a:t>REFERENCES</a:t>
            </a:r>
          </a:p>
          <a:p>
            <a:pPr marL="679450" indent="-679450" algn="just" eaLnBrk="1" hangingPunct="1">
              <a:spcBef>
                <a:spcPct val="0"/>
              </a:spcBef>
              <a:buFontTx/>
              <a:buNone/>
            </a:pPr>
            <a:r>
              <a:rPr lang="en-US" altLang="ru-RU" sz="3200" dirty="0" smtClean="0">
                <a:latin typeface="+mj-lt"/>
              </a:rPr>
              <a:t>[1]</a:t>
            </a:r>
            <a:r>
              <a:rPr lang="en-US" altLang="ru-RU" sz="3200" dirty="0">
                <a:latin typeface="+mj-lt"/>
              </a:rPr>
              <a:t>	</a:t>
            </a:r>
            <a:r>
              <a:rPr lang="en-US" altLang="ru-RU" sz="3200" dirty="0" err="1">
                <a:latin typeface="+mj-lt"/>
              </a:rPr>
              <a:t>Ya.S</a:t>
            </a:r>
            <a:r>
              <a:rPr lang="en-US" altLang="ru-RU" sz="3200" dirty="0">
                <a:latin typeface="+mj-lt"/>
              </a:rPr>
              <a:t>. </a:t>
            </a:r>
            <a:r>
              <a:rPr lang="en-US" altLang="ru-RU" sz="3200" dirty="0" err="1" smtClean="0">
                <a:latin typeface="+mj-lt"/>
              </a:rPr>
              <a:t>Derbenev</a:t>
            </a:r>
            <a:r>
              <a:rPr lang="en-US" altLang="ru-RU" sz="3200" dirty="0" smtClean="0">
                <a:latin typeface="+mj-lt"/>
              </a:rPr>
              <a:t> </a:t>
            </a:r>
            <a:r>
              <a:rPr lang="en-US" altLang="ru-RU" sz="3200" i="1" dirty="0" smtClean="0">
                <a:latin typeface="+mj-lt"/>
              </a:rPr>
              <a:t>et al.</a:t>
            </a:r>
            <a:r>
              <a:rPr lang="en-US" altLang="ru-RU" sz="3200" dirty="0" smtClean="0">
                <a:latin typeface="+mj-lt"/>
              </a:rPr>
              <a:t>, </a:t>
            </a:r>
            <a:r>
              <a:rPr lang="fr-FR" altLang="ru-RU" sz="3200" dirty="0" err="1">
                <a:latin typeface="+mj-lt"/>
              </a:rPr>
              <a:t>Sov</a:t>
            </a:r>
            <a:r>
              <a:rPr lang="fr-FR" altLang="ru-RU" sz="3200" dirty="0">
                <a:latin typeface="+mj-lt"/>
              </a:rPr>
              <a:t>. Phys. </a:t>
            </a:r>
            <a:r>
              <a:rPr lang="fr-FR" altLang="ru-RU" sz="3200" dirty="0" err="1">
                <a:latin typeface="+mj-lt"/>
              </a:rPr>
              <a:t>Dokl</a:t>
            </a:r>
            <a:r>
              <a:rPr lang="fr-FR" altLang="ru-RU" sz="3200" dirty="0" smtClean="0">
                <a:latin typeface="+mj-lt"/>
              </a:rPr>
              <a:t>. v. 15</a:t>
            </a:r>
            <a:r>
              <a:rPr lang="fr-FR" altLang="ru-RU" sz="3200" dirty="0">
                <a:latin typeface="+mj-lt"/>
              </a:rPr>
              <a:t>, </a:t>
            </a:r>
            <a:r>
              <a:rPr lang="fr-FR" altLang="ru-RU" sz="3200" dirty="0" smtClean="0">
                <a:latin typeface="+mj-lt"/>
              </a:rPr>
              <a:t>p. 583 </a:t>
            </a:r>
            <a:r>
              <a:rPr lang="fr-FR" altLang="ru-RU" sz="3200" dirty="0">
                <a:latin typeface="+mj-lt"/>
              </a:rPr>
              <a:t>(1970</a:t>
            </a:r>
            <a:r>
              <a:rPr lang="fr-FR" altLang="ru-RU" sz="3200" dirty="0" smtClean="0">
                <a:latin typeface="+mj-lt"/>
              </a:rPr>
              <a:t>).</a:t>
            </a:r>
          </a:p>
          <a:p>
            <a:pPr marL="679450" indent="-679450" eaLnBrk="1" hangingPunct="1">
              <a:spcBef>
                <a:spcPct val="0"/>
              </a:spcBef>
              <a:buFontTx/>
              <a:buNone/>
            </a:pPr>
            <a:r>
              <a:rPr lang="fr-FR" altLang="ru-RU" sz="3200" dirty="0">
                <a:latin typeface="+mj-lt"/>
              </a:rPr>
              <a:t>[2]	A.M. </a:t>
            </a:r>
            <a:r>
              <a:rPr lang="fr-FR" altLang="ru-RU" sz="3200" dirty="0" err="1">
                <a:latin typeface="+mj-lt"/>
              </a:rPr>
              <a:t>Kondratenko</a:t>
            </a:r>
            <a:r>
              <a:rPr lang="fr-FR" altLang="ru-RU" sz="3200" dirty="0">
                <a:latin typeface="+mj-lt"/>
              </a:rPr>
              <a:t> </a:t>
            </a:r>
            <a:r>
              <a:rPr lang="fr-FR" altLang="ru-RU" sz="3200" i="1" dirty="0">
                <a:latin typeface="+mj-lt"/>
              </a:rPr>
              <a:t>et al.</a:t>
            </a:r>
            <a:r>
              <a:rPr lang="fr-FR" altLang="ru-RU" sz="3200" dirty="0">
                <a:latin typeface="+mj-lt"/>
              </a:rPr>
              <a:t>, arXiv:1604.05632 [</a:t>
            </a:r>
            <a:r>
              <a:rPr lang="fr-FR" altLang="ru-RU" sz="3200" dirty="0" err="1">
                <a:latin typeface="+mj-lt"/>
              </a:rPr>
              <a:t>physics.acc</a:t>
            </a:r>
            <a:r>
              <a:rPr lang="fr-FR" altLang="ru-RU" sz="3200" dirty="0">
                <a:latin typeface="+mj-lt"/>
              </a:rPr>
              <a:t>-ph] </a:t>
            </a:r>
            <a:r>
              <a:rPr lang="fr-FR" altLang="ru-RU" sz="3200" dirty="0" smtClean="0">
                <a:latin typeface="+mj-lt"/>
              </a:rPr>
              <a:t>(</a:t>
            </a:r>
            <a:r>
              <a:rPr lang="fr-FR" altLang="ru-RU" sz="3200" dirty="0">
                <a:latin typeface="+mj-lt"/>
              </a:rPr>
              <a:t>2016</a:t>
            </a:r>
            <a:r>
              <a:rPr lang="fr-FR" altLang="ru-RU" sz="3200" dirty="0" smtClean="0">
                <a:latin typeface="+mj-lt"/>
              </a:rPr>
              <a:t>).</a:t>
            </a:r>
          </a:p>
          <a:p>
            <a:pPr marL="679450" indent="-679450" algn="just" eaLnBrk="1" hangingPunct="1">
              <a:spcBef>
                <a:spcPct val="0"/>
              </a:spcBef>
              <a:buFontTx/>
              <a:buNone/>
            </a:pPr>
            <a:r>
              <a:rPr lang="fr-FR" altLang="ru-RU" sz="3200" dirty="0" smtClean="0">
                <a:latin typeface="+mj-lt"/>
              </a:rPr>
              <a:t>[3]	</a:t>
            </a:r>
            <a:r>
              <a:rPr lang="en-US" altLang="ru-RU" sz="3200" dirty="0" err="1">
                <a:latin typeface="+mj-lt"/>
              </a:rPr>
              <a:t>Yu.N</a:t>
            </a:r>
            <a:r>
              <a:rPr lang="en-US" altLang="ru-RU" sz="3200" dirty="0">
                <a:latin typeface="+mj-lt"/>
              </a:rPr>
              <a:t>. </a:t>
            </a:r>
            <a:r>
              <a:rPr lang="en-US" altLang="ru-RU" sz="3200" dirty="0" err="1">
                <a:latin typeface="+mj-lt"/>
              </a:rPr>
              <a:t>Filatov</a:t>
            </a:r>
            <a:r>
              <a:rPr lang="en-US" altLang="ru-RU" sz="3200" dirty="0">
                <a:latin typeface="+mj-lt"/>
              </a:rPr>
              <a:t> </a:t>
            </a:r>
            <a:r>
              <a:rPr lang="en-US" altLang="ru-RU" sz="3200" i="1" dirty="0">
                <a:latin typeface="+mj-lt"/>
              </a:rPr>
              <a:t>et al.</a:t>
            </a:r>
            <a:r>
              <a:rPr lang="en-US" altLang="ru-RU" sz="3200" dirty="0">
                <a:latin typeface="+mj-lt"/>
              </a:rPr>
              <a:t>, “Response function formalism for the transparent spin mode”, to be published</a:t>
            </a:r>
            <a:r>
              <a:rPr lang="en-US" altLang="ru-RU" sz="3200" dirty="0" smtClean="0">
                <a:latin typeface="+mj-lt"/>
              </a:rPr>
              <a:t>.</a:t>
            </a:r>
          </a:p>
          <a:p>
            <a:pPr marL="679450" indent="-679450" eaLnBrk="1" hangingPunct="1">
              <a:spcBef>
                <a:spcPct val="0"/>
              </a:spcBef>
              <a:buFontTx/>
              <a:buNone/>
            </a:pPr>
            <a:r>
              <a:rPr lang="en-US" altLang="ru-RU" sz="3200" dirty="0" smtClean="0">
                <a:latin typeface="+mj-lt"/>
              </a:rPr>
              <a:t>[</a:t>
            </a:r>
            <a:r>
              <a:rPr lang="en-US" altLang="ru-RU" sz="3200" dirty="0">
                <a:latin typeface="+mj-lt"/>
              </a:rPr>
              <a:t>4]	S. </a:t>
            </a:r>
            <a:r>
              <a:rPr lang="en-US" altLang="ru-RU" sz="3200" dirty="0" err="1">
                <a:latin typeface="+mj-lt"/>
              </a:rPr>
              <a:t>Abeyratne</a:t>
            </a:r>
            <a:r>
              <a:rPr lang="en-US" altLang="ru-RU" sz="3200" dirty="0">
                <a:latin typeface="+mj-lt"/>
              </a:rPr>
              <a:t> </a:t>
            </a:r>
            <a:r>
              <a:rPr lang="en-US" altLang="ru-RU" sz="3200" i="1" dirty="0">
                <a:latin typeface="+mj-lt"/>
              </a:rPr>
              <a:t>et al.</a:t>
            </a:r>
            <a:r>
              <a:rPr lang="en-US" altLang="ru-RU" sz="3200" dirty="0">
                <a:latin typeface="+mj-lt"/>
              </a:rPr>
              <a:t>, arXiv:1504.07961 [</a:t>
            </a:r>
            <a:r>
              <a:rPr lang="en-US" altLang="ru-RU" sz="3200" dirty="0" err="1">
                <a:latin typeface="+mj-lt"/>
              </a:rPr>
              <a:t>physics.acc-ph</a:t>
            </a:r>
            <a:r>
              <a:rPr lang="en-US" altLang="ru-RU" sz="3200" dirty="0">
                <a:latin typeface="+mj-lt"/>
              </a:rPr>
              <a:t>] </a:t>
            </a:r>
            <a:r>
              <a:rPr lang="en-US" altLang="ru-RU" sz="3200" dirty="0" smtClean="0">
                <a:latin typeface="+mj-lt"/>
              </a:rPr>
              <a:t> (</a:t>
            </a:r>
            <a:r>
              <a:rPr lang="en-US" altLang="ru-RU" sz="3200" dirty="0">
                <a:latin typeface="+mj-lt"/>
              </a:rPr>
              <a:t>2015</a:t>
            </a:r>
            <a:r>
              <a:rPr lang="en-US" altLang="ru-RU" sz="3200" dirty="0" smtClean="0">
                <a:latin typeface="+mj-lt"/>
              </a:rPr>
              <a:t>).</a:t>
            </a:r>
          </a:p>
          <a:p>
            <a:pPr marL="679450" indent="-679450" algn="just" eaLnBrk="1" hangingPunct="1">
              <a:spcBef>
                <a:spcPct val="0"/>
              </a:spcBef>
              <a:buFontTx/>
              <a:buNone/>
            </a:pPr>
            <a:r>
              <a:rPr lang="en-US" altLang="ru-RU" sz="3200" dirty="0">
                <a:latin typeface="+mj-lt"/>
              </a:rPr>
              <a:t>[5]	V. </a:t>
            </a:r>
            <a:r>
              <a:rPr lang="en-US" altLang="ru-RU" sz="3200" dirty="0" err="1">
                <a:latin typeface="+mj-lt"/>
              </a:rPr>
              <a:t>Ptitsin</a:t>
            </a:r>
            <a:r>
              <a:rPr lang="en-US" altLang="ru-RU" sz="3200" dirty="0">
                <a:latin typeface="+mj-lt"/>
              </a:rPr>
              <a:t> and Y. </a:t>
            </a:r>
            <a:r>
              <a:rPr lang="en-US" altLang="ru-RU" sz="3200" dirty="0" err="1" smtClean="0">
                <a:latin typeface="+mj-lt"/>
              </a:rPr>
              <a:t>Shatunov</a:t>
            </a:r>
            <a:r>
              <a:rPr lang="en-US" altLang="ru-RU" sz="3200" dirty="0" smtClean="0">
                <a:latin typeface="+mj-lt"/>
              </a:rPr>
              <a:t>, </a:t>
            </a:r>
            <a:r>
              <a:rPr lang="en-US" altLang="ru-RU" sz="3200" dirty="0">
                <a:latin typeface="+mj-lt"/>
              </a:rPr>
              <a:t>NIM A 398, 126 (1997</a:t>
            </a:r>
            <a:r>
              <a:rPr lang="en-US" altLang="ru-RU" sz="3200" dirty="0" smtClean="0">
                <a:latin typeface="+mj-lt"/>
              </a:rPr>
              <a:t>).</a:t>
            </a:r>
          </a:p>
          <a:p>
            <a:pPr marL="679450" indent="-679450" algn="just" eaLnBrk="1" hangingPunct="1">
              <a:spcBef>
                <a:spcPct val="0"/>
              </a:spcBef>
              <a:buFontTx/>
              <a:buNone/>
            </a:pPr>
            <a:r>
              <a:rPr lang="en-US" altLang="ru-RU" sz="3200" dirty="0" smtClean="0">
                <a:latin typeface="+mj-lt"/>
              </a:rPr>
              <a:t>[</a:t>
            </a:r>
            <a:r>
              <a:rPr lang="en-US" altLang="ru-RU" sz="3200" dirty="0">
                <a:latin typeface="+mj-lt"/>
              </a:rPr>
              <a:t>6]	C. Montag and V. </a:t>
            </a:r>
            <a:r>
              <a:rPr lang="en-US" altLang="ru-RU" sz="3200" dirty="0" err="1">
                <a:latin typeface="+mj-lt"/>
              </a:rPr>
              <a:t>Ptitsyn</a:t>
            </a:r>
            <a:r>
              <a:rPr lang="en-US" altLang="ru-RU" sz="3200" dirty="0">
                <a:latin typeface="+mj-lt"/>
              </a:rPr>
              <a:t>, </a:t>
            </a:r>
            <a:r>
              <a:rPr lang="en-US" altLang="ru-RU" sz="3200" dirty="0" smtClean="0">
                <a:latin typeface="+mj-lt"/>
              </a:rPr>
              <a:t>ICFA </a:t>
            </a:r>
            <a:r>
              <a:rPr lang="en-US" altLang="ru-RU" sz="3200" dirty="0">
                <a:latin typeface="+mj-lt"/>
              </a:rPr>
              <a:t>Beam Dynamics Newsletter 74 (2018), p. 23</a:t>
            </a:r>
            <a:r>
              <a:rPr lang="en-US" altLang="ru-RU" sz="3200" dirty="0" smtClean="0">
                <a:latin typeface="+mj-lt"/>
              </a:rPr>
              <a:t>.</a:t>
            </a:r>
          </a:p>
          <a:p>
            <a:pPr marL="679450" indent="-679450" algn="just" eaLnBrk="1" hangingPunct="1">
              <a:spcBef>
                <a:spcPct val="0"/>
              </a:spcBef>
              <a:buFontTx/>
              <a:buNone/>
            </a:pPr>
            <a:r>
              <a:rPr lang="en-US" altLang="ru-RU" sz="3200" dirty="0" smtClean="0">
                <a:latin typeface="+mj-lt"/>
              </a:rPr>
              <a:t>[</a:t>
            </a:r>
            <a:r>
              <a:rPr lang="en-US" altLang="ru-RU" sz="3200" dirty="0">
                <a:latin typeface="+mj-lt"/>
              </a:rPr>
              <a:t>7]	F. </a:t>
            </a:r>
            <a:r>
              <a:rPr lang="en-US" altLang="ru-RU" sz="3200" dirty="0" err="1">
                <a:latin typeface="+mj-lt"/>
              </a:rPr>
              <a:t>Meot</a:t>
            </a:r>
            <a:r>
              <a:rPr lang="en-US" altLang="ru-RU" sz="3200" dirty="0">
                <a:latin typeface="+mj-lt"/>
              </a:rPr>
              <a:t> </a:t>
            </a:r>
            <a:r>
              <a:rPr lang="en-US" altLang="ru-RU" sz="3200" i="1" dirty="0">
                <a:latin typeface="+mj-lt"/>
              </a:rPr>
              <a:t>et al.</a:t>
            </a:r>
            <a:r>
              <a:rPr lang="en-US" altLang="ru-RU" sz="3200" dirty="0">
                <a:latin typeface="+mj-lt"/>
              </a:rPr>
              <a:t>, </a:t>
            </a:r>
            <a:r>
              <a:rPr lang="en-US" altLang="ru-RU" sz="3200" dirty="0" smtClean="0">
                <a:latin typeface="+mj-lt"/>
              </a:rPr>
              <a:t>BNL </a:t>
            </a:r>
            <a:r>
              <a:rPr lang="en-US" altLang="ru-RU" sz="3200" dirty="0">
                <a:latin typeface="+mj-lt"/>
              </a:rPr>
              <a:t>Tech. Note C-A/AP/590 (2017</a:t>
            </a:r>
            <a:r>
              <a:rPr lang="en-US" altLang="ru-RU" sz="3200" dirty="0" smtClean="0">
                <a:latin typeface="+mj-lt"/>
              </a:rPr>
              <a:t>).</a:t>
            </a:r>
          </a:p>
          <a:p>
            <a:pPr marL="679450" indent="-679450" algn="just" eaLnBrk="1" hangingPunct="1">
              <a:spcBef>
                <a:spcPct val="0"/>
              </a:spcBef>
              <a:buFontTx/>
              <a:buNone/>
            </a:pPr>
            <a:r>
              <a:rPr lang="en-US" altLang="ru-RU" sz="3200" dirty="0">
                <a:latin typeface="+mj-lt"/>
              </a:rPr>
              <a:t>[8]	A.M. Kondratenko </a:t>
            </a:r>
            <a:r>
              <a:rPr lang="en-US" altLang="ru-RU" sz="3200" i="1" dirty="0">
                <a:latin typeface="+mj-lt"/>
              </a:rPr>
              <a:t>et al.</a:t>
            </a:r>
            <a:r>
              <a:rPr lang="en-US" altLang="ru-RU" sz="3200" dirty="0">
                <a:latin typeface="+mj-lt"/>
              </a:rPr>
              <a:t>, “Spin response function for spin transparency mode of RHIC”, presented at </a:t>
            </a:r>
            <a:r>
              <a:rPr lang="en-US" altLang="ru-RU" sz="3200" dirty="0" smtClean="0">
                <a:latin typeface="+mj-lt"/>
              </a:rPr>
              <a:t>this </a:t>
            </a:r>
            <a:r>
              <a:rPr lang="en-US" altLang="ru-RU" sz="3200" dirty="0">
                <a:latin typeface="+mj-lt"/>
              </a:rPr>
              <a:t>conference.</a:t>
            </a:r>
            <a:endParaRPr lang="en-US" altLang="ru-RU" sz="3200" dirty="0" smtClean="0">
              <a:latin typeface="+mj-lt"/>
            </a:endParaRPr>
          </a:p>
          <a:p>
            <a:pPr marL="679450" indent="-679450" algn="just" eaLnBrk="1" hangingPunct="1">
              <a:spcBef>
                <a:spcPct val="0"/>
              </a:spcBef>
              <a:buFontTx/>
              <a:buNone/>
            </a:pPr>
            <a:endParaRPr lang="ru-RU" altLang="ru-RU" sz="3200" dirty="0">
              <a:latin typeface="+mj-lt"/>
            </a:endParaRPr>
          </a:p>
        </p:txBody>
      </p:sp>
      <mc:AlternateContent xmlns:mc="http://schemas.openxmlformats.org/markup-compatibility/2006" xmlns:a14="http://schemas.microsoft.com/office/drawing/2010/main">
        <mc:Choice Requires="a14">
          <p:sp>
            <p:nvSpPr>
              <p:cNvPr id="74" name="AutoShape 3921"/>
              <p:cNvSpPr>
                <a:spLocks noChangeArrowheads="1"/>
              </p:cNvSpPr>
              <p:nvPr/>
            </p:nvSpPr>
            <p:spPr bwMode="auto">
              <a:xfrm>
                <a:off x="910290" y="26921208"/>
                <a:ext cx="20759498" cy="14832092"/>
              </a:xfrm>
              <a:prstGeom prst="roundRect">
                <a:avLst>
                  <a:gd name="adj" fmla="val 4000"/>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3200" b="1" dirty="0" smtClean="0"/>
                  <a:t>EXPERIMENTAL SCENARIOS</a:t>
                </a:r>
              </a:p>
              <a:p>
                <a:pPr indent="457200" algn="just" eaLnBrk="1" hangingPunct="1">
                  <a:spcBef>
                    <a:spcPct val="0"/>
                  </a:spcBef>
                  <a:spcAft>
                    <a:spcPts val="0"/>
                  </a:spcAft>
                  <a:buFontTx/>
                  <a:buNone/>
                </a:pPr>
                <a:r>
                  <a:rPr lang="en-US" altLang="ru-RU" sz="3200" dirty="0">
                    <a:latin typeface="+mj-lt"/>
                  </a:rPr>
                  <a:t>Vertically polarized protons are injected from the AGS into a collider ring. To match the injected polarization direction, the 3D spin rotator must provide vertical polarization in the collider’s arcs. To meet this requirement, the spin rotation angle offsets </a:t>
                </a:r>
                <a14:m>
                  <m:oMath xmlns:m="http://schemas.openxmlformats.org/officeDocument/2006/math">
                    <m:r>
                      <a:rPr lang="en-US" altLang="ru-RU" sz="3200" i="1">
                        <a:latin typeface="Cambria Math" panose="02040503050406030204" pitchFamily="18" charset="0"/>
                      </a:rPr>
                      <m:t>𝛿</m:t>
                    </m:r>
                    <m:sSub>
                      <m:sSubPr>
                        <m:ctrlPr>
                          <a:rPr lang="en-US" altLang="ru-RU" sz="3200" i="1">
                            <a:latin typeface="Cambria Math" panose="02040503050406030204" pitchFamily="18" charset="0"/>
                          </a:rPr>
                        </m:ctrlPr>
                      </m:sSubPr>
                      <m:e>
                        <m:r>
                          <a:rPr lang="en-US" altLang="ru-RU" sz="3200" i="1">
                            <a:latin typeface="Cambria Math" panose="02040503050406030204" pitchFamily="18" charset="0"/>
                          </a:rPr>
                          <m:t>𝜇</m:t>
                        </m:r>
                      </m:e>
                      <m:sub>
                        <m:r>
                          <a:rPr lang="en-US" altLang="ru-RU" sz="3200" i="1">
                            <a:latin typeface="Cambria Math" panose="02040503050406030204" pitchFamily="18" charset="0"/>
                          </a:rPr>
                          <m:t>1</m:t>
                        </m:r>
                      </m:sub>
                    </m:sSub>
                    <m:r>
                      <a:rPr lang="en-US" altLang="ru-RU" sz="3200" b="0" i="0" smtClean="0">
                        <a:latin typeface="Cambria Math" panose="02040503050406030204" pitchFamily="18" charset="0"/>
                      </a:rPr>
                      <m:t>=</m:t>
                    </m:r>
                    <m:r>
                      <a:rPr lang="en-US" altLang="ru-RU" sz="3200" i="1">
                        <a:latin typeface="Cambria Math" panose="02040503050406030204" pitchFamily="18" charset="0"/>
                      </a:rPr>
                      <m:t>𝛿</m:t>
                    </m:r>
                    <m:sSub>
                      <m:sSubPr>
                        <m:ctrlPr>
                          <a:rPr lang="en-US" altLang="ru-RU" sz="3200" i="1">
                            <a:latin typeface="Cambria Math" panose="02040503050406030204" pitchFamily="18" charset="0"/>
                          </a:rPr>
                        </m:ctrlPr>
                      </m:sSubPr>
                      <m:e>
                        <m:r>
                          <a:rPr lang="en-US" altLang="ru-RU" sz="3200" i="1">
                            <a:latin typeface="Cambria Math" panose="02040503050406030204" pitchFamily="18" charset="0"/>
                          </a:rPr>
                          <m:t>𝜇</m:t>
                        </m:r>
                      </m:e>
                      <m:sub>
                        <m:r>
                          <a:rPr lang="en-US" altLang="ru-RU" sz="3200" i="1">
                            <a:latin typeface="Cambria Math" panose="02040503050406030204" pitchFamily="18" charset="0"/>
                          </a:rPr>
                          <m:t>2</m:t>
                        </m:r>
                      </m:sub>
                    </m:sSub>
                    <m:r>
                      <a:rPr lang="en-US" altLang="ru-RU" sz="3200" b="0" i="1" smtClean="0">
                        <a:latin typeface="Cambria Math" panose="02040503050406030204" pitchFamily="18" charset="0"/>
                      </a:rPr>
                      <m:t>=0</m:t>
                    </m:r>
                  </m:oMath>
                </a14:m>
                <a:r>
                  <a:rPr lang="en-US" altLang="ru-RU" sz="3200" dirty="0">
                    <a:latin typeface="+mj-lt"/>
                  </a:rPr>
                  <a:t> and the angle between the snake axes should be of the order of </a:t>
                </a:r>
                <a14:m>
                  <m:oMath xmlns:m="http://schemas.openxmlformats.org/officeDocument/2006/math">
                    <m:sSup>
                      <m:sSupPr>
                        <m:ctrlPr>
                          <a:rPr lang="en-US" altLang="ru-RU" sz="3200" b="0" i="1" smtClean="0">
                            <a:latin typeface="Cambria Math" panose="02040503050406030204" pitchFamily="18" charset="0"/>
                          </a:rPr>
                        </m:ctrlPr>
                      </m:sSupPr>
                      <m:e>
                        <m:r>
                          <a:rPr lang="en-US" altLang="ru-RU" sz="3200" b="0" i="1" smtClean="0">
                            <a:latin typeface="Cambria Math" panose="02040503050406030204" pitchFamily="18" charset="0"/>
                          </a:rPr>
                          <m:t>10</m:t>
                        </m:r>
                      </m:e>
                      <m:sup>
                        <m:r>
                          <a:rPr lang="en-US" altLang="ru-RU" sz="3200" b="0" i="1" smtClean="0">
                            <a:latin typeface="Cambria Math" panose="02040503050406030204" pitchFamily="18" charset="0"/>
                          </a:rPr>
                          <m:t>∘</m:t>
                        </m:r>
                      </m:sup>
                    </m:sSup>
                  </m:oMath>
                </a14:m>
                <a:r>
                  <a:rPr lang="en-US" altLang="ru-RU" sz="3200" dirty="0" smtClean="0">
                    <a:latin typeface="+mj-lt"/>
                  </a:rPr>
                  <a:t>, </a:t>
                </a:r>
                <a:r>
                  <a:rPr lang="en-US" altLang="ru-RU" sz="3200" dirty="0">
                    <a:latin typeface="+mj-lt"/>
                  </a:rPr>
                  <a:t>which provides a spin tune</a:t>
                </a:r>
                <a:r>
                  <a:rPr lang="en-US" altLang="ru-RU" sz="3200" dirty="0" smtClean="0">
                    <a:latin typeface="+mj-lt"/>
                  </a:rPr>
                  <a:t> </a:t>
                </a:r>
                <a14:m>
                  <m:oMath xmlns:m="http://schemas.openxmlformats.org/officeDocument/2006/math">
                    <m:r>
                      <a:rPr lang="ru-RU" sz="3200" i="1">
                        <a:latin typeface="Cambria Math" panose="02040503050406030204" pitchFamily="18" charset="0"/>
                      </a:rPr>
                      <m:t>𝜈</m:t>
                    </m:r>
                    <m:r>
                      <a:rPr lang="ru-RU" sz="3200" i="1">
                        <a:latin typeface="Cambria Math" panose="02040503050406030204" pitchFamily="18" charset="0"/>
                      </a:rPr>
                      <m:t>=</m:t>
                    </m:r>
                    <m:sSub>
                      <m:sSubPr>
                        <m:ctrlPr>
                          <a:rPr lang="en-US" sz="3200" i="1">
                            <a:latin typeface="Cambria Math" panose="02040503050406030204" pitchFamily="18" charset="0"/>
                          </a:rPr>
                        </m:ctrlPr>
                      </m:sSubPr>
                      <m:e>
                        <m:r>
                          <a:rPr lang="ru-RU" sz="3200" i="1">
                            <a:latin typeface="Cambria Math" panose="02040503050406030204" pitchFamily="18" charset="0"/>
                          </a:rPr>
                          <m:t>𝜈</m:t>
                        </m:r>
                      </m:e>
                      <m:sub>
                        <m:r>
                          <a:rPr lang="ru-RU" sz="3200" i="1">
                            <a:latin typeface="Cambria Math" panose="02040503050406030204" pitchFamily="18" charset="0"/>
                          </a:rPr>
                          <m:t>𝑦</m:t>
                        </m:r>
                      </m:sub>
                    </m:sSub>
                    <m:r>
                      <a:rPr lang="ru-RU" sz="3200" i="1">
                        <a:latin typeface="Cambria Math" panose="02040503050406030204" pitchFamily="18" charset="0"/>
                      </a:rPr>
                      <m:t>≈ 0.05</m:t>
                    </m:r>
                  </m:oMath>
                </a14:m>
                <a:r>
                  <a:rPr lang="en-US" sz="3200" b="0" i="0" dirty="0" smtClean="0">
                    <a:latin typeface="Cambria Math" panose="02040503050406030204" pitchFamily="18" charset="0"/>
                  </a:rPr>
                  <a:t> </a:t>
                </a:r>
                <a14:m>
                  <m:oMath xmlns:m="http://schemas.openxmlformats.org/officeDocument/2006/math">
                    <m:r>
                      <a:rPr lang="ru-RU" sz="3200" i="1">
                        <a:latin typeface="Cambria Math" panose="02040503050406030204" pitchFamily="18" charset="0"/>
                      </a:rPr>
                      <m:t> </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ru-RU" sz="3200" i="1">
                                <a:latin typeface="Cambria Math" panose="02040503050406030204" pitchFamily="18" charset="0"/>
                              </a:rPr>
                              <m:t>𝜈</m:t>
                            </m:r>
                          </m:e>
                          <m:sub>
                            <m:r>
                              <a:rPr lang="ru-RU" sz="3200" i="1">
                                <a:latin typeface="Cambria Math" panose="02040503050406030204" pitchFamily="18" charset="0"/>
                              </a:rPr>
                              <m:t>𝑧</m:t>
                            </m:r>
                          </m:sub>
                        </m:sSub>
                        <m:r>
                          <a:rPr lang="ru-RU" sz="3200" i="1">
                            <a:latin typeface="Cambria Math" panose="02040503050406030204" pitchFamily="18" charset="0"/>
                          </a:rPr>
                          <m:t>=0, </m:t>
                        </m:r>
                        <m:sSub>
                          <m:sSubPr>
                            <m:ctrlPr>
                              <a:rPr lang="en-US" sz="3200" i="1">
                                <a:latin typeface="Cambria Math" panose="02040503050406030204" pitchFamily="18" charset="0"/>
                              </a:rPr>
                            </m:ctrlPr>
                          </m:sSubPr>
                          <m:e>
                            <m:r>
                              <a:rPr lang="ru-RU" sz="3200" i="1">
                                <a:latin typeface="Cambria Math" panose="02040503050406030204" pitchFamily="18" charset="0"/>
                              </a:rPr>
                              <m:t> </m:t>
                            </m:r>
                            <m:acc>
                              <m:accPr>
                                <m:chr m:val="⃗"/>
                                <m:ctrlPr>
                                  <a:rPr lang="en-US" sz="3200" i="1">
                                    <a:latin typeface="Cambria Math" panose="02040503050406030204" pitchFamily="18" charset="0"/>
                                  </a:rPr>
                                </m:ctrlPr>
                              </m:accPr>
                              <m:e>
                                <m:r>
                                  <a:rPr lang="ru-RU" sz="3200" i="1">
                                    <a:latin typeface="Cambria Math" panose="02040503050406030204" pitchFamily="18" charset="0"/>
                                  </a:rPr>
                                  <m:t>𝑛</m:t>
                                </m:r>
                              </m:e>
                            </m:acc>
                          </m:e>
                          <m:sub>
                            <m:r>
                              <a:rPr lang="ru-RU" sz="3200" i="1">
                                <a:latin typeface="Cambria Math" panose="02040503050406030204" pitchFamily="18" charset="0"/>
                              </a:rPr>
                              <m:t>𝑝𝑜𝑙</m:t>
                            </m:r>
                          </m:sub>
                        </m:sSub>
                        <m:r>
                          <a:rPr lang="ru-RU" sz="3200" i="1">
                            <a:latin typeface="Cambria Math" panose="02040503050406030204" pitchFamily="18" charset="0"/>
                          </a:rPr>
                          <m:t>=</m:t>
                        </m:r>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ru-RU" sz="3200" i="1">
                                    <a:latin typeface="Cambria Math" panose="02040503050406030204" pitchFamily="18" charset="0"/>
                                  </a:rPr>
                                  <m:t>𝑒</m:t>
                                </m:r>
                              </m:e>
                            </m:acc>
                          </m:e>
                          <m:sub>
                            <m:r>
                              <a:rPr lang="ru-RU" sz="3200" i="1">
                                <a:latin typeface="Cambria Math" panose="02040503050406030204" pitchFamily="18" charset="0"/>
                              </a:rPr>
                              <m:t>𝑦</m:t>
                            </m:r>
                          </m:sub>
                        </m:sSub>
                      </m:e>
                    </m:d>
                  </m:oMath>
                </a14:m>
                <a:r>
                  <a:rPr lang="en-US" sz="3200" dirty="0">
                    <a:latin typeface="Cambria Math" panose="02040503050406030204" pitchFamily="18" charset="0"/>
                  </a:rPr>
                  <a:t>.</a:t>
                </a:r>
                <a:r>
                  <a:rPr lang="en-US" sz="3200" dirty="0">
                    <a:latin typeface="+mj-lt"/>
                  </a:rPr>
                  <a:t> To preserve the polarization, one must avoid crossing of spin resonances during acceleration. To accomplish this, it is sufficient to maintain a constant spin tune (angle between the snake axes).</a:t>
                </a:r>
                <a:endParaRPr lang="en-US" sz="3200" b="0" i="0" dirty="0" smtClean="0">
                  <a:latin typeface="+mj-lt"/>
                </a:endParaRPr>
              </a:p>
              <a:p>
                <a:pPr indent="457200" algn="just" eaLnBrk="1" hangingPunct="1">
                  <a:spcBef>
                    <a:spcPct val="0"/>
                  </a:spcBef>
                  <a:spcAft>
                    <a:spcPts val="0"/>
                  </a:spcAft>
                  <a:buFontTx/>
                  <a:buNone/>
                </a:pPr>
                <a:r>
                  <a:rPr lang="en-US" sz="3200" dirty="0">
                    <a:latin typeface="+mj-lt"/>
                  </a:rPr>
                  <a:t>Proton polarization control can be demonstrated by an example of reversing the vertical polarization component at the polarimeter. The polarization reversal is produced by a small variation of the angle between the snake axes with the spin rotation angle offsets </a:t>
                </a:r>
                <a14:m>
                  <m:oMath xmlns:m="http://schemas.openxmlformats.org/officeDocument/2006/math">
                    <m:r>
                      <a:rPr lang="en-US" altLang="ru-RU" sz="3200" i="1">
                        <a:latin typeface="Cambria Math" panose="02040503050406030204" pitchFamily="18" charset="0"/>
                      </a:rPr>
                      <m:t>𝛿</m:t>
                    </m:r>
                    <m:sSub>
                      <m:sSubPr>
                        <m:ctrlPr>
                          <a:rPr lang="en-US" altLang="ru-RU" sz="3200" i="1">
                            <a:latin typeface="Cambria Math" panose="02040503050406030204" pitchFamily="18" charset="0"/>
                          </a:rPr>
                        </m:ctrlPr>
                      </m:sSubPr>
                      <m:e>
                        <m:r>
                          <a:rPr lang="en-US" altLang="ru-RU" sz="3200" i="1">
                            <a:latin typeface="Cambria Math" panose="02040503050406030204" pitchFamily="18" charset="0"/>
                          </a:rPr>
                          <m:t>𝜇</m:t>
                        </m:r>
                      </m:e>
                      <m:sub>
                        <m:r>
                          <a:rPr lang="en-US" altLang="ru-RU" sz="3200" i="1">
                            <a:latin typeface="Cambria Math" panose="02040503050406030204" pitchFamily="18" charset="0"/>
                          </a:rPr>
                          <m:t>1</m:t>
                        </m:r>
                      </m:sub>
                    </m:sSub>
                    <m:r>
                      <a:rPr lang="en-US" altLang="ru-RU" sz="3200">
                        <a:latin typeface="Cambria Math" panose="02040503050406030204" pitchFamily="18" charset="0"/>
                      </a:rPr>
                      <m:t>=</m:t>
                    </m:r>
                    <m:r>
                      <a:rPr lang="en-US" altLang="ru-RU" sz="3200" i="1">
                        <a:latin typeface="Cambria Math" panose="02040503050406030204" pitchFamily="18" charset="0"/>
                      </a:rPr>
                      <m:t>𝛿</m:t>
                    </m:r>
                    <m:sSub>
                      <m:sSubPr>
                        <m:ctrlPr>
                          <a:rPr lang="en-US" altLang="ru-RU" sz="3200" i="1">
                            <a:latin typeface="Cambria Math" panose="02040503050406030204" pitchFamily="18" charset="0"/>
                          </a:rPr>
                        </m:ctrlPr>
                      </m:sSubPr>
                      <m:e>
                        <m:r>
                          <a:rPr lang="en-US" altLang="ru-RU" sz="3200" i="1">
                            <a:latin typeface="Cambria Math" panose="02040503050406030204" pitchFamily="18" charset="0"/>
                          </a:rPr>
                          <m:t>𝜇</m:t>
                        </m:r>
                      </m:e>
                      <m:sub>
                        <m:r>
                          <a:rPr lang="en-US" altLang="ru-RU" sz="3200" i="1">
                            <a:latin typeface="Cambria Math" panose="02040503050406030204" pitchFamily="18" charset="0"/>
                          </a:rPr>
                          <m:t>2</m:t>
                        </m:r>
                      </m:sub>
                    </m:sSub>
                  </m:oMath>
                </a14:m>
                <a:r>
                  <a:rPr lang="en-US" sz="3200" dirty="0">
                    <a:latin typeface="+mj-lt"/>
                  </a:rPr>
                  <a:t> fixed (</a:t>
                </a:r>
                <a14:m>
                  <m:oMath xmlns:m="http://schemas.openxmlformats.org/officeDocument/2006/math">
                    <m:r>
                      <a:rPr lang="en-US" altLang="ru-RU" sz="3200" i="1">
                        <a:latin typeface="Cambria Math" panose="02040503050406030204" pitchFamily="18" charset="0"/>
                      </a:rPr>
                      <m:t>𝛾</m:t>
                    </m:r>
                    <m:r>
                      <a:rPr lang="en-US" altLang="ru-RU" sz="3200" i="1">
                        <a:latin typeface="Cambria Math" panose="02040503050406030204" pitchFamily="18" charset="0"/>
                      </a:rPr>
                      <m:t>𝐺</m:t>
                    </m:r>
                    <m:r>
                      <a:rPr lang="en-US" altLang="ru-RU" sz="3200" b="0" i="1" smtClean="0">
                        <a:latin typeface="Cambria Math" panose="02040503050406030204" pitchFamily="18" charset="0"/>
                      </a:rPr>
                      <m:t>≠</m:t>
                    </m:r>
                    <m:r>
                      <a:rPr lang="en-US" altLang="ru-RU" sz="3200" i="1">
                        <a:latin typeface="Cambria Math" panose="02040503050406030204" pitchFamily="18" charset="0"/>
                      </a:rPr>
                      <m:t>𝑘</m:t>
                    </m:r>
                  </m:oMath>
                </a14:m>
                <a:r>
                  <a:rPr lang="en-US" sz="3200" dirty="0">
                    <a:latin typeface="+mj-lt"/>
                  </a:rPr>
                  <a:t>). The vertical polarization component at the polarimeter </a:t>
                </a:r>
                <a:r>
                  <a:rPr lang="en-US" sz="3200" dirty="0" smtClean="0">
                    <a:latin typeface="+mj-lt"/>
                  </a:rPr>
                  <a:t>is </a:t>
                </a:r>
              </a:p>
              <a:p>
                <a:pPr algn="just" eaLnBrk="1" hangingPunct="1">
                  <a:spcBef>
                    <a:spcPct val="0"/>
                  </a:spcBef>
                  <a:spcAft>
                    <a:spcPts val="0"/>
                  </a:spcAft>
                  <a:buFontTx/>
                  <a:buNone/>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𝑛</m:t>
                                  </m:r>
                                </m:e>
                                <m:sub>
                                  <m:r>
                                    <a:rPr lang="ru-RU" sz="3200" i="1">
                                      <a:latin typeface="Cambria Math" panose="02040503050406030204" pitchFamily="18" charset="0"/>
                                    </a:rPr>
                                    <m:t>𝑝𝑜𝑙</m:t>
                                  </m:r>
                                  <m:r>
                                    <a:rPr lang="ru-RU" sz="3200" i="1">
                                      <a:latin typeface="Cambria Math" panose="02040503050406030204" pitchFamily="18" charset="0"/>
                                    </a:rPr>
                                    <m:t> </m:t>
                                  </m:r>
                                </m:sub>
                              </m:sSub>
                            </m:e>
                          </m:d>
                        </m:e>
                        <m:sub>
                          <m:r>
                            <a:rPr lang="ru-RU" sz="3200" i="1">
                              <a:latin typeface="Cambria Math" panose="02040503050406030204" pitchFamily="18" charset="0"/>
                            </a:rPr>
                            <m:t>𝑦</m:t>
                          </m:r>
                        </m:sub>
                      </m:sSub>
                      <m:r>
                        <a:rPr lang="ru-RU" sz="3200" i="1">
                          <a:latin typeface="Cambria Math" panose="02040503050406030204" pitchFamily="18" charset="0"/>
                        </a:rPr>
                        <m:t>=</m:t>
                      </m:r>
                      <m:f>
                        <m:fPr>
                          <m:type m:val="lin"/>
                          <m:ctrlPr>
                            <a:rPr lang="ru-RU" sz="3200" i="1" smtClean="0">
                              <a:latin typeface="Cambria Math" panose="02040503050406030204" pitchFamily="18" charset="0"/>
                            </a:rPr>
                          </m:ctrlPr>
                        </m:fPr>
                        <m:num>
                          <m:sSub>
                            <m:sSubPr>
                              <m:ctrlPr>
                                <a:rPr lang="en-US" sz="3200" i="1">
                                  <a:latin typeface="Cambria Math" panose="02040503050406030204" pitchFamily="18" charset="0"/>
                                </a:rPr>
                              </m:ctrlPr>
                            </m:sSubPr>
                            <m:e>
                              <m:r>
                                <a:rPr lang="ru-RU" sz="3200" i="1">
                                  <a:latin typeface="Cambria Math" panose="02040503050406030204" pitchFamily="18" charset="0"/>
                                </a:rPr>
                                <m:t>𝜈</m:t>
                              </m:r>
                            </m:e>
                            <m:sub>
                              <m:r>
                                <a:rPr lang="ru-RU" sz="3200" i="1">
                                  <a:latin typeface="Cambria Math" panose="02040503050406030204" pitchFamily="18" charset="0"/>
                                </a:rPr>
                                <m:t>𝑦</m:t>
                              </m:r>
                            </m:sub>
                          </m:sSub>
                        </m:num>
                        <m:den>
                          <m:rad>
                            <m:radPr>
                              <m:degHide m:val="on"/>
                              <m:ctrlPr>
                                <a:rPr lang="en-US" sz="3200" i="1">
                                  <a:latin typeface="Cambria Math" panose="02040503050406030204" pitchFamily="18" charset="0"/>
                                </a:rPr>
                              </m:ctrlPr>
                            </m:radPr>
                            <m:deg/>
                            <m:e>
                              <m:sSubSup>
                                <m:sSubSupPr>
                                  <m:ctrlPr>
                                    <a:rPr lang="en-US" sz="3200" i="1">
                                      <a:latin typeface="Cambria Math" panose="02040503050406030204" pitchFamily="18" charset="0"/>
                                    </a:rPr>
                                  </m:ctrlPr>
                                </m:sSubSupPr>
                                <m:e>
                                  <m:r>
                                    <a:rPr lang="ru-RU" sz="3200" i="1">
                                      <a:latin typeface="Cambria Math" panose="02040503050406030204" pitchFamily="18" charset="0"/>
                                    </a:rPr>
                                    <m:t> </m:t>
                                  </m:r>
                                  <m:r>
                                    <a:rPr lang="ru-RU" sz="3200" i="1">
                                      <a:latin typeface="Cambria Math" panose="02040503050406030204" pitchFamily="18" charset="0"/>
                                    </a:rPr>
                                    <m:t>𝜈</m:t>
                                  </m:r>
                                </m:e>
                                <m:sub>
                                  <m:r>
                                    <a:rPr lang="ru-RU" sz="3200" i="1">
                                      <a:latin typeface="Cambria Math" panose="02040503050406030204" pitchFamily="18" charset="0"/>
                                    </a:rPr>
                                    <m:t>𝑦</m:t>
                                  </m:r>
                                </m:sub>
                                <m:sup>
                                  <m:r>
                                    <a:rPr lang="ru-RU" sz="3200" i="1">
                                      <a:latin typeface="Cambria Math" panose="02040503050406030204" pitchFamily="18" charset="0"/>
                                    </a:rPr>
                                    <m:t>2</m:t>
                                  </m:r>
                                </m:sup>
                              </m:sSubSup>
                              <m:r>
                                <a:rPr lang="ru-RU" sz="3200" i="1">
                                  <a:latin typeface="Cambria Math" panose="02040503050406030204" pitchFamily="18" charset="0"/>
                                </a:rPr>
                                <m:t>+</m:t>
                              </m:r>
                              <m:sSubSup>
                                <m:sSubSupPr>
                                  <m:ctrlPr>
                                    <a:rPr lang="en-US" sz="3200" i="1">
                                      <a:latin typeface="Cambria Math" panose="02040503050406030204" pitchFamily="18" charset="0"/>
                                    </a:rPr>
                                  </m:ctrlPr>
                                </m:sSubSupPr>
                                <m:e>
                                  <m:r>
                                    <a:rPr lang="ru-RU" sz="3200" i="1">
                                      <a:latin typeface="Cambria Math" panose="02040503050406030204" pitchFamily="18" charset="0"/>
                                    </a:rPr>
                                    <m:t>𝜈</m:t>
                                  </m:r>
                                </m:e>
                                <m:sub>
                                  <m:r>
                                    <a:rPr lang="ru-RU" sz="3200" i="1">
                                      <a:latin typeface="Cambria Math" panose="02040503050406030204" pitchFamily="18" charset="0"/>
                                    </a:rPr>
                                    <m:t>𝑧</m:t>
                                  </m:r>
                                </m:sub>
                                <m:sup>
                                  <m:r>
                                    <a:rPr lang="ru-RU" sz="3200" i="1">
                                      <a:latin typeface="Cambria Math" panose="02040503050406030204" pitchFamily="18" charset="0"/>
                                    </a:rPr>
                                    <m:t>2</m:t>
                                  </m:r>
                                </m:sup>
                              </m:sSubSup>
                            </m:e>
                          </m:rad>
                        </m:den>
                      </m:f>
                      <m:r>
                        <a:rPr lang="en-US" sz="3200" b="0" i="1" smtClean="0">
                          <a:latin typeface="Cambria Math" panose="02040503050406030204" pitchFamily="18" charset="0"/>
                        </a:rPr>
                        <m:t>.</m:t>
                      </m:r>
                    </m:oMath>
                  </m:oMathPara>
                </a14:m>
                <a:endParaRPr lang="en-US" sz="3200" dirty="0" smtClean="0">
                  <a:latin typeface="+mj-lt"/>
                </a:endParaRPr>
              </a:p>
              <a:p>
                <a:pPr algn="just" eaLnBrk="1" hangingPunct="1">
                  <a:spcBef>
                    <a:spcPct val="0"/>
                  </a:spcBef>
                  <a:spcAft>
                    <a:spcPts val="0"/>
                  </a:spcAft>
                  <a:buFontTx/>
                  <a:buNone/>
                </a:pPr>
                <a:r>
                  <a:rPr lang="en-US" sz="3200" dirty="0" smtClean="0">
                    <a:latin typeface="+mj-lt"/>
                  </a:rPr>
                  <a:t>The </a:t>
                </a:r>
                <a:r>
                  <a:rPr lang="en-US" sz="3200" dirty="0">
                    <a:latin typeface="+mj-lt"/>
                  </a:rPr>
                  <a:t>dependencies of the vertical polarization component at the polarimeter and of the spin tune on the angle between the snake axes at fixed </a:t>
                </a:r>
                <a14:m>
                  <m:oMath xmlns:m="http://schemas.openxmlformats.org/officeDocument/2006/math">
                    <m:r>
                      <a:rPr lang="en-US" altLang="ru-RU" sz="3200" i="1">
                        <a:latin typeface="Cambria Math" panose="02040503050406030204" pitchFamily="18" charset="0"/>
                      </a:rPr>
                      <m:t>𝛿</m:t>
                    </m:r>
                    <m:sSub>
                      <m:sSubPr>
                        <m:ctrlPr>
                          <a:rPr lang="en-US" altLang="ru-RU" sz="3200" i="1">
                            <a:latin typeface="Cambria Math" panose="02040503050406030204" pitchFamily="18" charset="0"/>
                          </a:rPr>
                        </m:ctrlPr>
                      </m:sSubPr>
                      <m:e>
                        <m:r>
                          <a:rPr lang="en-US" altLang="ru-RU" sz="3200" i="1">
                            <a:latin typeface="Cambria Math" panose="02040503050406030204" pitchFamily="18" charset="0"/>
                          </a:rPr>
                          <m:t>𝜇</m:t>
                        </m:r>
                      </m:e>
                      <m:sub>
                        <m:r>
                          <a:rPr lang="en-US" altLang="ru-RU" sz="3200" i="1">
                            <a:latin typeface="Cambria Math" panose="02040503050406030204" pitchFamily="18" charset="0"/>
                          </a:rPr>
                          <m:t>1</m:t>
                        </m:r>
                      </m:sub>
                    </m:sSub>
                    <m:r>
                      <a:rPr lang="en-US" altLang="ru-RU" sz="3200">
                        <a:latin typeface="Cambria Math" panose="02040503050406030204" pitchFamily="18" charset="0"/>
                      </a:rPr>
                      <m:t>=</m:t>
                    </m:r>
                    <m:r>
                      <a:rPr lang="en-US" altLang="ru-RU" sz="3200" i="1">
                        <a:latin typeface="Cambria Math" panose="02040503050406030204" pitchFamily="18" charset="0"/>
                      </a:rPr>
                      <m:t>𝛿</m:t>
                    </m:r>
                    <m:sSub>
                      <m:sSubPr>
                        <m:ctrlPr>
                          <a:rPr lang="en-US" altLang="ru-RU" sz="3200" i="1">
                            <a:latin typeface="Cambria Math" panose="02040503050406030204" pitchFamily="18" charset="0"/>
                          </a:rPr>
                        </m:ctrlPr>
                      </m:sSubPr>
                      <m:e>
                        <m:r>
                          <a:rPr lang="en-US" altLang="ru-RU" sz="3200" i="1">
                            <a:latin typeface="Cambria Math" panose="02040503050406030204" pitchFamily="18" charset="0"/>
                          </a:rPr>
                          <m:t>𝜇</m:t>
                        </m:r>
                      </m:e>
                      <m:sub>
                        <m:r>
                          <a:rPr lang="en-US" altLang="ru-RU" sz="3200" i="1">
                            <a:latin typeface="Cambria Math" panose="02040503050406030204" pitchFamily="18" charset="0"/>
                          </a:rPr>
                          <m:t>2</m:t>
                        </m:r>
                      </m:sub>
                    </m:sSub>
                  </m:oMath>
                </a14:m>
                <a:r>
                  <a:rPr lang="en-US" sz="3200" dirty="0">
                    <a:latin typeface="+mj-lt"/>
                  </a:rPr>
                  <a:t> are </a:t>
                </a:r>
                <a:r>
                  <a:rPr lang="en-US" sz="3200" dirty="0" smtClean="0">
                    <a:latin typeface="+mj-lt"/>
                  </a:rPr>
                  <a:t>shown below. </a:t>
                </a:r>
                <a:r>
                  <a:rPr lang="en-US" sz="3200" dirty="0">
                    <a:latin typeface="+mj-lt"/>
                  </a:rPr>
                  <a:t>An adiabatic change of the angle between the snake axes from </a:t>
                </a:r>
                <a14:m>
                  <m:oMath xmlns:m="http://schemas.openxmlformats.org/officeDocument/2006/math">
                    <m:sSup>
                      <m:sSupPr>
                        <m:ctrlPr>
                          <a:rPr lang="en-US" altLang="ru-RU" sz="3200" i="1">
                            <a:latin typeface="Cambria Math" panose="02040503050406030204" pitchFamily="18" charset="0"/>
                          </a:rPr>
                        </m:ctrlPr>
                      </m:sSupPr>
                      <m:e>
                        <m:r>
                          <a:rPr lang="en-US" altLang="ru-RU" sz="3200" b="0" i="1" smtClean="0">
                            <a:latin typeface="Cambria Math" panose="02040503050406030204" pitchFamily="18" charset="0"/>
                          </a:rPr>
                          <m:t>−</m:t>
                        </m:r>
                        <m:r>
                          <a:rPr lang="en-US" altLang="ru-RU" sz="3200" i="1">
                            <a:latin typeface="Cambria Math" panose="02040503050406030204" pitchFamily="18" charset="0"/>
                          </a:rPr>
                          <m:t>10</m:t>
                        </m:r>
                      </m:e>
                      <m:sup>
                        <m:r>
                          <a:rPr lang="en-US" altLang="ru-RU" sz="3200" i="1">
                            <a:latin typeface="Cambria Math" panose="02040503050406030204" pitchFamily="18" charset="0"/>
                          </a:rPr>
                          <m:t>∘</m:t>
                        </m:r>
                      </m:sup>
                    </m:sSup>
                  </m:oMath>
                </a14:m>
                <a:r>
                  <a:rPr lang="en-US" sz="3200" dirty="0" smtClean="0">
                    <a:latin typeface="+mj-lt"/>
                  </a:rPr>
                  <a:t> to </a:t>
                </a:r>
                <a14:m>
                  <m:oMath xmlns:m="http://schemas.openxmlformats.org/officeDocument/2006/math">
                    <m:sSup>
                      <m:sSupPr>
                        <m:ctrlPr>
                          <a:rPr lang="en-US" altLang="ru-RU" sz="3200" i="1">
                            <a:latin typeface="Cambria Math" panose="02040503050406030204" pitchFamily="18" charset="0"/>
                          </a:rPr>
                        </m:ctrlPr>
                      </m:sSupPr>
                      <m:e>
                        <m:r>
                          <a:rPr lang="en-US" altLang="ru-RU" sz="3200" i="1">
                            <a:latin typeface="Cambria Math" panose="02040503050406030204" pitchFamily="18" charset="0"/>
                          </a:rPr>
                          <m:t>10</m:t>
                        </m:r>
                      </m:e>
                      <m:sup>
                        <m:r>
                          <a:rPr lang="en-US" altLang="ru-RU" sz="3200" i="1">
                            <a:latin typeface="Cambria Math" panose="02040503050406030204" pitchFamily="18" charset="0"/>
                          </a:rPr>
                          <m:t>∘</m:t>
                        </m:r>
                      </m:sup>
                    </m:sSup>
                  </m:oMath>
                </a14:m>
                <a:r>
                  <a:rPr lang="en-US" sz="3200" dirty="0">
                    <a:latin typeface="+mj-lt"/>
                  </a:rPr>
                  <a:t> causes polarization flip. In principle, such an experiment with </a:t>
                </a:r>
                <a14:m>
                  <m:oMath xmlns:m="http://schemas.openxmlformats.org/officeDocument/2006/math">
                    <m:r>
                      <a:rPr lang="en-US" altLang="ru-RU" sz="3200" i="1">
                        <a:latin typeface="Cambria Math" panose="02040503050406030204" pitchFamily="18" charset="0"/>
                      </a:rPr>
                      <m:t>𝛿</m:t>
                    </m:r>
                    <m:sSub>
                      <m:sSubPr>
                        <m:ctrlPr>
                          <a:rPr lang="en-US" altLang="ru-RU" sz="3200" i="1">
                            <a:latin typeface="Cambria Math" panose="02040503050406030204" pitchFamily="18" charset="0"/>
                          </a:rPr>
                        </m:ctrlPr>
                      </m:sSubPr>
                      <m:e>
                        <m:r>
                          <a:rPr lang="en-US" altLang="ru-RU" sz="3200" i="1">
                            <a:latin typeface="Cambria Math" panose="02040503050406030204" pitchFamily="18" charset="0"/>
                          </a:rPr>
                          <m:t>𝜇</m:t>
                        </m:r>
                      </m:e>
                      <m:sub>
                        <m:r>
                          <a:rPr lang="en-US" altLang="ru-RU" sz="3200" i="1">
                            <a:latin typeface="Cambria Math" panose="02040503050406030204" pitchFamily="18" charset="0"/>
                          </a:rPr>
                          <m:t>1</m:t>
                        </m:r>
                      </m:sub>
                    </m:sSub>
                    <m:r>
                      <a:rPr lang="en-US" altLang="ru-RU" sz="3200">
                        <a:latin typeface="Cambria Math" panose="02040503050406030204" pitchFamily="18" charset="0"/>
                      </a:rPr>
                      <m:t>=</m:t>
                    </m:r>
                    <m:r>
                      <a:rPr lang="en-US" altLang="ru-RU" sz="3200" i="1">
                        <a:latin typeface="Cambria Math" panose="02040503050406030204" pitchFamily="18" charset="0"/>
                      </a:rPr>
                      <m:t>𝛿</m:t>
                    </m:r>
                    <m:sSub>
                      <m:sSubPr>
                        <m:ctrlPr>
                          <a:rPr lang="en-US" altLang="ru-RU" sz="3200" i="1">
                            <a:latin typeface="Cambria Math" panose="02040503050406030204" pitchFamily="18" charset="0"/>
                          </a:rPr>
                        </m:ctrlPr>
                      </m:sSubPr>
                      <m:e>
                        <m:r>
                          <a:rPr lang="en-US" altLang="ru-RU" sz="3200" i="1">
                            <a:latin typeface="Cambria Math" panose="02040503050406030204" pitchFamily="18" charset="0"/>
                          </a:rPr>
                          <m:t>𝜇</m:t>
                        </m:r>
                      </m:e>
                      <m:sub>
                        <m:r>
                          <a:rPr lang="en-US" altLang="ru-RU" sz="3200" i="1">
                            <a:latin typeface="Cambria Math" panose="02040503050406030204" pitchFamily="18" charset="0"/>
                          </a:rPr>
                          <m:t>2</m:t>
                        </m:r>
                      </m:sub>
                    </m:sSub>
                    <m:r>
                      <a:rPr lang="en-US" altLang="ru-RU" sz="3200" i="1">
                        <a:latin typeface="Cambria Math" panose="02040503050406030204" pitchFamily="18" charset="0"/>
                      </a:rPr>
                      <m:t>=0</m:t>
                    </m:r>
                  </m:oMath>
                </a14:m>
                <a:r>
                  <a:rPr lang="en-US" altLang="ru-RU" sz="3200" dirty="0"/>
                  <a:t> </a:t>
                </a:r>
                <a:r>
                  <a:rPr lang="en-US" sz="3200" dirty="0">
                    <a:latin typeface="+mj-lt"/>
                  </a:rPr>
                  <a:t>allows one to measure the strength of the zero-integer spin resonance through the characteristic width of the polarization reversal </a:t>
                </a:r>
                <a:r>
                  <a:rPr lang="en-US" sz="3200" dirty="0" smtClean="0">
                    <a:latin typeface="+mj-lt"/>
                  </a:rPr>
                  <a:t>region: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𝜈</m:t>
                        </m:r>
                      </m:e>
                      <m:sub>
                        <m:r>
                          <a:rPr lang="en-US" sz="3200" i="1">
                            <a:latin typeface="Cambria Math" panose="02040503050406030204" pitchFamily="18" charset="0"/>
                          </a:rPr>
                          <m:t>𝑚𝑖𝑛</m:t>
                        </m:r>
                      </m:sub>
                    </m:sSub>
                    <m:r>
                      <a:rPr lang="en-US" sz="3200" i="1">
                        <a:latin typeface="Cambria Math" panose="02040503050406030204" pitchFamily="18" charset="0"/>
                      </a:rPr>
                      <m:t>=</m:t>
                    </m:r>
                    <m:r>
                      <a:rPr lang="en-US" sz="3200" i="1">
                        <a:latin typeface="Cambria Math" panose="02040503050406030204" pitchFamily="18" charset="0"/>
                      </a:rPr>
                      <m:t>𝜔</m:t>
                    </m:r>
                  </m:oMath>
                </a14:m>
                <a:r>
                  <a:rPr lang="en-US" sz="3200" dirty="0" smtClean="0">
                    <a:latin typeface="+mj-lt"/>
                  </a:rPr>
                  <a:t>.</a:t>
                </a:r>
                <a:endParaRPr lang="ru-RU" altLang="ru-RU" sz="3200" dirty="0">
                  <a:latin typeface="+mj-lt"/>
                </a:endParaRPr>
              </a:p>
            </p:txBody>
          </p:sp>
        </mc:Choice>
        <mc:Fallback xmlns="">
          <p:sp>
            <p:nvSpPr>
              <p:cNvPr id="74" name="AutoShape 3921"/>
              <p:cNvSpPr>
                <a:spLocks noRot="1" noChangeAspect="1" noMove="1" noResize="1" noEditPoints="1" noAdjustHandles="1" noChangeArrowheads="1" noChangeShapeType="1" noTextEdit="1"/>
              </p:cNvSpPr>
              <p:nvPr/>
            </p:nvSpPr>
            <p:spPr bwMode="auto">
              <a:xfrm>
                <a:off x="910290" y="26921208"/>
                <a:ext cx="20759498" cy="14832092"/>
              </a:xfrm>
              <a:prstGeom prst="roundRect">
                <a:avLst>
                  <a:gd name="adj" fmla="val 4000"/>
                </a:avLst>
              </a:prstGeom>
              <a:blipFill>
                <a:blip r:embed="rId15"/>
                <a:stretch>
                  <a:fillRect/>
                </a:stretch>
              </a:blipFill>
              <a:ln w="28575">
                <a:solidFill>
                  <a:schemeClr val="bg2"/>
                </a:solidFill>
                <a:round/>
                <a:headEnd/>
                <a:tailEnd/>
              </a:ln>
            </p:spPr>
            <p:txBody>
              <a:bodyPr/>
              <a:lstStyle/>
              <a:p>
                <a:r>
                  <a:rPr lang="en-US">
                    <a:noFill/>
                  </a:rPr>
                  <a:t> </a:t>
                </a:r>
              </a:p>
            </p:txBody>
          </p:sp>
        </mc:Fallback>
      </mc:AlternateContent>
      <p:pic>
        <p:nvPicPr>
          <p:cNvPr id="76" name="Picture 75"/>
          <p:cNvPicPr>
            <a:picLocks/>
          </p:cNvPicPr>
          <p:nvPr/>
        </p:nvPicPr>
        <p:blipFill>
          <a:blip r:embed="rId16"/>
          <a:stretch>
            <a:fillRect/>
          </a:stretch>
        </p:blipFill>
        <p:spPr>
          <a:xfrm>
            <a:off x="11571757" y="34937674"/>
            <a:ext cx="9537192" cy="6473952"/>
          </a:xfrm>
          <a:prstGeom prst="rect">
            <a:avLst/>
          </a:prstGeom>
          <a:solidFill>
            <a:schemeClr val="bg1"/>
          </a:solidFill>
        </p:spPr>
      </p:pic>
      <p:pic>
        <p:nvPicPr>
          <p:cNvPr id="77" name="Рисунок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403820" y="34941632"/>
            <a:ext cx="9536760" cy="6469994"/>
          </a:xfrm>
          <a:prstGeom prst="rect">
            <a:avLst/>
          </a:prstGeom>
          <a:noFill/>
          <a:ln>
            <a:noFill/>
          </a:ln>
        </p:spPr>
      </p:pic>
      <p:sp>
        <p:nvSpPr>
          <p:cNvPr id="2" name="TextBox 1"/>
          <p:cNvSpPr txBox="1"/>
          <p:nvPr/>
        </p:nvSpPr>
        <p:spPr>
          <a:xfrm>
            <a:off x="720750" y="503800"/>
            <a:ext cx="2395207"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MOPRB094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12998</TotalTime>
  <Words>567</Words>
  <Application>Microsoft Office PowerPoint</Application>
  <PresentationFormat>Custom</PresentationFormat>
  <Paragraphs>65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Cambria Math</vt:lpstr>
      <vt:lpstr>Times New Roman</vt:lpstr>
      <vt:lpstr>Default Design</vt:lpstr>
      <vt:lpstr>PowerPoint Presentation</vt:lpstr>
    </vt:vector>
  </TitlesOfParts>
  <Company>IIT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dc:creator>
  <cp:lastModifiedBy>morozov</cp:lastModifiedBy>
  <cp:revision>480</cp:revision>
  <dcterms:created xsi:type="dcterms:W3CDTF">2003-04-07T21:48:10Z</dcterms:created>
  <dcterms:modified xsi:type="dcterms:W3CDTF">2019-05-14T20:34:42Z</dcterms:modified>
</cp:coreProperties>
</file>