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2918400" cy="43891200"/>
  <p:notesSz cx="6934200" cy="92329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824">
          <p15:clr>
            <a:srgbClr val="A4A3A4"/>
          </p15:clr>
        </p15:guide>
        <p15:guide id="2"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p:scale>
          <a:sx n="41" d="100"/>
          <a:sy n="41" d="100"/>
        </p:scale>
        <p:origin x="-1229" y="-3497"/>
      </p:cViewPr>
      <p:guideLst>
        <p:guide orient="horz" pos="13824"/>
        <p:guide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7183123"/>
            <a:ext cx="27980640" cy="15280640"/>
          </a:xfrm>
        </p:spPr>
        <p:txBody>
          <a:bodyPr anchor="b"/>
          <a:lstStyle>
            <a:lvl1pPr algn="ctr">
              <a:defRPr sz="21600"/>
            </a:lvl1pPr>
          </a:lstStyle>
          <a:p>
            <a:r>
              <a:rPr lang="en-US"/>
              <a:t>Click to edit Master title style</a:t>
            </a:r>
            <a:endParaRPr lang="en-US" dirty="0"/>
          </a:p>
        </p:txBody>
      </p:sp>
      <p:sp>
        <p:nvSpPr>
          <p:cNvPr id="3" name="Subtitle 2"/>
          <p:cNvSpPr>
            <a:spLocks noGrp="1"/>
          </p:cNvSpPr>
          <p:nvPr>
            <p:ph type="subTitle" idx="1"/>
          </p:nvPr>
        </p:nvSpPr>
        <p:spPr>
          <a:xfrm>
            <a:off x="4114800" y="23053043"/>
            <a:ext cx="24688800" cy="10596877"/>
          </a:xfrm>
        </p:spPr>
        <p:txBody>
          <a:bodyPr/>
          <a:lstStyle>
            <a:lvl1pPr marL="0" indent="0" algn="ctr">
              <a:buNone/>
              <a:defRPr sz="8640"/>
            </a:lvl1pPr>
            <a:lvl2pPr marL="1645920" indent="0" algn="ctr">
              <a:buNone/>
              <a:defRPr sz="7200"/>
            </a:lvl2pPr>
            <a:lvl3pPr marL="3291840" indent="0" algn="ctr">
              <a:buNone/>
              <a:defRPr sz="6480"/>
            </a:lvl3pPr>
            <a:lvl4pPr marL="4937760" indent="0" algn="ctr">
              <a:buNone/>
              <a:defRPr sz="5760"/>
            </a:lvl4pPr>
            <a:lvl5pPr marL="6583680" indent="0" algn="ctr">
              <a:buNone/>
              <a:defRPr sz="5760"/>
            </a:lvl5pPr>
            <a:lvl6pPr marL="8229600" indent="0" algn="ctr">
              <a:buNone/>
              <a:defRPr sz="5760"/>
            </a:lvl6pPr>
            <a:lvl7pPr marL="9875520" indent="0" algn="ctr">
              <a:buNone/>
              <a:defRPr sz="5760"/>
            </a:lvl7pPr>
            <a:lvl8pPr marL="11521440" indent="0" algn="ctr">
              <a:buNone/>
              <a:defRPr sz="5760"/>
            </a:lvl8pPr>
            <a:lvl9pPr marL="13167360" indent="0" algn="ctr">
              <a:buNone/>
              <a:defRPr sz="5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C4113D2-9B2B-4CB0-850C-AFC439583B9D}"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50B93-F0F8-4F07-90AC-B2B5C007BC8A}" type="slidenum">
              <a:rPr lang="en-US" smtClean="0"/>
              <a:t>‹#›</a:t>
            </a:fld>
            <a:endParaRPr lang="en-US"/>
          </a:p>
        </p:txBody>
      </p:sp>
    </p:spTree>
    <p:extLst>
      <p:ext uri="{BB962C8B-B14F-4D97-AF65-F5344CB8AC3E}">
        <p14:creationId xmlns:p14="http://schemas.microsoft.com/office/powerpoint/2010/main" val="1106262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4113D2-9B2B-4CB0-850C-AFC439583B9D}"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50B93-F0F8-4F07-90AC-B2B5C007BC8A}" type="slidenum">
              <a:rPr lang="en-US" smtClean="0"/>
              <a:t>‹#›</a:t>
            </a:fld>
            <a:endParaRPr lang="en-US"/>
          </a:p>
        </p:txBody>
      </p:sp>
    </p:spTree>
    <p:extLst>
      <p:ext uri="{BB962C8B-B14F-4D97-AF65-F5344CB8AC3E}">
        <p14:creationId xmlns:p14="http://schemas.microsoft.com/office/powerpoint/2010/main" val="1880235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2336800"/>
            <a:ext cx="7098030" cy="3719576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63142" y="2336800"/>
            <a:ext cx="20882610" cy="371957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4113D2-9B2B-4CB0-850C-AFC439583B9D}"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50B93-F0F8-4F07-90AC-B2B5C007BC8A}" type="slidenum">
              <a:rPr lang="en-US" smtClean="0"/>
              <a:t>‹#›</a:t>
            </a:fld>
            <a:endParaRPr lang="en-US"/>
          </a:p>
        </p:txBody>
      </p:sp>
    </p:spTree>
    <p:extLst>
      <p:ext uri="{BB962C8B-B14F-4D97-AF65-F5344CB8AC3E}">
        <p14:creationId xmlns:p14="http://schemas.microsoft.com/office/powerpoint/2010/main" val="183626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4113D2-9B2B-4CB0-850C-AFC439583B9D}"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50B93-F0F8-4F07-90AC-B2B5C007BC8A}" type="slidenum">
              <a:rPr lang="en-US" smtClean="0"/>
              <a:t>‹#›</a:t>
            </a:fld>
            <a:endParaRPr lang="en-US"/>
          </a:p>
        </p:txBody>
      </p:sp>
    </p:spTree>
    <p:extLst>
      <p:ext uri="{BB962C8B-B14F-4D97-AF65-F5344CB8AC3E}">
        <p14:creationId xmlns:p14="http://schemas.microsoft.com/office/powerpoint/2010/main" val="1137266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10942333"/>
            <a:ext cx="28392120" cy="18257517"/>
          </a:xfrm>
        </p:spPr>
        <p:txBody>
          <a:bodyPr anchor="b"/>
          <a:lstStyle>
            <a:lvl1pPr>
              <a:defRPr sz="21600"/>
            </a:lvl1pPr>
          </a:lstStyle>
          <a:p>
            <a:r>
              <a:rPr lang="en-US"/>
              <a:t>Click to edit Master title style</a:t>
            </a:r>
            <a:endParaRPr lang="en-US" dirty="0"/>
          </a:p>
        </p:txBody>
      </p:sp>
      <p:sp>
        <p:nvSpPr>
          <p:cNvPr id="3" name="Text Placeholder 2"/>
          <p:cNvSpPr>
            <a:spLocks noGrp="1"/>
          </p:cNvSpPr>
          <p:nvPr>
            <p:ph type="body" idx="1"/>
          </p:nvPr>
        </p:nvSpPr>
        <p:spPr>
          <a:xfrm>
            <a:off x="2245997" y="29372573"/>
            <a:ext cx="28392120" cy="9601197"/>
          </a:xfrm>
        </p:spPr>
        <p:txBody>
          <a:bodyPr/>
          <a:lstStyle>
            <a:lvl1pPr marL="0" indent="0">
              <a:buNone/>
              <a:defRPr sz="8640">
                <a:solidFill>
                  <a:schemeClr val="tx1"/>
                </a:solidFill>
              </a:defRPr>
            </a:lvl1pPr>
            <a:lvl2pPr marL="1645920" indent="0">
              <a:buNone/>
              <a:defRPr sz="7200">
                <a:solidFill>
                  <a:schemeClr val="tx1">
                    <a:tint val="75000"/>
                  </a:schemeClr>
                </a:solidFill>
              </a:defRPr>
            </a:lvl2pPr>
            <a:lvl3pPr marL="3291840" indent="0">
              <a:buNone/>
              <a:defRPr sz="6480">
                <a:solidFill>
                  <a:schemeClr val="tx1">
                    <a:tint val="75000"/>
                  </a:schemeClr>
                </a:solidFill>
              </a:defRPr>
            </a:lvl3pPr>
            <a:lvl4pPr marL="4937760" indent="0">
              <a:buNone/>
              <a:defRPr sz="5760">
                <a:solidFill>
                  <a:schemeClr val="tx1">
                    <a:tint val="75000"/>
                  </a:schemeClr>
                </a:solidFill>
              </a:defRPr>
            </a:lvl4pPr>
            <a:lvl5pPr marL="6583680" indent="0">
              <a:buNone/>
              <a:defRPr sz="5760">
                <a:solidFill>
                  <a:schemeClr val="tx1">
                    <a:tint val="75000"/>
                  </a:schemeClr>
                </a:solidFill>
              </a:defRPr>
            </a:lvl5pPr>
            <a:lvl6pPr marL="8229600" indent="0">
              <a:buNone/>
              <a:defRPr sz="5760">
                <a:solidFill>
                  <a:schemeClr val="tx1">
                    <a:tint val="75000"/>
                  </a:schemeClr>
                </a:solidFill>
              </a:defRPr>
            </a:lvl6pPr>
            <a:lvl7pPr marL="9875520" indent="0">
              <a:buNone/>
              <a:defRPr sz="5760">
                <a:solidFill>
                  <a:schemeClr val="tx1">
                    <a:tint val="75000"/>
                  </a:schemeClr>
                </a:solidFill>
              </a:defRPr>
            </a:lvl7pPr>
            <a:lvl8pPr marL="11521440" indent="0">
              <a:buNone/>
              <a:defRPr sz="5760">
                <a:solidFill>
                  <a:schemeClr val="tx1">
                    <a:tint val="75000"/>
                  </a:schemeClr>
                </a:solidFill>
              </a:defRPr>
            </a:lvl8pPr>
            <a:lvl9pPr marL="13167360" indent="0">
              <a:buNone/>
              <a:defRPr sz="57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C4113D2-9B2B-4CB0-850C-AFC439583B9D}"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50B93-F0F8-4F07-90AC-B2B5C007BC8A}" type="slidenum">
              <a:rPr lang="en-US" smtClean="0"/>
              <a:t>‹#›</a:t>
            </a:fld>
            <a:endParaRPr lang="en-US"/>
          </a:p>
        </p:txBody>
      </p:sp>
    </p:spTree>
    <p:extLst>
      <p:ext uri="{BB962C8B-B14F-4D97-AF65-F5344CB8AC3E}">
        <p14:creationId xmlns:p14="http://schemas.microsoft.com/office/powerpoint/2010/main" val="2075051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63140" y="11684000"/>
            <a:ext cx="13990320" cy="27848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664940" y="11684000"/>
            <a:ext cx="13990320" cy="27848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4113D2-9B2B-4CB0-850C-AFC439583B9D}" type="datetimeFigureOut">
              <a:rPr lang="en-US" smtClean="0"/>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450B93-F0F8-4F07-90AC-B2B5C007BC8A}" type="slidenum">
              <a:rPr lang="en-US" smtClean="0"/>
              <a:t>‹#›</a:t>
            </a:fld>
            <a:endParaRPr lang="en-US"/>
          </a:p>
        </p:txBody>
      </p:sp>
    </p:spTree>
    <p:extLst>
      <p:ext uri="{BB962C8B-B14F-4D97-AF65-F5344CB8AC3E}">
        <p14:creationId xmlns:p14="http://schemas.microsoft.com/office/powerpoint/2010/main" val="4287145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336810"/>
            <a:ext cx="28392120" cy="8483603"/>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67431" y="10759443"/>
            <a:ext cx="13926024" cy="5273037"/>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Edit Master text styles</a:t>
            </a:r>
          </a:p>
        </p:txBody>
      </p:sp>
      <p:sp>
        <p:nvSpPr>
          <p:cNvPr id="4" name="Content Placeholder 3"/>
          <p:cNvSpPr>
            <a:spLocks noGrp="1"/>
          </p:cNvSpPr>
          <p:nvPr>
            <p:ph sz="half" idx="2"/>
          </p:nvPr>
        </p:nvSpPr>
        <p:spPr>
          <a:xfrm>
            <a:off x="2267431" y="16032480"/>
            <a:ext cx="13926024" cy="23581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664942" y="10759443"/>
            <a:ext cx="13994608" cy="5273037"/>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Edit Master text styles</a:t>
            </a:r>
          </a:p>
        </p:txBody>
      </p:sp>
      <p:sp>
        <p:nvSpPr>
          <p:cNvPr id="6" name="Content Placeholder 5"/>
          <p:cNvSpPr>
            <a:spLocks noGrp="1"/>
          </p:cNvSpPr>
          <p:nvPr>
            <p:ph sz="quarter" idx="4"/>
          </p:nvPr>
        </p:nvSpPr>
        <p:spPr>
          <a:xfrm>
            <a:off x="16664942" y="16032480"/>
            <a:ext cx="13994608" cy="23581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C4113D2-9B2B-4CB0-850C-AFC439583B9D}" type="datetimeFigureOut">
              <a:rPr lang="en-US" smtClean="0"/>
              <a:t>4/19/2018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450B93-F0F8-4F07-90AC-B2B5C007BC8A}" type="slidenum">
              <a:rPr lang="en-US" smtClean="0"/>
              <a:t>‹#›</a:t>
            </a:fld>
            <a:endParaRPr lang="en-US"/>
          </a:p>
        </p:txBody>
      </p:sp>
    </p:spTree>
    <p:extLst>
      <p:ext uri="{BB962C8B-B14F-4D97-AF65-F5344CB8AC3E}">
        <p14:creationId xmlns:p14="http://schemas.microsoft.com/office/powerpoint/2010/main" val="2629776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C4113D2-9B2B-4CB0-850C-AFC439583B9D}" type="datetimeFigureOut">
              <a:rPr lang="en-US" smtClean="0"/>
              <a:t>4/19/2018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450B93-F0F8-4F07-90AC-B2B5C007BC8A}" type="slidenum">
              <a:rPr lang="en-US" smtClean="0"/>
              <a:t>‹#›</a:t>
            </a:fld>
            <a:endParaRPr lang="en-US"/>
          </a:p>
        </p:txBody>
      </p:sp>
    </p:spTree>
    <p:extLst>
      <p:ext uri="{BB962C8B-B14F-4D97-AF65-F5344CB8AC3E}">
        <p14:creationId xmlns:p14="http://schemas.microsoft.com/office/powerpoint/2010/main" val="2757777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113D2-9B2B-4CB0-850C-AFC439583B9D}" type="datetimeFigureOut">
              <a:rPr lang="en-US" smtClean="0"/>
              <a:t>4/19/2018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450B93-F0F8-4F07-90AC-B2B5C007BC8A}" type="slidenum">
              <a:rPr lang="en-US" smtClean="0"/>
              <a:t>‹#›</a:t>
            </a:fld>
            <a:endParaRPr lang="en-US"/>
          </a:p>
        </p:txBody>
      </p:sp>
    </p:spTree>
    <p:extLst>
      <p:ext uri="{BB962C8B-B14F-4D97-AF65-F5344CB8AC3E}">
        <p14:creationId xmlns:p14="http://schemas.microsoft.com/office/powerpoint/2010/main" val="3017783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926080"/>
            <a:ext cx="10617041" cy="10241280"/>
          </a:xfrm>
        </p:spPr>
        <p:txBody>
          <a:bodyPr anchor="b"/>
          <a:lstStyle>
            <a:lvl1pPr>
              <a:defRPr sz="11520"/>
            </a:lvl1pPr>
          </a:lstStyle>
          <a:p>
            <a:r>
              <a:rPr lang="en-US"/>
              <a:t>Click to edit Master title style</a:t>
            </a:r>
            <a:endParaRPr lang="en-US" dirty="0"/>
          </a:p>
        </p:txBody>
      </p:sp>
      <p:sp>
        <p:nvSpPr>
          <p:cNvPr id="3" name="Content Placeholder 2"/>
          <p:cNvSpPr>
            <a:spLocks noGrp="1"/>
          </p:cNvSpPr>
          <p:nvPr>
            <p:ph idx="1"/>
          </p:nvPr>
        </p:nvSpPr>
        <p:spPr>
          <a:xfrm>
            <a:off x="13994608" y="6319530"/>
            <a:ext cx="16664940" cy="31191200"/>
          </a:xfrm>
        </p:spPr>
        <p:txBody>
          <a:bodyPr/>
          <a:lstStyle>
            <a:lvl1pPr>
              <a:defRPr sz="11520"/>
            </a:lvl1pPr>
            <a:lvl2pPr>
              <a:defRPr sz="10080"/>
            </a:lvl2pPr>
            <a:lvl3pPr>
              <a:defRPr sz="8640"/>
            </a:lvl3pPr>
            <a:lvl4pPr>
              <a:defRPr sz="7200"/>
            </a:lvl4pPr>
            <a:lvl5pPr>
              <a:defRPr sz="7200"/>
            </a:lvl5pPr>
            <a:lvl6pPr>
              <a:defRPr sz="7200"/>
            </a:lvl6pPr>
            <a:lvl7pPr>
              <a:defRPr sz="7200"/>
            </a:lvl7pPr>
            <a:lvl8pPr>
              <a:defRPr sz="7200"/>
            </a:lvl8pPr>
            <a:lvl9pPr>
              <a:defRPr sz="7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67428" y="13167360"/>
            <a:ext cx="10617041" cy="24394163"/>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Edit Master text styles</a:t>
            </a:r>
          </a:p>
        </p:txBody>
      </p:sp>
      <p:sp>
        <p:nvSpPr>
          <p:cNvPr id="5" name="Date Placeholder 4"/>
          <p:cNvSpPr>
            <a:spLocks noGrp="1"/>
          </p:cNvSpPr>
          <p:nvPr>
            <p:ph type="dt" sz="half" idx="10"/>
          </p:nvPr>
        </p:nvSpPr>
        <p:spPr/>
        <p:txBody>
          <a:bodyPr/>
          <a:lstStyle/>
          <a:p>
            <a:fld id="{7C4113D2-9B2B-4CB0-850C-AFC439583B9D}" type="datetimeFigureOut">
              <a:rPr lang="en-US" smtClean="0"/>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450B93-F0F8-4F07-90AC-B2B5C007BC8A}" type="slidenum">
              <a:rPr lang="en-US" smtClean="0"/>
              <a:t>‹#›</a:t>
            </a:fld>
            <a:endParaRPr lang="en-US"/>
          </a:p>
        </p:txBody>
      </p:sp>
    </p:spTree>
    <p:extLst>
      <p:ext uri="{BB962C8B-B14F-4D97-AF65-F5344CB8AC3E}">
        <p14:creationId xmlns:p14="http://schemas.microsoft.com/office/powerpoint/2010/main" val="3836407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926080"/>
            <a:ext cx="10617041" cy="10241280"/>
          </a:xfrm>
        </p:spPr>
        <p:txBody>
          <a:bodyPr anchor="b"/>
          <a:lstStyle>
            <a:lvl1pPr>
              <a:defRPr sz="11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994608" y="6319530"/>
            <a:ext cx="16664940" cy="31191200"/>
          </a:xfrm>
        </p:spPr>
        <p:txBody>
          <a:bodyPr anchor="t"/>
          <a:lstStyle>
            <a:lvl1pPr marL="0" indent="0">
              <a:buNone/>
              <a:defRPr sz="11520"/>
            </a:lvl1pPr>
            <a:lvl2pPr marL="1645920" indent="0">
              <a:buNone/>
              <a:defRPr sz="10080"/>
            </a:lvl2pPr>
            <a:lvl3pPr marL="3291840" indent="0">
              <a:buNone/>
              <a:defRPr sz="864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r>
              <a:rPr lang="en-US"/>
              <a:t>Click icon to add picture</a:t>
            </a:r>
            <a:endParaRPr lang="en-US" dirty="0"/>
          </a:p>
        </p:txBody>
      </p:sp>
      <p:sp>
        <p:nvSpPr>
          <p:cNvPr id="4" name="Text Placeholder 3"/>
          <p:cNvSpPr>
            <a:spLocks noGrp="1"/>
          </p:cNvSpPr>
          <p:nvPr>
            <p:ph type="body" sz="half" idx="2"/>
          </p:nvPr>
        </p:nvSpPr>
        <p:spPr>
          <a:xfrm>
            <a:off x="2267428" y="13167360"/>
            <a:ext cx="10617041" cy="24394163"/>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Edit Master text styles</a:t>
            </a:r>
          </a:p>
        </p:txBody>
      </p:sp>
      <p:sp>
        <p:nvSpPr>
          <p:cNvPr id="5" name="Date Placeholder 4"/>
          <p:cNvSpPr>
            <a:spLocks noGrp="1"/>
          </p:cNvSpPr>
          <p:nvPr>
            <p:ph type="dt" sz="half" idx="10"/>
          </p:nvPr>
        </p:nvSpPr>
        <p:spPr/>
        <p:txBody>
          <a:bodyPr/>
          <a:lstStyle/>
          <a:p>
            <a:fld id="{7C4113D2-9B2B-4CB0-850C-AFC439583B9D}" type="datetimeFigureOut">
              <a:rPr lang="en-US" smtClean="0"/>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450B93-F0F8-4F07-90AC-B2B5C007BC8A}" type="slidenum">
              <a:rPr lang="en-US" smtClean="0"/>
              <a:t>‹#›</a:t>
            </a:fld>
            <a:endParaRPr lang="en-US"/>
          </a:p>
        </p:txBody>
      </p:sp>
    </p:spTree>
    <p:extLst>
      <p:ext uri="{BB962C8B-B14F-4D97-AF65-F5344CB8AC3E}">
        <p14:creationId xmlns:p14="http://schemas.microsoft.com/office/powerpoint/2010/main" val="2422620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2336810"/>
            <a:ext cx="28392120" cy="848360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63140" y="11684000"/>
            <a:ext cx="28392120" cy="278485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63140" y="40680650"/>
            <a:ext cx="7406640" cy="2336800"/>
          </a:xfrm>
          <a:prstGeom prst="rect">
            <a:avLst/>
          </a:prstGeom>
        </p:spPr>
        <p:txBody>
          <a:bodyPr vert="horz" lIns="91440" tIns="45720" rIns="91440" bIns="45720" rtlCol="0" anchor="ctr"/>
          <a:lstStyle>
            <a:lvl1pPr algn="l">
              <a:defRPr sz="4320">
                <a:solidFill>
                  <a:schemeClr val="tx1">
                    <a:tint val="75000"/>
                  </a:schemeClr>
                </a:solidFill>
              </a:defRPr>
            </a:lvl1pPr>
          </a:lstStyle>
          <a:p>
            <a:fld id="{7C4113D2-9B2B-4CB0-850C-AFC439583B9D}" type="datetimeFigureOut">
              <a:rPr lang="en-US" smtClean="0"/>
              <a:t>4/19/2018</a:t>
            </a:fld>
            <a:endParaRPr lang="en-US"/>
          </a:p>
        </p:txBody>
      </p:sp>
      <p:sp>
        <p:nvSpPr>
          <p:cNvPr id="5" name="Footer Placeholder 4"/>
          <p:cNvSpPr>
            <a:spLocks noGrp="1"/>
          </p:cNvSpPr>
          <p:nvPr>
            <p:ph type="ftr" sz="quarter" idx="3"/>
          </p:nvPr>
        </p:nvSpPr>
        <p:spPr>
          <a:xfrm>
            <a:off x="10904220" y="40680650"/>
            <a:ext cx="11109960" cy="2336800"/>
          </a:xfrm>
          <a:prstGeom prst="rect">
            <a:avLst/>
          </a:prstGeom>
        </p:spPr>
        <p:txBody>
          <a:bodyPr vert="horz" lIns="91440" tIns="45720" rIns="91440" bIns="45720" rtlCol="0" anchor="ctr"/>
          <a:lstStyle>
            <a:lvl1pPr algn="ctr">
              <a:defRPr sz="4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40680650"/>
            <a:ext cx="7406640" cy="2336800"/>
          </a:xfrm>
          <a:prstGeom prst="rect">
            <a:avLst/>
          </a:prstGeom>
        </p:spPr>
        <p:txBody>
          <a:bodyPr vert="horz" lIns="91440" tIns="45720" rIns="91440" bIns="45720" rtlCol="0" anchor="ctr"/>
          <a:lstStyle>
            <a:lvl1pPr algn="r">
              <a:defRPr sz="4320">
                <a:solidFill>
                  <a:schemeClr val="tx1">
                    <a:tint val="75000"/>
                  </a:schemeClr>
                </a:solidFill>
              </a:defRPr>
            </a:lvl1pPr>
          </a:lstStyle>
          <a:p>
            <a:fld id="{41450B93-F0F8-4F07-90AC-B2B5C007BC8A}" type="slidenum">
              <a:rPr lang="en-US" smtClean="0"/>
              <a:t>‹#›</a:t>
            </a:fld>
            <a:endParaRPr lang="en-US"/>
          </a:p>
        </p:txBody>
      </p:sp>
    </p:spTree>
    <p:extLst>
      <p:ext uri="{BB962C8B-B14F-4D97-AF65-F5344CB8AC3E}">
        <p14:creationId xmlns:p14="http://schemas.microsoft.com/office/powerpoint/2010/main" val="30988529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291840"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12.emf"/><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image" Target="../media/image1.emf"/><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emf"/><Relationship Id="rId4" Type="http://schemas.openxmlformats.org/officeDocument/2006/relationships/image" Target="../media/image3.wmf"/><Relationship Id="rId9" Type="http://schemas.openxmlformats.org/officeDocument/2006/relationships/image" Target="../media/image8.emf"/><Relationship Id="rId1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C133FEB-32D3-4AA2-BAEC-07C813796A28}"/>
              </a:ext>
            </a:extLst>
          </p:cNvPr>
          <p:cNvGrpSpPr/>
          <p:nvPr/>
        </p:nvGrpSpPr>
        <p:grpSpPr>
          <a:xfrm>
            <a:off x="1943100" y="18012072"/>
            <a:ext cx="24142956" cy="24662676"/>
            <a:chOff x="1924050" y="17295153"/>
            <a:chExt cx="24142956" cy="24662676"/>
          </a:xfrm>
        </p:grpSpPr>
        <p:pic>
          <p:nvPicPr>
            <p:cNvPr id="11" name="Picture 10">
              <a:extLst>
                <a:ext uri="{FF2B5EF4-FFF2-40B4-BE49-F238E27FC236}">
                  <a16:creationId xmlns:a16="http://schemas.microsoft.com/office/drawing/2014/main" id="{9EF56EDB-E1AB-43E2-AFA3-CFA5B576CD89}"/>
                </a:ext>
              </a:extLst>
            </p:cNvPr>
            <p:cNvPicPr>
              <a:picLocks noChangeAspect="1"/>
            </p:cNvPicPr>
            <p:nvPr/>
          </p:nvPicPr>
          <p:blipFill rotWithShape="1">
            <a:blip r:embed="rId2"/>
            <a:srcRect l="5366"/>
            <a:stretch/>
          </p:blipFill>
          <p:spPr>
            <a:xfrm rot="2886699">
              <a:off x="5984983" y="17908018"/>
              <a:ext cx="20694888" cy="19469158"/>
            </a:xfrm>
            <a:prstGeom prst="rect">
              <a:avLst/>
            </a:prstGeom>
          </p:spPr>
        </p:pic>
        <p:sp>
          <p:nvSpPr>
            <p:cNvPr id="12" name="Rectangle 11">
              <a:extLst>
                <a:ext uri="{FF2B5EF4-FFF2-40B4-BE49-F238E27FC236}">
                  <a16:creationId xmlns:a16="http://schemas.microsoft.com/office/drawing/2014/main" id="{03FF1921-33AE-41C6-B67F-8B05160A6EC8}"/>
                </a:ext>
              </a:extLst>
            </p:cNvPr>
            <p:cNvSpPr/>
            <p:nvPr/>
          </p:nvSpPr>
          <p:spPr>
            <a:xfrm>
              <a:off x="1924050" y="25888540"/>
              <a:ext cx="2095500" cy="2286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5052FA79-E89A-48D2-A4EA-B3FB938E3D4F}"/>
                </a:ext>
              </a:extLst>
            </p:cNvPr>
            <p:cNvSpPr/>
            <p:nvPr/>
          </p:nvSpPr>
          <p:spPr>
            <a:xfrm>
              <a:off x="14817725" y="41299473"/>
              <a:ext cx="1774825" cy="6583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 Box 9"/>
          <p:cNvSpPr txBox="1">
            <a:spLocks noChangeArrowheads="1"/>
          </p:cNvSpPr>
          <p:nvPr/>
        </p:nvSpPr>
        <p:spPr bwMode="auto">
          <a:xfrm>
            <a:off x="19034125" y="2570163"/>
            <a:ext cx="15308262" cy="3265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38898" tIns="219450" rIns="438898" bIns="219450">
            <a:spAutoFit/>
          </a:bodyPr>
          <a:lstStyle>
            <a:lvl1pPr defTabSz="4387850" eaLnBrk="0" hangingPunct="0">
              <a:defRPr sz="2400">
                <a:solidFill>
                  <a:schemeClr val="tx1"/>
                </a:solidFill>
                <a:latin typeface="Times New Roman" panose="02020603050405020304" pitchFamily="18" charset="0"/>
              </a:defRPr>
            </a:lvl1pPr>
            <a:lvl2pPr marL="742950" indent="-285750" defTabSz="4387850" eaLnBrk="0" hangingPunct="0">
              <a:defRPr sz="2400">
                <a:solidFill>
                  <a:schemeClr val="tx1"/>
                </a:solidFill>
                <a:latin typeface="Times New Roman" panose="02020603050405020304" pitchFamily="18" charset="0"/>
              </a:defRPr>
            </a:lvl2pPr>
            <a:lvl3pPr marL="1143000" indent="-228600" defTabSz="4387850" eaLnBrk="0" hangingPunct="0">
              <a:defRPr sz="2400">
                <a:solidFill>
                  <a:schemeClr val="tx1"/>
                </a:solidFill>
                <a:latin typeface="Times New Roman" panose="02020603050405020304" pitchFamily="18" charset="0"/>
              </a:defRPr>
            </a:lvl3pPr>
            <a:lvl4pPr marL="1600200" indent="-228600" defTabSz="4387850" eaLnBrk="0" hangingPunct="0">
              <a:defRPr sz="2400">
                <a:solidFill>
                  <a:schemeClr val="tx1"/>
                </a:solidFill>
                <a:latin typeface="Times New Roman" panose="02020603050405020304" pitchFamily="18" charset="0"/>
              </a:defRPr>
            </a:lvl4pPr>
            <a:lvl5pPr marL="2057400" indent="-228600" defTabSz="4387850" eaLnBrk="0" hangingPunct="0">
              <a:defRPr sz="2400">
                <a:solidFill>
                  <a:schemeClr val="tx1"/>
                </a:solidFill>
                <a:latin typeface="Times New Roman" panose="02020603050405020304" pitchFamily="18" charset="0"/>
              </a:defRPr>
            </a:lvl5pPr>
            <a:lvl6pPr marL="2514600" indent="-228600" defTabSz="438785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438785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438785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438785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lnSpc>
                <a:spcPct val="95000"/>
              </a:lnSpc>
              <a:spcBef>
                <a:spcPct val="5000"/>
              </a:spcBef>
            </a:pPr>
            <a:r>
              <a:rPr lang="en-US" altLang="en-US" sz="3600" b="1" i="1" dirty="0">
                <a:solidFill>
                  <a:srgbClr val="0070C0"/>
                </a:solidFill>
                <a:latin typeface="Arial" panose="020B0604020202020204" pitchFamily="34" charset="0"/>
              </a:rPr>
              <a:t>Thomas Jefferson National Accelerator Facility</a:t>
            </a:r>
          </a:p>
          <a:p>
            <a:pPr algn="ctr" eaLnBrk="1" hangingPunct="1">
              <a:lnSpc>
                <a:spcPct val="95000"/>
              </a:lnSpc>
              <a:spcBef>
                <a:spcPct val="5000"/>
              </a:spcBef>
            </a:pPr>
            <a:r>
              <a:rPr lang="en-US" altLang="en-US" sz="3600" b="1" i="1" dirty="0">
                <a:solidFill>
                  <a:srgbClr val="0070C0"/>
                </a:solidFill>
                <a:latin typeface="Arial" panose="020B0604020202020204" pitchFamily="34" charset="0"/>
              </a:rPr>
              <a:t>Newport News, Virginia,  USA</a:t>
            </a:r>
          </a:p>
          <a:p>
            <a:pPr algn="ctr" eaLnBrk="1" hangingPunct="1">
              <a:lnSpc>
                <a:spcPct val="90000"/>
              </a:lnSpc>
              <a:spcBef>
                <a:spcPct val="20000"/>
              </a:spcBef>
            </a:pPr>
            <a:r>
              <a:rPr lang="en-US" altLang="en-US" sz="3600" b="1" i="1" dirty="0">
                <a:solidFill>
                  <a:srgbClr val="0070C0"/>
                </a:solidFill>
                <a:latin typeface="Arial" panose="020B0604020202020204" pitchFamily="34" charset="0"/>
              </a:rPr>
              <a:t>Managed by the Jefferson Science Associates,</a:t>
            </a:r>
          </a:p>
          <a:p>
            <a:pPr algn="ctr" eaLnBrk="1" hangingPunct="1">
              <a:lnSpc>
                <a:spcPct val="90000"/>
              </a:lnSpc>
              <a:spcBef>
                <a:spcPct val="20000"/>
              </a:spcBef>
            </a:pPr>
            <a:r>
              <a:rPr lang="en-US" altLang="en-US" sz="3600" b="1" i="1" dirty="0">
                <a:solidFill>
                  <a:srgbClr val="0070C0"/>
                </a:solidFill>
                <a:latin typeface="Arial" panose="020B0604020202020204" pitchFamily="34" charset="0"/>
              </a:rPr>
              <a:t>LLC for the U.S. Department of Energy Office of Science</a:t>
            </a:r>
          </a:p>
          <a:p>
            <a:pPr algn="ctr" eaLnBrk="1" hangingPunct="1">
              <a:lnSpc>
                <a:spcPct val="95000"/>
              </a:lnSpc>
              <a:spcBef>
                <a:spcPct val="5000"/>
              </a:spcBef>
            </a:pPr>
            <a:endParaRPr lang="en-US" altLang="en-US" sz="3600" b="1" i="1" dirty="0">
              <a:solidFill>
                <a:srgbClr val="0070C0"/>
              </a:solidFill>
              <a:latin typeface="Arial" panose="020B0604020202020204" pitchFamily="34" charset="0"/>
            </a:endParaRPr>
          </a:p>
        </p:txBody>
      </p:sp>
      <p:pic>
        <p:nvPicPr>
          <p:cNvPr id="5" name="Picture 465" descr="JLab_logo_text_whit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74900"/>
            <a:ext cx="12569825" cy="301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17"/>
          <p:cNvSpPr>
            <a:spLocks noChangeArrowheads="1"/>
          </p:cNvSpPr>
          <p:nvPr/>
        </p:nvSpPr>
        <p:spPr bwMode="auto">
          <a:xfrm>
            <a:off x="2589213" y="867131"/>
            <a:ext cx="26552525"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GB" sz="8000" b="1" dirty="0">
                <a:solidFill>
                  <a:schemeClr val="accent5"/>
                </a:solidFill>
                <a:latin typeface="Arial Unicode MS" panose="020B0604020202020204" pitchFamily="34" charset="-128"/>
                <a:ea typeface="Arial Unicode MS" panose="020B0604020202020204" pitchFamily="34" charset="-128"/>
                <a:cs typeface="Arial Unicode MS" panose="020B0604020202020204" pitchFamily="34" charset="-128"/>
              </a:rPr>
              <a:t>Revised Optics Design for the JLEIC Ion Booster</a:t>
            </a:r>
            <a:r>
              <a:rPr lang="en-GB" altLang="en-US" sz="8000" b="1" dirty="0">
                <a:solidFill>
                  <a:schemeClr val="accent5"/>
                </a:solidFill>
                <a:latin typeface="Arial Unicode MS" panose="020B0604020202020204" pitchFamily="34" charset="-128"/>
                <a:ea typeface="Arial Unicode MS" panose="020B0604020202020204" pitchFamily="34" charset="-128"/>
                <a:cs typeface="Arial Unicode MS" panose="020B0604020202020204" pitchFamily="34" charset="-128"/>
              </a:rPr>
              <a:t>*</a:t>
            </a:r>
            <a:endParaRPr lang="en-US" altLang="en-US" sz="8000" b="1" dirty="0">
              <a:solidFill>
                <a:schemeClr val="accent5"/>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 name="Text Box 17"/>
          <p:cNvSpPr txBox="1">
            <a:spLocks noChangeArrowheads="1"/>
          </p:cNvSpPr>
          <p:nvPr/>
        </p:nvSpPr>
        <p:spPr bwMode="auto">
          <a:xfrm>
            <a:off x="11163300" y="41913175"/>
            <a:ext cx="15735300" cy="1900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38898" tIns="219450" rIns="438898" bIns="219450">
            <a:spAutoFit/>
          </a:bodyPr>
          <a:lstStyle>
            <a:lvl1pPr defTabSz="4387850" eaLnBrk="0" hangingPunct="0">
              <a:defRPr sz="2400">
                <a:solidFill>
                  <a:schemeClr val="tx1"/>
                </a:solidFill>
                <a:latin typeface="Times New Roman" panose="02020603050405020304" pitchFamily="18" charset="0"/>
              </a:defRPr>
            </a:lvl1pPr>
            <a:lvl2pPr marL="742950" indent="-285750" defTabSz="4387850" eaLnBrk="0" hangingPunct="0">
              <a:defRPr sz="2400">
                <a:solidFill>
                  <a:schemeClr val="tx1"/>
                </a:solidFill>
                <a:latin typeface="Times New Roman" panose="02020603050405020304" pitchFamily="18" charset="0"/>
              </a:defRPr>
            </a:lvl2pPr>
            <a:lvl3pPr marL="1143000" indent="-228600" defTabSz="4387850" eaLnBrk="0" hangingPunct="0">
              <a:defRPr sz="2400">
                <a:solidFill>
                  <a:schemeClr val="tx1"/>
                </a:solidFill>
                <a:latin typeface="Times New Roman" panose="02020603050405020304" pitchFamily="18" charset="0"/>
              </a:defRPr>
            </a:lvl3pPr>
            <a:lvl4pPr marL="1600200" indent="-228600" defTabSz="4387850" eaLnBrk="0" hangingPunct="0">
              <a:defRPr sz="2400">
                <a:solidFill>
                  <a:schemeClr val="tx1"/>
                </a:solidFill>
                <a:latin typeface="Times New Roman" panose="02020603050405020304" pitchFamily="18" charset="0"/>
              </a:defRPr>
            </a:lvl4pPr>
            <a:lvl5pPr marL="2057400" indent="-228600" defTabSz="4387850" eaLnBrk="0" hangingPunct="0">
              <a:defRPr sz="2400">
                <a:solidFill>
                  <a:schemeClr val="tx1"/>
                </a:solidFill>
                <a:latin typeface="Times New Roman" panose="02020603050405020304" pitchFamily="18" charset="0"/>
              </a:defRPr>
            </a:lvl5pPr>
            <a:lvl6pPr marL="2514600" indent="-228600" defTabSz="438785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438785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438785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438785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200" dirty="0"/>
              <a:t>*Authored by Jefferson Science Associates, LLC under U.S. DOE Contract No. DE-AC05-06OR23177. The U.S. Government retains a non-exclusive, paid-up, irrevocable, world-wide license to publish or reproduce this manuscript for U.S. Government purposes. </a:t>
            </a:r>
          </a:p>
        </p:txBody>
      </p:sp>
      <p:pic>
        <p:nvPicPr>
          <p:cNvPr id="8" name="Picture 2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138" y="41454388"/>
            <a:ext cx="2760662" cy="2627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467" descr="JSA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9775" y="42070338"/>
            <a:ext cx="2130425" cy="1435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46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83250" y="41992550"/>
            <a:ext cx="5246688" cy="174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9738360" y="3164305"/>
            <a:ext cx="11918482" cy="830997"/>
          </a:xfrm>
          <a:prstGeom prst="rect">
            <a:avLst/>
          </a:prstGeom>
          <a:noFill/>
        </p:spPr>
        <p:txBody>
          <a:bodyPr wrap="square" rtlCol="0">
            <a:spAutoFit/>
          </a:bodyPr>
          <a:lstStyle/>
          <a:p>
            <a:pPr algn="ctr"/>
            <a:r>
              <a:rPr lang="en-US" sz="4800" b="1" dirty="0">
                <a:solidFill>
                  <a:schemeClr val="accent5"/>
                </a:solidFill>
              </a:rPr>
              <a:t>E. </a:t>
            </a:r>
            <a:r>
              <a:rPr lang="en-US" sz="4800" b="1" dirty="0" err="1">
                <a:solidFill>
                  <a:schemeClr val="accent5"/>
                </a:solidFill>
              </a:rPr>
              <a:t>Nissen</a:t>
            </a:r>
            <a:r>
              <a:rPr lang="en-US" sz="4800" b="1" dirty="0">
                <a:solidFill>
                  <a:schemeClr val="accent5"/>
                </a:solidFill>
              </a:rPr>
              <a:t> and T. </a:t>
            </a:r>
            <a:r>
              <a:rPr lang="en-US" sz="4800" b="1" dirty="0" err="1">
                <a:solidFill>
                  <a:schemeClr val="accent5"/>
                </a:solidFill>
              </a:rPr>
              <a:t>Satogata</a:t>
            </a:r>
            <a:endParaRPr lang="en-US" sz="4800" b="1" dirty="0">
              <a:solidFill>
                <a:schemeClr val="accent5"/>
              </a:solidFill>
            </a:endParaRPr>
          </a:p>
        </p:txBody>
      </p:sp>
      <p:sp>
        <p:nvSpPr>
          <p:cNvPr id="47" name="Rectangle 46"/>
          <p:cNvSpPr/>
          <p:nvPr/>
        </p:nvSpPr>
        <p:spPr>
          <a:xfrm>
            <a:off x="822960" y="6583680"/>
            <a:ext cx="15428422" cy="8121976"/>
          </a:xfrm>
          <a:prstGeom prst="rect">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6729364" y="6585584"/>
            <a:ext cx="15010704" cy="8120070"/>
          </a:xfrm>
          <a:prstGeom prst="rect">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1044271" y="6789419"/>
            <a:ext cx="15002064" cy="8217634"/>
          </a:xfrm>
          <a:prstGeom prst="rect">
            <a:avLst/>
          </a:prstGeom>
          <a:noFill/>
        </p:spPr>
        <p:txBody>
          <a:bodyPr wrap="square" rtlCol="0">
            <a:spAutoFit/>
          </a:bodyPr>
          <a:lstStyle/>
          <a:p>
            <a:pPr algn="ctr"/>
            <a:r>
              <a:rPr lang="en-GB" sz="4400" b="1" dirty="0">
                <a:latin typeface="Times New Roman" panose="02020603050405020304" pitchFamily="18" charset="0"/>
                <a:cs typeface="Times New Roman" panose="02020603050405020304" pitchFamily="18" charset="0"/>
              </a:rPr>
              <a:t>Abstract</a:t>
            </a:r>
          </a:p>
          <a:p>
            <a:pPr algn="ctr"/>
            <a:endParaRPr lang="en-GB" sz="4400" b="1" dirty="0">
              <a:latin typeface="Times New Roman" panose="02020603050405020304" pitchFamily="18" charset="0"/>
              <a:cs typeface="Times New Roman" panose="02020603050405020304" pitchFamily="18" charset="0"/>
            </a:endParaRPr>
          </a:p>
          <a:p>
            <a:pPr algn="just"/>
            <a:r>
              <a:rPr lang="en-GB" sz="4400" dirty="0"/>
              <a:t>In this work we outline the recently redesigned booster for the proposed </a:t>
            </a:r>
            <a:r>
              <a:rPr lang="en-GB" sz="4400" b="1" dirty="0"/>
              <a:t>Jefferson Lab Electron Ion Collider (JLEIC)</a:t>
            </a:r>
            <a:r>
              <a:rPr lang="en-GB" sz="4400" dirty="0"/>
              <a:t>. This booster will inject protons (or ions of equivalent rigidity) at </a:t>
            </a:r>
            <a:r>
              <a:rPr lang="en-GB" sz="4400" b="1" dirty="0"/>
              <a:t>280 MeV </a:t>
            </a:r>
            <a:r>
              <a:rPr lang="en-GB" sz="4400" dirty="0"/>
              <a:t>and accelerate them to </a:t>
            </a:r>
            <a:r>
              <a:rPr lang="en-GB" sz="4400" b="1" dirty="0"/>
              <a:t>8 GeV </a:t>
            </a:r>
            <a:r>
              <a:rPr lang="en-GB" sz="4400" dirty="0"/>
              <a:t>kinetic energy. In order to avoid a transition crossing, the booster uses </a:t>
            </a:r>
            <a:r>
              <a:rPr lang="en-GB" sz="4400" b="1" dirty="0"/>
              <a:t>Flexible Momentum Compaction (FMC)</a:t>
            </a:r>
            <a:r>
              <a:rPr lang="en-GB" sz="4400" dirty="0"/>
              <a:t> lattices to raise the transition gamma above the reach of the machine. We also include several families of </a:t>
            </a:r>
            <a:r>
              <a:rPr lang="en-GB" sz="4400" dirty="0" err="1"/>
              <a:t>sextupoles</a:t>
            </a:r>
            <a:r>
              <a:rPr lang="en-GB" sz="4400" dirty="0"/>
              <a:t> to simultaneously control the </a:t>
            </a:r>
            <a:r>
              <a:rPr lang="en-GB" sz="4400" dirty="0" err="1"/>
              <a:t>chromaticities</a:t>
            </a:r>
            <a:r>
              <a:rPr lang="en-GB" sz="4400" dirty="0"/>
              <a:t>, and nonlinear dispersions that were excited by the FMC cells.</a:t>
            </a:r>
            <a:endParaRPr lang="en-US" sz="4400" dirty="0"/>
          </a:p>
          <a:p>
            <a:pPr algn="just"/>
            <a:endParaRPr lang="en-GB" sz="4400" b="1" dirty="0">
              <a:latin typeface="Times New Roman" panose="02020603050405020304" pitchFamily="18" charset="0"/>
              <a:cs typeface="Times New Roman" panose="02020603050405020304" pitchFamily="18" charset="0"/>
            </a:endParaRPr>
          </a:p>
        </p:txBody>
      </p:sp>
      <p:sp>
        <p:nvSpPr>
          <p:cNvPr id="68" name="TextBox 97">
            <a:extLst>
              <a:ext uri="{FF2B5EF4-FFF2-40B4-BE49-F238E27FC236}">
                <a16:creationId xmlns:a16="http://schemas.microsoft.com/office/drawing/2014/main" id="{A72A6C05-A75F-4709-B531-B28A5D17F6B0}"/>
              </a:ext>
            </a:extLst>
          </p:cNvPr>
          <p:cNvSpPr txBox="1"/>
          <p:nvPr/>
        </p:nvSpPr>
        <p:spPr>
          <a:xfrm>
            <a:off x="16923171" y="6836608"/>
            <a:ext cx="14464458"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3600" b="1" dirty="0">
                <a:latin typeface="Times New Roman" panose="02020603050405020304" pitchFamily="18" charset="0"/>
                <a:cs typeface="Times New Roman" panose="02020603050405020304" pitchFamily="18" charset="0"/>
              </a:rPr>
              <a:t>The Proposed JLEIC Complex</a:t>
            </a:r>
          </a:p>
        </p:txBody>
      </p:sp>
      <p:grpSp>
        <p:nvGrpSpPr>
          <p:cNvPr id="70" name="Group 69">
            <a:extLst>
              <a:ext uri="{FF2B5EF4-FFF2-40B4-BE49-F238E27FC236}">
                <a16:creationId xmlns:a16="http://schemas.microsoft.com/office/drawing/2014/main" id="{1EAB380E-CC39-4821-B3F9-5BD8F9C6F0E7}"/>
              </a:ext>
            </a:extLst>
          </p:cNvPr>
          <p:cNvGrpSpPr/>
          <p:nvPr/>
        </p:nvGrpSpPr>
        <p:grpSpPr>
          <a:xfrm>
            <a:off x="17813327" y="7624849"/>
            <a:ext cx="12406185" cy="6654414"/>
            <a:chOff x="168137" y="851815"/>
            <a:chExt cx="8547495" cy="5338520"/>
          </a:xfrm>
        </p:grpSpPr>
        <p:pic>
          <p:nvPicPr>
            <p:cNvPr id="79" name="Picture 78" descr="Complex.pdf">
              <a:extLst>
                <a:ext uri="{FF2B5EF4-FFF2-40B4-BE49-F238E27FC236}">
                  <a16:creationId xmlns:a16="http://schemas.microsoft.com/office/drawing/2014/main" id="{F4BDE594-FA4A-46E0-9E49-79C254F5B364}"/>
                </a:ext>
              </a:extLst>
            </p:cNvPr>
            <p:cNvPicPr>
              <a:picLocks noChangeAspect="1"/>
            </p:cNvPicPr>
            <p:nvPr/>
          </p:nvPicPr>
          <p:blipFill rotWithShape="1">
            <a:blip r:embed="rId7"/>
            <a:srcRect l="8543" t="29008" r="7203" b="23157"/>
            <a:stretch/>
          </p:blipFill>
          <p:spPr bwMode="auto">
            <a:xfrm>
              <a:off x="168137" y="851815"/>
              <a:ext cx="8547495" cy="5338520"/>
            </a:xfrm>
            <a:prstGeom prst="rect">
              <a:avLst/>
            </a:prstGeom>
            <a:noFill/>
            <a:ln w="9525">
              <a:noFill/>
              <a:miter lim="800000"/>
              <a:headEnd/>
              <a:tailEnd/>
            </a:ln>
          </p:spPr>
        </p:pic>
        <p:sp>
          <p:nvSpPr>
            <p:cNvPr id="80" name="Text Box 5">
              <a:extLst>
                <a:ext uri="{FF2B5EF4-FFF2-40B4-BE49-F238E27FC236}">
                  <a16:creationId xmlns:a16="http://schemas.microsoft.com/office/drawing/2014/main" id="{AE8D2F35-E14C-4727-81D3-1275833F1A5D}"/>
                </a:ext>
              </a:extLst>
            </p:cNvPr>
            <p:cNvSpPr txBox="1">
              <a:spLocks noChangeArrowheads="1"/>
            </p:cNvSpPr>
            <p:nvPr/>
          </p:nvSpPr>
          <p:spPr bwMode="auto">
            <a:xfrm>
              <a:off x="1320165" y="3411636"/>
              <a:ext cx="1172116" cy="369332"/>
            </a:xfrm>
            <a:prstGeom prst="rect">
              <a:avLst/>
            </a:prstGeom>
            <a:noFill/>
            <a:ln w="9525">
              <a:noFill/>
              <a:miter lim="800000"/>
              <a:headEnd/>
              <a:tailEnd/>
            </a:ln>
          </p:spPr>
          <p:txBody>
            <a:bodyPr wrap="none">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1" hangingPunct="1"/>
              <a:r>
                <a:rPr lang="en-US" b="1" dirty="0">
                  <a:solidFill>
                    <a:srgbClr val="00B050"/>
                  </a:solidFill>
                  <a:latin typeface="Arial" panose="020B0604020202020204" pitchFamily="34" charset="0"/>
                  <a:cs typeface="Arial" panose="020B0604020202020204" pitchFamily="34" charset="0"/>
                </a:rPr>
                <a:t>3-10 GeV</a:t>
              </a:r>
            </a:p>
          </p:txBody>
        </p:sp>
        <p:sp>
          <p:nvSpPr>
            <p:cNvPr id="81" name="Text Box 6">
              <a:extLst>
                <a:ext uri="{FF2B5EF4-FFF2-40B4-BE49-F238E27FC236}">
                  <a16:creationId xmlns:a16="http://schemas.microsoft.com/office/drawing/2014/main" id="{51045444-89D7-47B4-8E90-1805D2AC2F92}"/>
                </a:ext>
              </a:extLst>
            </p:cNvPr>
            <p:cNvSpPr txBox="1">
              <a:spLocks noChangeArrowheads="1"/>
            </p:cNvSpPr>
            <p:nvPr/>
          </p:nvSpPr>
          <p:spPr bwMode="auto">
            <a:xfrm>
              <a:off x="6187538" y="1196074"/>
              <a:ext cx="1300356" cy="369332"/>
            </a:xfrm>
            <a:prstGeom prst="rect">
              <a:avLst/>
            </a:prstGeom>
            <a:noFill/>
            <a:ln w="9525">
              <a:noFill/>
              <a:miter lim="800000"/>
              <a:headEnd/>
              <a:tailEnd/>
            </a:ln>
          </p:spPr>
          <p:txBody>
            <a:bodyPr wrap="none">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r>
                <a:rPr lang="en-US" b="1" dirty="0">
                  <a:solidFill>
                    <a:srgbClr val="00B050"/>
                  </a:solidFill>
                  <a:latin typeface="Arial" panose="020B0604020202020204" pitchFamily="34" charset="0"/>
                  <a:cs typeface="Arial" panose="020B0604020202020204" pitchFamily="34" charset="0"/>
                </a:rPr>
                <a:t>8-100 GeV</a:t>
              </a:r>
            </a:p>
          </p:txBody>
        </p:sp>
        <p:sp>
          <p:nvSpPr>
            <p:cNvPr id="82" name="Text Box 7">
              <a:extLst>
                <a:ext uri="{FF2B5EF4-FFF2-40B4-BE49-F238E27FC236}">
                  <a16:creationId xmlns:a16="http://schemas.microsoft.com/office/drawing/2014/main" id="{D6C9F9A8-778D-4930-B68D-11737DBD054D}"/>
                </a:ext>
              </a:extLst>
            </p:cNvPr>
            <p:cNvSpPr txBox="1">
              <a:spLocks noChangeArrowheads="1"/>
            </p:cNvSpPr>
            <p:nvPr/>
          </p:nvSpPr>
          <p:spPr bwMode="auto">
            <a:xfrm>
              <a:off x="3815878" y="3477138"/>
              <a:ext cx="838691" cy="369332"/>
            </a:xfrm>
            <a:prstGeom prst="rect">
              <a:avLst/>
            </a:prstGeom>
            <a:noFill/>
            <a:ln w="9525">
              <a:noFill/>
              <a:miter lim="800000"/>
              <a:headEnd/>
              <a:tailEnd/>
            </a:ln>
          </p:spPr>
          <p:txBody>
            <a:bodyPr wrap="none">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r>
                <a:rPr lang="en-US" b="1" dirty="0">
                  <a:solidFill>
                    <a:srgbClr val="00B050"/>
                  </a:solidFill>
                  <a:latin typeface="Arial" panose="020B0604020202020204" pitchFamily="34" charset="0"/>
                  <a:cs typeface="Arial" panose="020B0604020202020204" pitchFamily="34" charset="0"/>
                </a:rPr>
                <a:t>8 GeV</a:t>
              </a:r>
            </a:p>
          </p:txBody>
        </p:sp>
        <p:sp>
          <p:nvSpPr>
            <p:cNvPr id="85" name="Text Box 7">
              <a:extLst>
                <a:ext uri="{FF2B5EF4-FFF2-40B4-BE49-F238E27FC236}">
                  <a16:creationId xmlns:a16="http://schemas.microsoft.com/office/drawing/2014/main" id="{8EA6BB32-C292-4A70-A694-71481DEC95EF}"/>
                </a:ext>
              </a:extLst>
            </p:cNvPr>
            <p:cNvSpPr txBox="1">
              <a:spLocks noChangeArrowheads="1"/>
            </p:cNvSpPr>
            <p:nvPr/>
          </p:nvSpPr>
          <p:spPr bwMode="auto">
            <a:xfrm>
              <a:off x="4948581" y="3846470"/>
              <a:ext cx="787395" cy="369332"/>
            </a:xfrm>
            <a:prstGeom prst="rect">
              <a:avLst/>
            </a:prstGeom>
            <a:noFill/>
            <a:ln w="9525">
              <a:noFill/>
              <a:miter lim="800000"/>
              <a:headEnd/>
              <a:tailEnd/>
            </a:ln>
          </p:spPr>
          <p:txBody>
            <a:bodyPr wrap="none">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r>
                <a:rPr lang="en-US" b="1" dirty="0" err="1">
                  <a:solidFill>
                    <a:srgbClr val="993300"/>
                  </a:solidFill>
                  <a:latin typeface="Arial" panose="020B0604020202020204" pitchFamily="34" charset="0"/>
                  <a:cs typeface="Arial" panose="020B0604020202020204" pitchFamily="34" charset="0"/>
                </a:rPr>
                <a:t>Linac</a:t>
              </a:r>
              <a:endParaRPr lang="en-US" b="1" dirty="0">
                <a:solidFill>
                  <a:srgbClr val="993300"/>
                </a:solidFill>
                <a:latin typeface="Arial" panose="020B0604020202020204" pitchFamily="34" charset="0"/>
                <a:cs typeface="Arial" panose="020B0604020202020204" pitchFamily="34" charset="0"/>
              </a:endParaRPr>
            </a:p>
          </p:txBody>
        </p:sp>
      </p:grpSp>
      <p:sp>
        <p:nvSpPr>
          <p:cNvPr id="15" name="Speech Bubble: Rectangle 14">
            <a:extLst>
              <a:ext uri="{FF2B5EF4-FFF2-40B4-BE49-F238E27FC236}">
                <a16:creationId xmlns:a16="http://schemas.microsoft.com/office/drawing/2014/main" id="{2A0B5336-13F5-46CE-855E-D892A446E6E7}"/>
              </a:ext>
            </a:extLst>
          </p:cNvPr>
          <p:cNvSpPr/>
          <p:nvPr/>
        </p:nvSpPr>
        <p:spPr>
          <a:xfrm>
            <a:off x="822960" y="16730187"/>
            <a:ext cx="8286750" cy="10534650"/>
          </a:xfrm>
          <a:prstGeom prst="wedgeRectCallout">
            <a:avLst>
              <a:gd name="adj1" fmla="val 99415"/>
              <a:gd name="adj2" fmla="val 38276"/>
            </a:avLst>
          </a:prstGeom>
          <a:solidFill>
            <a:schemeClr val="bg1"/>
          </a:solid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53E2DA4-75BB-4DD8-9AAA-184233DF2CB0}"/>
              </a:ext>
            </a:extLst>
          </p:cNvPr>
          <p:cNvSpPr/>
          <p:nvPr/>
        </p:nvSpPr>
        <p:spPr>
          <a:xfrm>
            <a:off x="22747093" y="37361813"/>
            <a:ext cx="8991596" cy="2268313"/>
          </a:xfrm>
          <a:prstGeom prst="rect">
            <a:avLst/>
          </a:prstGeom>
          <a:solidFill>
            <a:schemeClr val="bg1"/>
          </a:solid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5D5F780-83D9-4459-A80A-933B24AA2DDF}"/>
              </a:ext>
            </a:extLst>
          </p:cNvPr>
          <p:cNvSpPr/>
          <p:nvPr/>
        </p:nvSpPr>
        <p:spPr>
          <a:xfrm>
            <a:off x="822960" y="28198493"/>
            <a:ext cx="8286750" cy="11455177"/>
          </a:xfrm>
          <a:prstGeom prst="rect">
            <a:avLst/>
          </a:prstGeom>
          <a:solidFill>
            <a:schemeClr val="bg1"/>
          </a:solid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160188B7-30C7-4185-A0C5-C782E0B6689B}"/>
              </a:ext>
            </a:extLst>
          </p:cNvPr>
          <p:cNvPicPr>
            <a:picLocks noChangeAspect="1"/>
          </p:cNvPicPr>
          <p:nvPr/>
        </p:nvPicPr>
        <p:blipFill>
          <a:blip r:embed="rId8"/>
          <a:stretch>
            <a:fillRect/>
          </a:stretch>
        </p:blipFill>
        <p:spPr>
          <a:xfrm>
            <a:off x="1269875" y="20608619"/>
            <a:ext cx="7289731" cy="6491101"/>
          </a:xfrm>
          <a:prstGeom prst="rect">
            <a:avLst/>
          </a:prstGeom>
        </p:spPr>
      </p:pic>
      <p:pic>
        <p:nvPicPr>
          <p:cNvPr id="22" name="Picture 21">
            <a:extLst>
              <a:ext uri="{FF2B5EF4-FFF2-40B4-BE49-F238E27FC236}">
                <a16:creationId xmlns:a16="http://schemas.microsoft.com/office/drawing/2014/main" id="{CA2D13AB-ED40-4FA1-9543-F583C8725A43}"/>
              </a:ext>
            </a:extLst>
          </p:cNvPr>
          <p:cNvPicPr>
            <a:picLocks noChangeAspect="1"/>
          </p:cNvPicPr>
          <p:nvPr/>
        </p:nvPicPr>
        <p:blipFill>
          <a:blip r:embed="rId9"/>
          <a:stretch>
            <a:fillRect/>
          </a:stretch>
        </p:blipFill>
        <p:spPr>
          <a:xfrm>
            <a:off x="2511266" y="29186196"/>
            <a:ext cx="4576149" cy="4092948"/>
          </a:xfrm>
          <a:prstGeom prst="rect">
            <a:avLst/>
          </a:prstGeom>
        </p:spPr>
      </p:pic>
      <p:pic>
        <p:nvPicPr>
          <p:cNvPr id="23" name="Picture 22">
            <a:extLst>
              <a:ext uri="{FF2B5EF4-FFF2-40B4-BE49-F238E27FC236}">
                <a16:creationId xmlns:a16="http://schemas.microsoft.com/office/drawing/2014/main" id="{3DE5946C-B812-4D6B-BAB9-5657D7AB7965}"/>
              </a:ext>
            </a:extLst>
          </p:cNvPr>
          <p:cNvPicPr>
            <a:picLocks noChangeAspect="1"/>
          </p:cNvPicPr>
          <p:nvPr/>
        </p:nvPicPr>
        <p:blipFill>
          <a:blip r:embed="rId10"/>
          <a:stretch>
            <a:fillRect/>
          </a:stretch>
        </p:blipFill>
        <p:spPr>
          <a:xfrm>
            <a:off x="2626666" y="35237691"/>
            <a:ext cx="4576149" cy="4266198"/>
          </a:xfrm>
          <a:prstGeom prst="rect">
            <a:avLst/>
          </a:prstGeom>
        </p:spPr>
      </p:pic>
      <p:sp>
        <p:nvSpPr>
          <p:cNvPr id="26" name="TextBox 25">
            <a:extLst>
              <a:ext uri="{FF2B5EF4-FFF2-40B4-BE49-F238E27FC236}">
                <a16:creationId xmlns:a16="http://schemas.microsoft.com/office/drawing/2014/main" id="{7ECE2CC6-DB71-4C53-AA72-377CD5448D63}"/>
              </a:ext>
            </a:extLst>
          </p:cNvPr>
          <p:cNvSpPr txBox="1"/>
          <p:nvPr/>
        </p:nvSpPr>
        <p:spPr>
          <a:xfrm>
            <a:off x="900271" y="16810403"/>
            <a:ext cx="8122920" cy="3539430"/>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Straight Sections</a:t>
            </a:r>
          </a:p>
          <a:p>
            <a:pPr algn="just"/>
            <a:r>
              <a:rPr lang="en-US" sz="2800" dirty="0"/>
              <a:t>The straight sections use triplet cells to provide large enough drift spaces to house RF acceleration, electron cooling, injection and extraction. Each drift is 6.98m long. They also will act as knobs to help tune the machine. Currently, the phase advances have been chosen to map the exit of one arc exactly to the entrance of the other arc, future changes are possible.</a:t>
            </a:r>
          </a:p>
        </p:txBody>
      </p:sp>
      <p:sp>
        <p:nvSpPr>
          <p:cNvPr id="16" name="Speech Bubble: Rectangle 15">
            <a:extLst>
              <a:ext uri="{FF2B5EF4-FFF2-40B4-BE49-F238E27FC236}">
                <a16:creationId xmlns:a16="http://schemas.microsoft.com/office/drawing/2014/main" id="{2853F463-7E20-469A-A51C-70478940C97C}"/>
              </a:ext>
            </a:extLst>
          </p:cNvPr>
          <p:cNvSpPr/>
          <p:nvPr/>
        </p:nvSpPr>
        <p:spPr>
          <a:xfrm>
            <a:off x="22747093" y="22163796"/>
            <a:ext cx="8991600" cy="14342042"/>
          </a:xfrm>
          <a:prstGeom prst="wedgeRectCallout">
            <a:avLst>
              <a:gd name="adj1" fmla="val -66435"/>
              <a:gd name="adj2" fmla="val -39904"/>
            </a:avLst>
          </a:prstGeom>
          <a:solidFill>
            <a:schemeClr val="bg1"/>
          </a:solid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6" name="Picture 85">
            <a:extLst>
              <a:ext uri="{FF2B5EF4-FFF2-40B4-BE49-F238E27FC236}">
                <a16:creationId xmlns:a16="http://schemas.microsoft.com/office/drawing/2014/main" id="{114D4076-3A4A-442A-9BF3-7C3DFB1FCA58}"/>
              </a:ext>
            </a:extLst>
          </p:cNvPr>
          <p:cNvPicPr/>
          <p:nvPr/>
        </p:nvPicPr>
        <p:blipFill>
          <a:blip r:embed="rId11"/>
          <a:stretch/>
        </p:blipFill>
        <p:spPr>
          <a:xfrm>
            <a:off x="22988112" y="24961557"/>
            <a:ext cx="3973784" cy="3662011"/>
          </a:xfrm>
          <a:prstGeom prst="rect">
            <a:avLst/>
          </a:prstGeom>
          <a:ln>
            <a:noFill/>
          </a:ln>
        </p:spPr>
      </p:pic>
      <p:pic>
        <p:nvPicPr>
          <p:cNvPr id="87" name="Picture 86">
            <a:extLst>
              <a:ext uri="{FF2B5EF4-FFF2-40B4-BE49-F238E27FC236}">
                <a16:creationId xmlns:a16="http://schemas.microsoft.com/office/drawing/2014/main" id="{CF53E444-A41E-4417-A41A-7DAB584EE7A2}"/>
              </a:ext>
            </a:extLst>
          </p:cNvPr>
          <p:cNvPicPr/>
          <p:nvPr/>
        </p:nvPicPr>
        <p:blipFill>
          <a:blip r:embed="rId12"/>
          <a:stretch/>
        </p:blipFill>
        <p:spPr>
          <a:xfrm>
            <a:off x="27100018" y="24861542"/>
            <a:ext cx="4448529" cy="3887742"/>
          </a:xfrm>
          <a:prstGeom prst="rect">
            <a:avLst/>
          </a:prstGeom>
          <a:ln>
            <a:noFill/>
          </a:ln>
        </p:spPr>
      </p:pic>
      <p:pic>
        <p:nvPicPr>
          <p:cNvPr id="19" name="Picture 18">
            <a:extLst>
              <a:ext uri="{FF2B5EF4-FFF2-40B4-BE49-F238E27FC236}">
                <a16:creationId xmlns:a16="http://schemas.microsoft.com/office/drawing/2014/main" id="{77BFA30D-82F3-4768-AA9B-4EECDF74C3E0}"/>
              </a:ext>
            </a:extLst>
          </p:cNvPr>
          <p:cNvPicPr>
            <a:picLocks noChangeAspect="1"/>
          </p:cNvPicPr>
          <p:nvPr/>
        </p:nvPicPr>
        <p:blipFill>
          <a:blip r:embed="rId13"/>
          <a:stretch>
            <a:fillRect/>
          </a:stretch>
        </p:blipFill>
        <p:spPr>
          <a:xfrm>
            <a:off x="22902702" y="32637286"/>
            <a:ext cx="4184976" cy="3740226"/>
          </a:xfrm>
          <a:prstGeom prst="rect">
            <a:avLst/>
          </a:prstGeom>
        </p:spPr>
      </p:pic>
      <p:pic>
        <p:nvPicPr>
          <p:cNvPr id="20" name="Picture 19">
            <a:extLst>
              <a:ext uri="{FF2B5EF4-FFF2-40B4-BE49-F238E27FC236}">
                <a16:creationId xmlns:a16="http://schemas.microsoft.com/office/drawing/2014/main" id="{82C7C594-248C-4440-8A9A-040D9BDA9E4A}"/>
              </a:ext>
            </a:extLst>
          </p:cNvPr>
          <p:cNvPicPr>
            <a:picLocks noChangeAspect="1"/>
          </p:cNvPicPr>
          <p:nvPr/>
        </p:nvPicPr>
        <p:blipFill>
          <a:blip r:embed="rId14"/>
          <a:stretch>
            <a:fillRect/>
          </a:stretch>
        </p:blipFill>
        <p:spPr>
          <a:xfrm>
            <a:off x="27362011" y="32641990"/>
            <a:ext cx="4184976" cy="3766350"/>
          </a:xfrm>
          <a:prstGeom prst="rect">
            <a:avLst/>
          </a:prstGeom>
        </p:spPr>
      </p:pic>
      <p:sp>
        <p:nvSpPr>
          <p:cNvPr id="27" name="TextBox 26">
            <a:extLst>
              <a:ext uri="{FF2B5EF4-FFF2-40B4-BE49-F238E27FC236}">
                <a16:creationId xmlns:a16="http://schemas.microsoft.com/office/drawing/2014/main" id="{8B84E2B5-CCB7-4572-80E2-443E5CE81C0E}"/>
              </a:ext>
            </a:extLst>
          </p:cNvPr>
          <p:cNvSpPr txBox="1"/>
          <p:nvPr/>
        </p:nvSpPr>
        <p:spPr>
          <a:xfrm>
            <a:off x="22902702" y="22323387"/>
            <a:ext cx="8758679" cy="2677656"/>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Arcs</a:t>
            </a:r>
          </a:p>
          <a:p>
            <a:pPr algn="just"/>
            <a:r>
              <a:rPr lang="en-US" sz="2800" dirty="0"/>
              <a:t>The arcs are made with Flexible Momentum Compaction (FMC) cells. In this design we use a simple 3 FODO design with the magnets removed from the center FODO cell, and the phase advance over this gap adjusted to the desired momentum compaction.</a:t>
            </a:r>
          </a:p>
        </p:txBody>
      </p:sp>
      <p:sp>
        <p:nvSpPr>
          <p:cNvPr id="29" name="TextBox 28">
            <a:extLst>
              <a:ext uri="{FF2B5EF4-FFF2-40B4-BE49-F238E27FC236}">
                <a16:creationId xmlns:a16="http://schemas.microsoft.com/office/drawing/2014/main" id="{88102832-4A40-449C-920E-C510A1535016}"/>
              </a:ext>
            </a:extLst>
          </p:cNvPr>
          <p:cNvSpPr txBox="1"/>
          <p:nvPr/>
        </p:nvSpPr>
        <p:spPr>
          <a:xfrm>
            <a:off x="22988111" y="28901684"/>
            <a:ext cx="8673269" cy="3539430"/>
          </a:xfrm>
          <a:prstGeom prst="rect">
            <a:avLst/>
          </a:prstGeom>
          <a:noFill/>
        </p:spPr>
        <p:txBody>
          <a:bodyPr wrap="square" rtlCol="0">
            <a:spAutoFit/>
          </a:bodyPr>
          <a:lstStyle/>
          <a:p>
            <a:pPr algn="just"/>
            <a:r>
              <a:rPr lang="en-US" sz="2800" dirty="0"/>
              <a:t>The use of FMC cells can allow for varied </a:t>
            </a:r>
            <a:r>
              <a:rPr lang="el-GR" sz="2800" dirty="0"/>
              <a:t>γ</a:t>
            </a:r>
            <a:r>
              <a:rPr lang="en-US" sz="2800" baseline="-25000" dirty="0"/>
              <a:t>t</a:t>
            </a:r>
            <a:r>
              <a:rPr lang="en-US" sz="2800" dirty="0"/>
              <a:t> values in a small footprint. It also can cause issues with non-linear dispersions. As can be seen above, correct use of </a:t>
            </a:r>
            <a:r>
              <a:rPr lang="en-US" sz="2800" dirty="0" err="1"/>
              <a:t>sextupoles</a:t>
            </a:r>
            <a:r>
              <a:rPr lang="en-US" sz="2800" dirty="0"/>
              <a:t> can bring this nonlinear dispersion under control outside of the arc cells. The dispersion suppressors take a similar layout to the bending arcs, and have their own </a:t>
            </a:r>
            <a:r>
              <a:rPr lang="en-US" sz="2800" dirty="0" err="1"/>
              <a:t>sextupoles</a:t>
            </a:r>
            <a:r>
              <a:rPr lang="en-US" sz="2800" dirty="0"/>
              <a:t> to suppress both the linear and nonlinear dispersions.</a:t>
            </a:r>
          </a:p>
        </p:txBody>
      </p:sp>
      <p:sp>
        <p:nvSpPr>
          <p:cNvPr id="30" name="TextBox 29">
            <a:extLst>
              <a:ext uri="{FF2B5EF4-FFF2-40B4-BE49-F238E27FC236}">
                <a16:creationId xmlns:a16="http://schemas.microsoft.com/office/drawing/2014/main" id="{3E1969EF-4D87-449D-8933-9B5F325F0B26}"/>
              </a:ext>
            </a:extLst>
          </p:cNvPr>
          <p:cNvSpPr txBox="1"/>
          <p:nvPr/>
        </p:nvSpPr>
        <p:spPr>
          <a:xfrm>
            <a:off x="1001683" y="28362323"/>
            <a:ext cx="7968168" cy="954107"/>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Full Machine</a:t>
            </a:r>
          </a:p>
          <a:p>
            <a:pPr algn="just"/>
            <a:endParaRPr lang="en-US" sz="2800" dirty="0"/>
          </a:p>
        </p:txBody>
      </p:sp>
      <p:sp>
        <p:nvSpPr>
          <p:cNvPr id="31" name="TextBox 30">
            <a:extLst>
              <a:ext uri="{FF2B5EF4-FFF2-40B4-BE49-F238E27FC236}">
                <a16:creationId xmlns:a16="http://schemas.microsoft.com/office/drawing/2014/main" id="{B285BA92-CD64-47F8-83CC-133E111035B0}"/>
              </a:ext>
            </a:extLst>
          </p:cNvPr>
          <p:cNvSpPr txBox="1"/>
          <p:nvPr/>
        </p:nvSpPr>
        <p:spPr>
          <a:xfrm>
            <a:off x="900271" y="33345803"/>
            <a:ext cx="8069580" cy="1815882"/>
          </a:xfrm>
          <a:prstGeom prst="rect">
            <a:avLst/>
          </a:prstGeom>
          <a:noFill/>
        </p:spPr>
        <p:txBody>
          <a:bodyPr wrap="square" rtlCol="0">
            <a:spAutoFit/>
          </a:bodyPr>
          <a:lstStyle/>
          <a:p>
            <a:pPr algn="just"/>
            <a:r>
              <a:rPr lang="en-US" sz="2800" dirty="0"/>
              <a:t>The full machine has a length of 313.49m, a </a:t>
            </a:r>
            <a:r>
              <a:rPr lang="el-GR" sz="2800" dirty="0"/>
              <a:t>γ</a:t>
            </a:r>
            <a:r>
              <a:rPr lang="en-US" sz="2800" baseline="-25000" dirty="0"/>
              <a:t>t</a:t>
            </a:r>
            <a:r>
              <a:rPr lang="en-US" sz="2800" dirty="0"/>
              <a:t> of 18.64, and maximum beta functions no higher than 27m in both dimensions. The maximum gradient for the quadrupoles is 29.6 T/m.</a:t>
            </a:r>
          </a:p>
        </p:txBody>
      </p:sp>
      <p:sp>
        <p:nvSpPr>
          <p:cNvPr id="34" name="TextBox 33">
            <a:extLst>
              <a:ext uri="{FF2B5EF4-FFF2-40B4-BE49-F238E27FC236}">
                <a16:creationId xmlns:a16="http://schemas.microsoft.com/office/drawing/2014/main" id="{71532587-1010-473F-B44C-0B04CFC1FBE6}"/>
              </a:ext>
            </a:extLst>
          </p:cNvPr>
          <p:cNvSpPr txBox="1"/>
          <p:nvPr/>
        </p:nvSpPr>
        <p:spPr>
          <a:xfrm>
            <a:off x="22861393" y="37570594"/>
            <a:ext cx="8799894" cy="1815882"/>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Future Work</a:t>
            </a:r>
          </a:p>
          <a:p>
            <a:pPr marL="457200" indent="-457200" algn="just">
              <a:buFont typeface="Arial" panose="020B0604020202020204" pitchFamily="34" charset="0"/>
              <a:buChar char="•"/>
            </a:pPr>
            <a:r>
              <a:rPr lang="en-US" sz="2800" dirty="0"/>
              <a:t>Find optimum working point for the machine</a:t>
            </a:r>
          </a:p>
          <a:p>
            <a:pPr marL="457200" indent="-457200" algn="just">
              <a:buFont typeface="Arial" panose="020B0604020202020204" pitchFamily="34" charset="0"/>
              <a:buChar char="•"/>
            </a:pPr>
            <a:r>
              <a:rPr lang="en-US" sz="2800" dirty="0"/>
              <a:t>Simulate stripping injection with space charge</a:t>
            </a:r>
          </a:p>
          <a:p>
            <a:pPr marL="457200" indent="-457200" algn="just">
              <a:buFont typeface="Arial" panose="020B0604020202020204" pitchFamily="34" charset="0"/>
              <a:buChar char="•"/>
            </a:pPr>
            <a:r>
              <a:rPr lang="en-US" sz="2800" dirty="0"/>
              <a:t>Simulate RF ramping with space charge</a:t>
            </a:r>
          </a:p>
        </p:txBody>
      </p:sp>
      <p:sp>
        <p:nvSpPr>
          <p:cNvPr id="88" name="Rectangle 87">
            <a:extLst>
              <a:ext uri="{FF2B5EF4-FFF2-40B4-BE49-F238E27FC236}">
                <a16:creationId xmlns:a16="http://schemas.microsoft.com/office/drawing/2014/main" id="{E40EFCC1-3185-4F99-A7C6-1438218D6637}"/>
              </a:ext>
            </a:extLst>
          </p:cNvPr>
          <p:cNvSpPr/>
          <p:nvPr/>
        </p:nvSpPr>
        <p:spPr>
          <a:xfrm>
            <a:off x="22747093" y="16706644"/>
            <a:ext cx="8991597" cy="4635193"/>
          </a:xfrm>
          <a:prstGeom prst="rect">
            <a:avLst/>
          </a:prstGeom>
          <a:solidFill>
            <a:schemeClr val="bg1"/>
          </a:solid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269D50F-CE3C-4093-BD63-F600271A0903}"/>
              </a:ext>
            </a:extLst>
          </p:cNvPr>
          <p:cNvSpPr txBox="1"/>
          <p:nvPr/>
        </p:nvSpPr>
        <p:spPr>
          <a:xfrm>
            <a:off x="22902702" y="16782801"/>
            <a:ext cx="8644285" cy="4832092"/>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Redesign Criteria</a:t>
            </a:r>
          </a:p>
          <a:p>
            <a:pPr algn="ctr"/>
            <a:endParaRPr lang="en-US" sz="2800" b="1" dirty="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US" sz="2800" dirty="0">
                <a:cs typeface="Times New Roman" panose="02020603050405020304" pitchFamily="18" charset="0"/>
              </a:rPr>
              <a:t>Top energy raised from 7.1 GeV to 8 GeV for protons, or ions of equivalent rigidity.</a:t>
            </a:r>
          </a:p>
          <a:p>
            <a:pPr marL="457200" indent="-457200" algn="just">
              <a:buFont typeface="Arial" panose="020B0604020202020204" pitchFamily="34" charset="0"/>
              <a:buChar char="•"/>
            </a:pPr>
            <a:r>
              <a:rPr lang="en-US" sz="2800" dirty="0">
                <a:cs typeface="Times New Roman" panose="02020603050405020304" pitchFamily="18" charset="0"/>
              </a:rPr>
              <a:t>Transition crossing not allowed throughout the energy range of the booster.</a:t>
            </a:r>
          </a:p>
          <a:p>
            <a:pPr marL="457200" indent="-457200" algn="just">
              <a:buFont typeface="Arial" panose="020B0604020202020204" pitchFamily="34" charset="0"/>
              <a:buChar char="•"/>
            </a:pPr>
            <a:r>
              <a:rPr lang="en-US" sz="2800" dirty="0">
                <a:cs typeface="Times New Roman" panose="02020603050405020304" pitchFamily="18" charset="0"/>
              </a:rPr>
              <a:t>Maximum Dipole field of 3 T.</a:t>
            </a:r>
          </a:p>
          <a:p>
            <a:pPr marL="457200" indent="-457200" algn="just">
              <a:buFont typeface="Arial" panose="020B0604020202020204" pitchFamily="34" charset="0"/>
              <a:buChar char="•"/>
            </a:pPr>
            <a:r>
              <a:rPr lang="en-US" sz="2800" dirty="0">
                <a:cs typeface="Times New Roman" panose="02020603050405020304" pitchFamily="18" charset="0"/>
              </a:rPr>
              <a:t>Circumference at or below 320 m.</a:t>
            </a:r>
          </a:p>
          <a:p>
            <a:pPr marL="457200" indent="-457200" algn="just">
              <a:buFont typeface="Arial" panose="020B0604020202020204" pitchFamily="34" charset="0"/>
              <a:buChar char="•"/>
            </a:pPr>
            <a:r>
              <a:rPr lang="en-US" sz="2800" dirty="0">
                <a:cs typeface="Times New Roman" panose="02020603050405020304" pitchFamily="18" charset="0"/>
              </a:rPr>
              <a:t>Room for possible upgrade path if higher field dipoles become available.</a:t>
            </a:r>
          </a:p>
          <a:p>
            <a:pPr marL="457200" indent="-457200" algn="just">
              <a:buFont typeface="Arial" panose="020B0604020202020204" pitchFamily="34" charset="0"/>
              <a:buChar char="•"/>
            </a:pPr>
            <a:endParaRPr lang="en-US" sz="2800" dirty="0">
              <a:cs typeface="Times New Roman" panose="02020603050405020304" pitchFamily="18" charset="0"/>
            </a:endParaRPr>
          </a:p>
        </p:txBody>
      </p:sp>
    </p:spTree>
    <p:extLst>
      <p:ext uri="{BB962C8B-B14F-4D97-AF65-F5344CB8AC3E}">
        <p14:creationId xmlns:p14="http://schemas.microsoft.com/office/powerpoint/2010/main" val="1913600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2875</TotalTime>
  <Words>522</Words>
  <Application>Microsoft Office PowerPoint</Application>
  <PresentationFormat>Custom</PresentationFormat>
  <Paragraphs>33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Arial Unicode MS</vt:lpstr>
      <vt:lpstr>Calibri</vt:lpstr>
      <vt:lpstr>Calibri Light</vt:lpstr>
      <vt:lpstr>Times New Roman</vt:lpstr>
      <vt:lpstr>Office Theme</vt:lpstr>
      <vt:lpstr>PowerPoint Presentation</vt:lpstr>
    </vt:vector>
  </TitlesOfParts>
  <Company>Jefferson Lab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Nissen</dc:creator>
  <cp:lastModifiedBy>enissen</cp:lastModifiedBy>
  <cp:revision>95</cp:revision>
  <cp:lastPrinted>2018-04-18T20:34:13Z</cp:lastPrinted>
  <dcterms:created xsi:type="dcterms:W3CDTF">2017-05-04T19:23:08Z</dcterms:created>
  <dcterms:modified xsi:type="dcterms:W3CDTF">2018-04-19T13:26:25Z</dcterms:modified>
</cp:coreProperties>
</file>