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1089600" cy="40233600"/>
  <p:notesSz cx="147955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EDF"/>
    <a:srgbClr val="85FFF4"/>
    <a:srgbClr val="85FFE0"/>
    <a:srgbClr val="3366FF"/>
    <a:srgbClr val="F2C874"/>
    <a:srgbClr val="F5D697"/>
    <a:srgbClr val="EEF9F4"/>
    <a:srgbClr val="CC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9023" autoAdjust="0"/>
  </p:normalViewPr>
  <p:slideViewPr>
    <p:cSldViewPr snapToGrid="0" snapToObjects="1">
      <p:cViewPr varScale="1">
        <p:scale>
          <a:sx n="18" d="100"/>
          <a:sy n="18" d="100"/>
        </p:scale>
        <p:origin x="-2088" y="-186"/>
      </p:cViewPr>
      <p:guideLst>
        <p:guide orient="horz" pos="12672"/>
        <p:guide pos="97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6411727" cy="5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511" tIns="80256" rIns="160511" bIns="80256" numCol="1" anchor="t" anchorCtr="0" compatLnSpc="1">
            <a:prstTxWarp prst="textNoShape">
              <a:avLst/>
            </a:prstTxWarp>
          </a:bodyPr>
          <a:lstStyle>
            <a:lvl1pPr defTabSz="1606773">
              <a:defRPr sz="2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383776" y="0"/>
            <a:ext cx="6411727" cy="5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511" tIns="80256" rIns="160511" bIns="80256" numCol="1" anchor="t" anchorCtr="0" compatLnSpc="1">
            <a:prstTxWarp prst="textNoShape">
              <a:avLst/>
            </a:prstTxWarp>
          </a:bodyPr>
          <a:lstStyle>
            <a:lvl1pPr algn="r" defTabSz="1606773">
              <a:defRPr sz="2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94043"/>
            <a:ext cx="6411727" cy="5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511" tIns="80256" rIns="160511" bIns="80256" numCol="1" anchor="b" anchorCtr="0" compatLnSpc="1">
            <a:prstTxWarp prst="textNoShape">
              <a:avLst/>
            </a:prstTxWarp>
          </a:bodyPr>
          <a:lstStyle>
            <a:lvl1pPr defTabSz="1606773">
              <a:defRPr sz="2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383776" y="8794043"/>
            <a:ext cx="6411727" cy="5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511" tIns="80256" rIns="160511" bIns="80256" numCol="1" anchor="b" anchorCtr="0" compatLnSpc="1">
            <a:prstTxWarp prst="textNoShape">
              <a:avLst/>
            </a:prstTxWarp>
          </a:bodyPr>
          <a:lstStyle>
            <a:lvl1pPr algn="r" defTabSz="1606773">
              <a:defRPr sz="2000"/>
            </a:lvl1pPr>
          </a:lstStyle>
          <a:p>
            <a:pPr>
              <a:defRPr/>
            </a:pPr>
            <a:fld id="{0FC4507F-8B23-471A-9F68-C1E478A39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641172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104" tIns="68051" rIns="136104" bIns="68051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8383774" y="0"/>
            <a:ext cx="6406885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104" tIns="68051" rIns="136104" bIns="68051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48375" y="698500"/>
            <a:ext cx="26987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80097" y="4424120"/>
            <a:ext cx="11835311" cy="41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104" tIns="68051" rIns="136104" bIns="68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379"/>
            <a:ext cx="6411727" cy="4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104" tIns="68051" rIns="136104" bIns="68051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383774" y="8842379"/>
            <a:ext cx="6406885" cy="4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104" tIns="68051" rIns="136104" bIns="68051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91C4D2C-4E9E-401F-8850-6A9B3AAA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9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12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A1AA9-7F33-40BF-A346-8E00384167B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518" y="12498333"/>
            <a:ext cx="26426567" cy="8624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034" y="22798969"/>
            <a:ext cx="21763535" cy="1028147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CC30-637E-40D7-B63D-5C8875D3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DA9-B251-42C8-89DA-3223783CE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51151" y="3575516"/>
            <a:ext cx="6605769" cy="321881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2682" y="3575516"/>
            <a:ext cx="19706725" cy="321881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3B48-3D13-4EC2-94F3-898BBFFBF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965B-9D0D-43B5-A7A4-B074FCD61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66" y="25854875"/>
            <a:ext cx="26425403" cy="7990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066" y="17053442"/>
            <a:ext cx="26425403" cy="880143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BC8E-F85A-4F15-861A-C70E23B10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2681" y="11625217"/>
            <a:ext cx="13155665" cy="241384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00091" y="11625217"/>
            <a:ext cx="13156829" cy="241384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2F98-F19A-479B-9F42-A8DE9DAE4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57" y="1612071"/>
            <a:ext cx="27981687" cy="6703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3957" y="9005870"/>
            <a:ext cx="13737671" cy="375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957" y="12760267"/>
            <a:ext cx="13737671" cy="23180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316" y="9005870"/>
            <a:ext cx="13742327" cy="375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316" y="12760267"/>
            <a:ext cx="13742327" cy="23180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41EB-7AA8-49D1-9B10-CFD3CF616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017E-281E-4D95-9202-4FA4DCEE1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E7DE-0AE7-49EB-B1D6-E89A45BC4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57" y="1601423"/>
            <a:ext cx="10229339" cy="68188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615" y="1601422"/>
            <a:ext cx="17381029" cy="343390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3957" y="8420244"/>
            <a:ext cx="10229339" cy="27520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FBEE-9EF6-4F74-8D0A-283716B53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04" y="28163308"/>
            <a:ext cx="18654458" cy="33242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04" y="3594682"/>
            <a:ext cx="18654458" cy="241405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04" y="31487536"/>
            <a:ext cx="18654458" cy="47233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127F-9309-413F-AC29-187D79D8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2038" y="3575050"/>
            <a:ext cx="26425525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817" tIns="35909" rIns="71817" bIns="359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2038" y="11625263"/>
            <a:ext cx="26425525" cy="241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2038" y="36658550"/>
            <a:ext cx="6477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21963" y="36658550"/>
            <a:ext cx="98456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80563" y="36658550"/>
            <a:ext cx="6477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50ED05-D7F8-4677-B815-3790BF078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2pPr>
      <a:lvl3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3pPr>
      <a:lvl4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4pPr>
      <a:lvl5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5pPr>
      <a:lvl6pPr marL="4572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6pPr>
      <a:lvl7pPr marL="9144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7pPr>
      <a:lvl8pPr marL="13716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8pPr>
      <a:lvl9pPr marL="18288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9pPr>
    </p:titleStyle>
    <p:bodyStyle>
      <a:lvl1pPr marL="269875" indent="-269875" algn="l" defTabSz="72072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23838" algn="l" defTabSz="72072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98525" indent="-177800" algn="l" defTabSz="72072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258888" indent="-184150" algn="l" defTabSz="72072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20838" indent="-185738" algn="l" defTabSz="7207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780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52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24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96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34" Type="http://schemas.openxmlformats.org/officeDocument/2006/relationships/image" Target="../media/image30.jpeg"/><Relationship Id="rId7" Type="http://schemas.openxmlformats.org/officeDocument/2006/relationships/image" Target="../media/image1.wm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.wmf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9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3862"/>
          <p:cNvSpPr>
            <a:spLocks noChangeArrowheads="1"/>
          </p:cNvSpPr>
          <p:nvPr/>
        </p:nvSpPr>
        <p:spPr bwMode="auto">
          <a:xfrm>
            <a:off x="22046653" y="21467286"/>
            <a:ext cx="8874930" cy="9094511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Trim Coil Modulation experiment</a:t>
            </a:r>
            <a:endParaRPr lang="en-US" altLang="en-US" sz="3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AutoShape 3863"/>
          <p:cNvSpPr>
            <a:spLocks noChangeArrowheads="1"/>
          </p:cNvSpPr>
          <p:nvPr/>
        </p:nvSpPr>
        <p:spPr bwMode="auto">
          <a:xfrm>
            <a:off x="21945600" y="10322170"/>
            <a:ext cx="8874930" cy="10885652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US" altLang="en-US" sz="4000" b="1" dirty="0" smtClean="0">
                <a:latin typeface="Arial" charset="0"/>
                <a:cs typeface="Arial" charset="0"/>
              </a:rPr>
              <a:t>Phase Modulation and Vector Sum Schemes for AM</a:t>
            </a:r>
            <a:endParaRPr lang="en-US" altLang="en-US" sz="4000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/>
              <a:t>Magnetron </a:t>
            </a:r>
            <a:r>
              <a:rPr lang="en-US" dirty="0"/>
              <a:t>system efficiency using PM (red) or VS (blue) scheme, control variable from 0 to 10 V represents the power amplitude from 0 to 100</a:t>
            </a:r>
            <a:r>
              <a:rPr lang="en-US" dirty="0" smtClean="0"/>
              <a:t>%.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Due to the microphonic vibration of a SRF cavity, the cavity with or without beam loading mostly operates at &lt;40% of saturated klystron power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level.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efficiency of such PM or VS magnetron system will be less than 30% in normal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operation.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both SRF and NCRF accelerators, the variation to the lower beam energy and beam current would bring the magnetron system efficiency down much less than 30% if using the PM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scheme.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Actual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magnetron power amplitude is not reduced and the power is not saved. </a:t>
            </a:r>
            <a:endParaRPr lang="en-US" alt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 sz="3000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</p:txBody>
      </p:sp>
      <p:grpSp>
        <p:nvGrpSpPr>
          <p:cNvPr id="80" name="Group 5"/>
          <p:cNvGrpSpPr>
            <a:grpSpLocks/>
          </p:cNvGrpSpPr>
          <p:nvPr/>
        </p:nvGrpSpPr>
        <p:grpSpPr bwMode="auto">
          <a:xfrm>
            <a:off x="11034721" y="10227400"/>
            <a:ext cx="10698166" cy="17867992"/>
            <a:chOff x="350520" y="28558502"/>
            <a:chExt cx="10698480" cy="17869153"/>
          </a:xfrm>
        </p:grpSpPr>
        <p:sp>
          <p:nvSpPr>
            <p:cNvPr id="84" name="AutoShape 3863"/>
            <p:cNvSpPr>
              <a:spLocks noChangeArrowheads="1"/>
            </p:cNvSpPr>
            <p:nvPr/>
          </p:nvSpPr>
          <p:spPr bwMode="auto">
            <a:xfrm>
              <a:off x="350520" y="28558502"/>
              <a:ext cx="10698480" cy="17869153"/>
            </a:xfrm>
            <a:prstGeom prst="roundRect">
              <a:avLst>
                <a:gd name="adj" fmla="val 5954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182880" rIns="274320" bIns="182880"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smtClean="0">
                  <a:latin typeface="Arial" charset="0"/>
                  <a:cs typeface="Arial" charset="0"/>
                </a:rPr>
                <a:t>2.45GHz Magnetron Test Stand</a:t>
              </a:r>
              <a:endParaRPr lang="en-US" altLang="en-US" sz="40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Box 4"/>
            <p:cNvSpPr txBox="1">
              <a:spLocks noChangeArrowheads="1"/>
            </p:cNvSpPr>
            <p:nvPr/>
          </p:nvSpPr>
          <p:spPr bwMode="auto">
            <a:xfrm>
              <a:off x="410733" y="38697268"/>
              <a:ext cx="10428615" cy="584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b="1" dirty="0" smtClean="0">
                  <a:latin typeface="Arial" charset="0"/>
                  <a:cs typeface="Arial" charset="0"/>
                </a:rPr>
                <a:t>Injection Phase Lock Demonstration in 2010 at </a:t>
              </a:r>
              <a:r>
                <a:rPr lang="en-US" altLang="en-US" sz="3200" b="1" dirty="0" err="1" smtClean="0">
                  <a:latin typeface="Arial" charset="0"/>
                  <a:cs typeface="Arial" charset="0"/>
                </a:rPr>
                <a:t>JLab</a:t>
              </a:r>
              <a:endParaRPr lang="en-US" altLang="en-US" sz="3200" b="1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" y="0"/>
            <a:ext cx="5367338" cy="1677988"/>
          </a:xfrm>
          <a:prstGeom prst="rect">
            <a:avLst/>
          </a:prstGeom>
          <a:noFill/>
          <a:ln w="19050" cap="flat" cmpd="sng">
            <a:noFill/>
            <a:miter lim="800000"/>
            <a:headEnd/>
            <a:tailEnd/>
          </a:ln>
          <a:effectLst/>
        </p:spPr>
      </p:pic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299668" y="1409387"/>
            <a:ext cx="25207277" cy="407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7672" tIns="188837" rIns="377672" bIns="188837">
            <a:spAutoFit/>
          </a:bodyPr>
          <a:lstStyle/>
          <a:p>
            <a:pPr algn="ctr"/>
            <a:r>
              <a:rPr lang="en-US" sz="4800" b="1" cap="all" dirty="0"/>
              <a:t>Magnetron R&amp;D toward the Amplitude Modulation Control for SRF </a:t>
            </a:r>
            <a:r>
              <a:rPr lang="en-US" sz="4800" b="1" cap="all" dirty="0" smtClean="0"/>
              <a:t>Accelerator*</a:t>
            </a:r>
          </a:p>
          <a:p>
            <a:pPr algn="ctr"/>
            <a:r>
              <a:rPr lang="de-DE" sz="3600" b="1" dirty="0"/>
              <a:t>H. </a:t>
            </a:r>
            <a:r>
              <a:rPr lang="de-DE" sz="3600" b="1" dirty="0" smtClean="0"/>
              <a:t>Wang</a:t>
            </a:r>
            <a:r>
              <a:rPr lang="de-DE" sz="3600" b="1" baseline="30000" dirty="0" smtClean="0"/>
              <a:t>#</a:t>
            </a:r>
            <a:r>
              <a:rPr lang="de-DE" sz="3600" b="1" dirty="0" smtClean="0"/>
              <a:t>, </a:t>
            </a:r>
            <a:r>
              <a:rPr lang="de-DE" sz="3600" b="1" dirty="0"/>
              <a:t>R. A. Rimmer, T. Plawski </a:t>
            </a:r>
          </a:p>
          <a:p>
            <a:pPr algn="ctr"/>
            <a:r>
              <a:rPr lang="de-DE" sz="3600" b="1" dirty="0"/>
              <a:t>Jefferson Lab, Newport News, VA 23606, USA</a:t>
            </a:r>
          </a:p>
          <a:p>
            <a:pPr algn="ctr"/>
            <a:r>
              <a:rPr lang="de-DE" sz="3600" b="1" dirty="0"/>
              <a:t>M. Neubauer, A. Dudas, S. Kahn</a:t>
            </a:r>
          </a:p>
          <a:p>
            <a:pPr algn="ctr"/>
            <a:r>
              <a:rPr lang="de-DE" sz="3600" b="1" dirty="0"/>
              <a:t>Muons, Inc., Batavia, IL 60510, USA</a:t>
            </a:r>
          </a:p>
        </p:txBody>
      </p:sp>
      <p:sp>
        <p:nvSpPr>
          <p:cNvPr id="1198" name="Text Box 201"/>
          <p:cNvSpPr txBox="1">
            <a:spLocks noChangeArrowheads="1"/>
          </p:cNvSpPr>
          <p:nvPr/>
        </p:nvSpPr>
        <p:spPr bwMode="auto">
          <a:xfrm>
            <a:off x="1256955" y="5420628"/>
            <a:ext cx="28686200" cy="3969819"/>
          </a:xfrm>
          <a:prstGeom prst="roundRect">
            <a:avLst/>
          </a:prstGeom>
          <a:solidFill>
            <a:srgbClr val="CCEED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square" lIns="78684" tIns="39342" rIns="78684" bIns="39342">
            <a:spAutoFit/>
          </a:bodyPr>
          <a:lstStyle/>
          <a:p>
            <a:pPr algn="just" defTabSz="787400">
              <a:spcBef>
                <a:spcPct val="50000"/>
              </a:spcBef>
              <a:defRPr/>
            </a:pPr>
            <a:r>
              <a:rPr lang="en-US" sz="3600" b="1" dirty="0" smtClean="0"/>
              <a:t> Abstract: </a:t>
            </a:r>
            <a:r>
              <a:rPr lang="en-US" sz="3200" b="1" dirty="0"/>
              <a:t>The scheme of using a high efficiency magnetron to drive a superconducting radio frequency (SRF) accelerator cavity needs not only the injection phase locking but also the amplitude modulation to compensate the cavity’s </a:t>
            </a:r>
            <a:r>
              <a:rPr lang="en-US" sz="3200" b="1" dirty="0" err="1"/>
              <a:t>microphomics</a:t>
            </a:r>
            <a:r>
              <a:rPr lang="en-US" sz="3200" b="1" dirty="0"/>
              <a:t> caused cavity voltage change and the beam loading variation. To be able to do a fast and efficient modulation, the magnetron’s magnetic field has to be trimmed by an external coil to compensate the frequency pushing effect due to the anode current change [1]. A low eddy current magnetron body has been designed and built [2]. This paper will present the analytical prediction, simulation and experimental results on the 2.45 GHz magnetron test stand with the modulation frequency up to 1 kHz. In addition, the progresses on the injection lock to a copper cavity, new 1497 MHz magnetron prototype, 13 kW high power magnetron test stand development and newly built low level RF (LLRF) controller for the amplitude modulation will be reported.</a:t>
            </a:r>
            <a:endParaRPr lang="en-US" sz="2600" b="1" dirty="0" smtClean="0">
              <a:latin typeface="+mj-lt"/>
            </a:endParaRPr>
          </a:p>
        </p:txBody>
      </p:sp>
      <p:pic>
        <p:nvPicPr>
          <p:cNvPr id="1054" name="Picture 206"/>
          <p:cNvPicPr>
            <a:picLocks noChangeAspect="1" noChangeArrowheads="1"/>
          </p:cNvPicPr>
          <p:nvPr/>
        </p:nvPicPr>
        <p:blipFill>
          <a:blip r:embed="rId5" cstate="print"/>
          <a:srcRect b="8182"/>
          <a:stretch>
            <a:fillRect/>
          </a:stretch>
        </p:blipFill>
        <p:spPr bwMode="auto">
          <a:xfrm>
            <a:off x="1237719" y="38046144"/>
            <a:ext cx="2160588" cy="19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3"/>
          <p:cNvGraphicFramePr>
            <a:graphicFrameLocks noChangeAspect="1"/>
          </p:cNvGraphicFramePr>
          <p:nvPr/>
        </p:nvGraphicFramePr>
        <p:xfrm>
          <a:off x="6740525" y="10764838"/>
          <a:ext cx="6127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6" imgW="914400" imgH="164160" progId="">
                  <p:embed/>
                </p:oleObj>
              </mc:Choice>
              <mc:Fallback>
                <p:oleObj name="Equation" r:id="rId6" imgW="914400" imgH="164160" progId="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10764838"/>
                        <a:ext cx="6127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Text Box 502"/>
          <p:cNvSpPr txBox="1">
            <a:spLocks noChangeArrowheads="1"/>
          </p:cNvSpPr>
          <p:nvPr/>
        </p:nvSpPr>
        <p:spPr bwMode="auto">
          <a:xfrm>
            <a:off x="7151688" y="18549938"/>
            <a:ext cx="2208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59" name="Rectangle 3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0" name="Rectangle 1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1" name="Rectangle 20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2" name="Rectangle 35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3" name="Rectangle 49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4" name="Rectangle 81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65" name="Rectangle 85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55" name="TextBox 66"/>
          <p:cNvSpPr txBox="1">
            <a:spLocks noChangeArrowheads="1"/>
          </p:cNvSpPr>
          <p:nvPr/>
        </p:nvSpPr>
        <p:spPr bwMode="auto">
          <a:xfrm>
            <a:off x="505985" y="31131325"/>
            <a:ext cx="10160899" cy="5346144"/>
          </a:xfrm>
          <a:prstGeom prst="round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</a:t>
            </a:r>
            <a:r>
              <a:rPr lang="en-US" sz="2800" dirty="0"/>
              <a:t>. </a:t>
            </a:r>
            <a:r>
              <a:rPr lang="en-US" sz="2800" dirty="0" err="1"/>
              <a:t>Neubauer</a:t>
            </a:r>
            <a:r>
              <a:rPr lang="en-US" sz="2800" dirty="0"/>
              <a:t>  et al,  Magnetron Design for Amplitude Modulation, THPIK123,  Proceedings of IPAC 2017, Copenhagen, </a:t>
            </a:r>
            <a:r>
              <a:rPr lang="en-US" sz="2800" dirty="0" smtClean="0"/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</a:t>
            </a:r>
            <a:r>
              <a:rPr lang="en-US" sz="2800" dirty="0"/>
              <a:t>. A. Kahn et al, Eddy Current Analysis for A 1.495 GHz Injection-Locked Magnetron, THPIK121, Proceedings of IPAC 2017, Copenhagen, </a:t>
            </a:r>
            <a:r>
              <a:rPr lang="en-US" sz="2800" dirty="0" smtClean="0"/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Shien</a:t>
            </a:r>
            <a:r>
              <a:rPr lang="en-US" sz="2800" dirty="0" smtClean="0"/>
              <a:t> </a:t>
            </a:r>
            <a:r>
              <a:rPr lang="en-US" sz="2800" dirty="0"/>
              <a:t>Chi Chen, “Growth and Frequency Pushing Effects in Relativistic Magnetron Phase-Locking”, IEEE Trans on Plasma Science Vol. IX. N0. 3. June, </a:t>
            </a:r>
            <a:r>
              <a:rPr lang="en-US" sz="2800" dirty="0" smtClean="0"/>
              <a:t>1990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Lecture </a:t>
            </a:r>
            <a:r>
              <a:rPr lang="en-US" sz="2800" dirty="0"/>
              <a:t>notes from Professor Amos Dexter, Lancaster University, “Lecture 5, High Power Processes, 2008</a:t>
            </a:r>
            <a:r>
              <a:rPr lang="en-US" sz="2800" dirty="0" smtClean="0"/>
              <a:t>”</a:t>
            </a:r>
          </a:p>
        </p:txBody>
      </p:sp>
      <p:pic>
        <p:nvPicPr>
          <p:cNvPr id="1175" name="Picture 4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53188" y="38986931"/>
            <a:ext cx="2773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268"/>
          <p:cNvSpPr txBox="1">
            <a:spLocks noChangeArrowheads="1"/>
          </p:cNvSpPr>
          <p:nvPr/>
        </p:nvSpPr>
        <p:spPr bwMode="auto">
          <a:xfrm>
            <a:off x="3003031" y="29940521"/>
            <a:ext cx="5096913" cy="812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377672" tIns="188837" rIns="377672" bIns="188837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1203" name="Text Box 179"/>
          <p:cNvSpPr txBox="1">
            <a:spLocks noChangeArrowheads="1"/>
          </p:cNvSpPr>
          <p:nvPr/>
        </p:nvSpPr>
        <p:spPr bwMode="auto">
          <a:xfrm>
            <a:off x="957507" y="36819928"/>
            <a:ext cx="9077626" cy="11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* Authored </a:t>
            </a:r>
            <a:r>
              <a:rPr lang="en-US" sz="2000" dirty="0"/>
              <a:t>by Jefferson Science Associates, LLC under U.S. DOE Contract No. DE-AC05-06OR23177 and SBIR grant </a:t>
            </a:r>
            <a:r>
              <a:rPr lang="en-US" sz="2000" dirty="0" smtClean="0"/>
              <a:t>DE-SC0013203</a:t>
            </a:r>
            <a:endParaRPr lang="en-US" sz="2000" dirty="0" smtClean="0"/>
          </a:p>
          <a:p>
            <a:r>
              <a:rPr lang="en-US" sz="2000" baseline="30000" dirty="0" smtClean="0"/>
              <a:t># </a:t>
            </a:r>
            <a:r>
              <a:rPr lang="en-US" sz="2000" dirty="0" smtClean="0"/>
              <a:t> </a:t>
            </a:r>
            <a:r>
              <a:rPr lang="en-US" sz="2000" dirty="0" smtClean="0"/>
              <a:t>haipeng@jlab.org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78448" y="553732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/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0" y="0"/>
            <a:ext cx="3108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3" name="Picture 1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3" y="38433968"/>
            <a:ext cx="2133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4" name="Picture 250" descr="Image result for IPAC 2018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28" y="38046144"/>
            <a:ext cx="2743200" cy="14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utoShape 3863"/>
          <p:cNvSpPr>
            <a:spLocks noChangeArrowheads="1"/>
          </p:cNvSpPr>
          <p:nvPr/>
        </p:nvSpPr>
        <p:spPr bwMode="auto">
          <a:xfrm>
            <a:off x="394292" y="10268381"/>
            <a:ext cx="10384286" cy="9499516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4000" b="1" dirty="0" smtClean="0">
                <a:latin typeface="Arial" charset="0"/>
                <a:cs typeface="Arial" charset="0"/>
              </a:rPr>
              <a:t>Magnetrons vs Klystrons on Efficiencies and Frequencies</a:t>
            </a:r>
            <a:endParaRPr lang="en-US" altLang="en-US" sz="4000" dirty="0"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AutoShape 3863"/>
              <p:cNvSpPr>
                <a:spLocks noChangeArrowheads="1"/>
              </p:cNvSpPr>
              <p:nvPr/>
            </p:nvSpPr>
            <p:spPr bwMode="auto">
              <a:xfrm>
                <a:off x="414839" y="20167416"/>
                <a:ext cx="10394449" cy="9378838"/>
              </a:xfrm>
              <a:prstGeom prst="roundRect">
                <a:avLst>
                  <a:gd name="adj" fmla="val 5954"/>
                </a:avLst>
              </a:prstGeom>
              <a:solidFill>
                <a:srgbClr val="92D05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274320" tIns="182880" rIns="274320" bIns="18288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580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Aft>
                    <a:spcPts val="1200"/>
                  </a:spcAft>
                </a:pPr>
                <a:r>
                  <a:rPr lang="en-US" altLang="en-US" sz="4000" b="1" dirty="0" smtClean="0">
                    <a:latin typeface="Arial" charset="0"/>
                    <a:cs typeface="Arial" charset="0"/>
                  </a:rPr>
                  <a:t>Injection Phase Lock of Magnetron</a:t>
                </a:r>
              </a:p>
              <a:p>
                <a:pPr algn="ctr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/>
                        <m:t>𝑠𝑖𝑛</m:t>
                      </m:r>
                      <m:r>
                        <a:rPr lang="en-US" sz="3200" i="1"/>
                        <m:t>∅=2</m:t>
                      </m:r>
                      <m:sSub>
                        <m:sSubPr>
                          <m:ctrlPr>
                            <a:rPr lang="en-US" sz="3200" i="1"/>
                          </m:ctrlPr>
                        </m:sSubPr>
                        <m:e>
                          <m:r>
                            <a:rPr lang="en-US" sz="3200" i="1"/>
                            <m:t>𝑄</m:t>
                          </m:r>
                        </m:e>
                        <m:sub>
                          <m:r>
                            <a:rPr lang="en-US" sz="3200" i="1"/>
                            <m:t>𝐿</m:t>
                          </m:r>
                        </m:sub>
                      </m:sSub>
                      <m:r>
                        <a:rPr lang="en-US" sz="3200" i="1"/>
                        <m:t>𝑐𝑜𝑠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𝛼</m:t>
                      </m:r>
                      <m:rad>
                        <m:radPr>
                          <m:degHide m:val="on"/>
                          <m:ctrlPr>
                            <a:rPr lang="en-US" sz="3200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𝑜𝑢𝑡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𝑖𝑛𝑗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32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/>
                              </m:ctrlPr>
                            </m:sSubPr>
                            <m:e>
                              <m:r>
                                <a:rPr lang="en-US" sz="3200" i="1"/>
                                <m:t>𝜔</m:t>
                              </m:r>
                            </m:e>
                            <m:sub>
                              <m:r>
                                <a:rPr lang="en-US" sz="3200" i="1"/>
                                <m:t>0</m:t>
                              </m:r>
                            </m:sub>
                          </m:sSub>
                          <m:r>
                            <a:rPr lang="en-US" sz="3200" i="1"/>
                            <m:t>−</m:t>
                          </m:r>
                          <m:sSub>
                            <m:sSubPr>
                              <m:ctrlPr>
                                <a:rPr lang="en-US" sz="3200" i="1"/>
                              </m:ctrlPr>
                            </m:sSubPr>
                            <m:e>
                              <m:r>
                                <a:rPr lang="en-US" sz="3200" i="1"/>
                                <m:t>𝜔</m:t>
                              </m:r>
                            </m:e>
                            <m:sub>
                              <m:r>
                                <a:rPr lang="en-US" sz="3200" i="1"/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/>
                              </m:ctrlPr>
                            </m:sSubPr>
                            <m:e>
                              <m:r>
                                <a:rPr lang="en-US" sz="3200" i="1"/>
                                <m:t>𝜔</m:t>
                              </m:r>
                            </m:e>
                            <m:sub>
                              <m:r>
                                <a:rPr lang="en-US" sz="3200" i="1"/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32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9" name="AutoShape 38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839" y="20167416"/>
                <a:ext cx="10394449" cy="9378838"/>
              </a:xfrm>
              <a:prstGeom prst="roundRect">
                <a:avLst>
                  <a:gd name="adj" fmla="val 5954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AutoShape 3862"/>
          <p:cNvSpPr>
            <a:spLocks noChangeArrowheads="1"/>
          </p:cNvSpPr>
          <p:nvPr/>
        </p:nvSpPr>
        <p:spPr bwMode="auto">
          <a:xfrm>
            <a:off x="11015306" y="28338988"/>
            <a:ext cx="10698162" cy="6455509"/>
          </a:xfrm>
          <a:prstGeom prst="roundRect">
            <a:avLst>
              <a:gd name="adj" fmla="val 2995"/>
            </a:avLst>
          </a:prstGeom>
          <a:solidFill>
            <a:srgbClr val="85FFF4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00"/>
                </a:solidFill>
                <a:latin typeface="Arial" charset="0"/>
              </a:rPr>
              <a:t>Moving Working Point for AM Control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19" name="AutoShape 3862"/>
          <p:cNvSpPr>
            <a:spLocks noChangeArrowheads="1"/>
          </p:cNvSpPr>
          <p:nvPr/>
        </p:nvSpPr>
        <p:spPr bwMode="auto">
          <a:xfrm>
            <a:off x="21985765" y="35337750"/>
            <a:ext cx="8874930" cy="356235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Conclusions</a:t>
            </a:r>
            <a:endParaRPr lang="en-US" alt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99" name="Picture 27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583" y="146237"/>
            <a:ext cx="3429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" name="Picture 27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3" y="12184901"/>
            <a:ext cx="9144000" cy="625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508" y="18665883"/>
            <a:ext cx="922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Comparison of tube efficiencies between klystrons and magnetrons with their wavelength in cm marked next to their data 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8508" y="23216322"/>
            <a:ext cx="892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 err="1"/>
              <a:t>P</a:t>
            </a:r>
            <a:r>
              <a:rPr lang="en-US" i="1" baseline="-25000" dirty="0" err="1"/>
              <a:t>inj</a:t>
            </a:r>
            <a:r>
              <a:rPr lang="en-US" dirty="0"/>
              <a:t> is locking power, </a:t>
            </a:r>
            <a:r>
              <a:rPr lang="en-US" i="1" dirty="0"/>
              <a:t>P</a:t>
            </a:r>
            <a:r>
              <a:rPr lang="en-US" i="1" baseline="-25000" dirty="0"/>
              <a:t>out</a:t>
            </a:r>
            <a:r>
              <a:rPr lang="en-US" dirty="0"/>
              <a:t> is output power, </a:t>
            </a:r>
            <a:r>
              <a:rPr lang="en-US" i="1" dirty="0"/>
              <a:t>Q</a:t>
            </a:r>
            <a:r>
              <a:rPr lang="en-US" i="1" baseline="-25000" dirty="0"/>
              <a:t>L</a:t>
            </a:r>
            <a:r>
              <a:rPr lang="en-US" dirty="0"/>
              <a:t> is the loaded Q of the magnetron, </a:t>
            </a:r>
            <a:r>
              <a:rPr lang="en-US" dirty="0">
                <a:sym typeface="Symbol"/>
              </a:rPr>
              <a:t></a:t>
            </a:r>
            <a:r>
              <a:rPr lang="en-US" baseline="-25000" dirty="0" err="1"/>
              <a:t>i</a:t>
            </a:r>
            <a:r>
              <a:rPr lang="en-US" dirty="0"/>
              <a:t> is the angular frequency of the injection signal, and </a:t>
            </a:r>
            <a:r>
              <a:rPr lang="en-US" dirty="0">
                <a:sym typeface="Symbol"/>
              </a:rPr>
              <a:t></a:t>
            </a:r>
            <a:r>
              <a:rPr lang="en-US" baseline="-25000" dirty="0"/>
              <a:t>0</a:t>
            </a:r>
            <a:r>
              <a:rPr lang="en-US" dirty="0"/>
              <a:t> is the instantaneous natural angular frequency of the magnetron.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 is pushing angle defined by Chen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3" y="24906205"/>
            <a:ext cx="4572000" cy="3316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0" y="24849002"/>
            <a:ext cx="4576968" cy="33215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57508" y="28338988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magnetron output power spectrum with injection on and filament off. Right: injection signal is -27.4dB to lock the output power at 710W with a typical </a:t>
            </a:r>
            <a:r>
              <a:rPr lang="en-US" dirty="0" err="1"/>
              <a:t>rms</a:t>
            </a:r>
            <a:r>
              <a:rPr lang="en-US" dirty="0"/>
              <a:t> phase error of 0.5</a:t>
            </a:r>
            <a:r>
              <a:rPr lang="en-US" baseline="30000" dirty="0"/>
              <a:t>o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19" y="21207821"/>
            <a:ext cx="5486400" cy="41210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2"/>
          <a:stretch/>
        </p:blipFill>
        <p:spPr bwMode="auto">
          <a:xfrm>
            <a:off x="16978582" y="21173539"/>
            <a:ext cx="4555936" cy="45469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64648" y="25787068"/>
            <a:ext cx="9555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Left: magnetron test stand setup for a cold cavity (shown in insert) vertically test at 2</a:t>
            </a:r>
            <a:r>
              <a:rPr lang="en-US" baseline="30000" dirty="0"/>
              <a:t>o</a:t>
            </a:r>
            <a:r>
              <a:rPr lang="en-US" dirty="0"/>
              <a:t>K Dewar behind the test stand.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Right </a:t>
            </a:r>
            <a:r>
              <a:rPr lang="en-US" dirty="0"/>
              <a:t>top: Cavity spectral output (dB) with injection locked magnetron and a DSP control, RBW=3 Hz.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Right </a:t>
            </a:r>
            <a:r>
              <a:rPr lang="en-US" dirty="0"/>
              <a:t>bottom: Phase jitter measurement from the cavity output with injection lock on and off.</a:t>
            </a:r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213" y="11496387"/>
            <a:ext cx="5486400" cy="4114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104" y="11496387"/>
            <a:ext cx="2402015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Matched  Load with back injection setup</a:t>
            </a:r>
            <a:endParaRPr lang="en-US" dirty="0"/>
          </a:p>
        </p:txBody>
      </p:sp>
      <p:pic>
        <p:nvPicPr>
          <p:cNvPr id="1305" name="Picture 2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319" y="11494939"/>
            <a:ext cx="4572000" cy="34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4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001" y="17839184"/>
            <a:ext cx="2743200" cy="19933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19" y="15806875"/>
            <a:ext cx="2743200" cy="199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382" y="15806875"/>
            <a:ext cx="2743200" cy="199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247" y="17853898"/>
            <a:ext cx="2743200" cy="199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40319" y="18526905"/>
            <a:ext cx="449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CST magnetic circuit design for the 2.45GHz magnetron with a pair of bucking coils of ~700 A-turns to trim +-10% of  0.19T field</a:t>
            </a:r>
            <a:endParaRPr lang="en-US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187" y="11821764"/>
            <a:ext cx="5486400" cy="4023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212" y="29288442"/>
            <a:ext cx="5029200" cy="40308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12" name="Picture 28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043" y="15433783"/>
            <a:ext cx="4572000" cy="29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18" y="29325695"/>
            <a:ext cx="5029200" cy="3956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19370" y="33319253"/>
            <a:ext cx="10012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Left: Typical I-V curve of a 915 MHz magnetron with the working point tunable by the magnetic field trim current following the constant frequency line </a:t>
            </a:r>
            <a:r>
              <a:rPr lang="en-US" sz="2000" dirty="0" smtClean="0"/>
              <a:t>[</a:t>
            </a:r>
            <a:r>
              <a:rPr lang="en-US" sz="2000" dirty="0"/>
              <a:t>4</a:t>
            </a:r>
            <a:r>
              <a:rPr lang="en-US" sz="2000" dirty="0" smtClean="0"/>
              <a:t>]. </a:t>
            </a:r>
            <a:r>
              <a:rPr lang="en-US" sz="2000" dirty="0"/>
              <a:t>Right: Magnetic field trimming curves for lowering the 915MHz magnetron output power (red) and pushing to lower frequency (blue).</a:t>
            </a:r>
            <a:endParaRPr lang="en-US" sz="20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177" y="22386997"/>
            <a:ext cx="5486400" cy="36275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233" y="25864665"/>
            <a:ext cx="6400800" cy="46465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441" y="22406506"/>
            <a:ext cx="3654160" cy="22997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734768" y="24849002"/>
            <a:ext cx="384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Up to 1kHz modulation frequency of asymmetric saw-tooth pulse shape has been tested in </a:t>
            </a:r>
            <a:r>
              <a:rPr lang="en-US" sz="1200" b="1" dirty="0" smtClean="0"/>
              <a:t>the setup (left) indicating </a:t>
            </a:r>
            <a:r>
              <a:rPr lang="en-US" sz="1200" b="1" dirty="0"/>
              <a:t>the Hall probe signal can follow the drive pulses from 50Hz to 1kHz with AC to DC trim of 2.92% to 1.26%. </a:t>
            </a:r>
          </a:p>
        </p:txBody>
      </p:sp>
      <p:sp>
        <p:nvSpPr>
          <p:cNvPr id="104" name="AutoShape 3862"/>
          <p:cNvSpPr>
            <a:spLocks noChangeArrowheads="1"/>
          </p:cNvSpPr>
          <p:nvPr/>
        </p:nvSpPr>
        <p:spPr bwMode="auto">
          <a:xfrm>
            <a:off x="11115729" y="34869786"/>
            <a:ext cx="10617158" cy="4431997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Test a 1497MHz Magnetron at Vendor Site</a:t>
            </a:r>
            <a:endParaRPr lang="en-US" alt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" name="Picture 2" descr="D:\Magnetron_project\Prototype_by_Sanle_Andesun\IMG_2743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6139" r="9067" b="5860"/>
          <a:stretch/>
        </p:blipFill>
        <p:spPr bwMode="auto">
          <a:xfrm>
            <a:off x="11430104" y="35994302"/>
            <a:ext cx="347472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r="12428"/>
          <a:stretch/>
        </p:blipFill>
        <p:spPr bwMode="auto">
          <a:xfrm>
            <a:off x="15199413" y="35994302"/>
            <a:ext cx="32004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5" name="Picture 291" descr="D:\Magnetron_project\Prototype_by_Sanle_Andesun\CIMG7952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13043"/>
          <a:stretch/>
        </p:blipFill>
        <p:spPr bwMode="auto">
          <a:xfrm>
            <a:off x="18669501" y="37504010"/>
            <a:ext cx="27432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7" name="Picture 293" descr="D:\Magnetron_project\Prototype_by_Sanle_Andesun\CIMG7951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24026" r="312" b="22638"/>
          <a:stretch/>
        </p:blipFill>
        <p:spPr bwMode="auto">
          <a:xfrm>
            <a:off x="18688551" y="35982872"/>
            <a:ext cx="27432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AutoShape 3862"/>
          <p:cNvSpPr>
            <a:spLocks noChangeArrowheads="1"/>
          </p:cNvSpPr>
          <p:nvPr/>
        </p:nvSpPr>
        <p:spPr bwMode="auto">
          <a:xfrm>
            <a:off x="22046653" y="30651714"/>
            <a:ext cx="8874930" cy="4578146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00"/>
                </a:solidFill>
                <a:latin typeface="Arial" charset="0"/>
              </a:rPr>
              <a:t>Digital Controller</a:t>
            </a:r>
            <a:endParaRPr lang="en-US" alt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21" name="Picture 29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787" y="31566742"/>
            <a:ext cx="3657600" cy="27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986" y="31580542"/>
            <a:ext cx="3657918" cy="27434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246678" y="34398863"/>
            <a:ext cx="857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C100 style digital </a:t>
            </a:r>
            <a:r>
              <a:rPr lang="en-US" dirty="0"/>
              <a:t>RF FPGA control chassis </a:t>
            </a:r>
            <a:r>
              <a:rPr lang="en-US" dirty="0" smtClean="0"/>
              <a:t>and 2.45GHz front end for </a:t>
            </a:r>
            <a:r>
              <a:rPr lang="en-US" dirty="0"/>
              <a:t>the </a:t>
            </a:r>
            <a:r>
              <a:rPr lang="en-US" dirty="0" smtClean="0"/>
              <a:t>R&amp;D </a:t>
            </a:r>
            <a:r>
              <a:rPr lang="en-US" dirty="0"/>
              <a:t>magnetron test stand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46653" y="35890269"/>
            <a:ext cx="8680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R&amp;D tests are in a good progress toward the amplitude control of injection phase locked 2.45GHz magnetron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-27.4dB </a:t>
            </a:r>
            <a:r>
              <a:rPr lang="en-US" sz="2000" dirty="0" smtClean="0"/>
              <a:t>injection signal can phase lock the magnetron within </a:t>
            </a:r>
            <a:r>
              <a:rPr lang="en-US" sz="2000" dirty="0" smtClean="0">
                <a:sym typeface="Symbol"/>
              </a:rPr>
              <a:t></a:t>
            </a:r>
            <a:r>
              <a:rPr lang="en-US" sz="2000" dirty="0" smtClean="0"/>
              <a:t>2.4MHz bandwidth with a 58dB S/N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 to 1kHz current modulation to the trim coil of magnetron can change the magnetic filed by 10% with ~700A-turns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1497MHz, 13kW prototype magnetron has been successfully tested at the vendor’s place and is ready for shipping to </a:t>
            </a:r>
            <a:r>
              <a:rPr lang="en-US" sz="2000" dirty="0" err="1" smtClean="0"/>
              <a:t>JLab</a:t>
            </a:r>
            <a:r>
              <a:rPr lang="en-US" sz="2000" dirty="0" smtClean="0"/>
              <a:t> for a further technical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37 x 32 8 Poster-2">
  <a:themeElements>
    <a:clrScheme name="46 37 x 32 8 Poster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6 37 x 32 8 Poster-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6 37 x 32 8 Poster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 37 x 32 8 Poster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 37 x 32 8 Poster-2</Template>
  <TotalTime>8482</TotalTime>
  <Words>971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46 37 x 32 8 Poster-2</vt:lpstr>
      <vt:lpstr>Equation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Haipeng Wang</dc:creator>
  <cp:lastModifiedBy>Haipeng Wang</cp:lastModifiedBy>
  <cp:revision>476</cp:revision>
  <cp:lastPrinted>2018-04-26T17:46:28Z</cp:lastPrinted>
  <dcterms:created xsi:type="dcterms:W3CDTF">2005-08-03T13:44:18Z</dcterms:created>
  <dcterms:modified xsi:type="dcterms:W3CDTF">2018-04-26T17:56:51Z</dcterms:modified>
</cp:coreProperties>
</file>