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handoutMasterIdLst>
    <p:handoutMasterId r:id="rId4"/>
  </p:handoutMasterIdLst>
  <p:sldIdLst>
    <p:sldId id="256" r:id="rId2"/>
  </p:sldIdLst>
  <p:sldSz cx="31089600" cy="40233600"/>
  <p:notesSz cx="9309100" cy="7023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5D697"/>
    <a:srgbClr val="3366FF"/>
    <a:srgbClr val="FFFF99"/>
    <a:srgbClr val="CCEEDF"/>
    <a:srgbClr val="85FFF4"/>
    <a:srgbClr val="85FFE0"/>
    <a:srgbClr val="F2C874"/>
    <a:srgbClr val="EEF9F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0" autoAdjust="0"/>
    <p:restoredTop sz="99023" autoAdjust="0"/>
  </p:normalViewPr>
  <p:slideViewPr>
    <p:cSldViewPr snapToGrid="0" snapToObjects="1">
      <p:cViewPr>
        <p:scale>
          <a:sx n="40" d="100"/>
          <a:sy n="40" d="100"/>
        </p:scale>
        <p:origin x="276" y="-72"/>
      </p:cViewPr>
      <p:guideLst>
        <p:guide orient="horz" pos="12672"/>
        <p:guide pos="97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1"/>
            <a:ext cx="4034160" cy="388576"/>
          </a:xfrm>
          <a:prstGeom prst="rect">
            <a:avLst/>
          </a:prstGeom>
          <a:noFill/>
          <a:ln w="9525">
            <a:noFill/>
            <a:miter lim="800000"/>
            <a:headEnd/>
            <a:tailEnd/>
          </a:ln>
          <a:effectLst/>
        </p:spPr>
        <p:txBody>
          <a:bodyPr vert="horz" wrap="square" lIns="108746" tIns="54373" rIns="108746" bIns="54373" numCol="1" anchor="t" anchorCtr="0" compatLnSpc="1">
            <a:prstTxWarp prst="textNoShape">
              <a:avLst/>
            </a:prstTxWarp>
          </a:bodyPr>
          <a:lstStyle>
            <a:lvl1pPr defTabSz="1088589">
              <a:defRPr sz="1400"/>
            </a:lvl1pPr>
          </a:lstStyle>
          <a:p>
            <a:pPr>
              <a:defRPr/>
            </a:pPr>
            <a:endParaRPr lang="en-US" dirty="0"/>
          </a:p>
        </p:txBody>
      </p:sp>
      <p:sp>
        <p:nvSpPr>
          <p:cNvPr id="4099" name="Rectangle 1027"/>
          <p:cNvSpPr>
            <a:spLocks noGrp="1" noChangeArrowheads="1"/>
          </p:cNvSpPr>
          <p:nvPr>
            <p:ph type="dt" sz="quarter" idx="1"/>
          </p:nvPr>
        </p:nvSpPr>
        <p:spPr bwMode="auto">
          <a:xfrm>
            <a:off x="5274942" y="1"/>
            <a:ext cx="4034160" cy="388576"/>
          </a:xfrm>
          <a:prstGeom prst="rect">
            <a:avLst/>
          </a:prstGeom>
          <a:noFill/>
          <a:ln w="9525">
            <a:noFill/>
            <a:miter lim="800000"/>
            <a:headEnd/>
            <a:tailEnd/>
          </a:ln>
          <a:effectLst/>
        </p:spPr>
        <p:txBody>
          <a:bodyPr vert="horz" wrap="square" lIns="108746" tIns="54373" rIns="108746" bIns="54373" numCol="1" anchor="t" anchorCtr="0" compatLnSpc="1">
            <a:prstTxWarp prst="textNoShape">
              <a:avLst/>
            </a:prstTxWarp>
          </a:bodyPr>
          <a:lstStyle>
            <a:lvl1pPr algn="r" defTabSz="1088589">
              <a:defRPr sz="1400"/>
            </a:lvl1pPr>
          </a:lstStyle>
          <a:p>
            <a:pPr>
              <a:defRPr/>
            </a:pPr>
            <a:endParaRPr lang="en-US" dirty="0"/>
          </a:p>
        </p:txBody>
      </p:sp>
      <p:sp>
        <p:nvSpPr>
          <p:cNvPr id="4100" name="Rectangle 1028"/>
          <p:cNvSpPr>
            <a:spLocks noGrp="1" noChangeArrowheads="1"/>
          </p:cNvSpPr>
          <p:nvPr>
            <p:ph type="ftr" sz="quarter" idx="2"/>
          </p:nvPr>
        </p:nvSpPr>
        <p:spPr bwMode="auto">
          <a:xfrm>
            <a:off x="1" y="6634524"/>
            <a:ext cx="4034160" cy="388576"/>
          </a:xfrm>
          <a:prstGeom prst="rect">
            <a:avLst/>
          </a:prstGeom>
          <a:noFill/>
          <a:ln w="9525">
            <a:noFill/>
            <a:miter lim="800000"/>
            <a:headEnd/>
            <a:tailEnd/>
          </a:ln>
          <a:effectLst/>
        </p:spPr>
        <p:txBody>
          <a:bodyPr vert="horz" wrap="square" lIns="108746" tIns="54373" rIns="108746" bIns="54373" numCol="1" anchor="b" anchorCtr="0" compatLnSpc="1">
            <a:prstTxWarp prst="textNoShape">
              <a:avLst/>
            </a:prstTxWarp>
          </a:bodyPr>
          <a:lstStyle>
            <a:lvl1pPr defTabSz="1088589">
              <a:defRPr sz="1400"/>
            </a:lvl1pPr>
          </a:lstStyle>
          <a:p>
            <a:pPr>
              <a:defRPr/>
            </a:pPr>
            <a:endParaRPr lang="en-US" dirty="0"/>
          </a:p>
        </p:txBody>
      </p:sp>
      <p:sp>
        <p:nvSpPr>
          <p:cNvPr id="4101" name="Rectangle 1029"/>
          <p:cNvSpPr>
            <a:spLocks noGrp="1" noChangeArrowheads="1"/>
          </p:cNvSpPr>
          <p:nvPr>
            <p:ph type="sldNum" sz="quarter" idx="3"/>
          </p:nvPr>
        </p:nvSpPr>
        <p:spPr bwMode="auto">
          <a:xfrm>
            <a:off x="5274942" y="6634524"/>
            <a:ext cx="4034160" cy="388576"/>
          </a:xfrm>
          <a:prstGeom prst="rect">
            <a:avLst/>
          </a:prstGeom>
          <a:noFill/>
          <a:ln w="9525">
            <a:noFill/>
            <a:miter lim="800000"/>
            <a:headEnd/>
            <a:tailEnd/>
          </a:ln>
          <a:effectLst/>
        </p:spPr>
        <p:txBody>
          <a:bodyPr vert="horz" wrap="square" lIns="108746" tIns="54373" rIns="108746" bIns="54373" numCol="1" anchor="b" anchorCtr="0" compatLnSpc="1">
            <a:prstTxWarp prst="textNoShape">
              <a:avLst/>
            </a:prstTxWarp>
          </a:bodyPr>
          <a:lstStyle>
            <a:lvl1pPr algn="r" defTabSz="1088589">
              <a:defRPr sz="1400"/>
            </a:lvl1pPr>
          </a:lstStyle>
          <a:p>
            <a:pPr>
              <a:defRPr/>
            </a:pPr>
            <a:fld id="{0FC4507F-8B23-471A-9F68-C1E478A39F03}" type="slidenum">
              <a:rPr lang="en-US"/>
              <a:pPr>
                <a:defRPr/>
              </a:pPr>
              <a:t>‹#›</a:t>
            </a:fld>
            <a:endParaRPr lang="en-US" dirty="0"/>
          </a:p>
        </p:txBody>
      </p:sp>
    </p:spTree>
    <p:extLst>
      <p:ext uri="{BB962C8B-B14F-4D97-AF65-F5344CB8AC3E}">
        <p14:creationId xmlns:p14="http://schemas.microsoft.com/office/powerpoint/2010/main" val="699295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5122"/>
          <p:cNvSpPr>
            <a:spLocks noGrp="1" noChangeArrowheads="1"/>
          </p:cNvSpPr>
          <p:nvPr>
            <p:ph type="hdr" sz="quarter"/>
          </p:nvPr>
        </p:nvSpPr>
        <p:spPr bwMode="auto">
          <a:xfrm>
            <a:off x="1" y="0"/>
            <a:ext cx="4034160" cy="352112"/>
          </a:xfrm>
          <a:prstGeom prst="rect">
            <a:avLst/>
          </a:prstGeom>
          <a:noFill/>
          <a:ln w="9525">
            <a:noFill/>
            <a:miter lim="800000"/>
            <a:headEnd/>
            <a:tailEnd/>
          </a:ln>
          <a:effectLst/>
        </p:spPr>
        <p:txBody>
          <a:bodyPr vert="horz" wrap="square" lIns="92210" tIns="46105" rIns="92210" bIns="46105" numCol="1" anchor="t" anchorCtr="0" compatLnSpc="1">
            <a:prstTxWarp prst="textNoShape">
              <a:avLst/>
            </a:prstTxWarp>
          </a:bodyPr>
          <a:lstStyle>
            <a:lvl1pPr>
              <a:defRPr sz="1200"/>
            </a:lvl1pPr>
          </a:lstStyle>
          <a:p>
            <a:pPr>
              <a:defRPr/>
            </a:pPr>
            <a:endParaRPr lang="en-US" dirty="0"/>
          </a:p>
        </p:txBody>
      </p:sp>
      <p:sp>
        <p:nvSpPr>
          <p:cNvPr id="12291" name="Rectangle 5123"/>
          <p:cNvSpPr>
            <a:spLocks noGrp="1" noChangeArrowheads="1"/>
          </p:cNvSpPr>
          <p:nvPr>
            <p:ph type="dt" idx="1"/>
          </p:nvPr>
        </p:nvSpPr>
        <p:spPr bwMode="auto">
          <a:xfrm>
            <a:off x="5274941" y="0"/>
            <a:ext cx="4031113" cy="352112"/>
          </a:xfrm>
          <a:prstGeom prst="rect">
            <a:avLst/>
          </a:prstGeom>
          <a:noFill/>
          <a:ln w="9525">
            <a:noFill/>
            <a:miter lim="800000"/>
            <a:headEnd/>
            <a:tailEnd/>
          </a:ln>
          <a:effectLst/>
        </p:spPr>
        <p:txBody>
          <a:bodyPr vert="horz" wrap="square" lIns="92210" tIns="46105" rIns="92210" bIns="46105" numCol="1" anchor="t" anchorCtr="0" compatLnSpc="1">
            <a:prstTxWarp prst="textNoShape">
              <a:avLst/>
            </a:prstTxWarp>
          </a:bodyPr>
          <a:lstStyle>
            <a:lvl1pPr algn="r">
              <a:defRPr sz="1200"/>
            </a:lvl1pPr>
          </a:lstStyle>
          <a:p>
            <a:pPr>
              <a:defRPr/>
            </a:pPr>
            <a:endParaRPr lang="en-US" dirty="0"/>
          </a:p>
        </p:txBody>
      </p:sp>
      <p:sp>
        <p:nvSpPr>
          <p:cNvPr id="3076" name="Rectangle 5124"/>
          <p:cNvSpPr>
            <a:spLocks noGrp="1" noRot="1" noChangeAspect="1" noChangeArrowheads="1" noTextEdit="1"/>
          </p:cNvSpPr>
          <p:nvPr>
            <p:ph type="sldImg" idx="2"/>
          </p:nvPr>
        </p:nvSpPr>
        <p:spPr bwMode="auto">
          <a:xfrm>
            <a:off x="3636963" y="527050"/>
            <a:ext cx="2035175" cy="2635250"/>
          </a:xfrm>
          <a:prstGeom prst="rect">
            <a:avLst/>
          </a:prstGeom>
          <a:noFill/>
          <a:ln w="9525">
            <a:solidFill>
              <a:srgbClr val="000000"/>
            </a:solidFill>
            <a:miter lim="800000"/>
            <a:headEnd/>
            <a:tailEnd/>
          </a:ln>
        </p:spPr>
      </p:sp>
      <p:sp>
        <p:nvSpPr>
          <p:cNvPr id="12293" name="Rectangle 5125"/>
          <p:cNvSpPr>
            <a:spLocks noGrp="1" noChangeArrowheads="1"/>
          </p:cNvSpPr>
          <p:nvPr>
            <p:ph type="body" sz="quarter" idx="3"/>
          </p:nvPr>
        </p:nvSpPr>
        <p:spPr bwMode="auto">
          <a:xfrm>
            <a:off x="931254" y="3337706"/>
            <a:ext cx="7446595" cy="3157963"/>
          </a:xfrm>
          <a:prstGeom prst="rect">
            <a:avLst/>
          </a:prstGeom>
          <a:noFill/>
          <a:ln w="9525">
            <a:noFill/>
            <a:miter lim="800000"/>
            <a:headEnd/>
            <a:tailEnd/>
          </a:ln>
          <a:effectLst/>
        </p:spPr>
        <p:txBody>
          <a:bodyPr vert="horz" wrap="square" lIns="92210" tIns="46105" rIns="92210" bIns="46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5126"/>
          <p:cNvSpPr>
            <a:spLocks noGrp="1" noChangeArrowheads="1"/>
          </p:cNvSpPr>
          <p:nvPr>
            <p:ph type="ftr" sz="quarter" idx="4"/>
          </p:nvPr>
        </p:nvSpPr>
        <p:spPr bwMode="auto">
          <a:xfrm>
            <a:off x="1" y="6670990"/>
            <a:ext cx="4034160" cy="350639"/>
          </a:xfrm>
          <a:prstGeom prst="rect">
            <a:avLst/>
          </a:prstGeom>
          <a:noFill/>
          <a:ln w="9525">
            <a:noFill/>
            <a:miter lim="800000"/>
            <a:headEnd/>
            <a:tailEnd/>
          </a:ln>
          <a:effectLst/>
        </p:spPr>
        <p:txBody>
          <a:bodyPr vert="horz" wrap="square" lIns="92210" tIns="46105" rIns="92210" bIns="46105" numCol="1" anchor="b" anchorCtr="0" compatLnSpc="1">
            <a:prstTxWarp prst="textNoShape">
              <a:avLst/>
            </a:prstTxWarp>
          </a:bodyPr>
          <a:lstStyle>
            <a:lvl1pPr>
              <a:defRPr sz="1200"/>
            </a:lvl1pPr>
          </a:lstStyle>
          <a:p>
            <a:pPr>
              <a:defRPr/>
            </a:pPr>
            <a:endParaRPr lang="en-US" dirty="0"/>
          </a:p>
        </p:txBody>
      </p:sp>
      <p:sp>
        <p:nvSpPr>
          <p:cNvPr id="12295" name="Rectangle 5127"/>
          <p:cNvSpPr>
            <a:spLocks noGrp="1" noChangeArrowheads="1"/>
          </p:cNvSpPr>
          <p:nvPr>
            <p:ph type="sldNum" sz="quarter" idx="5"/>
          </p:nvPr>
        </p:nvSpPr>
        <p:spPr bwMode="auto">
          <a:xfrm>
            <a:off x="5274941" y="6670990"/>
            <a:ext cx="4031113" cy="350639"/>
          </a:xfrm>
          <a:prstGeom prst="rect">
            <a:avLst/>
          </a:prstGeom>
          <a:noFill/>
          <a:ln w="9525">
            <a:noFill/>
            <a:miter lim="800000"/>
            <a:headEnd/>
            <a:tailEnd/>
          </a:ln>
          <a:effectLst/>
        </p:spPr>
        <p:txBody>
          <a:bodyPr vert="horz" wrap="square" lIns="92210" tIns="46105" rIns="92210" bIns="46105" numCol="1" anchor="b" anchorCtr="0" compatLnSpc="1">
            <a:prstTxWarp prst="textNoShape">
              <a:avLst/>
            </a:prstTxWarp>
          </a:bodyPr>
          <a:lstStyle>
            <a:lvl1pPr algn="r">
              <a:defRPr sz="1200"/>
            </a:lvl1pPr>
          </a:lstStyle>
          <a:p>
            <a:pPr>
              <a:defRPr/>
            </a:pPr>
            <a:fld id="{B91C4D2C-4E9E-401F-8850-6A9B3AAA150F}" type="slidenum">
              <a:rPr lang="en-US"/>
              <a:pPr>
                <a:defRPr/>
              </a:pPr>
              <a:t>‹#›</a:t>
            </a:fld>
            <a:endParaRPr lang="en-US" dirty="0"/>
          </a:p>
        </p:txBody>
      </p:sp>
    </p:spTree>
    <p:extLst>
      <p:ext uri="{BB962C8B-B14F-4D97-AF65-F5344CB8AC3E}">
        <p14:creationId xmlns:p14="http://schemas.microsoft.com/office/powerpoint/2010/main" val="427719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127"/>
          <p:cNvSpPr>
            <a:spLocks noGrp="1" noChangeArrowheads="1"/>
          </p:cNvSpPr>
          <p:nvPr>
            <p:ph type="sldNum" sz="quarter" idx="5"/>
          </p:nvPr>
        </p:nvSpPr>
        <p:spPr>
          <a:noFill/>
        </p:spPr>
        <p:txBody>
          <a:bodyPr/>
          <a:lstStyle/>
          <a:p>
            <a:fld id="{FEEA1AA9-7F33-40BF-A346-8E00384167B1}" type="slidenum">
              <a:rPr lang="en-US" smtClean="0"/>
              <a:pPr/>
              <a:t>1</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518" y="12498333"/>
            <a:ext cx="26426567" cy="86246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034" y="22798969"/>
            <a:ext cx="21763535" cy="1028147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36CC30-637E-40D7-B63D-5C8875D3836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0B5DA9-B251-42C8-89DA-3223783CE99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1151" y="3575516"/>
            <a:ext cx="6605769" cy="321881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32682" y="3575516"/>
            <a:ext cx="19706725" cy="321881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1C3B48-3D13-4EC2-94F3-898BBFFBFFF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E6965B-9D0D-43B5-A7A4-B074FCD6127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066" y="25854875"/>
            <a:ext cx="26425403" cy="7990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56066" y="17053442"/>
            <a:ext cx="26425403" cy="880143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4EBC8E-F85A-4F15-861A-C70E23B10F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32681" y="11625217"/>
            <a:ext cx="13155665" cy="241384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00091" y="11625217"/>
            <a:ext cx="13156829" cy="241384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8012F98-F19A-479B-9F42-A8DE9DAE495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3957" y="1612071"/>
            <a:ext cx="27981687" cy="6703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3957" y="9005870"/>
            <a:ext cx="13737671" cy="3754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53957" y="12760267"/>
            <a:ext cx="13737671" cy="231801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316" y="9005870"/>
            <a:ext cx="13742327" cy="3754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793316" y="12760267"/>
            <a:ext cx="13742327" cy="231801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34941EB-7AA8-49D1-9B10-CFD3CF6165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A2D017E-281E-4D95-9202-4FA4DCEE11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B1E7DE-0AE7-49EB-B1D6-E89A45BC4FB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3957" y="1601423"/>
            <a:ext cx="10229339" cy="681882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154615" y="1601422"/>
            <a:ext cx="17381029" cy="343390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3957" y="8420244"/>
            <a:ext cx="10229339" cy="275201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5B3FBEE-9EF6-4F74-8D0A-283716B53F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604" y="28163308"/>
            <a:ext cx="18654458" cy="33242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093604" y="3594682"/>
            <a:ext cx="18654458" cy="241405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93604" y="31487536"/>
            <a:ext cx="18654458" cy="47233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8D127F-9309-413F-AC29-187D79D8D11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332038" y="3575050"/>
            <a:ext cx="26425525" cy="6707188"/>
          </a:xfrm>
          <a:prstGeom prst="rect">
            <a:avLst/>
          </a:prstGeom>
          <a:noFill/>
          <a:ln w="9525">
            <a:noFill/>
            <a:miter lim="800000"/>
            <a:headEnd/>
            <a:tailEnd/>
          </a:ln>
        </p:spPr>
        <p:txBody>
          <a:bodyPr vert="horz" wrap="square" lIns="71817" tIns="35909" rIns="71817" bIns="35909"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332038" y="11625263"/>
            <a:ext cx="26425525" cy="24137937"/>
          </a:xfrm>
          <a:prstGeom prst="rect">
            <a:avLst/>
          </a:prstGeom>
          <a:noFill/>
          <a:ln w="9525">
            <a:noFill/>
            <a:miter lim="800000"/>
            <a:headEnd/>
            <a:tailEnd/>
          </a:ln>
        </p:spPr>
        <p:txBody>
          <a:bodyPr vert="horz" wrap="square" lIns="71817" tIns="35909" rIns="71817" bIns="359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332038" y="36658550"/>
            <a:ext cx="6477000" cy="2681288"/>
          </a:xfrm>
          <a:prstGeom prst="rect">
            <a:avLst/>
          </a:prstGeom>
          <a:noFill/>
          <a:ln w="9525">
            <a:noFill/>
            <a:miter lim="800000"/>
            <a:headEnd/>
            <a:tailEnd/>
          </a:ln>
          <a:effectLst/>
        </p:spPr>
        <p:txBody>
          <a:bodyPr vert="horz" wrap="square" lIns="71817" tIns="35909" rIns="71817" bIns="35909" numCol="1" anchor="t" anchorCtr="0" compatLnSpc="1">
            <a:prstTxWarp prst="textNoShape">
              <a:avLst/>
            </a:prstTxWarp>
          </a:bodyPr>
          <a:lstStyle>
            <a:lvl1pPr>
              <a:defRPr sz="1200"/>
            </a:lvl1pPr>
          </a:lstStyle>
          <a:p>
            <a:pPr>
              <a:defRPr/>
            </a:pPr>
            <a:endParaRPr lang="en-US" dirty="0"/>
          </a:p>
        </p:txBody>
      </p:sp>
      <p:sp>
        <p:nvSpPr>
          <p:cNvPr id="1029" name="Rectangle 5"/>
          <p:cNvSpPr>
            <a:spLocks noGrp="1" noChangeArrowheads="1"/>
          </p:cNvSpPr>
          <p:nvPr>
            <p:ph type="ftr" sz="quarter" idx="3"/>
          </p:nvPr>
        </p:nvSpPr>
        <p:spPr bwMode="auto">
          <a:xfrm>
            <a:off x="10621963" y="36658550"/>
            <a:ext cx="9845675" cy="2681288"/>
          </a:xfrm>
          <a:prstGeom prst="rect">
            <a:avLst/>
          </a:prstGeom>
          <a:noFill/>
          <a:ln w="9525">
            <a:noFill/>
            <a:miter lim="800000"/>
            <a:headEnd/>
            <a:tailEnd/>
          </a:ln>
          <a:effectLst/>
        </p:spPr>
        <p:txBody>
          <a:bodyPr vert="horz" wrap="square" lIns="71817" tIns="35909" rIns="71817" bIns="35909" numCol="1" anchor="t" anchorCtr="0" compatLnSpc="1">
            <a:prstTxWarp prst="textNoShape">
              <a:avLst/>
            </a:prstTxWarp>
          </a:bodyPr>
          <a:lstStyle>
            <a:lvl1pPr algn="ctr">
              <a:defRPr sz="1200"/>
            </a:lvl1pPr>
          </a:lstStyle>
          <a:p>
            <a:pPr>
              <a:defRPr/>
            </a:pPr>
            <a:endParaRPr lang="en-US" dirty="0"/>
          </a:p>
        </p:txBody>
      </p:sp>
      <p:sp>
        <p:nvSpPr>
          <p:cNvPr id="1030" name="Rectangle 6"/>
          <p:cNvSpPr>
            <a:spLocks noGrp="1" noChangeArrowheads="1"/>
          </p:cNvSpPr>
          <p:nvPr>
            <p:ph type="sldNum" sz="quarter" idx="4"/>
          </p:nvPr>
        </p:nvSpPr>
        <p:spPr bwMode="auto">
          <a:xfrm>
            <a:off x="22280563" y="36658550"/>
            <a:ext cx="6477000" cy="2681288"/>
          </a:xfrm>
          <a:prstGeom prst="rect">
            <a:avLst/>
          </a:prstGeom>
          <a:noFill/>
          <a:ln w="9525">
            <a:noFill/>
            <a:miter lim="800000"/>
            <a:headEnd/>
            <a:tailEnd/>
          </a:ln>
          <a:effectLst/>
        </p:spPr>
        <p:txBody>
          <a:bodyPr vert="horz" wrap="square" lIns="71817" tIns="35909" rIns="71817" bIns="35909" numCol="1" anchor="t" anchorCtr="0" compatLnSpc="1">
            <a:prstTxWarp prst="textNoShape">
              <a:avLst/>
            </a:prstTxWarp>
          </a:bodyPr>
          <a:lstStyle>
            <a:lvl1pPr algn="r">
              <a:defRPr sz="1200"/>
            </a:lvl1pPr>
          </a:lstStyle>
          <a:p>
            <a:pPr>
              <a:defRPr/>
            </a:pPr>
            <a:fld id="{C650ED05-D7F8-4677-B815-3790BF0786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20725" rtl="0" eaLnBrk="0" fontAlgn="base" hangingPunct="0">
        <a:spcBef>
          <a:spcPct val="0"/>
        </a:spcBef>
        <a:spcAft>
          <a:spcPct val="0"/>
        </a:spcAft>
        <a:defRPr sz="3700">
          <a:solidFill>
            <a:schemeClr val="tx2"/>
          </a:solidFill>
          <a:latin typeface="+mj-lt"/>
          <a:ea typeface="+mj-ea"/>
          <a:cs typeface="+mj-cs"/>
        </a:defRPr>
      </a:lvl1pPr>
      <a:lvl2pPr algn="ctr" defTabSz="720725" rtl="0" eaLnBrk="0" fontAlgn="base" hangingPunct="0">
        <a:spcBef>
          <a:spcPct val="0"/>
        </a:spcBef>
        <a:spcAft>
          <a:spcPct val="0"/>
        </a:spcAft>
        <a:defRPr sz="3700">
          <a:solidFill>
            <a:schemeClr val="tx2"/>
          </a:solidFill>
          <a:latin typeface="Times New Roman" pitchFamily="18" charset="0"/>
        </a:defRPr>
      </a:lvl2pPr>
      <a:lvl3pPr algn="ctr" defTabSz="720725" rtl="0" eaLnBrk="0" fontAlgn="base" hangingPunct="0">
        <a:spcBef>
          <a:spcPct val="0"/>
        </a:spcBef>
        <a:spcAft>
          <a:spcPct val="0"/>
        </a:spcAft>
        <a:defRPr sz="3700">
          <a:solidFill>
            <a:schemeClr val="tx2"/>
          </a:solidFill>
          <a:latin typeface="Times New Roman" pitchFamily="18" charset="0"/>
        </a:defRPr>
      </a:lvl3pPr>
      <a:lvl4pPr algn="ctr" defTabSz="720725" rtl="0" eaLnBrk="0" fontAlgn="base" hangingPunct="0">
        <a:spcBef>
          <a:spcPct val="0"/>
        </a:spcBef>
        <a:spcAft>
          <a:spcPct val="0"/>
        </a:spcAft>
        <a:defRPr sz="3700">
          <a:solidFill>
            <a:schemeClr val="tx2"/>
          </a:solidFill>
          <a:latin typeface="Times New Roman" pitchFamily="18" charset="0"/>
        </a:defRPr>
      </a:lvl4pPr>
      <a:lvl5pPr algn="ctr" defTabSz="720725" rtl="0" eaLnBrk="0" fontAlgn="base" hangingPunct="0">
        <a:spcBef>
          <a:spcPct val="0"/>
        </a:spcBef>
        <a:spcAft>
          <a:spcPct val="0"/>
        </a:spcAft>
        <a:defRPr sz="3700">
          <a:solidFill>
            <a:schemeClr val="tx2"/>
          </a:solidFill>
          <a:latin typeface="Times New Roman" pitchFamily="18" charset="0"/>
        </a:defRPr>
      </a:lvl5pPr>
      <a:lvl6pPr marL="457200" algn="ctr" defTabSz="720725" rtl="0" fontAlgn="base">
        <a:spcBef>
          <a:spcPct val="0"/>
        </a:spcBef>
        <a:spcAft>
          <a:spcPct val="0"/>
        </a:spcAft>
        <a:defRPr sz="3700">
          <a:solidFill>
            <a:schemeClr val="tx2"/>
          </a:solidFill>
          <a:latin typeface="Times New Roman" pitchFamily="18" charset="0"/>
        </a:defRPr>
      </a:lvl6pPr>
      <a:lvl7pPr marL="914400" algn="ctr" defTabSz="720725" rtl="0" fontAlgn="base">
        <a:spcBef>
          <a:spcPct val="0"/>
        </a:spcBef>
        <a:spcAft>
          <a:spcPct val="0"/>
        </a:spcAft>
        <a:defRPr sz="3700">
          <a:solidFill>
            <a:schemeClr val="tx2"/>
          </a:solidFill>
          <a:latin typeface="Times New Roman" pitchFamily="18" charset="0"/>
        </a:defRPr>
      </a:lvl7pPr>
      <a:lvl8pPr marL="1371600" algn="ctr" defTabSz="720725" rtl="0" fontAlgn="base">
        <a:spcBef>
          <a:spcPct val="0"/>
        </a:spcBef>
        <a:spcAft>
          <a:spcPct val="0"/>
        </a:spcAft>
        <a:defRPr sz="3700">
          <a:solidFill>
            <a:schemeClr val="tx2"/>
          </a:solidFill>
          <a:latin typeface="Times New Roman" pitchFamily="18" charset="0"/>
        </a:defRPr>
      </a:lvl8pPr>
      <a:lvl9pPr marL="1828800" algn="ctr" defTabSz="720725" rtl="0" fontAlgn="base">
        <a:spcBef>
          <a:spcPct val="0"/>
        </a:spcBef>
        <a:spcAft>
          <a:spcPct val="0"/>
        </a:spcAft>
        <a:defRPr sz="3700">
          <a:solidFill>
            <a:schemeClr val="tx2"/>
          </a:solidFill>
          <a:latin typeface="Times New Roman" pitchFamily="18" charset="0"/>
        </a:defRPr>
      </a:lvl9pPr>
    </p:titleStyle>
    <p:bodyStyle>
      <a:lvl1pPr marL="269875" indent="-269875" algn="l" defTabSz="720725" rtl="0" eaLnBrk="0" fontAlgn="base" hangingPunct="0">
        <a:spcBef>
          <a:spcPct val="20000"/>
        </a:spcBef>
        <a:spcAft>
          <a:spcPct val="0"/>
        </a:spcAft>
        <a:buChar char="•"/>
        <a:defRPr sz="2500">
          <a:solidFill>
            <a:schemeClr val="tx1"/>
          </a:solidFill>
          <a:latin typeface="+mn-lt"/>
          <a:ea typeface="+mn-ea"/>
          <a:cs typeface="+mn-cs"/>
        </a:defRPr>
      </a:lvl1pPr>
      <a:lvl2pPr marL="584200" indent="-223838" algn="l" defTabSz="720725" rtl="0" eaLnBrk="0" fontAlgn="base" hangingPunct="0">
        <a:spcBef>
          <a:spcPct val="20000"/>
        </a:spcBef>
        <a:spcAft>
          <a:spcPct val="0"/>
        </a:spcAft>
        <a:buChar char="–"/>
        <a:defRPr sz="2100">
          <a:solidFill>
            <a:schemeClr val="tx1"/>
          </a:solidFill>
          <a:latin typeface="+mn-lt"/>
        </a:defRPr>
      </a:lvl2pPr>
      <a:lvl3pPr marL="898525" indent="-177800" algn="l" defTabSz="720725" rtl="0" eaLnBrk="0" fontAlgn="base" hangingPunct="0">
        <a:spcBef>
          <a:spcPct val="20000"/>
        </a:spcBef>
        <a:spcAft>
          <a:spcPct val="0"/>
        </a:spcAft>
        <a:buChar char="•"/>
        <a:defRPr sz="2100">
          <a:solidFill>
            <a:schemeClr val="tx1"/>
          </a:solidFill>
          <a:latin typeface="+mn-lt"/>
        </a:defRPr>
      </a:lvl3pPr>
      <a:lvl4pPr marL="1258888" indent="-184150" algn="l" defTabSz="720725" rtl="0" eaLnBrk="0" fontAlgn="base" hangingPunct="0">
        <a:spcBef>
          <a:spcPct val="20000"/>
        </a:spcBef>
        <a:spcAft>
          <a:spcPct val="0"/>
        </a:spcAft>
        <a:buChar char="–"/>
        <a:defRPr sz="1600">
          <a:solidFill>
            <a:schemeClr val="tx1"/>
          </a:solidFill>
          <a:latin typeface="+mn-lt"/>
        </a:defRPr>
      </a:lvl4pPr>
      <a:lvl5pPr marL="1620838" indent="-185738" algn="l" defTabSz="720725" rtl="0" eaLnBrk="0" fontAlgn="base" hangingPunct="0">
        <a:spcBef>
          <a:spcPct val="20000"/>
        </a:spcBef>
        <a:spcAft>
          <a:spcPct val="0"/>
        </a:spcAft>
        <a:buChar char="»"/>
        <a:defRPr sz="1600">
          <a:solidFill>
            <a:schemeClr val="tx1"/>
          </a:solidFill>
          <a:latin typeface="+mn-lt"/>
        </a:defRPr>
      </a:lvl5pPr>
      <a:lvl6pPr marL="2078038" indent="-185738" algn="l" defTabSz="720725" rtl="0" fontAlgn="base">
        <a:spcBef>
          <a:spcPct val="20000"/>
        </a:spcBef>
        <a:spcAft>
          <a:spcPct val="0"/>
        </a:spcAft>
        <a:buChar char="»"/>
        <a:defRPr sz="1600">
          <a:solidFill>
            <a:schemeClr val="tx1"/>
          </a:solidFill>
          <a:latin typeface="+mn-lt"/>
        </a:defRPr>
      </a:lvl6pPr>
      <a:lvl7pPr marL="2535238" indent="-185738" algn="l" defTabSz="720725" rtl="0" fontAlgn="base">
        <a:spcBef>
          <a:spcPct val="20000"/>
        </a:spcBef>
        <a:spcAft>
          <a:spcPct val="0"/>
        </a:spcAft>
        <a:buChar char="»"/>
        <a:defRPr sz="1600">
          <a:solidFill>
            <a:schemeClr val="tx1"/>
          </a:solidFill>
          <a:latin typeface="+mn-lt"/>
        </a:defRPr>
      </a:lvl7pPr>
      <a:lvl8pPr marL="2992438" indent="-185738" algn="l" defTabSz="720725" rtl="0" fontAlgn="base">
        <a:spcBef>
          <a:spcPct val="20000"/>
        </a:spcBef>
        <a:spcAft>
          <a:spcPct val="0"/>
        </a:spcAft>
        <a:buChar char="»"/>
        <a:defRPr sz="1600">
          <a:solidFill>
            <a:schemeClr val="tx1"/>
          </a:solidFill>
          <a:latin typeface="+mn-lt"/>
        </a:defRPr>
      </a:lvl8pPr>
      <a:lvl9pPr marL="3449638" indent="-185738" algn="l" defTabSz="720725"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notesSlide" Target="../notesSlides/notesSlide1.xml"/><Relationship Id="rId21" Type="http://schemas.openxmlformats.org/officeDocument/2006/relationships/image" Target="../media/image17.png"/><Relationship Id="rId34" Type="http://schemas.openxmlformats.org/officeDocument/2006/relationships/image" Target="../media/image30.png"/><Relationship Id="rId7" Type="http://schemas.openxmlformats.org/officeDocument/2006/relationships/image" Target="../media/image1.wmf"/><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png"/><Relationship Id="rId2" Type="http://schemas.openxmlformats.org/officeDocument/2006/relationships/slideLayout" Target="../slideLayouts/slideLayout7.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png"/><Relationship Id="rId24" Type="http://schemas.openxmlformats.org/officeDocument/2006/relationships/image" Target="../media/image20.png"/><Relationship Id="rId32" Type="http://schemas.openxmlformats.org/officeDocument/2006/relationships/image" Target="../media/image28.png"/><Relationship Id="rId5" Type="http://schemas.openxmlformats.org/officeDocument/2006/relationships/image" Target="../media/image3.wmf"/><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F9F4">
            <a:alpha val="0"/>
          </a:srgbClr>
        </a:solidFill>
        <a:effectLst/>
      </p:bgPr>
    </p:bg>
    <p:spTree>
      <p:nvGrpSpPr>
        <p:cNvPr id="1" name=""/>
        <p:cNvGrpSpPr/>
        <p:nvPr/>
      </p:nvGrpSpPr>
      <p:grpSpPr>
        <a:xfrm>
          <a:off x="0" y="0"/>
          <a:ext cx="0" cy="0"/>
          <a:chOff x="0" y="0"/>
          <a:chExt cx="0" cy="0"/>
        </a:xfrm>
      </p:grpSpPr>
      <p:sp>
        <p:nvSpPr>
          <p:cNvPr id="146" name="AutoShape 3862"/>
          <p:cNvSpPr>
            <a:spLocks noChangeArrowheads="1"/>
          </p:cNvSpPr>
          <p:nvPr/>
        </p:nvSpPr>
        <p:spPr bwMode="auto">
          <a:xfrm>
            <a:off x="22046653" y="21540682"/>
            <a:ext cx="8874930" cy="6718963"/>
          </a:xfrm>
          <a:prstGeom prst="roundRect">
            <a:avLst>
              <a:gd name="adj" fmla="val 2995"/>
            </a:avLst>
          </a:prstGeom>
          <a:solidFill>
            <a:srgbClr val="FF66FF"/>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4000" b="1" dirty="0" smtClean="0">
                <a:solidFill>
                  <a:srgbClr val="000000"/>
                </a:solidFill>
                <a:latin typeface="Arial" charset="0"/>
              </a:rPr>
              <a:t>Experiment Results at ALS</a:t>
            </a:r>
            <a:endParaRPr lang="en-US" altLang="en-US" sz="4000" b="1" dirty="0" smtClean="0">
              <a:solidFill>
                <a:srgbClr val="000000"/>
              </a:solidFill>
              <a:latin typeface="Arial" charset="0"/>
            </a:endParaRPr>
          </a:p>
        </p:txBody>
      </p:sp>
      <p:sp>
        <p:nvSpPr>
          <p:cNvPr id="113" name="AutoShape 3863"/>
          <p:cNvSpPr>
            <a:spLocks noChangeArrowheads="1"/>
          </p:cNvSpPr>
          <p:nvPr/>
        </p:nvSpPr>
        <p:spPr bwMode="auto">
          <a:xfrm>
            <a:off x="21945600" y="9771783"/>
            <a:ext cx="8874930" cy="11526117"/>
          </a:xfrm>
          <a:prstGeom prst="roundRect">
            <a:avLst>
              <a:gd name="adj" fmla="val 5954"/>
            </a:avLst>
          </a:prstGeom>
          <a:solidFill>
            <a:schemeClr val="accent6">
              <a:lumMod val="40000"/>
              <a:lumOff val="60000"/>
            </a:schemeClr>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800"/>
              </a:spcAft>
            </a:pPr>
            <a:r>
              <a:rPr lang="en-US" altLang="en-US" sz="4000" b="1" dirty="0" smtClean="0">
                <a:latin typeface="Arial" charset="0"/>
                <a:cs typeface="Arial" charset="0"/>
              </a:rPr>
              <a:t>Experiment Results at BECP-II</a:t>
            </a:r>
            <a:endParaRPr lang="en-US" altLang="en-US" sz="4000" dirty="0">
              <a:latin typeface="Arial" charset="0"/>
              <a:cs typeface="Arial" charset="0"/>
            </a:endParaRPr>
          </a:p>
          <a:p>
            <a:pPr eaLnBrk="1" hangingPunct="1"/>
            <a:endParaRPr lang="en-US" altLang="en-US" sz="2400" b="1" dirty="0">
              <a:latin typeface="Arial" charset="0"/>
              <a:cs typeface="Arial" charset="0"/>
            </a:endParaRPr>
          </a:p>
          <a:p>
            <a:pPr eaLnBrk="1" hangingPunct="1"/>
            <a:endParaRPr lang="en-US" altLang="en-US" sz="2400"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sz="3000"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p:txBody>
      </p:sp>
      <p:sp>
        <p:nvSpPr>
          <p:cNvPr id="84" name="AutoShape 3863"/>
          <p:cNvSpPr>
            <a:spLocks noChangeArrowheads="1"/>
          </p:cNvSpPr>
          <p:nvPr/>
        </p:nvSpPr>
        <p:spPr bwMode="auto">
          <a:xfrm>
            <a:off x="11065161" y="9771783"/>
            <a:ext cx="10698166" cy="8275586"/>
          </a:xfrm>
          <a:prstGeom prst="roundRect">
            <a:avLst>
              <a:gd name="adj" fmla="val 5954"/>
            </a:avLst>
          </a:prstGeom>
          <a:solidFill>
            <a:srgbClr val="EAEAEA"/>
          </a:solidFill>
          <a:ln w="28575">
            <a:solidFill>
              <a:schemeClr val="bg2"/>
            </a:solidFill>
            <a:round/>
            <a:headEnd/>
            <a:tailEnd/>
          </a:ln>
        </p:spPr>
        <p:txBody>
          <a:bodyPr lIns="274320" tIns="182880" rIns="274320" bIns="182880"/>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4000" b="1" dirty="0">
                <a:latin typeface="Arial" charset="0"/>
                <a:cs typeface="Arial" charset="0"/>
              </a:rPr>
              <a:t>Beam Gap </a:t>
            </a:r>
            <a:r>
              <a:rPr lang="en-US" altLang="en-US" sz="4000" b="1" dirty="0" smtClean="0">
                <a:latin typeface="Arial" charset="0"/>
                <a:cs typeface="Arial" charset="0"/>
              </a:rPr>
              <a:t>Transient in </a:t>
            </a:r>
            <a:r>
              <a:rPr lang="en-US" altLang="en-US" sz="4000" b="1" dirty="0">
                <a:latin typeface="Arial" charset="0"/>
                <a:cs typeface="Arial" charset="0"/>
              </a:rPr>
              <a:t>Steady State</a:t>
            </a:r>
            <a:endParaRPr lang="en-US" altLang="en-US" sz="4000" b="1" dirty="0">
              <a:latin typeface="Arial" charset="0"/>
              <a:cs typeface="Arial" charset="0"/>
            </a:endParaRPr>
          </a:p>
        </p:txBody>
      </p:sp>
      <p:pic>
        <p:nvPicPr>
          <p:cNvPr id="3" name="Picture 52"/>
          <p:cNvPicPr>
            <a:picLocks noChangeAspect="1" noChangeArrowheads="1"/>
          </p:cNvPicPr>
          <p:nvPr/>
        </p:nvPicPr>
        <p:blipFill>
          <a:blip r:embed="rId4" cstate="print"/>
          <a:srcRect/>
          <a:stretch>
            <a:fillRect/>
          </a:stretch>
        </p:blipFill>
        <p:spPr bwMode="auto">
          <a:xfrm>
            <a:off x="184150" y="0"/>
            <a:ext cx="5367338" cy="1677988"/>
          </a:xfrm>
          <a:prstGeom prst="rect">
            <a:avLst/>
          </a:prstGeom>
          <a:noFill/>
          <a:ln w="19050" cap="flat" cmpd="sng">
            <a:noFill/>
            <a:miter lim="800000"/>
            <a:headEnd/>
            <a:tailEnd/>
          </a:ln>
          <a:effectLst/>
        </p:spPr>
      </p:pic>
      <p:sp>
        <p:nvSpPr>
          <p:cNvPr id="1032" name="Text Box 10"/>
          <p:cNvSpPr txBox="1">
            <a:spLocks noChangeArrowheads="1"/>
          </p:cNvSpPr>
          <p:nvPr/>
        </p:nvSpPr>
        <p:spPr bwMode="auto">
          <a:xfrm>
            <a:off x="3299668" y="1409387"/>
            <a:ext cx="25207277" cy="3520683"/>
          </a:xfrm>
          <a:prstGeom prst="rect">
            <a:avLst/>
          </a:prstGeom>
          <a:noFill/>
          <a:ln w="9525">
            <a:noFill/>
            <a:miter lim="800000"/>
            <a:headEnd/>
            <a:tailEnd/>
          </a:ln>
        </p:spPr>
        <p:txBody>
          <a:bodyPr wrap="square" lIns="377672" tIns="188837" rIns="377672" bIns="188837">
            <a:spAutoFit/>
          </a:bodyPr>
          <a:lstStyle/>
          <a:p>
            <a:pPr algn="ctr"/>
            <a:r>
              <a:rPr lang="en-US" sz="4800" b="1" cap="all" dirty="0"/>
              <a:t>Transient Beam Loading due to the Bunch Train Gap and its Compensation Experiments at BEPC-II and ALS*</a:t>
            </a:r>
            <a:endParaRPr lang="en-US" sz="4800" b="1" cap="all" dirty="0" smtClean="0"/>
          </a:p>
          <a:p>
            <a:pPr algn="ctr"/>
            <a:r>
              <a:rPr lang="de-DE" sz="3600" b="1" dirty="0"/>
              <a:t>H. </a:t>
            </a:r>
            <a:r>
              <a:rPr lang="de-DE" sz="3600" b="1" dirty="0" smtClean="0"/>
              <a:t>Wang</a:t>
            </a:r>
            <a:r>
              <a:rPr lang="de-DE" sz="3600" b="1" baseline="30000" dirty="0" smtClean="0"/>
              <a:t>#</a:t>
            </a:r>
            <a:r>
              <a:rPr lang="de-DE" sz="3600" b="1" dirty="0" smtClean="0"/>
              <a:t>, </a:t>
            </a:r>
            <a:r>
              <a:rPr lang="de-DE" sz="3600" b="1" dirty="0"/>
              <a:t>R.A. Rimmer, S. </a:t>
            </a:r>
            <a:r>
              <a:rPr lang="de-DE" sz="3600" b="1" dirty="0" smtClean="0"/>
              <a:t>Wang, Jefferson </a:t>
            </a:r>
            <a:r>
              <a:rPr lang="de-DE" sz="3600" b="1" dirty="0"/>
              <a:t>Lab, Newport News, VA 23606 USA</a:t>
            </a:r>
          </a:p>
          <a:p>
            <a:pPr algn="ctr"/>
            <a:r>
              <a:rPr lang="de-DE" sz="3600" b="1" dirty="0"/>
              <a:t>D. </a:t>
            </a:r>
            <a:r>
              <a:rPr lang="de-DE" sz="3600" b="1" dirty="0" smtClean="0"/>
              <a:t>Teytelman, Dimtel </a:t>
            </a:r>
            <a:r>
              <a:rPr lang="de-DE" sz="3600" b="1" dirty="0"/>
              <a:t>Inc., San Jose, CA 95124, USA</a:t>
            </a:r>
          </a:p>
          <a:p>
            <a:pPr algn="ctr"/>
            <a:r>
              <a:rPr lang="de-DE" sz="3600" b="1" dirty="0"/>
              <a:t>Y. Zhang, J. Yue, J. Dai, J. Xing, Q. </a:t>
            </a:r>
            <a:r>
              <a:rPr lang="de-DE" sz="3600" b="1" dirty="0" smtClean="0"/>
              <a:t>Qin, Institute </a:t>
            </a:r>
            <a:r>
              <a:rPr lang="de-DE" sz="3600" b="1" dirty="0"/>
              <a:t>of High Energy Physics, Beijing 1000049, China</a:t>
            </a:r>
            <a:endParaRPr lang="de-DE" sz="3600" b="1" dirty="0"/>
          </a:p>
        </p:txBody>
      </p:sp>
      <p:sp>
        <p:nvSpPr>
          <p:cNvPr id="1198" name="Text Box 201"/>
          <p:cNvSpPr txBox="1">
            <a:spLocks noChangeArrowheads="1"/>
          </p:cNvSpPr>
          <p:nvPr/>
        </p:nvSpPr>
        <p:spPr bwMode="auto">
          <a:xfrm>
            <a:off x="1256955" y="5420628"/>
            <a:ext cx="28686200" cy="3969819"/>
          </a:xfrm>
          <a:prstGeom prst="roundRect">
            <a:avLst/>
          </a:prstGeom>
          <a:solidFill>
            <a:srgbClr val="CCEEDF"/>
          </a:solidFill>
          <a:ln w="25400">
            <a:solidFill>
              <a:schemeClr val="tx1"/>
            </a:solidFill>
            <a:round/>
            <a:headEnd/>
            <a:tailEnd/>
          </a:ln>
        </p:spPr>
        <p:txBody>
          <a:bodyPr wrap="square" lIns="78684" tIns="39342" rIns="78684" bIns="39342">
            <a:spAutoFit/>
          </a:bodyPr>
          <a:lstStyle/>
          <a:p>
            <a:pPr algn="just" defTabSz="787400">
              <a:spcBef>
                <a:spcPct val="50000"/>
              </a:spcBef>
              <a:defRPr/>
            </a:pPr>
            <a:r>
              <a:rPr lang="en-US" sz="3600" b="1" dirty="0" smtClean="0"/>
              <a:t> Abstract: </a:t>
            </a:r>
            <a:r>
              <a:rPr lang="en-US" sz="3200" b="1" dirty="0"/>
              <a:t>Non-uniform bunch fill patterns in storage rings, driven by the need to provide gaps for beam aborting and ion clearing cause a large beam loading change in the RF cavities. The induced turn-periodic transient in the cavity voltage modulates longitudinal beam properties along the train, such as synchronous position and bunch length. In the EIC design, due to the asymmetric bunch train structure between the electron and the ion beam, such modulation results in shifting collision point and leads to reduced luminosity. We have carried out the beam based experiments at BEPC-II and ALS using bunch-by-bunch diagnostic capabilities of the coupled-bunch feedback systems to study this transient effect. A modulated bunch filling pattern with higher charge density around the gap has been demonstrated to be effective in partially compensating this transient modulation. Details of the experimental setups and the data analysis will be presented to this conference.</a:t>
            </a:r>
            <a:endParaRPr lang="en-US" sz="2600" b="1" dirty="0" smtClean="0">
              <a:latin typeface="+mj-lt"/>
            </a:endParaRPr>
          </a:p>
        </p:txBody>
      </p:sp>
      <p:pic>
        <p:nvPicPr>
          <p:cNvPr id="1054" name="Picture 206"/>
          <p:cNvPicPr>
            <a:picLocks noChangeAspect="1" noChangeArrowheads="1"/>
          </p:cNvPicPr>
          <p:nvPr/>
        </p:nvPicPr>
        <p:blipFill>
          <a:blip r:embed="rId5" cstate="print"/>
          <a:srcRect b="8182"/>
          <a:stretch>
            <a:fillRect/>
          </a:stretch>
        </p:blipFill>
        <p:spPr bwMode="auto">
          <a:xfrm>
            <a:off x="939426" y="37552874"/>
            <a:ext cx="2160588" cy="1931356"/>
          </a:xfrm>
          <a:prstGeom prst="rect">
            <a:avLst/>
          </a:prstGeom>
          <a:noFill/>
          <a:ln w="9525">
            <a:noFill/>
            <a:miter lim="800000"/>
            <a:headEnd/>
            <a:tailEnd/>
          </a:ln>
        </p:spPr>
      </p:pic>
      <p:graphicFrame>
        <p:nvGraphicFramePr>
          <p:cNvPr id="1026" name="Object 203"/>
          <p:cNvGraphicFramePr>
            <a:graphicFrameLocks noChangeAspect="1"/>
          </p:cNvGraphicFramePr>
          <p:nvPr/>
        </p:nvGraphicFramePr>
        <p:xfrm>
          <a:off x="6740525" y="10764838"/>
          <a:ext cx="612775" cy="200025"/>
        </p:xfrm>
        <a:graphic>
          <a:graphicData uri="http://schemas.openxmlformats.org/presentationml/2006/ole">
            <mc:AlternateContent xmlns:mc="http://schemas.openxmlformats.org/markup-compatibility/2006">
              <mc:Choice xmlns:v="urn:schemas-microsoft-com:vml" Requires="v">
                <p:oleObj spid="_x0000_s1368" name="Equation" r:id="rId6" imgW="914400" imgH="164160" progId="">
                  <p:embed/>
                </p:oleObj>
              </mc:Choice>
              <mc:Fallback>
                <p:oleObj name="Equation" r:id="rId6" imgW="914400" imgH="164160" progId="">
                  <p:embed/>
                  <p:pic>
                    <p:nvPicPr>
                      <p:cNvPr id="0" name="Object 2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0525" y="10764838"/>
                        <a:ext cx="6127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8" name="Text Box 502"/>
          <p:cNvSpPr txBox="1">
            <a:spLocks noChangeArrowheads="1"/>
          </p:cNvSpPr>
          <p:nvPr/>
        </p:nvSpPr>
        <p:spPr bwMode="auto">
          <a:xfrm>
            <a:off x="7151688" y="18549938"/>
            <a:ext cx="2208212" cy="461962"/>
          </a:xfrm>
          <a:prstGeom prst="rect">
            <a:avLst/>
          </a:prstGeom>
          <a:noFill/>
          <a:ln w="9525">
            <a:noFill/>
            <a:miter lim="800000"/>
            <a:headEnd/>
            <a:tailEnd/>
          </a:ln>
        </p:spPr>
        <p:txBody>
          <a:bodyPr>
            <a:spAutoFit/>
          </a:bodyPr>
          <a:lstStyle/>
          <a:p>
            <a:pPr>
              <a:spcBef>
                <a:spcPct val="50000"/>
              </a:spcBef>
            </a:pPr>
            <a:endParaRPr lang="en-US" dirty="0"/>
          </a:p>
        </p:txBody>
      </p:sp>
      <p:sp>
        <p:nvSpPr>
          <p:cNvPr id="1059" name="Rectangle 3"/>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0" name="Rectangle 14"/>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1" name="Rectangle 20"/>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2" name="Rectangle 35"/>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3" name="Rectangle 49"/>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4" name="Rectangle 81"/>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5" name="Rectangle 85"/>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pic>
        <p:nvPicPr>
          <p:cNvPr id="1175" name="Picture 460"/>
          <p:cNvPicPr>
            <a:picLocks noChangeAspect="1" noChangeArrowheads="1"/>
          </p:cNvPicPr>
          <p:nvPr/>
        </p:nvPicPr>
        <p:blipFill>
          <a:blip r:embed="rId8" cstate="print"/>
          <a:srcRect/>
          <a:stretch>
            <a:fillRect/>
          </a:stretch>
        </p:blipFill>
        <p:spPr bwMode="auto">
          <a:xfrm>
            <a:off x="27453188" y="38986931"/>
            <a:ext cx="2773362" cy="923925"/>
          </a:xfrm>
          <a:prstGeom prst="rect">
            <a:avLst/>
          </a:prstGeom>
          <a:noFill/>
          <a:ln w="9525">
            <a:noFill/>
            <a:miter lim="800000"/>
            <a:headEnd/>
            <a:tailEnd/>
          </a:ln>
        </p:spPr>
      </p:pic>
      <p:sp>
        <p:nvSpPr>
          <p:cNvPr id="1203" name="Text Box 179"/>
          <p:cNvSpPr txBox="1">
            <a:spLocks noChangeArrowheads="1"/>
          </p:cNvSpPr>
          <p:nvPr/>
        </p:nvSpPr>
        <p:spPr bwMode="auto">
          <a:xfrm>
            <a:off x="790923" y="35386443"/>
            <a:ext cx="9077626" cy="11724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2000" dirty="0" smtClean="0"/>
              <a:t>* </a:t>
            </a:r>
            <a:r>
              <a:rPr lang="en-US" sz="2000" dirty="0"/>
              <a:t>Authored by Jefferson Science Associates, LLC under U.S. DOE Contract No. DE-AC05-06OR23177.</a:t>
            </a:r>
            <a:endParaRPr lang="en-US" sz="2000" dirty="0" smtClean="0"/>
          </a:p>
          <a:p>
            <a:r>
              <a:rPr lang="en-US" sz="2000" baseline="30000" dirty="0" smtClean="0"/>
              <a:t># </a:t>
            </a:r>
            <a:r>
              <a:rPr lang="en-US" sz="2000" dirty="0" smtClean="0"/>
              <a:t> haipeng@jlab.org</a:t>
            </a:r>
            <a:endParaRPr kumimoji="0" lang="en-GB" sz="2000" b="0" i="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ndParaRPr>
          </a:p>
        </p:txBody>
      </p:sp>
      <p:sp>
        <p:nvSpPr>
          <p:cNvPr id="14" name="TextBox 13"/>
          <p:cNvSpPr txBox="1"/>
          <p:nvPr/>
        </p:nvSpPr>
        <p:spPr>
          <a:xfrm>
            <a:off x="14878448" y="5537323"/>
            <a:ext cx="184731" cy="707886"/>
          </a:xfrm>
          <a:prstGeom prst="rect">
            <a:avLst/>
          </a:prstGeom>
          <a:noFill/>
        </p:spPr>
        <p:txBody>
          <a:bodyPr wrap="none" rtlCol="0">
            <a:spAutoFit/>
          </a:bodyPr>
          <a:lstStyle/>
          <a:p>
            <a:endParaRPr lang="en-US" sz="4000" b="1" dirty="0"/>
          </a:p>
        </p:txBody>
      </p:sp>
      <p:sp>
        <p:nvSpPr>
          <p:cNvPr id="5" name="Rectangle 56"/>
          <p:cNvSpPr>
            <a:spLocks noChangeArrowheads="1"/>
          </p:cNvSpPr>
          <p:nvPr/>
        </p:nvSpPr>
        <p:spPr bwMode="auto">
          <a:xfrm>
            <a:off x="0" y="0"/>
            <a:ext cx="3108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63" name="Picture 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6036" y="38058481"/>
            <a:ext cx="2133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4" name="Picture 250" descr="Image result for IPAC 2018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09871" y="37885227"/>
            <a:ext cx="2743200" cy="1474013"/>
          </a:xfrm>
          <a:prstGeom prst="rect">
            <a:avLst/>
          </a:prstGeom>
          <a:noFill/>
          <a:extLst>
            <a:ext uri="{909E8E84-426E-40DD-AFC4-6F175D3DCCD1}">
              <a14:hiddenFill xmlns:a14="http://schemas.microsoft.com/office/drawing/2010/main">
                <a:solidFill>
                  <a:srgbClr val="FFFFFF"/>
                </a:solidFill>
              </a14:hiddenFill>
            </a:ext>
          </a:extLst>
        </p:spPr>
      </p:pic>
      <p:sp>
        <p:nvSpPr>
          <p:cNvPr id="76" name="AutoShape 3863"/>
          <p:cNvSpPr>
            <a:spLocks noChangeArrowheads="1"/>
          </p:cNvSpPr>
          <p:nvPr/>
        </p:nvSpPr>
        <p:spPr bwMode="auto">
          <a:xfrm>
            <a:off x="359345" y="9811294"/>
            <a:ext cx="10384286" cy="9499516"/>
          </a:xfrm>
          <a:prstGeom prst="roundRect">
            <a:avLst>
              <a:gd name="adj" fmla="val 5954"/>
            </a:avLst>
          </a:prstGeom>
          <a:solidFill>
            <a:srgbClr val="EAEAEA"/>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68580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200"/>
              </a:spcAft>
            </a:pPr>
            <a:r>
              <a:rPr lang="en-US" altLang="en-US" sz="4000" b="1" dirty="0">
                <a:latin typeface="Arial" charset="0"/>
                <a:cs typeface="Arial" charset="0"/>
              </a:rPr>
              <a:t>Motivation and Experiment Goals</a:t>
            </a:r>
            <a:endParaRPr lang="en-US" altLang="en-US" sz="4000" dirty="0">
              <a:cs typeface="Arial" charset="0"/>
            </a:endParaRPr>
          </a:p>
        </p:txBody>
      </p:sp>
      <p:sp>
        <p:nvSpPr>
          <p:cNvPr id="109" name="AutoShape 3863"/>
          <p:cNvSpPr>
            <a:spLocks noChangeArrowheads="1"/>
          </p:cNvSpPr>
          <p:nvPr/>
        </p:nvSpPr>
        <p:spPr bwMode="auto">
          <a:xfrm>
            <a:off x="325942" y="19574847"/>
            <a:ext cx="10394449" cy="7673658"/>
          </a:xfrm>
          <a:prstGeom prst="roundRect">
            <a:avLst>
              <a:gd name="adj" fmla="val 5954"/>
            </a:avLst>
          </a:prstGeom>
          <a:solidFill>
            <a:srgbClr val="92D050"/>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68580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200"/>
              </a:spcAft>
            </a:pPr>
            <a:r>
              <a:rPr lang="en-US" altLang="en-US" sz="4000" b="1" dirty="0">
                <a:latin typeface="Arial" charset="0"/>
                <a:cs typeface="Arial" charset="0"/>
              </a:rPr>
              <a:t>Beam Cavity </a:t>
            </a:r>
            <a:r>
              <a:rPr lang="en-US" altLang="en-US" sz="4000" b="1" dirty="0" smtClean="0">
                <a:latin typeface="Arial" charset="0"/>
                <a:cs typeface="Arial" charset="0"/>
              </a:rPr>
              <a:t>Interaction</a:t>
            </a:r>
          </a:p>
        </p:txBody>
      </p:sp>
      <p:sp>
        <p:nvSpPr>
          <p:cNvPr id="114" name="AutoShape 3862"/>
          <p:cNvSpPr>
            <a:spLocks noChangeArrowheads="1"/>
          </p:cNvSpPr>
          <p:nvPr/>
        </p:nvSpPr>
        <p:spPr bwMode="auto">
          <a:xfrm>
            <a:off x="11015306" y="18337955"/>
            <a:ext cx="10698162" cy="6455509"/>
          </a:xfrm>
          <a:prstGeom prst="roundRect">
            <a:avLst>
              <a:gd name="adj" fmla="val 2995"/>
            </a:avLst>
          </a:prstGeom>
          <a:solidFill>
            <a:srgbClr val="85FFF4"/>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4000" b="1" dirty="0" smtClean="0">
                <a:solidFill>
                  <a:srgbClr val="000000"/>
                </a:solidFill>
                <a:latin typeface="Arial" charset="0"/>
              </a:rPr>
              <a:t>BECP-II: High Luminosity Operation </a:t>
            </a:r>
            <a:endParaRPr lang="en-US" altLang="en-US" sz="4000" dirty="0">
              <a:latin typeface="Arial" charset="0"/>
            </a:endParaRPr>
          </a:p>
        </p:txBody>
      </p:sp>
      <p:sp>
        <p:nvSpPr>
          <p:cNvPr id="119" name="AutoShape 3862"/>
          <p:cNvSpPr>
            <a:spLocks noChangeArrowheads="1"/>
          </p:cNvSpPr>
          <p:nvPr/>
        </p:nvSpPr>
        <p:spPr bwMode="auto">
          <a:xfrm>
            <a:off x="22046653" y="34483794"/>
            <a:ext cx="8874930" cy="4299356"/>
          </a:xfrm>
          <a:prstGeom prst="roundRect">
            <a:avLst>
              <a:gd name="adj" fmla="val 2995"/>
            </a:avLst>
          </a:prstGeom>
          <a:solidFill>
            <a:srgbClr val="FFFF00"/>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3200" b="1" dirty="0" smtClean="0">
                <a:solidFill>
                  <a:srgbClr val="000000"/>
                </a:solidFill>
                <a:latin typeface="Arial" charset="0"/>
              </a:rPr>
              <a:t>Conclusions</a:t>
            </a:r>
            <a:endParaRPr lang="en-US" altLang="en-US" sz="3200" b="1" dirty="0">
              <a:solidFill>
                <a:srgbClr val="000000"/>
              </a:solidFill>
              <a:latin typeface="Arial" charset="0"/>
            </a:endParaRPr>
          </a:p>
        </p:txBody>
      </p:sp>
      <p:sp>
        <p:nvSpPr>
          <p:cNvPr id="104" name="AutoShape 3862"/>
          <p:cNvSpPr>
            <a:spLocks noChangeArrowheads="1"/>
          </p:cNvSpPr>
          <p:nvPr/>
        </p:nvSpPr>
        <p:spPr bwMode="auto">
          <a:xfrm>
            <a:off x="11095314" y="25032505"/>
            <a:ext cx="10617158" cy="6454281"/>
          </a:xfrm>
          <a:prstGeom prst="roundRect">
            <a:avLst>
              <a:gd name="adj" fmla="val 2995"/>
            </a:avLst>
          </a:prstGeom>
          <a:solidFill>
            <a:srgbClr val="EAEAEA"/>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3200" b="1" dirty="0">
                <a:solidFill>
                  <a:srgbClr val="000000"/>
                </a:solidFill>
                <a:latin typeface="Arial" charset="0"/>
              </a:rPr>
              <a:t>History of </a:t>
            </a:r>
            <a:r>
              <a:rPr lang="en-US" altLang="en-US" sz="3200" b="1" dirty="0" smtClean="0">
                <a:solidFill>
                  <a:srgbClr val="000000"/>
                </a:solidFill>
                <a:latin typeface="Arial" charset="0"/>
              </a:rPr>
              <a:t>Bunch </a:t>
            </a:r>
            <a:r>
              <a:rPr lang="en-US" altLang="en-US" sz="3200" b="1" dirty="0">
                <a:solidFill>
                  <a:srgbClr val="000000"/>
                </a:solidFill>
                <a:latin typeface="Arial" charset="0"/>
              </a:rPr>
              <a:t>Filling Patterns and Luminosities</a:t>
            </a:r>
            <a:endParaRPr lang="en-US" altLang="en-US" sz="3200" b="1" dirty="0">
              <a:solidFill>
                <a:srgbClr val="000000"/>
              </a:solidFill>
              <a:latin typeface="Arial" charset="0"/>
            </a:endParaRPr>
          </a:p>
        </p:txBody>
      </p:sp>
      <p:sp>
        <p:nvSpPr>
          <p:cNvPr id="106" name="AutoShape 3862"/>
          <p:cNvSpPr>
            <a:spLocks noChangeArrowheads="1"/>
          </p:cNvSpPr>
          <p:nvPr/>
        </p:nvSpPr>
        <p:spPr bwMode="auto">
          <a:xfrm>
            <a:off x="22065053" y="28431184"/>
            <a:ext cx="8874930" cy="5772045"/>
          </a:xfrm>
          <a:prstGeom prst="roundRect">
            <a:avLst>
              <a:gd name="adj" fmla="val 2995"/>
            </a:avLst>
          </a:prstGeom>
          <a:solidFill>
            <a:schemeClr val="accent2">
              <a:lumMod val="20000"/>
              <a:lumOff val="80000"/>
            </a:schemeClr>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4000" b="1" dirty="0" smtClean="0">
                <a:solidFill>
                  <a:srgbClr val="000000"/>
                </a:solidFill>
                <a:latin typeface="Arial" charset="0"/>
              </a:rPr>
              <a:t>BECP-II DF Loop Setup</a:t>
            </a:r>
            <a:endParaRPr lang="en-US" altLang="en-US" sz="4000" b="1" dirty="0">
              <a:solidFill>
                <a:srgbClr val="000000"/>
              </a:solidFill>
              <a:latin typeface="Arial" charset="0"/>
            </a:endParaRPr>
          </a:p>
        </p:txBody>
      </p:sp>
      <p:sp>
        <p:nvSpPr>
          <p:cNvPr id="15" name="TextBox 14"/>
          <p:cNvSpPr txBox="1"/>
          <p:nvPr/>
        </p:nvSpPr>
        <p:spPr>
          <a:xfrm>
            <a:off x="22082731" y="35305275"/>
            <a:ext cx="8680997"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Very successful transient beam loading and beam loss experiment with a large gap at high beam current</a:t>
            </a:r>
          </a:p>
          <a:p>
            <a:pPr marL="342900" indent="-342900">
              <a:buFont typeface="Arial" panose="020B0604020202020204" pitchFamily="34" charset="0"/>
              <a:buChar char="•"/>
            </a:pPr>
            <a:r>
              <a:rPr lang="en-US" sz="2000" dirty="0" smtClean="0"/>
              <a:t>Experimentally confirmed </a:t>
            </a:r>
            <a:r>
              <a:rPr lang="en-US" sz="2000" dirty="0"/>
              <a:t>Robinson instability due to the transient loading phase </a:t>
            </a:r>
            <a:r>
              <a:rPr lang="en-US" sz="2000" dirty="0" smtClean="0"/>
              <a:t>change</a:t>
            </a:r>
          </a:p>
          <a:p>
            <a:pPr marL="342900" indent="-342900">
              <a:buFont typeface="Arial" panose="020B0604020202020204" pitchFamily="34" charset="0"/>
              <a:buChar char="•"/>
            </a:pPr>
            <a:r>
              <a:rPr lang="en-US" sz="2000" dirty="0"/>
              <a:t>Charge density modulation works both at BECP-II and ALS as </a:t>
            </a:r>
            <a:r>
              <a:rPr lang="en-US" sz="2000" dirty="0" smtClean="0"/>
              <a:t>expected</a:t>
            </a:r>
          </a:p>
          <a:p>
            <a:pPr marL="342900" indent="-342900">
              <a:buFont typeface="Arial" panose="020B0604020202020204" pitchFamily="34" charset="0"/>
              <a:buChar char="•"/>
            </a:pPr>
            <a:r>
              <a:rPr lang="en-US" sz="2000" dirty="0" smtClean="0"/>
              <a:t>Both analytical and simulation tools can predict the  bunch train gap transient to the cavity voltage. Such benchmarks can be used for the JLEIC transient feedback system designs</a:t>
            </a:r>
          </a:p>
          <a:p>
            <a:pPr marL="342900" indent="-342900">
              <a:buFont typeface="Arial" panose="020B0604020202020204" pitchFamily="34" charset="0"/>
              <a:buChar char="•"/>
            </a:pPr>
            <a:r>
              <a:rPr lang="en-US" sz="2000" dirty="0" smtClean="0"/>
              <a:t>Phase transients at BECP-II are small and was difficult to measure</a:t>
            </a:r>
          </a:p>
          <a:p>
            <a:pPr marL="342900" indent="-342900">
              <a:buFont typeface="Arial" panose="020B0604020202020204" pitchFamily="34" charset="0"/>
              <a:buChar char="•"/>
            </a:pPr>
            <a:r>
              <a:rPr lang="en-US" sz="2000" dirty="0" smtClean="0"/>
              <a:t> IHEP </a:t>
            </a:r>
            <a:r>
              <a:rPr lang="en-US" sz="2000" dirty="0"/>
              <a:t>will improve the BECP-II SRF cavity and direct feedback systems in order to achieve further higher </a:t>
            </a:r>
            <a:r>
              <a:rPr lang="en-US" sz="2000" dirty="0" smtClean="0"/>
              <a:t>luminosity</a:t>
            </a:r>
          </a:p>
        </p:txBody>
      </p:sp>
      <p:pic>
        <p:nvPicPr>
          <p:cNvPr id="1328" name="Picture 3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17966" y="113462"/>
            <a:ext cx="52673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3" name="Picture 3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32646" y="1409387"/>
            <a:ext cx="20383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90923" y="11019047"/>
            <a:ext cx="9482705" cy="7848302"/>
          </a:xfrm>
          <a:prstGeom prst="rect">
            <a:avLst/>
          </a:prstGeom>
          <a:noFill/>
        </p:spPr>
        <p:txBody>
          <a:bodyPr wrap="square" rtlCol="0">
            <a:spAutoFit/>
          </a:bodyPr>
          <a:lstStyle/>
          <a:p>
            <a:pPr marL="171450" indent="-171450">
              <a:buFont typeface="Arial" panose="020B0604020202020204" pitchFamily="34" charset="0"/>
              <a:buChar char="•"/>
            </a:pPr>
            <a:r>
              <a:rPr lang="en-US" dirty="0"/>
              <a:t>Electron bunch train structure changes in the collider ring like a gap for beam aborting and ion clearing,  charge variation from bunch to bunch, the phase slippage due to injection or beam optic abbreviation can cause a large beam loading change to the (S)RF cavity and feedback control system</a:t>
            </a:r>
          </a:p>
          <a:p>
            <a:pPr marL="171450" indent="-171450">
              <a:buFont typeface="Arial" panose="020B0604020202020204" pitchFamily="34" charset="0"/>
              <a:buChar char="•"/>
            </a:pPr>
            <a:r>
              <a:rPr lang="en-US" dirty="0"/>
              <a:t>The induced cavity voltage change can also cause the longitudinal beam dynamic change, such as the beam bunch centroid deviation from synchrotron phase and Robinson instability</a:t>
            </a:r>
          </a:p>
          <a:p>
            <a:pPr marL="171450" indent="-171450">
              <a:buFont typeface="Arial" panose="020B0604020202020204" pitchFamily="34" charset="0"/>
              <a:buChar char="•"/>
            </a:pPr>
            <a:r>
              <a:rPr lang="en-US" dirty="0"/>
              <a:t>In the EIC design, due to the asymmetric bunch train structure between the electron and ion beam. The collision luminosity could be also reduced due to such transient beam loading</a:t>
            </a:r>
          </a:p>
          <a:p>
            <a:pPr marL="171450" indent="-171450">
              <a:buFont typeface="Arial" panose="020B0604020202020204" pitchFamily="34" charset="0"/>
              <a:buChar char="•"/>
            </a:pPr>
            <a:r>
              <a:rPr lang="en-US" dirty="0"/>
              <a:t>We have studied the longitudinal beam instability in steady states with open loop (Robinson model) and with feedback loops (Pederson and </a:t>
            </a:r>
            <a:r>
              <a:rPr lang="en-US" dirty="0" err="1"/>
              <a:t>Heifets</a:t>
            </a:r>
            <a:r>
              <a:rPr lang="en-US" dirty="0"/>
              <a:t> models). </a:t>
            </a:r>
          </a:p>
          <a:p>
            <a:pPr marL="171450" indent="-171450">
              <a:buFont typeface="Arial" panose="020B0604020202020204" pitchFamily="34" charset="0"/>
              <a:buChar char="•"/>
            </a:pPr>
            <a:r>
              <a:rPr lang="en-US" dirty="0"/>
              <a:t>We also carried out beam loading experiment at BECP-II with a direct feedback for different bunch filling pattern at IHEP. The beam gap transient detection and compensation by uneven bunch charge techniques have been also investigated experimentally.</a:t>
            </a:r>
          </a:p>
          <a:p>
            <a:pPr marL="171450" indent="-171450">
              <a:buFont typeface="Arial" panose="020B0604020202020204" pitchFamily="34" charset="0"/>
              <a:buChar char="•"/>
            </a:pPr>
            <a:r>
              <a:rPr lang="en-US" dirty="0"/>
              <a:t>We used </a:t>
            </a:r>
            <a:r>
              <a:rPr lang="en-US" dirty="0" err="1"/>
              <a:t>Dimtel’s</a:t>
            </a:r>
            <a:r>
              <a:rPr lang="en-US" dirty="0"/>
              <a:t> bunch-by-bunch feedback system to diagnose both transient response and the beam loss due to unknown  instability which had limited the BECP-II to achieve the highest luminosity.</a:t>
            </a:r>
          </a:p>
        </p:txBody>
      </p:sp>
      <p:pic>
        <p:nvPicPr>
          <p:cNvPr id="74"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8137" b="6147"/>
          <a:stretch/>
        </p:blipFill>
        <p:spPr bwMode="auto">
          <a:xfrm>
            <a:off x="6050411" y="20950282"/>
            <a:ext cx="43719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 name="Picture 3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2153" y="23584996"/>
            <a:ext cx="4181475"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7"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0923" y="20955449"/>
            <a:ext cx="4938713"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AutoShape 3863"/>
          <p:cNvSpPr>
            <a:spLocks noChangeArrowheads="1"/>
          </p:cNvSpPr>
          <p:nvPr/>
        </p:nvSpPr>
        <p:spPr bwMode="auto">
          <a:xfrm>
            <a:off x="325942" y="27467002"/>
            <a:ext cx="10394449" cy="7486147"/>
          </a:xfrm>
          <a:prstGeom prst="roundRect">
            <a:avLst>
              <a:gd name="adj" fmla="val 5954"/>
            </a:avLst>
          </a:prstGeom>
          <a:solidFill>
            <a:srgbClr val="92D050"/>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68580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200"/>
              </a:spcAft>
            </a:pPr>
            <a:r>
              <a:rPr lang="en-US" altLang="en-US" sz="4000" b="1" dirty="0">
                <a:latin typeface="Arial" charset="0"/>
                <a:cs typeface="Arial" charset="0"/>
              </a:rPr>
              <a:t>Beam </a:t>
            </a:r>
            <a:r>
              <a:rPr lang="en-US" altLang="en-US" sz="4000" b="1" dirty="0" smtClean="0">
                <a:latin typeface="Arial" charset="0"/>
                <a:cs typeface="Arial" charset="0"/>
              </a:rPr>
              <a:t>Loading Transient</a:t>
            </a:r>
          </a:p>
        </p:txBody>
      </p:sp>
      <p:pic>
        <p:nvPicPr>
          <p:cNvPr id="1338" name="Picture 3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4001" y="28703403"/>
            <a:ext cx="3657600" cy="31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 name="Picture 3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4001" y="31837444"/>
            <a:ext cx="36576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 name="Picture 3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753" y="28999778"/>
            <a:ext cx="5486400" cy="564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 name="Picture 3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859751" y="13168216"/>
            <a:ext cx="4572000" cy="463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 name="Picture 3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554408" y="13885221"/>
            <a:ext cx="4572000" cy="34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p:cNvSpPr txBox="1"/>
          <p:nvPr/>
        </p:nvSpPr>
        <p:spPr>
          <a:xfrm>
            <a:off x="11813264" y="10985664"/>
            <a:ext cx="4692054" cy="369332"/>
          </a:xfrm>
          <a:prstGeom prst="rect">
            <a:avLst/>
          </a:prstGeom>
          <a:noFill/>
        </p:spPr>
        <p:txBody>
          <a:bodyPr wrap="none" rtlCol="0">
            <a:spAutoFit/>
          </a:bodyPr>
          <a:lstStyle/>
          <a:p>
            <a:r>
              <a:rPr lang="en-US" dirty="0" smtClean="0"/>
              <a:t>Voltage difference induced across a bunch train:</a:t>
            </a:r>
            <a:endParaRPr lang="en-US" dirty="0"/>
          </a:p>
        </p:txBody>
      </p:sp>
      <mc:AlternateContent xmlns:mc="http://schemas.openxmlformats.org/markup-compatibility/2006">
        <mc:Choice xmlns:a14="http://schemas.microsoft.com/office/drawing/2010/main" Requires="a14">
          <p:sp>
            <p:nvSpPr>
              <p:cNvPr id="116" name="TextBox 115"/>
              <p:cNvSpPr txBox="1"/>
              <p:nvPr/>
            </p:nvSpPr>
            <p:spPr>
              <a:xfrm>
                <a:off x="11419370" y="11412866"/>
                <a:ext cx="6553200" cy="101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sSub>
                            <m:sSubPr>
                              <m:ctrlPr>
                                <a:rPr lang="en-US" i="1">
                                  <a:latin typeface="Cambria Math"/>
                                </a:rPr>
                              </m:ctrlPr>
                            </m:sSubPr>
                            <m:e>
                              <m:sSubSup>
                                <m:sSubSupPr>
                                  <m:ctrlPr>
                                    <a:rPr lang="en-US" i="1">
                                      <a:latin typeface="Cambria Math"/>
                                    </a:rPr>
                                  </m:ctrlPr>
                                </m:sSubSupPr>
                                <m:e>
                                  <m:sSub>
                                    <m:sSubPr>
                                      <m:ctrlPr>
                                        <a:rPr lang="en-US" i="1">
                                          <a:latin typeface="Cambria Math"/>
                                        </a:rPr>
                                      </m:ctrlPr>
                                    </m:sSubPr>
                                    <m:e>
                                      <m:acc>
                                        <m:accPr>
                                          <m:chr m:val="̃"/>
                                          <m:ctrlPr>
                                            <a:rPr lang="en-US" i="1">
                                              <a:latin typeface="Cambria Math"/>
                                            </a:rPr>
                                          </m:ctrlPr>
                                        </m:accPr>
                                        <m:e>
                                          <m:r>
                                            <a:rPr lang="en-US" i="1">
                                              <a:latin typeface="Cambria Math"/>
                                            </a:rPr>
                                            <m:t>𝑉</m:t>
                                          </m:r>
                                        </m:e>
                                      </m:acc>
                                    </m:e>
                                    <m:sub>
                                      <m:r>
                                        <a:rPr lang="en-US" i="1">
                                          <a:latin typeface="Cambria Math"/>
                                        </a:rPr>
                                        <m:t>𝑏</m:t>
                                      </m:r>
                                    </m:sub>
                                  </m:sSub>
                                </m:e>
                                <m:sub/>
                                <m:sup>
                                  <m:r>
                                    <a:rPr lang="en-US" i="1">
                                      <a:latin typeface="Cambria Math"/>
                                    </a:rPr>
                                    <m:t>𝑁</m:t>
                                  </m:r>
                                </m:sup>
                              </m:sSubSup>
                              <m:r>
                                <a:rPr lang="en-US" i="1">
                                  <a:latin typeface="Cambria Math"/>
                                </a:rPr>
                                <m:t>−</m:t>
                              </m:r>
                              <m:acc>
                                <m:accPr>
                                  <m:chr m:val="̃"/>
                                  <m:ctrlPr>
                                    <a:rPr lang="en-US" i="1">
                                      <a:latin typeface="Cambria Math"/>
                                    </a:rPr>
                                  </m:ctrlPr>
                                </m:accPr>
                                <m:e>
                                  <m:r>
                                    <a:rPr lang="en-US" i="1">
                                      <a:latin typeface="Cambria Math"/>
                                    </a:rPr>
                                    <m:t> </m:t>
                                  </m:r>
                                  <m:r>
                                    <a:rPr lang="en-US" i="1">
                                      <a:latin typeface="Cambria Math"/>
                                    </a:rPr>
                                    <m:t>𝑉</m:t>
                                  </m:r>
                                </m:e>
                              </m:acc>
                            </m:e>
                            <m:sub>
                              <m:r>
                                <a:rPr lang="en-US" i="1">
                                  <a:latin typeface="Cambria Math"/>
                                </a:rPr>
                                <m:t>𝑏</m:t>
                              </m:r>
                            </m:sub>
                          </m:sSub>
                        </m:e>
                        <m:sub/>
                        <m:sup>
                          <m:r>
                            <a:rPr lang="en-US" i="1">
                              <a:latin typeface="Cambria Math"/>
                            </a:rPr>
                            <m:t>1</m:t>
                          </m:r>
                        </m:sup>
                      </m:sSubSup>
                      <m:r>
                        <a:rPr lang="en-US" i="1">
                          <a:latin typeface="Cambria Math"/>
                        </a:rPr>
                        <m:t>=</m:t>
                      </m:r>
                      <m:r>
                        <a:rPr lang="en-US">
                          <a:latin typeface="Cambria Math"/>
                        </a:rPr>
                        <m:t>−2</m:t>
                      </m:r>
                      <m:r>
                        <m:rPr>
                          <m:sty m:val="p"/>
                        </m:rPr>
                        <a:rPr lang="en-US">
                          <a:latin typeface="Cambria Math"/>
                        </a:rPr>
                        <m:t>kq</m:t>
                      </m:r>
                      <m:f>
                        <m:fPr>
                          <m:ctrlPr>
                            <a:rPr lang="en-US" i="1">
                              <a:latin typeface="Cambria Math"/>
                            </a:rPr>
                          </m:ctrlPr>
                        </m:fPr>
                        <m:num>
                          <m:r>
                            <a:rPr lang="en-US" i="1">
                              <a:latin typeface="Cambria Math"/>
                            </a:rPr>
                            <m:t>𝑠𝑖𝑛</m:t>
                          </m:r>
                          <m:f>
                            <m:fPr>
                              <m:ctrlPr>
                                <a:rPr lang="en-US" i="1">
                                  <a:latin typeface="Cambria Math"/>
                                </a:rPr>
                              </m:ctrlPr>
                            </m:fPr>
                            <m:num>
                              <m:r>
                                <a:rPr lang="en-US" i="1">
                                  <a:latin typeface="Cambria Math"/>
                                </a:rPr>
                                <m:t>1</m:t>
                              </m:r>
                            </m:num>
                            <m:den>
                              <m:r>
                                <a:rPr lang="en-US" i="1">
                                  <a:latin typeface="Cambria Math"/>
                                </a:rPr>
                                <m:t>2</m:t>
                              </m:r>
                            </m:den>
                          </m:f>
                          <m:sSub>
                            <m:sSubPr>
                              <m:ctrlPr>
                                <a:rPr lang="en-US" i="1">
                                  <a:latin typeface="Cambria Math"/>
                                </a:rPr>
                              </m:ctrlPr>
                            </m:sSubPr>
                            <m:e>
                              <m:r>
                                <a:rPr lang="en-US" i="1">
                                  <a:latin typeface="Cambria Math"/>
                                </a:rPr>
                                <m:t>𝑁</m:t>
                              </m:r>
                            </m:e>
                            <m:sub>
                              <m:r>
                                <a:rPr lang="en-US" i="1">
                                  <a:latin typeface="Cambria Math"/>
                                </a:rPr>
                                <m:t>𝑔</m:t>
                              </m:r>
                            </m:sub>
                          </m:sSub>
                          <m:acc>
                            <m:accPr>
                              <m:chr m:val="̅"/>
                              <m:ctrlPr>
                                <a:rPr lang="en-US" i="1">
                                  <a:latin typeface="Cambria Math"/>
                                </a:rPr>
                              </m:ctrlPr>
                            </m:accPr>
                            <m:e>
                              <m:sSub>
                                <m:sSubPr>
                                  <m:ctrlPr>
                                    <a:rPr lang="en-US" i="1">
                                      <a:latin typeface="Cambria Math"/>
                                    </a:rPr>
                                  </m:ctrlPr>
                                </m:sSubPr>
                                <m:e>
                                  <m:r>
                                    <a:rPr lang="en-US" i="1">
                                      <a:latin typeface="Cambria Math"/>
                                      <a:ea typeface="Cambria Math"/>
                                    </a:rPr>
                                    <m:t>𝜃</m:t>
                                  </m:r>
                                </m:e>
                                <m:sub>
                                  <m:r>
                                    <a:rPr lang="en-US" i="1">
                                      <a:latin typeface="Cambria Math"/>
                                    </a:rPr>
                                    <m:t>𝑏</m:t>
                                  </m:r>
                                </m:sub>
                              </m:sSub>
                            </m:e>
                          </m:acc>
                        </m:num>
                        <m:den>
                          <m:r>
                            <a:rPr lang="en-US" i="1">
                              <a:latin typeface="Cambria Math"/>
                            </a:rPr>
                            <m:t>𝑠𝑖𝑛</m:t>
                          </m:r>
                          <m:f>
                            <m:fPr>
                              <m:ctrlPr>
                                <a:rPr lang="en-US" i="1" smtClean="0">
                                  <a:latin typeface="Cambria Math"/>
                                </a:rPr>
                              </m:ctrlPr>
                            </m:fPr>
                            <m:num>
                              <m:r>
                                <a:rPr lang="en-US" b="0" i="1" smtClean="0">
                                  <a:latin typeface="Cambria Math"/>
                                </a:rPr>
                                <m:t>1</m:t>
                              </m:r>
                            </m:num>
                            <m:den>
                              <m:r>
                                <a:rPr lang="en-US" b="0" i="1" smtClean="0">
                                  <a:latin typeface="Cambria Math"/>
                                </a:rPr>
                                <m:t>2</m:t>
                              </m:r>
                            </m:den>
                          </m:f>
                          <m:acc>
                            <m:accPr>
                              <m:chr m:val="̅"/>
                              <m:ctrlPr>
                                <a:rPr lang="en-US" i="1">
                                  <a:latin typeface="Cambria Math"/>
                                </a:rPr>
                              </m:ctrlPr>
                            </m:accPr>
                            <m:e>
                              <m:sSub>
                                <m:sSubPr>
                                  <m:ctrlPr>
                                    <a:rPr lang="en-US" i="1">
                                      <a:latin typeface="Cambria Math"/>
                                    </a:rPr>
                                  </m:ctrlPr>
                                </m:sSubPr>
                                <m:e>
                                  <m:r>
                                    <a:rPr lang="en-US" i="1">
                                      <a:latin typeface="Cambria Math"/>
                                      <a:ea typeface="Cambria Math"/>
                                    </a:rPr>
                                    <m:t>𝜃</m:t>
                                  </m:r>
                                </m:e>
                                <m:sub>
                                  <m:r>
                                    <a:rPr lang="en-US" i="1">
                                      <a:latin typeface="Cambria Math"/>
                                    </a:rPr>
                                    <m:t>𝑏</m:t>
                                  </m:r>
                                </m:sub>
                              </m:sSub>
                            </m:e>
                          </m:acc>
                        </m:den>
                      </m:f>
                      <m:f>
                        <m:fPr>
                          <m:ctrlPr>
                            <a:rPr lang="en-US" i="1" smtClean="0">
                              <a:latin typeface="Cambria Math"/>
                            </a:rPr>
                          </m:ctrlPr>
                        </m:fPr>
                        <m:num>
                          <m:r>
                            <a:rPr lang="en-US" b="0" i="1" smtClean="0">
                              <a:latin typeface="Cambria Math"/>
                            </a:rPr>
                            <m:t>𝑠𝑖𝑛</m:t>
                          </m:r>
                          <m:f>
                            <m:fPr>
                              <m:ctrlPr>
                                <a:rPr lang="en-US" b="0" i="1" smtClean="0">
                                  <a:latin typeface="Cambria Math"/>
                                </a:rPr>
                              </m:ctrlPr>
                            </m:fPr>
                            <m:num>
                              <m:r>
                                <a:rPr lang="en-US" b="0" i="1" smtClean="0">
                                  <a:latin typeface="Cambria Math"/>
                                </a:rPr>
                                <m:t>1</m:t>
                              </m:r>
                            </m:num>
                            <m:den>
                              <m:r>
                                <a:rPr lang="en-US" b="0" i="1" smtClean="0">
                                  <a:latin typeface="Cambria Math"/>
                                </a:rPr>
                                <m:t>2</m:t>
                              </m:r>
                            </m:den>
                          </m:f>
                          <m:d>
                            <m:dPr>
                              <m:ctrlPr>
                                <a:rPr lang="en-US" b="0" i="1" smtClean="0">
                                  <a:latin typeface="Cambria Math"/>
                                </a:rPr>
                              </m:ctrlPr>
                            </m:dPr>
                            <m:e>
                              <m:r>
                                <a:rPr lang="en-US" b="0" i="1" smtClean="0">
                                  <a:latin typeface="Cambria Math"/>
                                </a:rPr>
                                <m:t>𝑁</m:t>
                              </m:r>
                              <m:r>
                                <a:rPr lang="en-US" b="0" i="1" smtClean="0">
                                  <a:latin typeface="Cambria Math"/>
                                </a:rPr>
                                <m:t>−1</m:t>
                              </m:r>
                            </m:e>
                          </m:d>
                          <m:acc>
                            <m:accPr>
                              <m:chr m:val="̅"/>
                              <m:ctrlPr>
                                <a:rPr lang="en-US" b="0" i="1" smtClean="0">
                                  <a:latin typeface="Cambria Math"/>
                                </a:rPr>
                              </m:ctrlPr>
                            </m:accPr>
                            <m:e>
                              <m:sSub>
                                <m:sSubPr>
                                  <m:ctrlPr>
                                    <a:rPr lang="en-US" i="1">
                                      <a:latin typeface="Cambria Math"/>
                                    </a:rPr>
                                  </m:ctrlPr>
                                </m:sSubPr>
                                <m:e>
                                  <m:r>
                                    <a:rPr lang="en-US" i="1">
                                      <a:latin typeface="Cambria Math"/>
                                      <a:ea typeface="Cambria Math"/>
                                    </a:rPr>
                                    <m:t>𝜃</m:t>
                                  </m:r>
                                </m:e>
                                <m:sub>
                                  <m:r>
                                    <a:rPr lang="en-US" i="1">
                                      <a:latin typeface="Cambria Math"/>
                                    </a:rPr>
                                    <m:t>𝑏</m:t>
                                  </m:r>
                                </m:sub>
                              </m:sSub>
                            </m:e>
                          </m:acc>
                        </m:num>
                        <m:den>
                          <m:r>
                            <a:rPr lang="en-US" b="0" i="1" smtClean="0">
                              <a:latin typeface="Cambria Math"/>
                            </a:rPr>
                            <m:t>𝑠𝑖𝑛</m:t>
                          </m:r>
                          <m:f>
                            <m:fPr>
                              <m:ctrlPr>
                                <a:rPr lang="en-US" i="1">
                                  <a:latin typeface="Cambria Math"/>
                                </a:rPr>
                              </m:ctrlPr>
                            </m:fPr>
                            <m:num>
                              <m:r>
                                <a:rPr lang="en-US" i="1">
                                  <a:latin typeface="Cambria Math"/>
                                </a:rPr>
                                <m:t>1</m:t>
                              </m:r>
                            </m:num>
                            <m:den>
                              <m:r>
                                <a:rPr lang="en-US" i="1">
                                  <a:latin typeface="Cambria Math"/>
                                </a:rPr>
                                <m:t>2</m:t>
                              </m:r>
                            </m:den>
                          </m:f>
                          <m:d>
                            <m:dPr>
                              <m:ctrlPr>
                                <a:rPr lang="en-US" i="1">
                                  <a:latin typeface="Cambria Math"/>
                                </a:rPr>
                              </m:ctrlPr>
                            </m:dPr>
                            <m:e>
                              <m:r>
                                <a:rPr lang="en-US" i="1">
                                  <a:latin typeface="Cambria Math"/>
                                </a:rPr>
                                <m:t>𝑁</m:t>
                              </m:r>
                              <m:r>
                                <a:rPr lang="en-US" i="1">
                                  <a:latin typeface="Cambria Math"/>
                                </a:rPr>
                                <m:t>+</m:t>
                              </m:r>
                              <m:sSub>
                                <m:sSubPr>
                                  <m:ctrlPr>
                                    <a:rPr lang="en-US" i="1">
                                      <a:latin typeface="Cambria Math"/>
                                    </a:rPr>
                                  </m:ctrlPr>
                                </m:sSubPr>
                                <m:e>
                                  <m:r>
                                    <a:rPr lang="en-US" i="1">
                                      <a:latin typeface="Cambria Math"/>
                                    </a:rPr>
                                    <m:t>𝑁</m:t>
                                  </m:r>
                                </m:e>
                                <m:sub>
                                  <m:r>
                                    <a:rPr lang="en-US" i="1">
                                      <a:latin typeface="Cambria Math"/>
                                    </a:rPr>
                                    <m:t>𝑔</m:t>
                                  </m:r>
                                </m:sub>
                              </m:sSub>
                            </m:e>
                          </m:d>
                          <m:acc>
                            <m:accPr>
                              <m:chr m:val="̅"/>
                              <m:ctrlPr>
                                <a:rPr lang="en-US" i="1" smtClean="0">
                                  <a:latin typeface="Cambria Math"/>
                                </a:rPr>
                              </m:ctrlPr>
                            </m:accPr>
                            <m:e>
                              <m:sSub>
                                <m:sSubPr>
                                  <m:ctrlPr>
                                    <a:rPr lang="en-US" i="1">
                                      <a:latin typeface="Cambria Math"/>
                                    </a:rPr>
                                  </m:ctrlPr>
                                </m:sSubPr>
                                <m:e>
                                  <m:r>
                                    <a:rPr lang="en-US" i="1">
                                      <a:latin typeface="Cambria Math"/>
                                      <a:ea typeface="Cambria Math"/>
                                    </a:rPr>
                                    <m:t>𝜃</m:t>
                                  </m:r>
                                </m:e>
                                <m:sub>
                                  <m:r>
                                    <a:rPr lang="en-US" i="1">
                                      <a:latin typeface="Cambria Math"/>
                                    </a:rPr>
                                    <m:t>𝑏</m:t>
                                  </m:r>
                                </m:sub>
                              </m:sSub>
                            </m:e>
                          </m:acc>
                        </m:den>
                      </m:f>
                    </m:oMath>
                  </m:oMathPara>
                </a14:m>
                <a:endParaRPr lang="en-US" dirty="0"/>
              </a:p>
            </p:txBody>
          </p:sp>
        </mc:Choice>
        <mc:Fallback>
          <p:sp>
            <p:nvSpPr>
              <p:cNvPr id="116" name="TextBox 115"/>
              <p:cNvSpPr txBox="1">
                <a:spLocks noRot="1" noChangeAspect="1" noMove="1" noResize="1" noEditPoints="1" noAdjustHandles="1" noChangeArrowheads="1" noChangeShapeType="1" noTextEdit="1"/>
              </p:cNvSpPr>
              <p:nvPr/>
            </p:nvSpPr>
            <p:spPr>
              <a:xfrm>
                <a:off x="11419370" y="11412866"/>
                <a:ext cx="6553200" cy="1013804"/>
              </a:xfrm>
              <a:prstGeom prst="rect">
                <a:avLst/>
              </a:prstGeom>
              <a:blipFill rotWithShape="1">
                <a:blip r:embed="rId21"/>
                <a:stretch>
                  <a:fillRect b="-246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7" name="TextBox 116"/>
              <p:cNvSpPr txBox="1"/>
              <p:nvPr/>
            </p:nvSpPr>
            <p:spPr>
              <a:xfrm>
                <a:off x="18631398" y="11246250"/>
                <a:ext cx="1757661" cy="673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ea typeface="Cambria Math"/>
                        </a:rPr>
                        <m:t>∆</m:t>
                      </m:r>
                      <m:r>
                        <a:rPr lang="en-US" i="1" dirty="0">
                          <a:solidFill>
                            <a:srgbClr val="FF0000"/>
                          </a:solidFill>
                          <a:latin typeface="Cambria Math"/>
                          <a:ea typeface="Cambria Math"/>
                          <a:sym typeface="Symbol"/>
                        </a:rPr>
                        <m:t>𝜃</m:t>
                      </m:r>
                      <m:r>
                        <m:rPr>
                          <m:nor/>
                        </m:rPr>
                        <a:rPr lang="en-US" b="0" i="1" baseline="-25000" dirty="0" smtClean="0">
                          <a:solidFill>
                            <a:srgbClr val="FF0000"/>
                          </a:solidFill>
                        </a:rPr>
                        <m:t>1</m:t>
                      </m:r>
                      <m:r>
                        <m:rPr>
                          <m:nor/>
                        </m:rPr>
                        <a:rPr lang="en-US" b="0" i="1" baseline="-25000" dirty="0" smtClean="0">
                          <a:solidFill>
                            <a:srgbClr val="FF0000"/>
                          </a:solidFill>
                        </a:rPr>
                        <m:t>N</m:t>
                      </m:r>
                      <m:r>
                        <m:rPr>
                          <m:nor/>
                        </m:rPr>
                        <a:rPr lang="en-US" i="1" baseline="-25000" dirty="0">
                          <a:solidFill>
                            <a:srgbClr val="FF0000"/>
                          </a:solidFill>
                        </a:rPr>
                        <m:t>′</m:t>
                      </m:r>
                      <m:r>
                        <a:rPr lang="en-US" dirty="0" smtClean="0">
                          <a:solidFill>
                            <a:srgbClr val="FF0000"/>
                          </a:solidFill>
                          <a:latin typeface="Cambria Math"/>
                          <a:ea typeface="Cambria Math"/>
                          <a:sym typeface="Symbol"/>
                        </a:rPr>
                        <m:t></m:t>
                      </m:r>
                      <m:f>
                        <m:fPr>
                          <m:ctrlPr>
                            <a:rPr lang="en-US" i="1" dirty="0" smtClean="0">
                              <a:solidFill>
                                <a:srgbClr val="FF0000"/>
                              </a:solidFill>
                              <a:latin typeface="Cambria Math"/>
                              <a:ea typeface="Cambria Math"/>
                            </a:rPr>
                          </m:ctrlPr>
                        </m:fPr>
                        <m:num>
                          <m:r>
                            <a:rPr lang="en-US" i="1" smtClean="0">
                              <a:solidFill>
                                <a:srgbClr val="FF0000"/>
                              </a:solidFill>
                              <a:latin typeface="Cambria Math"/>
                            </a:rPr>
                            <m:t>2</m:t>
                          </m:r>
                          <m:r>
                            <a:rPr lang="en-US" b="0" i="1" smtClean="0">
                              <a:solidFill>
                                <a:srgbClr val="FF0000"/>
                              </a:solidFill>
                              <a:latin typeface="Cambria Math"/>
                            </a:rPr>
                            <m:t>𝑘</m:t>
                          </m:r>
                          <m:sSub>
                            <m:sSubPr>
                              <m:ctrlPr>
                                <a:rPr lang="en-US" b="0" i="1" smtClean="0">
                                  <a:solidFill>
                                    <a:srgbClr val="FF0000"/>
                                  </a:solidFill>
                                  <a:latin typeface="Cambria Math"/>
                                </a:rPr>
                              </m:ctrlPr>
                            </m:sSubPr>
                            <m:e>
                              <m:r>
                                <a:rPr lang="en-US" b="0" i="1" smtClean="0">
                                  <a:solidFill>
                                    <a:srgbClr val="FF0000"/>
                                  </a:solidFill>
                                  <a:latin typeface="Cambria Math"/>
                                </a:rPr>
                                <m:t>𝐼</m:t>
                              </m:r>
                            </m:e>
                            <m:sub>
                              <m:r>
                                <a:rPr lang="en-US" b="0" i="1" smtClean="0">
                                  <a:solidFill>
                                    <a:srgbClr val="FF0000"/>
                                  </a:solidFill>
                                  <a:latin typeface="Cambria Math"/>
                                </a:rPr>
                                <m:t>0</m:t>
                              </m:r>
                            </m:sub>
                          </m:sSub>
                          <m:sSub>
                            <m:sSubPr>
                              <m:ctrlPr>
                                <a:rPr lang="en-US" b="0" i="1" smtClean="0">
                                  <a:solidFill>
                                    <a:srgbClr val="FF0000"/>
                                  </a:solidFill>
                                  <a:latin typeface="Cambria Math"/>
                                </a:rPr>
                              </m:ctrlPr>
                            </m:sSubPr>
                            <m:e>
                              <m:r>
                                <a:rPr lang="en-US" b="0" i="1" smtClean="0">
                                  <a:solidFill>
                                    <a:srgbClr val="FF0000"/>
                                  </a:solidFill>
                                  <a:latin typeface="Cambria Math"/>
                                </a:rPr>
                                <m:t>𝑇</m:t>
                              </m:r>
                            </m:e>
                            <m:sub>
                              <m:r>
                                <a:rPr lang="en-US" b="0" i="1" smtClean="0">
                                  <a:solidFill>
                                    <a:srgbClr val="FF0000"/>
                                  </a:solidFill>
                                  <a:latin typeface="Cambria Math"/>
                                </a:rPr>
                                <m:t>𝑔</m:t>
                              </m:r>
                            </m:sub>
                          </m:sSub>
                        </m:num>
                        <m:den>
                          <m:sSub>
                            <m:sSubPr>
                              <m:ctrlPr>
                                <a:rPr lang="en-US" i="1" dirty="0" smtClean="0">
                                  <a:solidFill>
                                    <a:srgbClr val="FF0000"/>
                                  </a:solidFill>
                                  <a:latin typeface="Cambria Math"/>
                                  <a:ea typeface="Cambria Math"/>
                                </a:rPr>
                              </m:ctrlPr>
                            </m:sSubPr>
                            <m:e>
                              <m:r>
                                <a:rPr lang="en-US" b="0" i="1" dirty="0" smtClean="0">
                                  <a:solidFill>
                                    <a:srgbClr val="FF0000"/>
                                  </a:solidFill>
                                  <a:latin typeface="Cambria Math"/>
                                  <a:ea typeface="Cambria Math"/>
                                </a:rPr>
                                <m:t>𝑉</m:t>
                              </m:r>
                            </m:e>
                            <m:sub>
                              <m:r>
                                <a:rPr lang="en-US" b="0" i="1" dirty="0" smtClean="0">
                                  <a:solidFill>
                                    <a:srgbClr val="FF0000"/>
                                  </a:solidFill>
                                  <a:latin typeface="Cambria Math"/>
                                  <a:ea typeface="Cambria Math"/>
                                </a:rPr>
                                <m:t>𝑐</m:t>
                              </m:r>
                              <m:r>
                                <a:rPr lang="en-US" b="0" i="1" dirty="0" smtClean="0">
                                  <a:solidFill>
                                    <a:srgbClr val="FF0000"/>
                                  </a:solidFill>
                                  <a:latin typeface="Cambria Math"/>
                                  <a:ea typeface="Cambria Math"/>
                                </a:rPr>
                                <m:t>0</m:t>
                              </m:r>
                            </m:sub>
                          </m:sSub>
                          <m:r>
                            <a:rPr lang="en-US" b="0" i="1" dirty="0" smtClean="0">
                              <a:solidFill>
                                <a:srgbClr val="FF0000"/>
                              </a:solidFill>
                              <a:latin typeface="Cambria Math"/>
                              <a:ea typeface="Cambria Math"/>
                            </a:rPr>
                            <m:t>𝑠𝑖𝑛</m:t>
                          </m:r>
                          <m:sSub>
                            <m:sSubPr>
                              <m:ctrlPr>
                                <a:rPr lang="en-US" b="0" i="1" dirty="0" smtClean="0">
                                  <a:solidFill>
                                    <a:srgbClr val="FF0000"/>
                                  </a:solidFill>
                                  <a:latin typeface="Cambria Math"/>
                                  <a:ea typeface="Cambria Math"/>
                                </a:rPr>
                              </m:ctrlPr>
                            </m:sSubPr>
                            <m:e>
                              <m:r>
                                <a:rPr lang="en-US" b="0" i="1" dirty="0" smtClean="0">
                                  <a:solidFill>
                                    <a:srgbClr val="FF0000"/>
                                  </a:solidFill>
                                  <a:latin typeface="Cambria Math"/>
                                  <a:ea typeface="Cambria Math"/>
                                </a:rPr>
                                <m:t>∅</m:t>
                              </m:r>
                            </m:e>
                            <m:sub>
                              <m:r>
                                <a:rPr lang="en-US" b="0" i="1" dirty="0" smtClean="0">
                                  <a:solidFill>
                                    <a:srgbClr val="FF0000"/>
                                  </a:solidFill>
                                  <a:latin typeface="Cambria Math"/>
                                  <a:ea typeface="Cambria Math"/>
                                </a:rPr>
                                <m:t>0</m:t>
                              </m:r>
                            </m:sub>
                          </m:sSub>
                        </m:den>
                      </m:f>
                    </m:oMath>
                  </m:oMathPara>
                </a14:m>
                <a:endParaRPr lang="en-US" dirty="0">
                  <a:solidFill>
                    <a:srgbClr val="FF0000"/>
                  </a:solidFill>
                </a:endParaRPr>
              </a:p>
            </p:txBody>
          </p:sp>
        </mc:Choice>
        <mc:Fallback>
          <p:sp>
            <p:nvSpPr>
              <p:cNvPr id="117" name="TextBox 116"/>
              <p:cNvSpPr txBox="1">
                <a:spLocks noRot="1" noChangeAspect="1" noMove="1" noResize="1" noEditPoints="1" noAdjustHandles="1" noChangeArrowheads="1" noChangeShapeType="1" noTextEdit="1"/>
              </p:cNvSpPr>
              <p:nvPr/>
            </p:nvSpPr>
            <p:spPr>
              <a:xfrm>
                <a:off x="18631398" y="11246250"/>
                <a:ext cx="1757661" cy="673518"/>
              </a:xfrm>
              <a:prstGeom prst="rect">
                <a:avLst/>
              </a:prstGeom>
              <a:blipFill rotWithShape="1">
                <a:blip r:embed="rId22"/>
                <a:stretch>
                  <a:fillRect r="-19723" b="-20909"/>
                </a:stretch>
              </a:blipFill>
            </p:spPr>
            <p:txBody>
              <a:bodyPr/>
              <a:lstStyle/>
              <a:p>
                <a:r>
                  <a:rPr lang="en-US">
                    <a:noFill/>
                  </a:rPr>
                  <a:t> </a:t>
                </a:r>
              </a:p>
            </p:txBody>
          </p:sp>
        </mc:Fallback>
      </mc:AlternateContent>
      <p:sp>
        <p:nvSpPr>
          <p:cNvPr id="118" name="TextBox 117"/>
          <p:cNvSpPr txBox="1"/>
          <p:nvPr/>
        </p:nvSpPr>
        <p:spPr>
          <a:xfrm>
            <a:off x="11400238" y="12789364"/>
            <a:ext cx="4887428" cy="369332"/>
          </a:xfrm>
          <a:prstGeom prst="rect">
            <a:avLst/>
          </a:prstGeom>
          <a:noFill/>
        </p:spPr>
        <p:txBody>
          <a:bodyPr wrap="none" rtlCol="0">
            <a:spAutoFit/>
          </a:bodyPr>
          <a:lstStyle/>
          <a:p>
            <a:r>
              <a:rPr lang="en-US" dirty="0" smtClean="0">
                <a:solidFill>
                  <a:srgbClr val="FF0000"/>
                </a:solidFill>
              </a:rPr>
              <a:t>This formula can be used for either N&gt;&gt;1 or N</a:t>
            </a:r>
            <a:r>
              <a:rPr lang="en-US" baseline="-25000" dirty="0" smtClean="0">
                <a:solidFill>
                  <a:srgbClr val="FF0000"/>
                </a:solidFill>
              </a:rPr>
              <a:t>g</a:t>
            </a:r>
            <a:r>
              <a:rPr lang="en-US" dirty="0" smtClean="0">
                <a:solidFill>
                  <a:srgbClr val="FF0000"/>
                </a:solidFill>
              </a:rPr>
              <a:t>&gt;&gt;1</a:t>
            </a:r>
            <a:endParaRPr lang="en-US" dirty="0">
              <a:solidFill>
                <a:srgbClr val="FF0000"/>
              </a:solidFill>
            </a:endParaRPr>
          </a:p>
        </p:txBody>
      </p:sp>
      <mc:AlternateContent xmlns:mc="http://schemas.openxmlformats.org/markup-compatibility/2006">
        <mc:Choice xmlns:a14="http://schemas.microsoft.com/office/drawing/2010/main" Requires="a14">
          <p:sp>
            <p:nvSpPr>
              <p:cNvPr id="120" name="TextBox 119"/>
              <p:cNvSpPr txBox="1"/>
              <p:nvPr/>
            </p:nvSpPr>
            <p:spPr>
              <a:xfrm>
                <a:off x="18688551" y="12321928"/>
                <a:ext cx="1244508" cy="6521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𝑘</m:t>
                      </m:r>
                      <m:r>
                        <a:rPr lang="en-US" i="1" smtClean="0">
                          <a:solidFill>
                            <a:srgbClr val="FF0000"/>
                          </a:solidFill>
                          <a:latin typeface="Cambria Math"/>
                        </a:rPr>
                        <m:t>=</m:t>
                      </m:r>
                      <m:f>
                        <m:fPr>
                          <m:ctrlPr>
                            <a:rPr lang="en-US" i="1" smtClean="0">
                              <a:solidFill>
                                <a:srgbClr val="FF0000"/>
                              </a:solidFill>
                              <a:latin typeface="Cambria Math"/>
                            </a:rPr>
                          </m:ctrlPr>
                        </m:fPr>
                        <m:num>
                          <m:sSub>
                            <m:sSubPr>
                              <m:ctrlPr>
                                <a:rPr lang="en-US" i="1" smtClean="0">
                                  <a:solidFill>
                                    <a:srgbClr val="FF0000"/>
                                  </a:solidFill>
                                  <a:latin typeface="Cambria Math"/>
                                </a:rPr>
                              </m:ctrlPr>
                            </m:sSubPr>
                            <m:e>
                              <m:r>
                                <a:rPr lang="en-US" i="1" smtClean="0">
                                  <a:solidFill>
                                    <a:srgbClr val="FF0000"/>
                                  </a:solidFill>
                                  <a:latin typeface="Cambria Math"/>
                                  <a:ea typeface="Cambria Math"/>
                                </a:rPr>
                                <m:t>𝜔</m:t>
                              </m:r>
                            </m:e>
                            <m:sub>
                              <m:r>
                                <a:rPr lang="en-US" b="0" i="1" smtClean="0">
                                  <a:solidFill>
                                    <a:srgbClr val="FF0000"/>
                                  </a:solidFill>
                                  <a:latin typeface="Cambria Math"/>
                                </a:rPr>
                                <m:t>𝑟𝑓</m:t>
                              </m:r>
                            </m:sub>
                          </m:sSub>
                        </m:num>
                        <m:den>
                          <m:r>
                            <a:rPr lang="en-US" b="0" i="1" smtClean="0">
                              <a:solidFill>
                                <a:srgbClr val="FF0000"/>
                              </a:solidFill>
                              <a:latin typeface="Cambria Math"/>
                            </a:rPr>
                            <m:t>4</m:t>
                          </m:r>
                        </m:den>
                      </m:f>
                      <m:f>
                        <m:fPr>
                          <m:ctrlPr>
                            <a:rPr lang="en-US" i="1" smtClean="0">
                              <a:solidFill>
                                <a:srgbClr val="FF0000"/>
                              </a:solidFill>
                              <a:latin typeface="Cambria Math"/>
                            </a:rPr>
                          </m:ctrlPr>
                        </m:fPr>
                        <m:num>
                          <m:r>
                            <a:rPr lang="en-US" b="0" i="1" smtClean="0">
                              <a:solidFill>
                                <a:srgbClr val="FF0000"/>
                              </a:solidFill>
                              <a:latin typeface="Cambria Math"/>
                            </a:rPr>
                            <m:t>𝑅</m:t>
                          </m:r>
                        </m:num>
                        <m:den>
                          <m:r>
                            <a:rPr lang="en-US" b="0" i="1" smtClean="0">
                              <a:solidFill>
                                <a:srgbClr val="FF0000"/>
                              </a:solidFill>
                              <a:latin typeface="Cambria Math"/>
                            </a:rPr>
                            <m:t>𝑄</m:t>
                          </m:r>
                        </m:den>
                      </m:f>
                    </m:oMath>
                  </m:oMathPara>
                </a14:m>
                <a:endParaRPr lang="en-US" dirty="0">
                  <a:solidFill>
                    <a:srgbClr val="FF0000"/>
                  </a:solidFill>
                </a:endParaRPr>
              </a:p>
            </p:txBody>
          </p:sp>
        </mc:Choice>
        <mc:Fallback>
          <p:sp>
            <p:nvSpPr>
              <p:cNvPr id="120" name="TextBox 119"/>
              <p:cNvSpPr txBox="1">
                <a:spLocks noRot="1" noChangeAspect="1" noMove="1" noResize="1" noEditPoints="1" noAdjustHandles="1" noChangeArrowheads="1" noChangeShapeType="1" noTextEdit="1"/>
              </p:cNvSpPr>
              <p:nvPr/>
            </p:nvSpPr>
            <p:spPr>
              <a:xfrm>
                <a:off x="18688551" y="12321928"/>
                <a:ext cx="1244508" cy="652102"/>
              </a:xfrm>
              <a:prstGeom prst="rect">
                <a:avLst/>
              </a:prstGeom>
              <a:blipFill rotWithShape="1">
                <a:blip r:embed="rId23"/>
                <a:stretch>
                  <a:fillRect r="-14216" b="-20561"/>
                </a:stretch>
              </a:blipFill>
            </p:spPr>
            <p:txBody>
              <a:bodyPr/>
              <a:lstStyle/>
              <a:p>
                <a:r>
                  <a:rPr lang="en-US">
                    <a:noFill/>
                  </a:rPr>
                  <a:t> </a:t>
                </a:r>
              </a:p>
            </p:txBody>
          </p:sp>
        </mc:Fallback>
      </mc:AlternateContent>
      <p:pic>
        <p:nvPicPr>
          <p:cNvPr id="1344" name="Picture 320"/>
          <p:cNvPicPr>
            <a:picLocks noChangeAspect="1" noChangeArrowheads="1"/>
          </p:cNvPicPr>
          <p:nvPr/>
        </p:nvPicPr>
        <p:blipFill rotWithShape="1">
          <a:blip r:embed="rId24">
            <a:extLst>
              <a:ext uri="{28A0092B-C50C-407E-A947-70E740481C1C}">
                <a14:useLocalDpi xmlns:a14="http://schemas.microsoft.com/office/drawing/2010/main" val="0"/>
              </a:ext>
            </a:extLst>
          </a:blip>
          <a:srcRect l="18485" t="1554" r="1525" b="14117"/>
          <a:stretch/>
        </p:blipFill>
        <p:spPr bwMode="auto">
          <a:xfrm>
            <a:off x="15022531" y="19483059"/>
            <a:ext cx="6583680"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TextBox 125"/>
          <p:cNvSpPr txBox="1"/>
          <p:nvPr/>
        </p:nvSpPr>
        <p:spPr>
          <a:xfrm>
            <a:off x="11095314" y="19716311"/>
            <a:ext cx="4143723" cy="1200329"/>
          </a:xfrm>
          <a:prstGeom prst="rect">
            <a:avLst/>
          </a:prstGeom>
          <a:noFill/>
        </p:spPr>
        <p:txBody>
          <a:bodyPr wrap="square" rtlCol="0">
            <a:spAutoFit/>
          </a:bodyPr>
          <a:lstStyle/>
          <a:p>
            <a:r>
              <a:rPr lang="en-US" dirty="0" smtClean="0"/>
              <a:t>Achieved luminosities:</a:t>
            </a:r>
          </a:p>
          <a:p>
            <a:r>
              <a:rPr lang="en-US" dirty="0" smtClean="0"/>
              <a:t>May 29, 2009:  3.3×10</a:t>
            </a:r>
            <a:r>
              <a:rPr lang="en-US" baseline="30000" dirty="0" smtClean="0"/>
              <a:t>32</a:t>
            </a:r>
            <a:r>
              <a:rPr lang="en-US" dirty="0" smtClean="0"/>
              <a:t> cm</a:t>
            </a:r>
            <a:r>
              <a:rPr lang="en-US" baseline="30000" dirty="0" smtClean="0"/>
              <a:t>-2</a:t>
            </a:r>
            <a:r>
              <a:rPr lang="en-US" dirty="0" smtClean="0"/>
              <a:t>s</a:t>
            </a:r>
            <a:r>
              <a:rPr lang="en-US" baseline="30000" dirty="0" smtClean="0"/>
              <a:t>-1</a:t>
            </a:r>
          </a:p>
          <a:p>
            <a:r>
              <a:rPr lang="en-US" b="1" dirty="0" smtClean="0">
                <a:solidFill>
                  <a:srgbClr val="FF0000"/>
                </a:solidFill>
              </a:rPr>
              <a:t>April 5, 2016</a:t>
            </a:r>
            <a:r>
              <a:rPr lang="en-US" b="1" dirty="0">
                <a:solidFill>
                  <a:srgbClr val="FF0000"/>
                </a:solidFill>
              </a:rPr>
              <a:t>: </a:t>
            </a:r>
            <a:r>
              <a:rPr lang="en-US" b="1" dirty="0" smtClean="0">
                <a:solidFill>
                  <a:srgbClr val="FF0000"/>
                </a:solidFill>
              </a:rPr>
              <a:t>1.0×10</a:t>
            </a:r>
            <a:r>
              <a:rPr lang="en-US" b="1" baseline="30000" dirty="0" smtClean="0">
                <a:solidFill>
                  <a:srgbClr val="FF0000"/>
                </a:solidFill>
              </a:rPr>
              <a:t>33</a:t>
            </a:r>
            <a:r>
              <a:rPr lang="en-US" b="1" dirty="0" smtClean="0">
                <a:solidFill>
                  <a:srgbClr val="FF0000"/>
                </a:solidFill>
              </a:rPr>
              <a:t> </a:t>
            </a:r>
            <a:r>
              <a:rPr lang="en-US" b="1" dirty="0" smtClean="0">
                <a:solidFill>
                  <a:srgbClr val="FF0000"/>
                </a:solidFill>
              </a:rPr>
              <a:t>cm</a:t>
            </a:r>
            <a:r>
              <a:rPr lang="en-US" b="1" baseline="30000" dirty="0" smtClean="0">
                <a:solidFill>
                  <a:srgbClr val="FF0000"/>
                </a:solidFill>
              </a:rPr>
              <a:t>-2</a:t>
            </a:r>
            <a:r>
              <a:rPr lang="en-US" b="1" dirty="0" smtClean="0">
                <a:solidFill>
                  <a:srgbClr val="FF0000"/>
                </a:solidFill>
              </a:rPr>
              <a:t>s</a:t>
            </a:r>
            <a:r>
              <a:rPr lang="en-US" b="1" baseline="30000" dirty="0" smtClean="0">
                <a:solidFill>
                  <a:srgbClr val="FF0000"/>
                </a:solidFill>
              </a:rPr>
              <a:t>-1</a:t>
            </a:r>
            <a:endParaRPr lang="en-US" b="1" baseline="30000" dirty="0" smtClean="0">
              <a:solidFill>
                <a:srgbClr val="FF0000"/>
              </a:solidFill>
            </a:endParaRPr>
          </a:p>
        </p:txBody>
      </p:sp>
      <p:pic>
        <p:nvPicPr>
          <p:cNvPr id="1346" name="Picture 3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115729" y="21143812"/>
            <a:ext cx="3657600" cy="230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 name="Picture 324"/>
          <p:cNvPicPr>
            <a:picLocks noChangeAspect="1" noChangeArrowheads="1"/>
          </p:cNvPicPr>
          <p:nvPr/>
        </p:nvPicPr>
        <p:blipFill rotWithShape="1">
          <a:blip r:embed="rId26">
            <a:extLst>
              <a:ext uri="{28A0092B-C50C-407E-A947-70E740481C1C}">
                <a14:useLocalDpi xmlns:a14="http://schemas.microsoft.com/office/drawing/2010/main" val="0"/>
              </a:ext>
            </a:extLst>
          </a:blip>
          <a:srcRect l="5875" r="11126"/>
          <a:stretch/>
        </p:blipFill>
        <p:spPr bwMode="auto">
          <a:xfrm>
            <a:off x="11124237" y="25866932"/>
            <a:ext cx="8229600" cy="557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510228" y="26209613"/>
            <a:ext cx="2120945" cy="4893647"/>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rgbClr val="FF0000"/>
                </a:solidFill>
              </a:rPr>
              <a:t>Increased bunch numbers</a:t>
            </a:r>
          </a:p>
          <a:p>
            <a:pPr marL="342900" indent="-342900">
              <a:buFont typeface="Arial" panose="020B0604020202020204" pitchFamily="34" charset="0"/>
              <a:buChar char="•"/>
            </a:pPr>
            <a:r>
              <a:rPr lang="en-US" dirty="0" smtClean="0">
                <a:solidFill>
                  <a:srgbClr val="FF0000"/>
                </a:solidFill>
              </a:rPr>
              <a:t>Reduced bunch </a:t>
            </a:r>
            <a:r>
              <a:rPr lang="en-US" dirty="0" err="1" smtClean="0">
                <a:solidFill>
                  <a:srgbClr val="FF0000"/>
                </a:solidFill>
              </a:rPr>
              <a:t>spacings</a:t>
            </a:r>
            <a:endParaRPr lang="en-US" dirty="0" smtClean="0">
              <a:solidFill>
                <a:srgbClr val="FF0000"/>
              </a:solidFill>
            </a:endParaRPr>
          </a:p>
          <a:p>
            <a:pPr marL="342900" indent="-342900">
              <a:buFont typeface="Arial" panose="020B0604020202020204" pitchFamily="34" charset="0"/>
              <a:buChar char="•"/>
            </a:pPr>
            <a:r>
              <a:rPr lang="en-US" dirty="0" smtClean="0">
                <a:solidFill>
                  <a:srgbClr val="FF0000"/>
                </a:solidFill>
              </a:rPr>
              <a:t>Increased Luminosities</a:t>
            </a:r>
          </a:p>
          <a:p>
            <a:pPr marL="342900" indent="-342900">
              <a:buFont typeface="Arial" panose="020B0604020202020204" pitchFamily="34" charset="0"/>
              <a:buChar char="•"/>
            </a:pPr>
            <a:r>
              <a:rPr lang="en-US" dirty="0" smtClean="0">
                <a:solidFill>
                  <a:srgbClr val="FF0000"/>
                </a:solidFill>
              </a:rPr>
              <a:t>More stable machine operation  in collision mode</a:t>
            </a:r>
            <a:endParaRPr lang="en-US" dirty="0">
              <a:solidFill>
                <a:srgbClr val="FF0000"/>
              </a:solidFill>
            </a:endParaRPr>
          </a:p>
        </p:txBody>
      </p:sp>
      <p:sp>
        <p:nvSpPr>
          <p:cNvPr id="127" name="AutoShape 3862"/>
          <p:cNvSpPr>
            <a:spLocks noChangeArrowheads="1"/>
          </p:cNvSpPr>
          <p:nvPr/>
        </p:nvSpPr>
        <p:spPr bwMode="auto">
          <a:xfrm>
            <a:off x="11086206" y="31730779"/>
            <a:ext cx="10617158" cy="7311328"/>
          </a:xfrm>
          <a:prstGeom prst="roundRect">
            <a:avLst>
              <a:gd name="adj" fmla="val 2995"/>
            </a:avLst>
          </a:prstGeom>
          <a:solidFill>
            <a:srgbClr val="F5D697"/>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3200" b="1" dirty="0" smtClean="0">
                <a:solidFill>
                  <a:srgbClr val="000000"/>
                </a:solidFill>
                <a:latin typeface="Arial" charset="0"/>
              </a:rPr>
              <a:t>Transient Analysis for Steady State Conditions</a:t>
            </a:r>
            <a:endParaRPr lang="en-US" altLang="en-US" sz="3200" b="1" dirty="0">
              <a:solidFill>
                <a:srgbClr val="000000"/>
              </a:solidFill>
              <a:latin typeface="Arial" charset="0"/>
            </a:endParaRPr>
          </a:p>
        </p:txBody>
      </p:sp>
      <p:pic>
        <p:nvPicPr>
          <p:cNvPr id="1349" name="Picture 3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554408" y="32952261"/>
            <a:ext cx="4572000"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 name="Picture 3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859751" y="32949173"/>
            <a:ext cx="45720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5" name="Picture 33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4016791" y="36421998"/>
            <a:ext cx="2743200" cy="25616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838894" y="36452416"/>
            <a:ext cx="2743200" cy="25668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12538329" y="33475457"/>
            <a:ext cx="3006471" cy="1015663"/>
          </a:xfrm>
          <a:prstGeom prst="rect">
            <a:avLst/>
          </a:prstGeom>
        </p:spPr>
        <p:txBody>
          <a:bodyPr wrap="square">
            <a:spAutoFit/>
          </a:bodyPr>
          <a:lstStyle/>
          <a:p>
            <a:r>
              <a:rPr lang="en-US" sz="2000" dirty="0"/>
              <a:t>Data example of BEPC-II run at 1.89GeV on April 05, 2016 </a:t>
            </a:r>
          </a:p>
        </p:txBody>
      </p:sp>
      <p:sp>
        <p:nvSpPr>
          <p:cNvPr id="20" name="Rectangle 19"/>
          <p:cNvSpPr/>
          <p:nvPr/>
        </p:nvSpPr>
        <p:spPr>
          <a:xfrm>
            <a:off x="18146164" y="34860696"/>
            <a:ext cx="3051291" cy="954107"/>
          </a:xfrm>
          <a:prstGeom prst="rect">
            <a:avLst/>
          </a:prstGeom>
        </p:spPr>
        <p:txBody>
          <a:bodyPr wrap="square">
            <a:spAutoFit/>
          </a:bodyPr>
          <a:lstStyle/>
          <a:p>
            <a:pPr marL="342900" indent="-342900">
              <a:buFont typeface="Arial" panose="020B0604020202020204" pitchFamily="34" charset="0"/>
              <a:buChar char="•"/>
            </a:pPr>
            <a:r>
              <a:rPr lang="en-US" sz="1400" dirty="0" smtClean="0"/>
              <a:t>Open </a:t>
            </a:r>
            <a:r>
              <a:rPr lang="en-US" sz="1400" dirty="0"/>
              <a:t>up the gap to see the loading angle transient?</a:t>
            </a:r>
          </a:p>
          <a:p>
            <a:pPr marL="342900" indent="-342900">
              <a:buFont typeface="Arial" panose="020B0604020202020204" pitchFamily="34" charset="0"/>
              <a:buChar char="•"/>
            </a:pPr>
            <a:r>
              <a:rPr lang="en-US" sz="1400" dirty="0"/>
              <a:t>Robinson stability or power limits?</a:t>
            </a:r>
          </a:p>
          <a:p>
            <a:pPr marL="342900" indent="-342900">
              <a:buFont typeface="Arial" panose="020B0604020202020204" pitchFamily="34" charset="0"/>
              <a:buChar char="•"/>
            </a:pPr>
            <a:r>
              <a:rPr lang="en-US" sz="1400" dirty="0"/>
              <a:t>Increase the DFB gain</a:t>
            </a:r>
          </a:p>
        </p:txBody>
      </p:sp>
      <p:pic>
        <p:nvPicPr>
          <p:cNvPr id="1357" name="Picture 33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221120" y="10764838"/>
            <a:ext cx="8229600" cy="507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Box 128"/>
          <p:cNvSpPr txBox="1"/>
          <p:nvPr/>
        </p:nvSpPr>
        <p:spPr>
          <a:xfrm>
            <a:off x="26118158" y="10936678"/>
            <a:ext cx="4038600" cy="646331"/>
          </a:xfrm>
          <a:prstGeom prst="rect">
            <a:avLst/>
          </a:prstGeom>
          <a:noFill/>
        </p:spPr>
        <p:txBody>
          <a:bodyPr wrap="square" rtlCol="0">
            <a:spAutoFit/>
          </a:bodyPr>
          <a:lstStyle/>
          <a:p>
            <a:r>
              <a:rPr lang="en-US" dirty="0" smtClean="0">
                <a:solidFill>
                  <a:srgbClr val="FF0000"/>
                </a:solidFill>
              </a:rPr>
              <a:t>Simulation (red) </a:t>
            </a:r>
            <a:r>
              <a:rPr lang="en-US" dirty="0" smtClean="0"/>
              <a:t>vs bunch-by-bunch </a:t>
            </a:r>
            <a:r>
              <a:rPr lang="en-US" dirty="0" smtClean="0">
                <a:solidFill>
                  <a:srgbClr val="0066FF"/>
                </a:solidFill>
              </a:rPr>
              <a:t>Measurement (blue)</a:t>
            </a:r>
            <a:endParaRPr lang="en-US" dirty="0">
              <a:solidFill>
                <a:srgbClr val="0066FF"/>
              </a:solidFill>
            </a:endParaRPr>
          </a:p>
        </p:txBody>
      </p:sp>
      <p:sp>
        <p:nvSpPr>
          <p:cNvPr id="21" name="TextBox 20"/>
          <p:cNvSpPr txBox="1"/>
          <p:nvPr/>
        </p:nvSpPr>
        <p:spPr>
          <a:xfrm>
            <a:off x="26181605" y="14849919"/>
            <a:ext cx="4038600" cy="830997"/>
          </a:xfrm>
          <a:prstGeom prst="rect">
            <a:avLst/>
          </a:prstGeom>
          <a:noFill/>
        </p:spPr>
        <p:txBody>
          <a:bodyPr wrap="square" rtlCol="0">
            <a:spAutoFit/>
          </a:bodyPr>
          <a:lstStyle/>
          <a:p>
            <a:r>
              <a:rPr lang="en-US" dirty="0">
                <a:solidFill>
                  <a:srgbClr val="3366FF"/>
                </a:solidFill>
              </a:rPr>
              <a:t>Uniform Fill Pattern with Half Ring Empty</a:t>
            </a:r>
          </a:p>
        </p:txBody>
      </p:sp>
      <p:pic>
        <p:nvPicPr>
          <p:cNvPr id="1358" name="Picture 33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216918" y="15954084"/>
            <a:ext cx="8229600" cy="506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6118158" y="20085643"/>
            <a:ext cx="4411595" cy="830997"/>
          </a:xfrm>
          <a:prstGeom prst="rect">
            <a:avLst/>
          </a:prstGeom>
          <a:noFill/>
        </p:spPr>
        <p:txBody>
          <a:bodyPr wrap="square" rtlCol="0">
            <a:spAutoFit/>
          </a:bodyPr>
          <a:lstStyle/>
          <a:p>
            <a:r>
              <a:rPr lang="en-US" dirty="0">
                <a:solidFill>
                  <a:srgbClr val="3366FF"/>
                </a:solidFill>
              </a:rPr>
              <a:t>Modulated Train Fill Pattern with Double Charge between Gap</a:t>
            </a:r>
          </a:p>
        </p:txBody>
      </p:sp>
      <p:sp>
        <p:nvSpPr>
          <p:cNvPr id="130" name="TextBox 129"/>
          <p:cNvSpPr txBox="1"/>
          <p:nvPr/>
        </p:nvSpPr>
        <p:spPr>
          <a:xfrm>
            <a:off x="26423230" y="16153179"/>
            <a:ext cx="4038600" cy="646331"/>
          </a:xfrm>
          <a:prstGeom prst="rect">
            <a:avLst/>
          </a:prstGeom>
          <a:noFill/>
        </p:spPr>
        <p:txBody>
          <a:bodyPr wrap="square" rtlCol="0">
            <a:spAutoFit/>
          </a:bodyPr>
          <a:lstStyle/>
          <a:p>
            <a:r>
              <a:rPr lang="en-US" dirty="0" smtClean="0">
                <a:solidFill>
                  <a:srgbClr val="FF0000"/>
                </a:solidFill>
              </a:rPr>
              <a:t>Simulation (red) </a:t>
            </a:r>
            <a:r>
              <a:rPr lang="en-US" dirty="0" smtClean="0"/>
              <a:t>vs bunch-by-bunch </a:t>
            </a:r>
            <a:r>
              <a:rPr lang="en-US" dirty="0" smtClean="0">
                <a:solidFill>
                  <a:srgbClr val="0066FF"/>
                </a:solidFill>
              </a:rPr>
              <a:t>Measurement (blue)</a:t>
            </a:r>
            <a:endParaRPr lang="en-US" dirty="0">
              <a:solidFill>
                <a:srgbClr val="0066FF"/>
              </a:solidFill>
            </a:endParaRPr>
          </a:p>
        </p:txBody>
      </p:sp>
      <p:pic>
        <p:nvPicPr>
          <p:cNvPr id="1359" name="Picture 33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2277387" y="22579314"/>
            <a:ext cx="8450263"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6335920" y="25901494"/>
            <a:ext cx="3825040" cy="1569660"/>
          </a:xfrm>
          <a:prstGeom prst="rect">
            <a:avLst/>
          </a:prstGeom>
          <a:noFill/>
        </p:spPr>
        <p:txBody>
          <a:bodyPr wrap="square" rtlCol="0">
            <a:spAutoFit/>
          </a:bodyPr>
          <a:lstStyle/>
          <a:p>
            <a:r>
              <a:rPr lang="en-US" sz="3200" dirty="0">
                <a:solidFill>
                  <a:srgbClr val="3366FF"/>
                </a:solidFill>
              </a:rPr>
              <a:t>Does Fill Pattern Modulation Work? </a:t>
            </a:r>
            <a:r>
              <a:rPr lang="en-US" sz="3200" dirty="0">
                <a:solidFill>
                  <a:srgbClr val="FF0000"/>
                </a:solidFill>
              </a:rPr>
              <a:t>Yes!</a:t>
            </a:r>
          </a:p>
        </p:txBody>
      </p:sp>
      <p:pic>
        <p:nvPicPr>
          <p:cNvPr id="1361" name="Picture 33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277243" y="29539154"/>
            <a:ext cx="84137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6 37 x 32 8 Poster-2">
  <a:themeElements>
    <a:clrScheme name="46 37 x 32 8 Poster-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6 37 x 32 8 Poster-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6 37 x 32 8 Poster-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6 37 x 32 8 Poster-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6 37 x 32 8 Poster-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6 37 x 32 8 Poster-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6 37 x 32 8 Poster-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6 37 x 32 8 Poster-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6 37 x 32 8 Poster-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46 37 x 32 8 Poster-2</Template>
  <TotalTime>8592</TotalTime>
  <Words>858</Words>
  <Application>Microsoft Office PowerPoint</Application>
  <PresentationFormat>Custom</PresentationFormat>
  <Paragraphs>62</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46 37 x 32 8 Poster-2</vt:lpstr>
      <vt:lpstr>Equation</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Haipeng Wang</dc:creator>
  <cp:lastModifiedBy>Haipeng Wang</cp:lastModifiedBy>
  <cp:revision>490</cp:revision>
  <cp:lastPrinted>2018-04-26T20:06:45Z</cp:lastPrinted>
  <dcterms:created xsi:type="dcterms:W3CDTF">2005-08-03T13:44:18Z</dcterms:created>
  <dcterms:modified xsi:type="dcterms:W3CDTF">2018-04-26T20:24:36Z</dcterms:modified>
</cp:coreProperties>
</file>