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handoutMasterIdLst>
    <p:handoutMasterId r:id="rId4"/>
  </p:handoutMasterIdLst>
  <p:sldIdLst>
    <p:sldId id="256" r:id="rId2"/>
  </p:sldIdLst>
  <p:sldSz cx="31089600" cy="40233600"/>
  <p:notesSz cx="147955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FF4"/>
    <a:srgbClr val="85FFE0"/>
    <a:srgbClr val="3366FF"/>
    <a:srgbClr val="CCEEDF"/>
    <a:srgbClr val="F2C874"/>
    <a:srgbClr val="F5D697"/>
    <a:srgbClr val="EEF9F4"/>
    <a:srgbClr val="FFFF99"/>
    <a:srgbClr val="CC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0" autoAdjust="0"/>
    <p:restoredTop sz="99023" autoAdjust="0"/>
  </p:normalViewPr>
  <p:slideViewPr>
    <p:cSldViewPr snapToGrid="0" snapToObjects="1">
      <p:cViewPr>
        <p:scale>
          <a:sx n="40" d="100"/>
          <a:sy n="40" d="100"/>
        </p:scale>
        <p:origin x="-72" y="5334"/>
      </p:cViewPr>
      <p:guideLst>
        <p:guide orient="horz" pos="12672"/>
        <p:guide pos="97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2" y="0"/>
            <a:ext cx="6411727" cy="515057"/>
          </a:xfrm>
          <a:prstGeom prst="rect">
            <a:avLst/>
          </a:prstGeom>
          <a:noFill/>
          <a:ln w="9525">
            <a:noFill/>
            <a:miter lim="800000"/>
            <a:headEnd/>
            <a:tailEnd/>
          </a:ln>
          <a:effectLst/>
        </p:spPr>
        <p:txBody>
          <a:bodyPr vert="horz" wrap="square" lIns="160511" tIns="80256" rIns="160511" bIns="80256" numCol="1" anchor="t" anchorCtr="0" compatLnSpc="1">
            <a:prstTxWarp prst="textNoShape">
              <a:avLst/>
            </a:prstTxWarp>
          </a:bodyPr>
          <a:lstStyle>
            <a:lvl1pPr defTabSz="1606773">
              <a:defRPr sz="2000"/>
            </a:lvl1pPr>
          </a:lstStyle>
          <a:p>
            <a:pPr>
              <a:defRPr/>
            </a:pPr>
            <a:endParaRPr lang="en-US" dirty="0"/>
          </a:p>
        </p:txBody>
      </p:sp>
      <p:sp>
        <p:nvSpPr>
          <p:cNvPr id="4099" name="Rectangle 1027"/>
          <p:cNvSpPr>
            <a:spLocks noGrp="1" noChangeArrowheads="1"/>
          </p:cNvSpPr>
          <p:nvPr>
            <p:ph type="dt" sz="quarter" idx="1"/>
          </p:nvPr>
        </p:nvSpPr>
        <p:spPr bwMode="auto">
          <a:xfrm>
            <a:off x="8383776" y="0"/>
            <a:ext cx="6411727" cy="515057"/>
          </a:xfrm>
          <a:prstGeom prst="rect">
            <a:avLst/>
          </a:prstGeom>
          <a:noFill/>
          <a:ln w="9525">
            <a:noFill/>
            <a:miter lim="800000"/>
            <a:headEnd/>
            <a:tailEnd/>
          </a:ln>
          <a:effectLst/>
        </p:spPr>
        <p:txBody>
          <a:bodyPr vert="horz" wrap="square" lIns="160511" tIns="80256" rIns="160511" bIns="80256" numCol="1" anchor="t" anchorCtr="0" compatLnSpc="1">
            <a:prstTxWarp prst="textNoShape">
              <a:avLst/>
            </a:prstTxWarp>
          </a:bodyPr>
          <a:lstStyle>
            <a:lvl1pPr algn="r" defTabSz="1606773">
              <a:defRPr sz="2000"/>
            </a:lvl1pPr>
          </a:lstStyle>
          <a:p>
            <a:pPr>
              <a:defRPr/>
            </a:pPr>
            <a:endParaRPr lang="en-US" dirty="0"/>
          </a:p>
        </p:txBody>
      </p:sp>
      <p:sp>
        <p:nvSpPr>
          <p:cNvPr id="4100" name="Rectangle 1028"/>
          <p:cNvSpPr>
            <a:spLocks noGrp="1" noChangeArrowheads="1"/>
          </p:cNvSpPr>
          <p:nvPr>
            <p:ph type="ftr" sz="quarter" idx="2"/>
          </p:nvPr>
        </p:nvSpPr>
        <p:spPr bwMode="auto">
          <a:xfrm>
            <a:off x="2" y="8794043"/>
            <a:ext cx="6411727" cy="515057"/>
          </a:xfrm>
          <a:prstGeom prst="rect">
            <a:avLst/>
          </a:prstGeom>
          <a:noFill/>
          <a:ln w="9525">
            <a:noFill/>
            <a:miter lim="800000"/>
            <a:headEnd/>
            <a:tailEnd/>
          </a:ln>
          <a:effectLst/>
        </p:spPr>
        <p:txBody>
          <a:bodyPr vert="horz" wrap="square" lIns="160511" tIns="80256" rIns="160511" bIns="80256" numCol="1" anchor="b" anchorCtr="0" compatLnSpc="1">
            <a:prstTxWarp prst="textNoShape">
              <a:avLst/>
            </a:prstTxWarp>
          </a:bodyPr>
          <a:lstStyle>
            <a:lvl1pPr defTabSz="1606773">
              <a:defRPr sz="2000"/>
            </a:lvl1pPr>
          </a:lstStyle>
          <a:p>
            <a:pPr>
              <a:defRPr/>
            </a:pPr>
            <a:endParaRPr lang="en-US" dirty="0"/>
          </a:p>
        </p:txBody>
      </p:sp>
      <p:sp>
        <p:nvSpPr>
          <p:cNvPr id="4101" name="Rectangle 1029"/>
          <p:cNvSpPr>
            <a:spLocks noGrp="1" noChangeArrowheads="1"/>
          </p:cNvSpPr>
          <p:nvPr>
            <p:ph type="sldNum" sz="quarter" idx="3"/>
          </p:nvPr>
        </p:nvSpPr>
        <p:spPr bwMode="auto">
          <a:xfrm>
            <a:off x="8383776" y="8794043"/>
            <a:ext cx="6411727" cy="515057"/>
          </a:xfrm>
          <a:prstGeom prst="rect">
            <a:avLst/>
          </a:prstGeom>
          <a:noFill/>
          <a:ln w="9525">
            <a:noFill/>
            <a:miter lim="800000"/>
            <a:headEnd/>
            <a:tailEnd/>
          </a:ln>
          <a:effectLst/>
        </p:spPr>
        <p:txBody>
          <a:bodyPr vert="horz" wrap="square" lIns="160511" tIns="80256" rIns="160511" bIns="80256" numCol="1" anchor="b" anchorCtr="0" compatLnSpc="1">
            <a:prstTxWarp prst="textNoShape">
              <a:avLst/>
            </a:prstTxWarp>
          </a:bodyPr>
          <a:lstStyle>
            <a:lvl1pPr algn="r" defTabSz="1606773">
              <a:defRPr sz="2000"/>
            </a:lvl1pPr>
          </a:lstStyle>
          <a:p>
            <a:pPr>
              <a:defRPr/>
            </a:pPr>
            <a:fld id="{0FC4507F-8B23-471A-9F68-C1E478A39F03}" type="slidenum">
              <a:rPr lang="en-US"/>
              <a:pPr>
                <a:defRPr/>
              </a:pPr>
              <a:t>‹#›</a:t>
            </a:fld>
            <a:endParaRPr lang="en-US" dirty="0"/>
          </a:p>
        </p:txBody>
      </p:sp>
    </p:spTree>
    <p:extLst>
      <p:ext uri="{BB962C8B-B14F-4D97-AF65-F5344CB8AC3E}">
        <p14:creationId xmlns:p14="http://schemas.microsoft.com/office/powerpoint/2010/main" val="699295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5122"/>
          <p:cNvSpPr>
            <a:spLocks noGrp="1" noChangeArrowheads="1"/>
          </p:cNvSpPr>
          <p:nvPr>
            <p:ph type="hdr" sz="quarter"/>
          </p:nvPr>
        </p:nvSpPr>
        <p:spPr bwMode="auto">
          <a:xfrm>
            <a:off x="2" y="0"/>
            <a:ext cx="6411727" cy="466724"/>
          </a:xfrm>
          <a:prstGeom prst="rect">
            <a:avLst/>
          </a:prstGeom>
          <a:noFill/>
          <a:ln w="9525">
            <a:noFill/>
            <a:miter lim="800000"/>
            <a:headEnd/>
            <a:tailEnd/>
          </a:ln>
          <a:effectLst/>
        </p:spPr>
        <p:txBody>
          <a:bodyPr vert="horz" wrap="square" lIns="136104" tIns="68051" rIns="136104" bIns="68051" numCol="1" anchor="t" anchorCtr="0" compatLnSpc="1">
            <a:prstTxWarp prst="textNoShape">
              <a:avLst/>
            </a:prstTxWarp>
          </a:bodyPr>
          <a:lstStyle>
            <a:lvl1pPr>
              <a:defRPr sz="1800"/>
            </a:lvl1pPr>
          </a:lstStyle>
          <a:p>
            <a:pPr>
              <a:defRPr/>
            </a:pPr>
            <a:endParaRPr lang="en-US" dirty="0"/>
          </a:p>
        </p:txBody>
      </p:sp>
      <p:sp>
        <p:nvSpPr>
          <p:cNvPr id="12291" name="Rectangle 5123"/>
          <p:cNvSpPr>
            <a:spLocks noGrp="1" noChangeArrowheads="1"/>
          </p:cNvSpPr>
          <p:nvPr>
            <p:ph type="dt" idx="1"/>
          </p:nvPr>
        </p:nvSpPr>
        <p:spPr bwMode="auto">
          <a:xfrm>
            <a:off x="8383774" y="0"/>
            <a:ext cx="6406885" cy="466724"/>
          </a:xfrm>
          <a:prstGeom prst="rect">
            <a:avLst/>
          </a:prstGeom>
          <a:noFill/>
          <a:ln w="9525">
            <a:noFill/>
            <a:miter lim="800000"/>
            <a:headEnd/>
            <a:tailEnd/>
          </a:ln>
          <a:effectLst/>
        </p:spPr>
        <p:txBody>
          <a:bodyPr vert="horz" wrap="square" lIns="136104" tIns="68051" rIns="136104" bIns="68051" numCol="1" anchor="t" anchorCtr="0" compatLnSpc="1">
            <a:prstTxWarp prst="textNoShape">
              <a:avLst/>
            </a:prstTxWarp>
          </a:bodyPr>
          <a:lstStyle>
            <a:lvl1pPr algn="r">
              <a:defRPr sz="1800"/>
            </a:lvl1pPr>
          </a:lstStyle>
          <a:p>
            <a:pPr>
              <a:defRPr/>
            </a:pPr>
            <a:endParaRPr lang="en-US" dirty="0"/>
          </a:p>
        </p:txBody>
      </p:sp>
      <p:sp>
        <p:nvSpPr>
          <p:cNvPr id="3076" name="Rectangle 5124"/>
          <p:cNvSpPr>
            <a:spLocks noGrp="1" noRot="1" noChangeAspect="1" noChangeArrowheads="1" noTextEdit="1"/>
          </p:cNvSpPr>
          <p:nvPr>
            <p:ph type="sldImg" idx="2"/>
          </p:nvPr>
        </p:nvSpPr>
        <p:spPr bwMode="auto">
          <a:xfrm>
            <a:off x="6048375" y="698500"/>
            <a:ext cx="2698750" cy="3492500"/>
          </a:xfrm>
          <a:prstGeom prst="rect">
            <a:avLst/>
          </a:prstGeom>
          <a:noFill/>
          <a:ln w="9525">
            <a:solidFill>
              <a:srgbClr val="000000"/>
            </a:solidFill>
            <a:miter lim="800000"/>
            <a:headEnd/>
            <a:tailEnd/>
          </a:ln>
        </p:spPr>
      </p:sp>
      <p:sp>
        <p:nvSpPr>
          <p:cNvPr id="12293" name="Rectangle 5125"/>
          <p:cNvSpPr>
            <a:spLocks noGrp="1" noChangeArrowheads="1"/>
          </p:cNvSpPr>
          <p:nvPr>
            <p:ph type="body" sz="quarter" idx="3"/>
          </p:nvPr>
        </p:nvSpPr>
        <p:spPr bwMode="auto">
          <a:xfrm>
            <a:off x="1480097" y="4424120"/>
            <a:ext cx="11835311" cy="4185872"/>
          </a:xfrm>
          <a:prstGeom prst="rect">
            <a:avLst/>
          </a:prstGeom>
          <a:noFill/>
          <a:ln w="9525">
            <a:noFill/>
            <a:miter lim="800000"/>
            <a:headEnd/>
            <a:tailEnd/>
          </a:ln>
          <a:effectLst/>
        </p:spPr>
        <p:txBody>
          <a:bodyPr vert="horz" wrap="square" lIns="136104" tIns="68051" rIns="136104" bIns="680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5126"/>
          <p:cNvSpPr>
            <a:spLocks noGrp="1" noChangeArrowheads="1"/>
          </p:cNvSpPr>
          <p:nvPr>
            <p:ph type="ftr" sz="quarter" idx="4"/>
          </p:nvPr>
        </p:nvSpPr>
        <p:spPr bwMode="auto">
          <a:xfrm>
            <a:off x="2" y="8842379"/>
            <a:ext cx="6411727" cy="464771"/>
          </a:xfrm>
          <a:prstGeom prst="rect">
            <a:avLst/>
          </a:prstGeom>
          <a:noFill/>
          <a:ln w="9525">
            <a:noFill/>
            <a:miter lim="800000"/>
            <a:headEnd/>
            <a:tailEnd/>
          </a:ln>
          <a:effectLst/>
        </p:spPr>
        <p:txBody>
          <a:bodyPr vert="horz" wrap="square" lIns="136104" tIns="68051" rIns="136104" bIns="68051" numCol="1" anchor="b" anchorCtr="0" compatLnSpc="1">
            <a:prstTxWarp prst="textNoShape">
              <a:avLst/>
            </a:prstTxWarp>
          </a:bodyPr>
          <a:lstStyle>
            <a:lvl1pPr>
              <a:defRPr sz="1800"/>
            </a:lvl1pPr>
          </a:lstStyle>
          <a:p>
            <a:pPr>
              <a:defRPr/>
            </a:pPr>
            <a:endParaRPr lang="en-US" dirty="0"/>
          </a:p>
        </p:txBody>
      </p:sp>
      <p:sp>
        <p:nvSpPr>
          <p:cNvPr id="12295" name="Rectangle 5127"/>
          <p:cNvSpPr>
            <a:spLocks noGrp="1" noChangeArrowheads="1"/>
          </p:cNvSpPr>
          <p:nvPr>
            <p:ph type="sldNum" sz="quarter" idx="5"/>
          </p:nvPr>
        </p:nvSpPr>
        <p:spPr bwMode="auto">
          <a:xfrm>
            <a:off x="8383774" y="8842379"/>
            <a:ext cx="6406885" cy="464771"/>
          </a:xfrm>
          <a:prstGeom prst="rect">
            <a:avLst/>
          </a:prstGeom>
          <a:noFill/>
          <a:ln w="9525">
            <a:noFill/>
            <a:miter lim="800000"/>
            <a:headEnd/>
            <a:tailEnd/>
          </a:ln>
          <a:effectLst/>
        </p:spPr>
        <p:txBody>
          <a:bodyPr vert="horz" wrap="square" lIns="136104" tIns="68051" rIns="136104" bIns="68051" numCol="1" anchor="b" anchorCtr="0" compatLnSpc="1">
            <a:prstTxWarp prst="textNoShape">
              <a:avLst/>
            </a:prstTxWarp>
          </a:bodyPr>
          <a:lstStyle>
            <a:lvl1pPr algn="r">
              <a:defRPr sz="1800"/>
            </a:lvl1pPr>
          </a:lstStyle>
          <a:p>
            <a:pPr>
              <a:defRPr/>
            </a:pPr>
            <a:fld id="{B91C4D2C-4E9E-401F-8850-6A9B3AAA150F}" type="slidenum">
              <a:rPr lang="en-US"/>
              <a:pPr>
                <a:defRPr/>
              </a:pPr>
              <a:t>‹#›</a:t>
            </a:fld>
            <a:endParaRPr lang="en-US" dirty="0"/>
          </a:p>
        </p:txBody>
      </p:sp>
    </p:spTree>
    <p:extLst>
      <p:ext uri="{BB962C8B-B14F-4D97-AF65-F5344CB8AC3E}">
        <p14:creationId xmlns:p14="http://schemas.microsoft.com/office/powerpoint/2010/main" val="427719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127"/>
          <p:cNvSpPr>
            <a:spLocks noGrp="1" noChangeArrowheads="1"/>
          </p:cNvSpPr>
          <p:nvPr>
            <p:ph type="sldNum" sz="quarter" idx="5"/>
          </p:nvPr>
        </p:nvSpPr>
        <p:spPr>
          <a:noFill/>
        </p:spPr>
        <p:txBody>
          <a:bodyPr/>
          <a:lstStyle/>
          <a:p>
            <a:fld id="{FEEA1AA9-7F33-40BF-A346-8E00384167B1}"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518" y="12498333"/>
            <a:ext cx="26426567" cy="86246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034" y="22798969"/>
            <a:ext cx="21763535" cy="1028147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36CC30-637E-40D7-B63D-5C8875D3836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0B5DA9-B251-42C8-89DA-3223783CE9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1151" y="3575516"/>
            <a:ext cx="6605769" cy="321881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2682" y="3575516"/>
            <a:ext cx="19706725" cy="321881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1C3B48-3D13-4EC2-94F3-898BBFFBFF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E6965B-9D0D-43B5-A7A4-B074FCD6127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066" y="25854875"/>
            <a:ext cx="26425403" cy="7990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56066" y="17053442"/>
            <a:ext cx="26425403" cy="880143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4EBC8E-F85A-4F15-861A-C70E23B10F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2681" y="11625217"/>
            <a:ext cx="13155665" cy="241384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600091" y="11625217"/>
            <a:ext cx="13156829" cy="241384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8012F98-F19A-479B-9F42-A8DE9DAE495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3957" y="1612071"/>
            <a:ext cx="27981687" cy="6703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3957" y="9005870"/>
            <a:ext cx="13737671" cy="3754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53957" y="12760267"/>
            <a:ext cx="13737671" cy="231801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316" y="9005870"/>
            <a:ext cx="13742327" cy="3754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793316" y="12760267"/>
            <a:ext cx="13742327" cy="231801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34941EB-7AA8-49D1-9B10-CFD3CF6165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A2D017E-281E-4D95-9202-4FA4DCEE11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B1E7DE-0AE7-49EB-B1D6-E89A45BC4F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3957" y="1601423"/>
            <a:ext cx="10229339" cy="68188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154615" y="1601422"/>
            <a:ext cx="17381029" cy="343390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3957" y="8420244"/>
            <a:ext cx="10229339" cy="275201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5B3FBEE-9EF6-4F74-8D0A-283716B53F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604" y="28163308"/>
            <a:ext cx="18654458" cy="33242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93604" y="3594682"/>
            <a:ext cx="18654458" cy="241405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93604" y="31487536"/>
            <a:ext cx="18654458" cy="47233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8D127F-9309-413F-AC29-187D79D8D1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332038" y="3575050"/>
            <a:ext cx="26425525" cy="6707188"/>
          </a:xfrm>
          <a:prstGeom prst="rect">
            <a:avLst/>
          </a:prstGeom>
          <a:noFill/>
          <a:ln w="9525">
            <a:noFill/>
            <a:miter lim="800000"/>
            <a:headEnd/>
            <a:tailEnd/>
          </a:ln>
        </p:spPr>
        <p:txBody>
          <a:bodyPr vert="horz" wrap="square" lIns="71817" tIns="35909" rIns="71817" bIns="3590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332038" y="11625263"/>
            <a:ext cx="26425525" cy="24137937"/>
          </a:xfrm>
          <a:prstGeom prst="rect">
            <a:avLst/>
          </a:prstGeom>
          <a:noFill/>
          <a:ln w="9525">
            <a:noFill/>
            <a:miter lim="800000"/>
            <a:headEnd/>
            <a:tailEnd/>
          </a:ln>
        </p:spPr>
        <p:txBody>
          <a:bodyPr vert="horz" wrap="square" lIns="71817" tIns="35909" rIns="71817" bIns="359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32038" y="36658550"/>
            <a:ext cx="6477000"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defRPr sz="1200"/>
            </a:lvl1pPr>
          </a:lstStyle>
          <a:p>
            <a:pPr>
              <a:defRPr/>
            </a:pPr>
            <a:endParaRPr lang="en-US" dirty="0"/>
          </a:p>
        </p:txBody>
      </p:sp>
      <p:sp>
        <p:nvSpPr>
          <p:cNvPr id="1029" name="Rectangle 5"/>
          <p:cNvSpPr>
            <a:spLocks noGrp="1" noChangeArrowheads="1"/>
          </p:cNvSpPr>
          <p:nvPr>
            <p:ph type="ftr" sz="quarter" idx="3"/>
          </p:nvPr>
        </p:nvSpPr>
        <p:spPr bwMode="auto">
          <a:xfrm>
            <a:off x="10621963" y="36658550"/>
            <a:ext cx="9845675"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lgn="ctr">
              <a:defRPr sz="1200"/>
            </a:lvl1pPr>
          </a:lstStyle>
          <a:p>
            <a:pPr>
              <a:defRPr/>
            </a:pPr>
            <a:endParaRPr lang="en-US" dirty="0"/>
          </a:p>
        </p:txBody>
      </p:sp>
      <p:sp>
        <p:nvSpPr>
          <p:cNvPr id="1030" name="Rectangle 6"/>
          <p:cNvSpPr>
            <a:spLocks noGrp="1" noChangeArrowheads="1"/>
          </p:cNvSpPr>
          <p:nvPr>
            <p:ph type="sldNum" sz="quarter" idx="4"/>
          </p:nvPr>
        </p:nvSpPr>
        <p:spPr bwMode="auto">
          <a:xfrm>
            <a:off x="22280563" y="36658550"/>
            <a:ext cx="6477000" cy="2681288"/>
          </a:xfrm>
          <a:prstGeom prst="rect">
            <a:avLst/>
          </a:prstGeom>
          <a:noFill/>
          <a:ln w="9525">
            <a:noFill/>
            <a:miter lim="800000"/>
            <a:headEnd/>
            <a:tailEnd/>
          </a:ln>
          <a:effectLst/>
        </p:spPr>
        <p:txBody>
          <a:bodyPr vert="horz" wrap="square" lIns="71817" tIns="35909" rIns="71817" bIns="35909" numCol="1" anchor="t" anchorCtr="0" compatLnSpc="1">
            <a:prstTxWarp prst="textNoShape">
              <a:avLst/>
            </a:prstTxWarp>
          </a:bodyPr>
          <a:lstStyle>
            <a:lvl1pPr algn="r">
              <a:defRPr sz="1200"/>
            </a:lvl1pPr>
          </a:lstStyle>
          <a:p>
            <a:pPr>
              <a:defRPr/>
            </a:pPr>
            <a:fld id="{C650ED05-D7F8-4677-B815-3790BF0786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20725" rtl="0" eaLnBrk="0" fontAlgn="base" hangingPunct="0">
        <a:spcBef>
          <a:spcPct val="0"/>
        </a:spcBef>
        <a:spcAft>
          <a:spcPct val="0"/>
        </a:spcAft>
        <a:defRPr sz="3700">
          <a:solidFill>
            <a:schemeClr val="tx2"/>
          </a:solidFill>
          <a:latin typeface="+mj-lt"/>
          <a:ea typeface="+mj-ea"/>
          <a:cs typeface="+mj-cs"/>
        </a:defRPr>
      </a:lvl1pPr>
      <a:lvl2pPr algn="ctr" defTabSz="720725" rtl="0" eaLnBrk="0" fontAlgn="base" hangingPunct="0">
        <a:spcBef>
          <a:spcPct val="0"/>
        </a:spcBef>
        <a:spcAft>
          <a:spcPct val="0"/>
        </a:spcAft>
        <a:defRPr sz="3700">
          <a:solidFill>
            <a:schemeClr val="tx2"/>
          </a:solidFill>
          <a:latin typeface="Times New Roman" pitchFamily="18" charset="0"/>
        </a:defRPr>
      </a:lvl2pPr>
      <a:lvl3pPr algn="ctr" defTabSz="720725" rtl="0" eaLnBrk="0" fontAlgn="base" hangingPunct="0">
        <a:spcBef>
          <a:spcPct val="0"/>
        </a:spcBef>
        <a:spcAft>
          <a:spcPct val="0"/>
        </a:spcAft>
        <a:defRPr sz="3700">
          <a:solidFill>
            <a:schemeClr val="tx2"/>
          </a:solidFill>
          <a:latin typeface="Times New Roman" pitchFamily="18" charset="0"/>
        </a:defRPr>
      </a:lvl3pPr>
      <a:lvl4pPr algn="ctr" defTabSz="720725" rtl="0" eaLnBrk="0" fontAlgn="base" hangingPunct="0">
        <a:spcBef>
          <a:spcPct val="0"/>
        </a:spcBef>
        <a:spcAft>
          <a:spcPct val="0"/>
        </a:spcAft>
        <a:defRPr sz="3700">
          <a:solidFill>
            <a:schemeClr val="tx2"/>
          </a:solidFill>
          <a:latin typeface="Times New Roman" pitchFamily="18" charset="0"/>
        </a:defRPr>
      </a:lvl4pPr>
      <a:lvl5pPr algn="ctr" defTabSz="720725" rtl="0" eaLnBrk="0" fontAlgn="base" hangingPunct="0">
        <a:spcBef>
          <a:spcPct val="0"/>
        </a:spcBef>
        <a:spcAft>
          <a:spcPct val="0"/>
        </a:spcAft>
        <a:defRPr sz="3700">
          <a:solidFill>
            <a:schemeClr val="tx2"/>
          </a:solidFill>
          <a:latin typeface="Times New Roman" pitchFamily="18" charset="0"/>
        </a:defRPr>
      </a:lvl5pPr>
      <a:lvl6pPr marL="457200" algn="ctr" defTabSz="720725" rtl="0" fontAlgn="base">
        <a:spcBef>
          <a:spcPct val="0"/>
        </a:spcBef>
        <a:spcAft>
          <a:spcPct val="0"/>
        </a:spcAft>
        <a:defRPr sz="3700">
          <a:solidFill>
            <a:schemeClr val="tx2"/>
          </a:solidFill>
          <a:latin typeface="Times New Roman" pitchFamily="18" charset="0"/>
        </a:defRPr>
      </a:lvl6pPr>
      <a:lvl7pPr marL="914400" algn="ctr" defTabSz="720725" rtl="0" fontAlgn="base">
        <a:spcBef>
          <a:spcPct val="0"/>
        </a:spcBef>
        <a:spcAft>
          <a:spcPct val="0"/>
        </a:spcAft>
        <a:defRPr sz="3700">
          <a:solidFill>
            <a:schemeClr val="tx2"/>
          </a:solidFill>
          <a:latin typeface="Times New Roman" pitchFamily="18" charset="0"/>
        </a:defRPr>
      </a:lvl7pPr>
      <a:lvl8pPr marL="1371600" algn="ctr" defTabSz="720725" rtl="0" fontAlgn="base">
        <a:spcBef>
          <a:spcPct val="0"/>
        </a:spcBef>
        <a:spcAft>
          <a:spcPct val="0"/>
        </a:spcAft>
        <a:defRPr sz="3700">
          <a:solidFill>
            <a:schemeClr val="tx2"/>
          </a:solidFill>
          <a:latin typeface="Times New Roman" pitchFamily="18" charset="0"/>
        </a:defRPr>
      </a:lvl8pPr>
      <a:lvl9pPr marL="1828800" algn="ctr" defTabSz="720725" rtl="0" fontAlgn="base">
        <a:spcBef>
          <a:spcPct val="0"/>
        </a:spcBef>
        <a:spcAft>
          <a:spcPct val="0"/>
        </a:spcAft>
        <a:defRPr sz="3700">
          <a:solidFill>
            <a:schemeClr val="tx2"/>
          </a:solidFill>
          <a:latin typeface="Times New Roman" pitchFamily="18" charset="0"/>
        </a:defRPr>
      </a:lvl9pPr>
    </p:titleStyle>
    <p:bodyStyle>
      <a:lvl1pPr marL="269875" indent="-269875" algn="l" defTabSz="720725" rtl="0" eaLnBrk="0" fontAlgn="base" hangingPunct="0">
        <a:spcBef>
          <a:spcPct val="20000"/>
        </a:spcBef>
        <a:spcAft>
          <a:spcPct val="0"/>
        </a:spcAft>
        <a:buChar char="•"/>
        <a:defRPr sz="2500">
          <a:solidFill>
            <a:schemeClr val="tx1"/>
          </a:solidFill>
          <a:latin typeface="+mn-lt"/>
          <a:ea typeface="+mn-ea"/>
          <a:cs typeface="+mn-cs"/>
        </a:defRPr>
      </a:lvl1pPr>
      <a:lvl2pPr marL="584200" indent="-223838" algn="l" defTabSz="720725" rtl="0" eaLnBrk="0" fontAlgn="base" hangingPunct="0">
        <a:spcBef>
          <a:spcPct val="20000"/>
        </a:spcBef>
        <a:spcAft>
          <a:spcPct val="0"/>
        </a:spcAft>
        <a:buChar char="–"/>
        <a:defRPr sz="2100">
          <a:solidFill>
            <a:schemeClr val="tx1"/>
          </a:solidFill>
          <a:latin typeface="+mn-lt"/>
        </a:defRPr>
      </a:lvl2pPr>
      <a:lvl3pPr marL="898525" indent="-177800" algn="l" defTabSz="720725" rtl="0" eaLnBrk="0" fontAlgn="base" hangingPunct="0">
        <a:spcBef>
          <a:spcPct val="20000"/>
        </a:spcBef>
        <a:spcAft>
          <a:spcPct val="0"/>
        </a:spcAft>
        <a:buChar char="•"/>
        <a:defRPr sz="2100">
          <a:solidFill>
            <a:schemeClr val="tx1"/>
          </a:solidFill>
          <a:latin typeface="+mn-lt"/>
        </a:defRPr>
      </a:lvl3pPr>
      <a:lvl4pPr marL="1258888" indent="-184150" algn="l" defTabSz="720725" rtl="0" eaLnBrk="0" fontAlgn="base" hangingPunct="0">
        <a:spcBef>
          <a:spcPct val="20000"/>
        </a:spcBef>
        <a:spcAft>
          <a:spcPct val="0"/>
        </a:spcAft>
        <a:buChar char="–"/>
        <a:defRPr sz="1600">
          <a:solidFill>
            <a:schemeClr val="tx1"/>
          </a:solidFill>
          <a:latin typeface="+mn-lt"/>
        </a:defRPr>
      </a:lvl4pPr>
      <a:lvl5pPr marL="1620838" indent="-185738" algn="l" defTabSz="720725" rtl="0" eaLnBrk="0" fontAlgn="base" hangingPunct="0">
        <a:spcBef>
          <a:spcPct val="20000"/>
        </a:spcBef>
        <a:spcAft>
          <a:spcPct val="0"/>
        </a:spcAft>
        <a:buChar char="»"/>
        <a:defRPr sz="1600">
          <a:solidFill>
            <a:schemeClr val="tx1"/>
          </a:solidFill>
          <a:latin typeface="+mn-lt"/>
        </a:defRPr>
      </a:lvl5pPr>
      <a:lvl6pPr marL="2078038" indent="-185738" algn="l" defTabSz="720725" rtl="0" fontAlgn="base">
        <a:spcBef>
          <a:spcPct val="20000"/>
        </a:spcBef>
        <a:spcAft>
          <a:spcPct val="0"/>
        </a:spcAft>
        <a:buChar char="»"/>
        <a:defRPr sz="1600">
          <a:solidFill>
            <a:schemeClr val="tx1"/>
          </a:solidFill>
          <a:latin typeface="+mn-lt"/>
        </a:defRPr>
      </a:lvl6pPr>
      <a:lvl7pPr marL="2535238" indent="-185738" algn="l" defTabSz="720725" rtl="0" fontAlgn="base">
        <a:spcBef>
          <a:spcPct val="20000"/>
        </a:spcBef>
        <a:spcAft>
          <a:spcPct val="0"/>
        </a:spcAft>
        <a:buChar char="»"/>
        <a:defRPr sz="1600">
          <a:solidFill>
            <a:schemeClr val="tx1"/>
          </a:solidFill>
          <a:latin typeface="+mn-lt"/>
        </a:defRPr>
      </a:lvl7pPr>
      <a:lvl8pPr marL="2992438" indent="-185738" algn="l" defTabSz="720725" rtl="0" fontAlgn="base">
        <a:spcBef>
          <a:spcPct val="20000"/>
        </a:spcBef>
        <a:spcAft>
          <a:spcPct val="0"/>
        </a:spcAft>
        <a:buChar char="»"/>
        <a:defRPr sz="1600">
          <a:solidFill>
            <a:schemeClr val="tx1"/>
          </a:solidFill>
          <a:latin typeface="+mn-lt"/>
        </a:defRPr>
      </a:lvl8pPr>
      <a:lvl9pPr marL="3449638" indent="-185738" algn="l" defTabSz="720725"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5.jpe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12.png"/><Relationship Id="rId20" Type="http://schemas.openxmlformats.org/officeDocument/2006/relationships/image" Target="../media/image16.emf"/><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1.wmf"/><Relationship Id="rId24" Type="http://schemas.openxmlformats.org/officeDocument/2006/relationships/image" Target="../media/image20.png"/><Relationship Id="rId5" Type="http://schemas.openxmlformats.org/officeDocument/2006/relationships/image" Target="../media/image3.jpeg"/><Relationship Id="rId15" Type="http://schemas.openxmlformats.org/officeDocument/2006/relationships/image" Target="../media/image11.png"/><Relationship Id="rId23" Type="http://schemas.openxmlformats.org/officeDocument/2006/relationships/image" Target="../media/image19.jpeg"/><Relationship Id="rId28" Type="http://schemas.openxmlformats.org/officeDocument/2006/relationships/image" Target="../media/image24.png"/><Relationship Id="rId10" Type="http://schemas.openxmlformats.org/officeDocument/2006/relationships/oleObject" Target="../embeddings/oleObject1.bin"/><Relationship Id="rId19" Type="http://schemas.openxmlformats.org/officeDocument/2006/relationships/image" Target="../media/image15.png"/><Relationship Id="rId31" Type="http://schemas.openxmlformats.org/officeDocument/2006/relationships/image" Target="../media/image27.emf"/><Relationship Id="rId4" Type="http://schemas.openxmlformats.org/officeDocument/2006/relationships/image" Target="../media/image2.png"/><Relationship Id="rId9" Type="http://schemas.openxmlformats.org/officeDocument/2006/relationships/image" Target="../media/image7.wmf"/><Relationship Id="rId14" Type="http://schemas.openxmlformats.org/officeDocument/2006/relationships/image" Target="../media/image10.jpe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9F4">
            <a:alpha val="0"/>
          </a:srgbClr>
        </a:solidFill>
        <a:effectLst/>
      </p:bgPr>
    </p:bg>
    <p:spTree>
      <p:nvGrpSpPr>
        <p:cNvPr id="1" name=""/>
        <p:cNvGrpSpPr/>
        <p:nvPr/>
      </p:nvGrpSpPr>
      <p:grpSpPr>
        <a:xfrm>
          <a:off x="0" y="0"/>
          <a:ext cx="0" cy="0"/>
          <a:chOff x="0" y="0"/>
          <a:chExt cx="0" cy="0"/>
        </a:xfrm>
      </p:grpSpPr>
      <p:sp>
        <p:nvSpPr>
          <p:cNvPr id="146" name="AutoShape 3862"/>
          <p:cNvSpPr>
            <a:spLocks noChangeArrowheads="1"/>
          </p:cNvSpPr>
          <p:nvPr/>
        </p:nvSpPr>
        <p:spPr bwMode="auto">
          <a:xfrm>
            <a:off x="21745829" y="21395607"/>
            <a:ext cx="9074701" cy="7391822"/>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3200" b="1" dirty="0" err="1" smtClean="0">
                <a:solidFill>
                  <a:srgbClr val="000000"/>
                </a:solidFill>
                <a:latin typeface="Arial" charset="0"/>
              </a:rPr>
              <a:t>Schottky</a:t>
            </a:r>
            <a:r>
              <a:rPr lang="en-US" altLang="en-US" sz="3200" b="1" dirty="0" smtClean="0">
                <a:solidFill>
                  <a:srgbClr val="000000"/>
                </a:solidFill>
                <a:latin typeface="Arial" charset="0"/>
              </a:rPr>
              <a:t> Signal Data Analysis</a:t>
            </a:r>
          </a:p>
        </p:txBody>
      </p:sp>
      <p:sp>
        <p:nvSpPr>
          <p:cNvPr id="113" name="AutoShape 3863"/>
          <p:cNvSpPr>
            <a:spLocks noChangeArrowheads="1"/>
          </p:cNvSpPr>
          <p:nvPr/>
        </p:nvSpPr>
        <p:spPr bwMode="auto">
          <a:xfrm>
            <a:off x="21945600" y="10322169"/>
            <a:ext cx="8975983" cy="10882313"/>
          </a:xfrm>
          <a:prstGeom prst="roundRect">
            <a:avLst>
              <a:gd name="adj" fmla="val 5954"/>
            </a:avLst>
          </a:prstGeom>
          <a:solidFill>
            <a:srgbClr val="EAEAEA"/>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800"/>
              </a:spcAft>
            </a:pPr>
            <a:r>
              <a:rPr lang="en-US" altLang="en-US" sz="4000" b="1" dirty="0" smtClean="0">
                <a:latin typeface="Arial" charset="0"/>
                <a:cs typeface="Arial" charset="0"/>
              </a:rPr>
              <a:t>Experiment </a:t>
            </a:r>
            <a:r>
              <a:rPr lang="en-US" altLang="en-US" sz="4000" b="1" dirty="0">
                <a:latin typeface="Arial" charset="0"/>
                <a:cs typeface="Arial" charset="0"/>
              </a:rPr>
              <a:t>Parameters</a:t>
            </a:r>
            <a:endParaRPr lang="en-US" altLang="en-US" sz="4000" dirty="0">
              <a:latin typeface="Arial" charset="0"/>
              <a:cs typeface="Arial" charset="0"/>
            </a:endParaRPr>
          </a:p>
          <a:p>
            <a:pPr eaLnBrk="1" hangingPunct="1"/>
            <a:endParaRPr lang="en-US" altLang="en-US" sz="2400" b="1" dirty="0">
              <a:latin typeface="Arial" charset="0"/>
              <a:cs typeface="Arial" charset="0"/>
            </a:endParaRPr>
          </a:p>
          <a:p>
            <a:pPr eaLnBrk="1" hangingPunct="1"/>
            <a:endParaRPr lang="en-US" altLang="en-US" sz="2400"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sz="3000" dirty="0">
              <a:latin typeface="Arial" charset="0"/>
              <a:cs typeface="Arial" charset="0"/>
            </a:endParaRPr>
          </a:p>
          <a:p>
            <a:pPr eaLnBrk="1" hangingPunct="1"/>
            <a:endParaRPr lang="en-US" altLang="en-US" b="1" dirty="0">
              <a:latin typeface="Arial" charset="0"/>
              <a:cs typeface="Arial" charset="0"/>
            </a:endParaRPr>
          </a:p>
          <a:p>
            <a:pPr eaLnBrk="1" hangingPunct="1"/>
            <a:endParaRPr lang="en-US" altLang="en-US" b="1" dirty="0">
              <a:latin typeface="Arial" charset="0"/>
              <a:cs typeface="Arial" charset="0"/>
            </a:endParaRPr>
          </a:p>
        </p:txBody>
      </p:sp>
      <p:grpSp>
        <p:nvGrpSpPr>
          <p:cNvPr id="80" name="Group 5"/>
          <p:cNvGrpSpPr>
            <a:grpSpLocks/>
          </p:cNvGrpSpPr>
          <p:nvPr/>
        </p:nvGrpSpPr>
        <p:grpSpPr bwMode="auto">
          <a:xfrm>
            <a:off x="11088509" y="10354438"/>
            <a:ext cx="10698166" cy="17867992"/>
            <a:chOff x="350520" y="28558502"/>
            <a:chExt cx="10698480" cy="17869153"/>
          </a:xfrm>
        </p:grpSpPr>
        <p:sp>
          <p:nvSpPr>
            <p:cNvPr id="84" name="AutoShape 3863"/>
            <p:cNvSpPr>
              <a:spLocks noChangeArrowheads="1"/>
            </p:cNvSpPr>
            <p:nvPr/>
          </p:nvSpPr>
          <p:spPr bwMode="auto">
            <a:xfrm>
              <a:off x="350520" y="28558502"/>
              <a:ext cx="10698480" cy="17869153"/>
            </a:xfrm>
            <a:prstGeom prst="roundRect">
              <a:avLst>
                <a:gd name="adj" fmla="val 5954"/>
              </a:avLst>
            </a:prstGeom>
            <a:solidFill>
              <a:srgbClr val="EAEAEA"/>
            </a:solidFill>
            <a:ln w="28575">
              <a:solidFill>
                <a:schemeClr val="bg2"/>
              </a:solidFill>
              <a:round/>
              <a:headEnd/>
              <a:tailEnd/>
            </a:ln>
          </p:spPr>
          <p:txBody>
            <a:bodyPr lIns="274320" tIns="182880" rIns="274320" bIns="182880"/>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4000" b="1" dirty="0" err="1">
                  <a:latin typeface="Arial" charset="0"/>
                  <a:cs typeface="Arial" charset="0"/>
                </a:rPr>
                <a:t>CSRm</a:t>
              </a:r>
              <a:r>
                <a:rPr lang="en-US" altLang="en-US" sz="4000" b="1" dirty="0">
                  <a:latin typeface="Arial" charset="0"/>
                  <a:cs typeface="Arial" charset="0"/>
                </a:rPr>
                <a:t> Cooler at IMP</a:t>
              </a:r>
            </a:p>
          </p:txBody>
        </p:sp>
        <p:pic>
          <p:nvPicPr>
            <p:cNvPr id="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626" y="29609714"/>
              <a:ext cx="4572134" cy="724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4"/>
            <p:cNvSpPr txBox="1">
              <a:spLocks noChangeArrowheads="1"/>
            </p:cNvSpPr>
            <p:nvPr/>
          </p:nvSpPr>
          <p:spPr bwMode="auto">
            <a:xfrm>
              <a:off x="410733" y="29590425"/>
              <a:ext cx="2562407" cy="584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3200" b="1">
                  <a:latin typeface="Arial" charset="0"/>
                  <a:cs typeface="Arial" charset="0"/>
                </a:rPr>
                <a:t>HIREL@IMP</a:t>
              </a:r>
            </a:p>
          </p:txBody>
        </p:sp>
        <p:pic>
          <p:nvPicPr>
            <p:cNvPr id="87" name="Picture 13" descr="主环电子冷却1"/>
            <p:cNvPicPr>
              <a:picLocks noChangeAspect="1" noChangeArrowheads="1"/>
            </p:cNvPicPr>
            <p:nvPr/>
          </p:nvPicPr>
          <p:blipFill>
            <a:blip r:embed="rId5">
              <a:extLst>
                <a:ext uri="{28A0092B-C50C-407E-A947-70E740481C1C}">
                  <a14:useLocalDpi xmlns:a14="http://schemas.microsoft.com/office/drawing/2010/main" val="0"/>
                </a:ext>
              </a:extLst>
            </a:blip>
            <a:srcRect l="10443" t="18871" r="21519" b="5960"/>
            <a:stretch>
              <a:fillRect/>
            </a:stretch>
          </p:blipFill>
          <p:spPr bwMode="auto">
            <a:xfrm>
              <a:off x="6135429" y="29657084"/>
              <a:ext cx="4572134" cy="3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p:cNvPicPr>
              <a:picLocks noChangeAspect="1" noChangeArrowheads="1"/>
            </p:cNvPicPr>
            <p:nvPr/>
          </p:nvPicPr>
          <p:blipFill>
            <a:blip r:embed="rId6">
              <a:extLst>
                <a:ext uri="{28A0092B-C50C-407E-A947-70E740481C1C}">
                  <a14:useLocalDpi xmlns:a14="http://schemas.microsoft.com/office/drawing/2010/main" val="0"/>
                </a:ext>
              </a:extLst>
            </a:blip>
            <a:srcRect l="10565" t="3687" r="7790" b="17358"/>
            <a:stretch>
              <a:fillRect/>
            </a:stretch>
          </p:blipFill>
          <p:spPr bwMode="auto">
            <a:xfrm>
              <a:off x="692977" y="37137761"/>
              <a:ext cx="5191075" cy="31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extBox 4"/>
            <p:cNvSpPr txBox="1">
              <a:spLocks noChangeArrowheads="1"/>
            </p:cNvSpPr>
            <p:nvPr/>
          </p:nvSpPr>
          <p:spPr bwMode="auto">
            <a:xfrm>
              <a:off x="2135781" y="37332182"/>
              <a:ext cx="2305465" cy="40013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2000" b="1" dirty="0" smtClean="0">
                  <a:latin typeface="Arial" charset="0"/>
                  <a:cs typeface="Arial" charset="0"/>
                </a:rPr>
                <a:t>SC 35 DC </a:t>
              </a:r>
              <a:r>
                <a:rPr lang="en-US" altLang="en-US" sz="2000" b="1" dirty="0">
                  <a:latin typeface="Arial" charset="0"/>
                  <a:cs typeface="Arial" charset="0"/>
                </a:rPr>
                <a:t>Cooler</a:t>
              </a:r>
            </a:p>
          </p:txBody>
        </p:sp>
        <p:sp>
          <p:nvSpPr>
            <p:cNvPr id="89" name="TextBox 4"/>
            <p:cNvSpPr txBox="1">
              <a:spLocks noChangeArrowheads="1"/>
            </p:cNvSpPr>
            <p:nvPr/>
          </p:nvSpPr>
          <p:spPr bwMode="auto">
            <a:xfrm>
              <a:off x="7008997" y="32770748"/>
              <a:ext cx="3019607" cy="584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5400">
                  <a:solidFill>
                    <a:schemeClr val="tx1"/>
                  </a:solidFill>
                  <a:latin typeface="Times New Roman" pitchFamily="18" charset="0"/>
                </a:defRPr>
              </a:lvl1pPr>
              <a:lvl2pPr marL="742950" indent="-285750" eaLnBrk="0" hangingPunct="0">
                <a:spcBef>
                  <a:spcPct val="20000"/>
                </a:spcBef>
                <a:buChar char="–"/>
                <a:defRPr sz="13400">
                  <a:solidFill>
                    <a:schemeClr val="tx1"/>
                  </a:solidFill>
                  <a:latin typeface="Times New Roman" pitchFamily="18" charset="0"/>
                </a:defRPr>
              </a:lvl2pPr>
              <a:lvl3pPr marL="1143000" indent="-228600" eaLnBrk="0" hangingPunct="0">
                <a:spcBef>
                  <a:spcPct val="20000"/>
                </a:spcBef>
                <a:buChar char="•"/>
                <a:defRPr sz="11500">
                  <a:solidFill>
                    <a:schemeClr val="tx1"/>
                  </a:solidFill>
                  <a:latin typeface="Times New Roman" pitchFamily="18" charset="0"/>
                </a:defRPr>
              </a:lvl3pPr>
              <a:lvl4pPr marL="1600200" indent="-228600" eaLnBrk="0" hangingPunct="0">
                <a:spcBef>
                  <a:spcPct val="20000"/>
                </a:spcBef>
                <a:buChar char="–"/>
                <a:defRPr sz="9600">
                  <a:solidFill>
                    <a:schemeClr val="tx1"/>
                  </a:solidFill>
                  <a:latin typeface="Times New Roman" pitchFamily="18" charset="0"/>
                </a:defRPr>
              </a:lvl4pPr>
              <a:lvl5pPr marL="2057400" indent="-228600" eaLnBrk="0" hangingPunct="0">
                <a:spcBef>
                  <a:spcPct val="20000"/>
                </a:spcBef>
                <a:buChar char="»"/>
                <a:defRPr sz="9600">
                  <a:solidFill>
                    <a:schemeClr val="tx1"/>
                  </a:solidFill>
                  <a:latin typeface="Times New Roman" pitchFamily="18" charset="0"/>
                </a:defRPr>
              </a:lvl5pPr>
              <a:lvl6pPr marL="2514600" indent="-228600" eaLnBrk="0" fontAlgn="base" hangingPunct="0">
                <a:spcBef>
                  <a:spcPct val="20000"/>
                </a:spcBef>
                <a:spcAft>
                  <a:spcPct val="0"/>
                </a:spcAft>
                <a:buChar char="»"/>
                <a:defRPr sz="9600">
                  <a:solidFill>
                    <a:schemeClr val="tx1"/>
                  </a:solidFill>
                  <a:latin typeface="Times New Roman" pitchFamily="18" charset="0"/>
                </a:defRPr>
              </a:lvl6pPr>
              <a:lvl7pPr marL="2971800" indent="-228600" eaLnBrk="0" fontAlgn="base" hangingPunct="0">
                <a:spcBef>
                  <a:spcPct val="20000"/>
                </a:spcBef>
                <a:spcAft>
                  <a:spcPct val="0"/>
                </a:spcAft>
                <a:buChar char="»"/>
                <a:defRPr sz="9600">
                  <a:solidFill>
                    <a:schemeClr val="tx1"/>
                  </a:solidFill>
                  <a:latin typeface="Times New Roman" pitchFamily="18" charset="0"/>
                </a:defRPr>
              </a:lvl7pPr>
              <a:lvl8pPr marL="3429000" indent="-228600" eaLnBrk="0" fontAlgn="base" hangingPunct="0">
                <a:spcBef>
                  <a:spcPct val="20000"/>
                </a:spcBef>
                <a:spcAft>
                  <a:spcPct val="0"/>
                </a:spcAft>
                <a:buChar char="»"/>
                <a:defRPr sz="9600">
                  <a:solidFill>
                    <a:schemeClr val="tx1"/>
                  </a:solidFill>
                  <a:latin typeface="Times New Roman" pitchFamily="18" charset="0"/>
                </a:defRPr>
              </a:lvl8pPr>
              <a:lvl9pPr marL="3886200"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buFontTx/>
                <a:buNone/>
              </a:pPr>
              <a:r>
                <a:rPr lang="en-US" altLang="en-US" sz="3200" b="1" dirty="0" err="1">
                  <a:latin typeface="Arial" charset="0"/>
                  <a:cs typeface="Arial" charset="0"/>
                </a:rPr>
                <a:t>CSRm</a:t>
              </a:r>
              <a:r>
                <a:rPr lang="en-US" altLang="en-US" sz="3200" b="1" dirty="0">
                  <a:latin typeface="Arial" charset="0"/>
                  <a:cs typeface="Arial" charset="0"/>
                </a:rPr>
                <a:t> Cooler</a:t>
              </a:r>
            </a:p>
          </p:txBody>
        </p:sp>
      </p:grpSp>
      <p:pic>
        <p:nvPicPr>
          <p:cNvPr id="111" name="Picture 1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10364" y="15093893"/>
            <a:ext cx="4572000" cy="3429000"/>
          </a:xfrm>
          <a:prstGeom prst="rect">
            <a:avLst/>
          </a:prstGeom>
        </p:spPr>
      </p:pic>
      <p:pic>
        <p:nvPicPr>
          <p:cNvPr id="3" name="Picture 52"/>
          <p:cNvPicPr>
            <a:picLocks noChangeAspect="1" noChangeArrowheads="1"/>
          </p:cNvPicPr>
          <p:nvPr/>
        </p:nvPicPr>
        <p:blipFill>
          <a:blip r:embed="rId8" cstate="print"/>
          <a:srcRect/>
          <a:stretch>
            <a:fillRect/>
          </a:stretch>
        </p:blipFill>
        <p:spPr bwMode="auto">
          <a:xfrm>
            <a:off x="184150" y="0"/>
            <a:ext cx="5367338" cy="1677988"/>
          </a:xfrm>
          <a:prstGeom prst="rect">
            <a:avLst/>
          </a:prstGeom>
          <a:noFill/>
          <a:ln w="19050" cap="flat" cmpd="sng">
            <a:noFill/>
            <a:miter lim="800000"/>
            <a:headEnd/>
            <a:tailEnd/>
          </a:ln>
          <a:effectLst/>
        </p:spPr>
      </p:pic>
      <p:sp>
        <p:nvSpPr>
          <p:cNvPr id="1032" name="Text Box 10"/>
          <p:cNvSpPr txBox="1">
            <a:spLocks noChangeArrowheads="1"/>
          </p:cNvSpPr>
          <p:nvPr/>
        </p:nvSpPr>
        <p:spPr bwMode="auto">
          <a:xfrm>
            <a:off x="3299668" y="1409387"/>
            <a:ext cx="25207277" cy="4074681"/>
          </a:xfrm>
          <a:prstGeom prst="rect">
            <a:avLst/>
          </a:prstGeom>
          <a:noFill/>
          <a:ln w="9525">
            <a:noFill/>
            <a:miter lim="800000"/>
            <a:headEnd/>
            <a:tailEnd/>
          </a:ln>
        </p:spPr>
        <p:txBody>
          <a:bodyPr wrap="square" lIns="377672" tIns="188837" rIns="377672" bIns="188837">
            <a:spAutoFit/>
          </a:bodyPr>
          <a:lstStyle/>
          <a:p>
            <a:pPr algn="ctr"/>
            <a:r>
              <a:rPr lang="en-US" sz="4800" b="1" cap="all" dirty="0"/>
              <a:t>Experimental Demonstration of Ion Beam Cooling with Pulsed Electron </a:t>
            </a:r>
            <a:r>
              <a:rPr lang="en-US" sz="4800" b="1" cap="all" dirty="0" smtClean="0"/>
              <a:t>Beam*</a:t>
            </a:r>
            <a:endParaRPr lang="en-US" sz="4800" b="1" cap="all" dirty="0"/>
          </a:p>
          <a:p>
            <a:pPr algn="ctr"/>
            <a:r>
              <a:rPr lang="en-US" sz="3600" b="1" dirty="0" smtClean="0"/>
              <a:t>Y</a:t>
            </a:r>
            <a:r>
              <a:rPr lang="en-US" sz="3600" b="1" dirty="0"/>
              <a:t>. Zhang, A. Hutton, K. Jordan, T. Powers, R. A. </a:t>
            </a:r>
            <a:r>
              <a:rPr lang="en-US" sz="3600" b="1" dirty="0" err="1"/>
              <a:t>Rimmer</a:t>
            </a:r>
            <a:r>
              <a:rPr lang="en-US" sz="3600" b="1" dirty="0"/>
              <a:t>, M. </a:t>
            </a:r>
            <a:r>
              <a:rPr lang="en-US" sz="3600" b="1" dirty="0" err="1"/>
              <a:t>Spata</a:t>
            </a:r>
            <a:r>
              <a:rPr lang="en-US" sz="3600" b="1" dirty="0"/>
              <a:t>, H. Wang, S. Wang, H. </a:t>
            </a:r>
            <a:r>
              <a:rPr lang="en-US" sz="3600" b="1" dirty="0" smtClean="0"/>
              <a:t>Zhang</a:t>
            </a:r>
          </a:p>
          <a:p>
            <a:pPr algn="ctr"/>
            <a:r>
              <a:rPr lang="en-US" sz="3600" b="1" dirty="0" smtClean="0"/>
              <a:t>Jefferson </a:t>
            </a:r>
            <a:r>
              <a:rPr lang="en-US" sz="3600" b="1" dirty="0"/>
              <a:t>Lab, Newport News, VA 23606, USA</a:t>
            </a:r>
          </a:p>
          <a:p>
            <a:pPr algn="ctr"/>
            <a:r>
              <a:rPr lang="en-US" sz="3600" b="1" dirty="0"/>
              <a:t>L.J Mao, H. Zhao, M.T Tang, J. Li, X.M. Ma, X.D. Yang, J.C. Yang, H.W. Zhao </a:t>
            </a:r>
          </a:p>
          <a:p>
            <a:pPr algn="ctr"/>
            <a:r>
              <a:rPr lang="en-US" sz="3600" b="1" dirty="0"/>
              <a:t>Institute of Modern Physics, Lanzhou 730000, China</a:t>
            </a:r>
          </a:p>
        </p:txBody>
      </p:sp>
      <p:sp>
        <p:nvSpPr>
          <p:cNvPr id="1198" name="Text Box 201"/>
          <p:cNvSpPr txBox="1">
            <a:spLocks noChangeArrowheads="1"/>
          </p:cNvSpPr>
          <p:nvPr/>
        </p:nvSpPr>
        <p:spPr bwMode="auto">
          <a:xfrm>
            <a:off x="1256955" y="5420628"/>
            <a:ext cx="28686200" cy="4514649"/>
          </a:xfrm>
          <a:prstGeom prst="roundRect">
            <a:avLst/>
          </a:prstGeom>
          <a:solidFill>
            <a:srgbClr val="CCEEDF"/>
          </a:solidFill>
          <a:ln w="25400">
            <a:solidFill>
              <a:schemeClr val="tx1"/>
            </a:solidFill>
            <a:round/>
            <a:headEnd/>
            <a:tailEnd/>
          </a:ln>
        </p:spPr>
        <p:txBody>
          <a:bodyPr wrap="square" lIns="78684" tIns="39342" rIns="78684" bIns="39342">
            <a:spAutoFit/>
          </a:bodyPr>
          <a:lstStyle/>
          <a:p>
            <a:pPr algn="just" defTabSz="787400">
              <a:spcBef>
                <a:spcPct val="50000"/>
              </a:spcBef>
              <a:defRPr/>
            </a:pPr>
            <a:r>
              <a:rPr lang="en-US" sz="3600" b="1" dirty="0" smtClean="0"/>
              <a:t> Abstract: </a:t>
            </a:r>
            <a:r>
              <a:rPr lang="en-US" sz="3200" b="1" dirty="0" smtClean="0"/>
              <a:t>Cooling ion beams at high energy is presently considered for several ion colliders, in order to achieve high luminosities by enabling a significant reduction of emittance of hadron beams. Electron beam at cooling channel in a few to tens MeV can be accelerated by a RF/SRF </a:t>
            </a:r>
            <a:r>
              <a:rPr lang="en-US" sz="3200" b="1" dirty="0" err="1" smtClean="0"/>
              <a:t>linac</a:t>
            </a:r>
            <a:r>
              <a:rPr lang="en-US" sz="3200" b="1" dirty="0" smtClean="0"/>
              <a:t>, and thus using bunched electrons to cool bunched ions. To study such cooling process, the DC electron gun of EC35 cooler at the storage ring </a:t>
            </a:r>
            <a:r>
              <a:rPr lang="en-US" sz="3200" b="1" dirty="0" err="1" smtClean="0"/>
              <a:t>CSRm</a:t>
            </a:r>
            <a:r>
              <a:rPr lang="en-US" sz="3200" b="1" dirty="0" smtClean="0"/>
              <a:t>, IMP was modified by pulsing the grid voltage. A 0.07-3.5 </a:t>
            </a:r>
            <a:r>
              <a:rPr lang="en-US" sz="3200" b="1" dirty="0" smtClean="0">
                <a:sym typeface="Symbol"/>
              </a:rPr>
              <a:t></a:t>
            </a:r>
            <a:r>
              <a:rPr lang="en-US" sz="3200" b="1" dirty="0" smtClean="0"/>
              <a:t>s electron pulse length with a repetition frequency of less than 250 kHz and synchronized with the ion revolution frequency was obtained. The first experimental demonstration of cooling of a bunched ion beam by a pulsed electron beam was carried out. Data analysis indicates the bunch length shrinkage and the momentum spread reduction of bunched 12C+6 ion beam as evidence of cooling. A longitudinal grouping effect of the coasting ion beam being cooled by the pulsed electron beam has also been observed [1]. In this paper, we will present experimental results and comparison to the simulation modelling, particularly on the bunched electron cooling data after carefully analyzing the beam diagnostic signals.</a:t>
            </a:r>
            <a:endParaRPr lang="en-US" sz="2600" b="1" dirty="0" smtClean="0">
              <a:latin typeface="+mj-lt"/>
            </a:endParaRPr>
          </a:p>
        </p:txBody>
      </p:sp>
      <p:pic>
        <p:nvPicPr>
          <p:cNvPr id="1054" name="Picture 206"/>
          <p:cNvPicPr>
            <a:picLocks noChangeAspect="1" noChangeArrowheads="1"/>
          </p:cNvPicPr>
          <p:nvPr/>
        </p:nvPicPr>
        <p:blipFill>
          <a:blip r:embed="rId9" cstate="print"/>
          <a:srcRect b="8182"/>
          <a:stretch>
            <a:fillRect/>
          </a:stretch>
        </p:blipFill>
        <p:spPr bwMode="auto">
          <a:xfrm>
            <a:off x="1237719" y="38046144"/>
            <a:ext cx="2160588" cy="1931356"/>
          </a:xfrm>
          <a:prstGeom prst="rect">
            <a:avLst/>
          </a:prstGeom>
          <a:noFill/>
          <a:ln w="9525">
            <a:noFill/>
            <a:miter lim="800000"/>
            <a:headEnd/>
            <a:tailEnd/>
          </a:ln>
        </p:spPr>
      </p:pic>
      <p:graphicFrame>
        <p:nvGraphicFramePr>
          <p:cNvPr id="1026" name="Object 203"/>
          <p:cNvGraphicFramePr>
            <a:graphicFrameLocks noChangeAspect="1"/>
          </p:cNvGraphicFramePr>
          <p:nvPr/>
        </p:nvGraphicFramePr>
        <p:xfrm>
          <a:off x="6740525" y="10764838"/>
          <a:ext cx="612775" cy="200025"/>
        </p:xfrm>
        <a:graphic>
          <a:graphicData uri="http://schemas.openxmlformats.org/presentationml/2006/ole">
            <mc:AlternateContent xmlns:mc="http://schemas.openxmlformats.org/markup-compatibility/2006">
              <mc:Choice xmlns:v="urn:schemas-microsoft-com:vml" Requires="v">
                <p:oleObj spid="_x0000_s1303" name="Equation" r:id="rId10" imgW="914400" imgH="164160" progId="">
                  <p:embed/>
                </p:oleObj>
              </mc:Choice>
              <mc:Fallback>
                <p:oleObj name="Equation" r:id="rId10" imgW="914400" imgH="164160" progId="">
                  <p:embed/>
                  <p:pic>
                    <p:nvPicPr>
                      <p:cNvPr id="0" name="Object 2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0525" y="10764838"/>
                        <a:ext cx="6127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8" name="Text Box 502"/>
          <p:cNvSpPr txBox="1">
            <a:spLocks noChangeArrowheads="1"/>
          </p:cNvSpPr>
          <p:nvPr/>
        </p:nvSpPr>
        <p:spPr bwMode="auto">
          <a:xfrm>
            <a:off x="7151688" y="18549938"/>
            <a:ext cx="2208212" cy="461962"/>
          </a:xfrm>
          <a:prstGeom prst="rect">
            <a:avLst/>
          </a:prstGeom>
          <a:noFill/>
          <a:ln w="9525">
            <a:noFill/>
            <a:miter lim="800000"/>
            <a:headEnd/>
            <a:tailEnd/>
          </a:ln>
        </p:spPr>
        <p:txBody>
          <a:bodyPr>
            <a:spAutoFit/>
          </a:bodyPr>
          <a:lstStyle/>
          <a:p>
            <a:pPr>
              <a:spcBef>
                <a:spcPct val="50000"/>
              </a:spcBef>
            </a:pPr>
            <a:endParaRPr lang="en-US" dirty="0"/>
          </a:p>
        </p:txBody>
      </p:sp>
      <p:sp>
        <p:nvSpPr>
          <p:cNvPr id="1059" name="Rectangle 3"/>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0" name="Rectangle 14"/>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1" name="Rectangle 20"/>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2" name="Rectangle 35"/>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3" name="Rectangle 49"/>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4" name="Rectangle 81"/>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065" name="Rectangle 85"/>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dirty="0"/>
          </a:p>
        </p:txBody>
      </p:sp>
      <p:sp>
        <p:nvSpPr>
          <p:cNvPr id="1155" name="TextBox 66"/>
          <p:cNvSpPr txBox="1">
            <a:spLocks noChangeArrowheads="1"/>
          </p:cNvSpPr>
          <p:nvPr/>
        </p:nvSpPr>
        <p:spPr bwMode="auto">
          <a:xfrm>
            <a:off x="617678" y="34992721"/>
            <a:ext cx="10160899" cy="1532334"/>
          </a:xfrm>
          <a:prstGeom prst="roundRect">
            <a:avLst/>
          </a:prstGeom>
          <a:noFill/>
          <a:ln w="6350">
            <a:solidFill>
              <a:schemeClr val="tx1"/>
            </a:solidFill>
            <a:miter lim="800000"/>
            <a:headEnd/>
            <a:tailEnd/>
          </a:ln>
        </p:spPr>
        <p:txBody>
          <a:bodyPr wrap="square">
            <a:spAutoFit/>
          </a:bodyPr>
          <a:lstStyle/>
          <a:p>
            <a:pPr marL="514350" indent="-514350">
              <a:buFont typeface="+mj-lt"/>
              <a:buAutoNum type="arabicPeriod"/>
            </a:pPr>
            <a:r>
              <a:rPr lang="en-US" sz="2800" dirty="0" smtClean="0"/>
              <a:t>  </a:t>
            </a:r>
            <a:r>
              <a:rPr lang="en-US" sz="2800" dirty="0"/>
              <a:t>L.J Mao et al,  Experimental Demonstration of Electron Cooling with Bunched  Electron Beam, </a:t>
            </a:r>
            <a:r>
              <a:rPr lang="en-US" sz="2800" dirty="0" smtClean="0"/>
              <a:t>TUP1, Proceedings </a:t>
            </a:r>
            <a:r>
              <a:rPr lang="en-US" sz="2800" dirty="0"/>
              <a:t>of COOL2017, Bonn, Germany</a:t>
            </a:r>
            <a:endParaRPr lang="en-US" altLang="en-US" sz="2600" dirty="0"/>
          </a:p>
        </p:txBody>
      </p:sp>
      <p:pic>
        <p:nvPicPr>
          <p:cNvPr id="1175" name="Picture 460"/>
          <p:cNvPicPr>
            <a:picLocks noChangeAspect="1" noChangeArrowheads="1"/>
          </p:cNvPicPr>
          <p:nvPr/>
        </p:nvPicPr>
        <p:blipFill>
          <a:blip r:embed="rId12" cstate="print"/>
          <a:srcRect/>
          <a:stretch>
            <a:fillRect/>
          </a:stretch>
        </p:blipFill>
        <p:spPr bwMode="auto">
          <a:xfrm>
            <a:off x="27453188" y="38986931"/>
            <a:ext cx="2773362" cy="923925"/>
          </a:xfrm>
          <a:prstGeom prst="rect">
            <a:avLst/>
          </a:prstGeom>
          <a:noFill/>
          <a:ln w="9525">
            <a:noFill/>
            <a:miter lim="800000"/>
            <a:headEnd/>
            <a:tailEnd/>
          </a:ln>
        </p:spPr>
      </p:pic>
      <p:sp>
        <p:nvSpPr>
          <p:cNvPr id="95" name="Text Box 268"/>
          <p:cNvSpPr txBox="1">
            <a:spLocks noChangeArrowheads="1"/>
          </p:cNvSpPr>
          <p:nvPr/>
        </p:nvSpPr>
        <p:spPr bwMode="auto">
          <a:xfrm>
            <a:off x="2944040" y="34049843"/>
            <a:ext cx="5096913" cy="812249"/>
          </a:xfrm>
          <a:prstGeom prst="rect">
            <a:avLst/>
          </a:prstGeom>
          <a:solidFill>
            <a:schemeClr val="accent5">
              <a:lumMod val="60000"/>
              <a:lumOff val="40000"/>
            </a:schemeClr>
          </a:solidFill>
          <a:ln w="6350">
            <a:solidFill>
              <a:schemeClr val="tx1"/>
            </a:solidFill>
            <a:miter lim="800000"/>
            <a:headEnd/>
            <a:tailEnd/>
          </a:ln>
        </p:spPr>
        <p:txBody>
          <a:bodyPr wrap="square" lIns="377672" tIns="188837" rIns="377672" bIns="188837">
            <a:spAutoFit/>
          </a:bodyPr>
          <a:lstStyle/>
          <a:p>
            <a:pPr algn="ctr">
              <a:defRPr/>
            </a:pPr>
            <a:r>
              <a:rPr lang="en-US" sz="2800" b="1" dirty="0" smtClean="0"/>
              <a:t>References</a:t>
            </a:r>
            <a:endParaRPr lang="en-US" sz="2800" b="1" dirty="0"/>
          </a:p>
        </p:txBody>
      </p:sp>
      <p:sp>
        <p:nvSpPr>
          <p:cNvPr id="1203" name="Text Box 179"/>
          <p:cNvSpPr txBox="1">
            <a:spLocks noChangeArrowheads="1"/>
          </p:cNvSpPr>
          <p:nvPr/>
        </p:nvSpPr>
        <p:spPr bwMode="auto">
          <a:xfrm>
            <a:off x="957507" y="36873716"/>
            <a:ext cx="9077626" cy="11724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2000" dirty="0" smtClean="0"/>
              <a:t>* </a:t>
            </a:r>
            <a:r>
              <a:rPr lang="en-US" sz="2000" dirty="0"/>
              <a:t>Authored by Jefferson Science Associates, LLC under U.S. DOE Contract No. DE-AC05-06OR23177.</a:t>
            </a:r>
            <a:endParaRPr lang="en-US" sz="2000" dirty="0" smtClean="0"/>
          </a:p>
          <a:p>
            <a:r>
              <a:rPr lang="en-US" sz="2000" baseline="30000" dirty="0" smtClean="0"/>
              <a:t># </a:t>
            </a:r>
            <a:r>
              <a:rPr lang="en-US" sz="2000" dirty="0" smtClean="0"/>
              <a:t> yzhang@jlab.org</a:t>
            </a:r>
            <a:endParaRPr kumimoji="0" lang="en-GB" sz="2000" b="0"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ndParaRPr>
          </a:p>
        </p:txBody>
      </p:sp>
      <p:sp>
        <p:nvSpPr>
          <p:cNvPr id="14" name="TextBox 13"/>
          <p:cNvSpPr txBox="1"/>
          <p:nvPr/>
        </p:nvSpPr>
        <p:spPr>
          <a:xfrm>
            <a:off x="14878448" y="5537323"/>
            <a:ext cx="184731" cy="707886"/>
          </a:xfrm>
          <a:prstGeom prst="rect">
            <a:avLst/>
          </a:prstGeom>
          <a:noFill/>
        </p:spPr>
        <p:txBody>
          <a:bodyPr wrap="none" rtlCol="0">
            <a:spAutoFit/>
          </a:bodyPr>
          <a:lstStyle/>
          <a:p>
            <a:endParaRPr lang="en-US" sz="4000" b="1" dirty="0"/>
          </a:p>
        </p:txBody>
      </p:sp>
      <p:sp>
        <p:nvSpPr>
          <p:cNvPr id="5" name="Rectangle 56"/>
          <p:cNvSpPr>
            <a:spLocks noChangeArrowheads="1"/>
          </p:cNvSpPr>
          <p:nvPr/>
        </p:nvSpPr>
        <p:spPr bwMode="auto">
          <a:xfrm>
            <a:off x="0" y="0"/>
            <a:ext cx="3108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63" name="Picture 1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6123" y="38433968"/>
            <a:ext cx="2133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9" descr="ca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48108" y="0"/>
            <a:ext cx="1944688" cy="192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4" descr="IMPSIG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64233" y="26988"/>
            <a:ext cx="1657350" cy="182880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74" name="Picture 250" descr="Image result for IPAC 2018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97679" y="38060284"/>
            <a:ext cx="2743200" cy="1474013"/>
          </a:xfrm>
          <a:prstGeom prst="rect">
            <a:avLst/>
          </a:prstGeom>
          <a:noFill/>
          <a:extLst>
            <a:ext uri="{909E8E84-426E-40DD-AFC4-6F175D3DCCD1}">
              <a14:hiddenFill xmlns:a14="http://schemas.microsoft.com/office/drawing/2010/main">
                <a:solidFill>
                  <a:srgbClr val="FFFFFF"/>
                </a:solidFill>
              </a14:hiddenFill>
            </a:ext>
          </a:extLst>
        </p:spPr>
      </p:pic>
      <p:sp>
        <p:nvSpPr>
          <p:cNvPr id="76" name="AutoShape 3863"/>
          <p:cNvSpPr>
            <a:spLocks noChangeArrowheads="1"/>
          </p:cNvSpPr>
          <p:nvPr/>
        </p:nvSpPr>
        <p:spPr bwMode="auto">
          <a:xfrm>
            <a:off x="394292" y="10322169"/>
            <a:ext cx="10384286" cy="9499516"/>
          </a:xfrm>
          <a:prstGeom prst="roundRect">
            <a:avLst>
              <a:gd name="adj" fmla="val 5954"/>
            </a:avLst>
          </a:prstGeom>
          <a:solidFill>
            <a:srgbClr val="EAEAEA"/>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smtClean="0">
                <a:latin typeface="Arial" charset="0"/>
                <a:cs typeface="Arial" charset="0"/>
              </a:rPr>
              <a:t>Motivation</a:t>
            </a:r>
            <a:endParaRPr lang="en-US" altLang="en-US" sz="4000" dirty="0">
              <a:cs typeface="Arial" charset="0"/>
            </a:endParaRPr>
          </a:p>
          <a:p>
            <a:pPr marL="342900" indent="-342900">
              <a:buFont typeface="Arial" panose="020B0604020202020204" pitchFamily="34" charset="0"/>
              <a:buChar char="•"/>
            </a:pPr>
            <a:r>
              <a:rPr lang="en-US" sz="3600" dirty="0"/>
              <a:t>JLEIC design needs a bunched electron at 55MeV to cool ions to compensate the luminosity loss due to the IBS and counter balance the space charge effect on the beam emittance grow</a:t>
            </a:r>
          </a:p>
          <a:p>
            <a:pPr marL="342900" indent="-342900">
              <a:buFont typeface="Arial" panose="020B0604020202020204" pitchFamily="34" charset="0"/>
              <a:buChar char="•"/>
            </a:pPr>
            <a:r>
              <a:rPr lang="en-US" sz="3600" dirty="0"/>
              <a:t>Purpose of this experiment was using existing IMP’s SC 35 cooler at </a:t>
            </a:r>
            <a:r>
              <a:rPr lang="en-US" sz="3600" dirty="0" err="1"/>
              <a:t>CSRm</a:t>
            </a:r>
            <a:r>
              <a:rPr lang="en-US" sz="3600" dirty="0"/>
              <a:t> ring modified to make the pulsed electron beam to demonstrate the cooling of the ion beam from a coasting to an equivalent bunch length</a:t>
            </a:r>
          </a:p>
          <a:p>
            <a:pPr marL="342900" indent="-342900">
              <a:buFont typeface="Arial" panose="020B0604020202020204" pitchFamily="34" charset="0"/>
              <a:buChar char="•"/>
            </a:pPr>
            <a:r>
              <a:rPr lang="en-US" sz="3600" dirty="0"/>
              <a:t>Although the beam energy and bunch length is far from the JLEIC cooler design. Understanding the strong bunched beam cooling principle, benchmark simulation tools with right the physics model is the primary goal this experiment</a:t>
            </a:r>
          </a:p>
        </p:txBody>
      </p:sp>
      <p:sp>
        <p:nvSpPr>
          <p:cNvPr id="109" name="AutoShape 3863"/>
          <p:cNvSpPr>
            <a:spLocks noChangeArrowheads="1"/>
          </p:cNvSpPr>
          <p:nvPr/>
        </p:nvSpPr>
        <p:spPr bwMode="auto">
          <a:xfrm>
            <a:off x="414839" y="20382568"/>
            <a:ext cx="10394449" cy="6221855"/>
          </a:xfrm>
          <a:prstGeom prst="roundRect">
            <a:avLst>
              <a:gd name="adj" fmla="val 5954"/>
            </a:avLst>
          </a:prstGeom>
          <a:solidFill>
            <a:srgbClr val="92D050"/>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a:latin typeface="Arial" charset="0"/>
                <a:cs typeface="Arial" charset="0"/>
              </a:rPr>
              <a:t>Experiments </a:t>
            </a:r>
            <a:r>
              <a:rPr lang="en-US" altLang="en-US" sz="4000" b="1" dirty="0" smtClean="0">
                <a:latin typeface="Arial" charset="0"/>
                <a:cs typeface="Arial" charset="0"/>
              </a:rPr>
              <a:t>Done So Far</a:t>
            </a:r>
          </a:p>
          <a:p>
            <a:pPr marL="176213" lvl="0" indent="-176213" defTabSz="457200" eaLnBrk="1" fontAlgn="auto" hangingPunct="1">
              <a:spcBef>
                <a:spcPts val="600"/>
              </a:spcBef>
              <a:spcAft>
                <a:spcPts val="0"/>
              </a:spcAft>
              <a:buFont typeface="Arial"/>
              <a:buChar char="•"/>
              <a:defRPr/>
            </a:pPr>
            <a:r>
              <a:rPr lang="en-US" sz="3600" dirty="0">
                <a:solidFill>
                  <a:sysClr val="windowText" lastClr="000000"/>
                </a:solidFill>
              </a:rPr>
              <a:t>May 2016, 1</a:t>
            </a:r>
            <a:r>
              <a:rPr lang="en-US" sz="3600" baseline="30000" dirty="0">
                <a:solidFill>
                  <a:sysClr val="windowText" lastClr="000000"/>
                </a:solidFill>
              </a:rPr>
              <a:t>st</a:t>
            </a:r>
            <a:r>
              <a:rPr lang="en-US" sz="3600" dirty="0">
                <a:solidFill>
                  <a:sysClr val="windowText" lastClr="000000"/>
                </a:solidFill>
              </a:rPr>
              <a:t> experiment: bunched beam electron was formed by </a:t>
            </a:r>
            <a:r>
              <a:rPr lang="en-US" sz="3600" dirty="0" err="1">
                <a:solidFill>
                  <a:sysClr val="windowText" lastClr="000000"/>
                </a:solidFill>
              </a:rPr>
              <a:t>JLab’s</a:t>
            </a:r>
            <a:r>
              <a:rPr lang="en-US" sz="3600" dirty="0">
                <a:solidFill>
                  <a:sysClr val="windowText" lastClr="000000"/>
                </a:solidFill>
              </a:rPr>
              <a:t> HV </a:t>
            </a:r>
            <a:r>
              <a:rPr lang="en-US" sz="3600" dirty="0" err="1">
                <a:solidFill>
                  <a:sysClr val="windowText" lastClr="000000"/>
                </a:solidFill>
              </a:rPr>
              <a:t>pulser</a:t>
            </a:r>
            <a:r>
              <a:rPr lang="en-US" sz="3600" dirty="0">
                <a:solidFill>
                  <a:sysClr val="windowText" lastClr="000000"/>
                </a:solidFill>
              </a:rPr>
              <a:t> cooling was observed for the 1</a:t>
            </a:r>
            <a:r>
              <a:rPr lang="en-US" sz="3600" baseline="30000" dirty="0">
                <a:solidFill>
                  <a:sysClr val="windowText" lastClr="000000"/>
                </a:solidFill>
              </a:rPr>
              <a:t>st</a:t>
            </a:r>
            <a:r>
              <a:rPr lang="en-US" sz="3600" dirty="0">
                <a:solidFill>
                  <a:sysClr val="windowText" lastClr="000000"/>
                </a:solidFill>
              </a:rPr>
              <a:t> time. Data was taken at different injection fills</a:t>
            </a:r>
          </a:p>
          <a:p>
            <a:pPr marL="176213" lvl="0" indent="-176213" defTabSz="457200" eaLnBrk="1" fontAlgn="auto" hangingPunct="1">
              <a:spcBef>
                <a:spcPts val="600"/>
              </a:spcBef>
              <a:spcAft>
                <a:spcPts val="0"/>
              </a:spcAft>
              <a:buFont typeface="Arial" panose="020B0604020202020204" pitchFamily="34" charset="0"/>
              <a:buChar char="•"/>
              <a:defRPr/>
            </a:pPr>
            <a:r>
              <a:rPr lang="en-US" sz="3600" dirty="0">
                <a:solidFill>
                  <a:sysClr val="windowText" lastClr="000000"/>
                </a:solidFill>
              </a:rPr>
              <a:t>April 2017, 2</a:t>
            </a:r>
            <a:r>
              <a:rPr lang="en-US" sz="3600" baseline="30000" dirty="0">
                <a:solidFill>
                  <a:sysClr val="windowText" lastClr="000000"/>
                </a:solidFill>
              </a:rPr>
              <a:t>rd</a:t>
            </a:r>
            <a:r>
              <a:rPr lang="en-US" sz="3600" dirty="0">
                <a:solidFill>
                  <a:sysClr val="windowText" lastClr="000000"/>
                </a:solidFill>
              </a:rPr>
              <a:t> experiment: improved triggering control and beam instrumentation for taking data in the same injection fill so cooling process was more clearly observed</a:t>
            </a:r>
          </a:p>
          <a:p>
            <a:pPr algn="ctr" eaLnBrk="1" hangingPunct="1">
              <a:spcAft>
                <a:spcPts val="1200"/>
              </a:spcAft>
            </a:pPr>
            <a:endParaRPr lang="en-US" altLang="en-US" sz="5400" b="1" dirty="0" smtClean="0">
              <a:latin typeface="Arial" charset="0"/>
              <a:cs typeface="Arial" charset="0"/>
            </a:endParaRPr>
          </a:p>
        </p:txBody>
      </p:sp>
      <p:sp>
        <p:nvSpPr>
          <p:cNvPr id="110" name="AutoShape 3863"/>
          <p:cNvSpPr>
            <a:spLocks noChangeArrowheads="1"/>
          </p:cNvSpPr>
          <p:nvPr/>
        </p:nvSpPr>
        <p:spPr bwMode="auto">
          <a:xfrm>
            <a:off x="394290" y="26889211"/>
            <a:ext cx="10384287" cy="7033105"/>
          </a:xfrm>
          <a:prstGeom prst="roundRect">
            <a:avLst>
              <a:gd name="adj" fmla="val 5954"/>
            </a:avLst>
          </a:prstGeom>
          <a:solidFill>
            <a:srgbClr val="85FFE0"/>
          </a:solidFill>
          <a:ln w="28575">
            <a:solidFill>
              <a:schemeClr val="bg2"/>
            </a:solidFill>
            <a:round/>
            <a:headEnd/>
            <a:tailEnd/>
          </a:ln>
        </p:spPr>
        <p:txBody>
          <a:bodyPr lIns="274320" tIns="182880" rIns="274320" bIns="182880"/>
          <a:lstStyle>
            <a:lvl1pPr eaLnBrk="0" hangingPunct="0">
              <a:defRPr sz="2800">
                <a:solidFill>
                  <a:schemeClr val="tx1"/>
                </a:solidFill>
                <a:latin typeface="Times New Roman" pitchFamily="18" charset="0"/>
              </a:defRPr>
            </a:lvl1pPr>
            <a:lvl2pPr marL="68580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Aft>
                <a:spcPts val="1200"/>
              </a:spcAft>
            </a:pPr>
            <a:r>
              <a:rPr lang="en-US" altLang="en-US" sz="4000" b="1" dirty="0" smtClean="0">
                <a:latin typeface="Arial" charset="0"/>
                <a:cs typeface="Arial" charset="0"/>
              </a:rPr>
              <a:t>Simulations vs Experiment Data</a:t>
            </a:r>
          </a:p>
          <a:p>
            <a:pPr marL="285750" indent="-285750">
              <a:buFont typeface="Arial" panose="020B0604020202020204" pitchFamily="34" charset="0"/>
              <a:buChar char="•"/>
            </a:pPr>
            <a:r>
              <a:rPr lang="en-US" sz="3200" dirty="0" err="1"/>
              <a:t>dp</a:t>
            </a:r>
            <a:r>
              <a:rPr lang="en-US" sz="3200" dirty="0"/>
              <a:t>/p reduction ~ from 2e-3 to 6e-4</a:t>
            </a:r>
          </a:p>
          <a:p>
            <a:pPr marL="285750" indent="-285750">
              <a:buFont typeface="Arial" panose="020B0604020202020204" pitchFamily="34" charset="0"/>
              <a:buChar char="•"/>
            </a:pPr>
            <a:r>
              <a:rPr lang="en-US" sz="3200" dirty="0"/>
              <a:t>Cooling rate: ~ 0.5sec</a:t>
            </a:r>
          </a:p>
          <a:p>
            <a:pPr marL="285750" indent="-285750">
              <a:buFont typeface="Arial" panose="020B0604020202020204" pitchFamily="34" charset="0"/>
              <a:buChar char="•"/>
            </a:pPr>
            <a:r>
              <a:rPr lang="en-US" sz="3200" dirty="0" smtClean="0"/>
              <a:t>Agree </a:t>
            </a:r>
            <a:r>
              <a:rPr lang="en-US" sz="3200" dirty="0"/>
              <a:t>with 3D pulsed cooling model and 1D pulse + RF focusing models simulations but all of them are lack of quantitative benchmark</a:t>
            </a:r>
          </a:p>
          <a:p>
            <a:pPr algn="ctr" eaLnBrk="1" hangingPunct="1">
              <a:spcAft>
                <a:spcPts val="1200"/>
              </a:spcAft>
            </a:pPr>
            <a:endParaRPr lang="en-US" altLang="en-US" sz="3600" b="1" dirty="0" smtClean="0">
              <a:latin typeface="Arial" charset="0"/>
              <a:cs typeface="Arial" charset="0"/>
            </a:endParaRPr>
          </a:p>
        </p:txBody>
      </p:sp>
      <p:pic>
        <p:nvPicPr>
          <p:cNvPr id="1279" name="Picture 25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013062" y="19011900"/>
            <a:ext cx="477361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1" name="Picture 25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92867" y="22429210"/>
            <a:ext cx="9144000" cy="58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3" name="Picture 25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313213" y="25555993"/>
            <a:ext cx="3200400" cy="266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11"/>
          <p:cNvPicPr>
            <a:picLocks noChangeAspect="1"/>
          </p:cNvPicPr>
          <p:nvPr/>
        </p:nvPicPr>
        <p:blipFill rotWithShape="1">
          <a:blip r:embed="rId20"/>
          <a:srcRect l="2724" r="-3075"/>
          <a:stretch/>
        </p:blipFill>
        <p:spPr>
          <a:xfrm>
            <a:off x="22135911" y="11465128"/>
            <a:ext cx="8595360" cy="9593419"/>
          </a:xfrm>
          <a:prstGeom prst="rect">
            <a:avLst/>
          </a:prstGeom>
          <a:solidFill>
            <a:schemeClr val="accent1"/>
          </a:solidFill>
          <a:ln w="12700">
            <a:solidFill>
              <a:schemeClr val="tx1"/>
            </a:solidFill>
          </a:ln>
        </p:spPr>
      </p:pic>
      <p:sp>
        <p:nvSpPr>
          <p:cNvPr id="114" name="AutoShape 3862"/>
          <p:cNvSpPr>
            <a:spLocks noChangeArrowheads="1"/>
          </p:cNvSpPr>
          <p:nvPr/>
        </p:nvSpPr>
        <p:spPr bwMode="auto">
          <a:xfrm>
            <a:off x="11148720" y="28301189"/>
            <a:ext cx="10698162" cy="11564704"/>
          </a:xfrm>
          <a:prstGeom prst="roundRect">
            <a:avLst>
              <a:gd name="adj" fmla="val 2995"/>
            </a:avLst>
          </a:prstGeom>
          <a:solidFill>
            <a:srgbClr val="85FFF4"/>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4000" b="1" dirty="0" smtClean="0">
                <a:solidFill>
                  <a:srgbClr val="000000"/>
                </a:solidFill>
                <a:latin typeface="Arial" charset="0"/>
              </a:rPr>
              <a:t>Ion BPM Data Analysis</a:t>
            </a:r>
            <a:endParaRPr lang="en-US" altLang="en-US" sz="4000" dirty="0">
              <a:latin typeface="Arial" charset="0"/>
            </a:endParaRPr>
          </a:p>
        </p:txBody>
      </p:sp>
      <p:pic>
        <p:nvPicPr>
          <p:cNvPr id="115" name="图片 4"/>
          <p:cNvPicPr>
            <a:picLocks noChangeAspect="1"/>
          </p:cNvPicPr>
          <p:nvPr/>
        </p:nvPicPr>
        <p:blipFill rotWithShape="1">
          <a:blip r:embed="rId21" cstate="print">
            <a:extLst>
              <a:ext uri="{28A0092B-C50C-407E-A947-70E740481C1C}">
                <a14:useLocalDpi xmlns:a14="http://schemas.microsoft.com/office/drawing/2010/main" val="0"/>
              </a:ext>
            </a:extLst>
          </a:blip>
          <a:srcRect l="5409" r="45" b="1047"/>
          <a:stretch/>
        </p:blipFill>
        <p:spPr>
          <a:xfrm>
            <a:off x="11612880" y="29162414"/>
            <a:ext cx="4754880" cy="3474720"/>
          </a:xfrm>
          <a:prstGeom prst="rect">
            <a:avLst/>
          </a:prstGeom>
        </p:spPr>
      </p:pic>
      <p:pic>
        <p:nvPicPr>
          <p:cNvPr id="116" name="图片 5"/>
          <p:cNvPicPr>
            <a:picLocks noChangeAspect="1"/>
          </p:cNvPicPr>
          <p:nvPr/>
        </p:nvPicPr>
        <p:blipFill rotWithShape="1">
          <a:blip r:embed="rId22" cstate="print">
            <a:extLst>
              <a:ext uri="{28A0092B-C50C-407E-A947-70E740481C1C}">
                <a14:useLocalDpi xmlns:a14="http://schemas.microsoft.com/office/drawing/2010/main" val="0"/>
              </a:ext>
            </a:extLst>
          </a:blip>
          <a:srcRect l="3000" t="1" r="1720" b="2917"/>
          <a:stretch/>
        </p:blipFill>
        <p:spPr>
          <a:xfrm>
            <a:off x="16733520" y="29223406"/>
            <a:ext cx="4754880" cy="3383280"/>
          </a:xfrm>
          <a:prstGeom prst="rect">
            <a:avLst/>
          </a:prstGeom>
        </p:spPr>
      </p:pic>
      <p:pic>
        <p:nvPicPr>
          <p:cNvPr id="117" name="图片 2"/>
          <p:cNvPicPr>
            <a:picLocks noChangeAspect="1"/>
          </p:cNvPicPr>
          <p:nvPr/>
        </p:nvPicPr>
        <p:blipFill rotWithShape="1">
          <a:blip r:embed="rId23" cstate="print">
            <a:extLst>
              <a:ext uri="{28A0092B-C50C-407E-A947-70E740481C1C}">
                <a14:useLocalDpi xmlns:a14="http://schemas.microsoft.com/office/drawing/2010/main" val="0"/>
              </a:ext>
            </a:extLst>
          </a:blip>
          <a:srcRect l="8941" t="5629" r="4392" b="4758"/>
          <a:stretch/>
        </p:blipFill>
        <p:spPr>
          <a:xfrm>
            <a:off x="11648977" y="32758485"/>
            <a:ext cx="4754880" cy="3474720"/>
          </a:xfrm>
          <a:prstGeom prst="rect">
            <a:avLst/>
          </a:prstGeom>
        </p:spPr>
      </p:pic>
      <p:pic>
        <p:nvPicPr>
          <p:cNvPr id="118" name="图片 1"/>
          <p:cNvPicPr>
            <a:picLocks noChangeAspect="1"/>
          </p:cNvPicPr>
          <p:nvPr/>
        </p:nvPicPr>
        <p:blipFill rotWithShape="1">
          <a:blip r:embed="rId24" cstate="print">
            <a:extLst>
              <a:ext uri="{28A0092B-C50C-407E-A947-70E740481C1C}">
                <a14:useLocalDpi xmlns:a14="http://schemas.microsoft.com/office/drawing/2010/main" val="0"/>
              </a:ext>
            </a:extLst>
          </a:blip>
          <a:srcRect l="6705" t="3738" r="7346" b="7396"/>
          <a:stretch/>
        </p:blipFill>
        <p:spPr>
          <a:xfrm>
            <a:off x="16781808" y="32708373"/>
            <a:ext cx="4754880" cy="3474720"/>
          </a:xfrm>
          <a:prstGeom prst="rect">
            <a:avLst/>
          </a:prstGeom>
        </p:spPr>
      </p:pic>
      <p:sp>
        <p:nvSpPr>
          <p:cNvPr id="119" name="AutoShape 3862"/>
          <p:cNvSpPr>
            <a:spLocks noChangeArrowheads="1"/>
          </p:cNvSpPr>
          <p:nvPr/>
        </p:nvSpPr>
        <p:spPr bwMode="auto">
          <a:xfrm>
            <a:off x="22372369" y="28939153"/>
            <a:ext cx="8122444" cy="9966325"/>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231775" indent="-231775" eaLnBrk="0" hangingPunct="0">
              <a:spcBef>
                <a:spcPct val="20000"/>
              </a:spcBef>
              <a:buChar char="•"/>
              <a:defRPr sz="15400">
                <a:solidFill>
                  <a:schemeClr val="tx1"/>
                </a:solidFill>
                <a:latin typeface="Times New Roman" pitchFamily="18" charset="0"/>
              </a:defRPr>
            </a:lvl1pPr>
            <a:lvl2pPr marL="857250" indent="-290513" eaLnBrk="0" hangingPunct="0">
              <a:spcBef>
                <a:spcPct val="20000"/>
              </a:spcBef>
              <a:buChar char="–"/>
              <a:defRPr sz="13400">
                <a:solidFill>
                  <a:schemeClr val="tx1"/>
                </a:solidFill>
                <a:latin typeface="Times New Roman" pitchFamily="18" charset="0"/>
              </a:defRPr>
            </a:lvl2pPr>
            <a:lvl3pPr marL="2636838" indent="-342900" eaLnBrk="0" hangingPunct="0">
              <a:spcBef>
                <a:spcPct val="20000"/>
              </a:spcBef>
              <a:buChar char="•"/>
              <a:defRPr sz="11500">
                <a:solidFill>
                  <a:schemeClr val="tx1"/>
                </a:solidFill>
                <a:latin typeface="Times New Roman" pitchFamily="18" charset="0"/>
              </a:defRPr>
            </a:lvl3pPr>
            <a:lvl4pPr marL="2979738" indent="-228600" eaLnBrk="0" hangingPunct="0">
              <a:spcBef>
                <a:spcPct val="20000"/>
              </a:spcBef>
              <a:buChar char="–"/>
              <a:defRPr sz="9600">
                <a:solidFill>
                  <a:schemeClr val="tx1"/>
                </a:solidFill>
                <a:latin typeface="Times New Roman" pitchFamily="18" charset="0"/>
              </a:defRPr>
            </a:lvl4pPr>
            <a:lvl5pPr marL="3322638" indent="-228600" eaLnBrk="0" hangingPunct="0">
              <a:spcBef>
                <a:spcPct val="20000"/>
              </a:spcBef>
              <a:buChar char="»"/>
              <a:defRPr sz="9600">
                <a:solidFill>
                  <a:schemeClr val="tx1"/>
                </a:solidFill>
                <a:latin typeface="Times New Roman" pitchFamily="18" charset="0"/>
              </a:defRPr>
            </a:lvl5pPr>
            <a:lvl6pPr marL="3779838" indent="-228600" eaLnBrk="0" fontAlgn="base" hangingPunct="0">
              <a:spcBef>
                <a:spcPct val="20000"/>
              </a:spcBef>
              <a:spcAft>
                <a:spcPct val="0"/>
              </a:spcAft>
              <a:buChar char="»"/>
              <a:defRPr sz="9600">
                <a:solidFill>
                  <a:schemeClr val="tx1"/>
                </a:solidFill>
                <a:latin typeface="Times New Roman" pitchFamily="18" charset="0"/>
              </a:defRPr>
            </a:lvl6pPr>
            <a:lvl7pPr marL="4237038" indent="-228600" eaLnBrk="0" fontAlgn="base" hangingPunct="0">
              <a:spcBef>
                <a:spcPct val="20000"/>
              </a:spcBef>
              <a:spcAft>
                <a:spcPct val="0"/>
              </a:spcAft>
              <a:buChar char="»"/>
              <a:defRPr sz="9600">
                <a:solidFill>
                  <a:schemeClr val="tx1"/>
                </a:solidFill>
                <a:latin typeface="Times New Roman" pitchFamily="18" charset="0"/>
              </a:defRPr>
            </a:lvl7pPr>
            <a:lvl8pPr marL="4694238" indent="-228600" eaLnBrk="0" fontAlgn="base" hangingPunct="0">
              <a:spcBef>
                <a:spcPct val="20000"/>
              </a:spcBef>
              <a:spcAft>
                <a:spcPct val="0"/>
              </a:spcAft>
              <a:buChar char="»"/>
              <a:defRPr sz="9600">
                <a:solidFill>
                  <a:schemeClr val="tx1"/>
                </a:solidFill>
                <a:latin typeface="Times New Roman" pitchFamily="18" charset="0"/>
              </a:defRPr>
            </a:lvl8pPr>
            <a:lvl9pPr marL="5151438" indent="-228600" eaLnBrk="0" fontAlgn="base" hangingPunct="0">
              <a:spcBef>
                <a:spcPct val="20000"/>
              </a:spcBef>
              <a:spcAft>
                <a:spcPct val="0"/>
              </a:spcAft>
              <a:buChar char="»"/>
              <a:defRPr sz="9600">
                <a:solidFill>
                  <a:schemeClr val="tx1"/>
                </a:solidFill>
                <a:latin typeface="Times New Roman" pitchFamily="18" charset="0"/>
              </a:defRPr>
            </a:lvl9pPr>
          </a:lstStyle>
          <a:p>
            <a:pPr algn="ctr" eaLnBrk="1" hangingPunct="1">
              <a:spcBef>
                <a:spcPct val="0"/>
              </a:spcBef>
              <a:spcAft>
                <a:spcPts val="1200"/>
              </a:spcAft>
              <a:buFontTx/>
              <a:buNone/>
            </a:pPr>
            <a:r>
              <a:rPr lang="en-US" altLang="en-US" sz="4000" b="1" dirty="0">
                <a:solidFill>
                  <a:srgbClr val="000000"/>
                </a:solidFill>
                <a:latin typeface="Arial" charset="0"/>
              </a:rPr>
              <a:t>Conclusions</a:t>
            </a:r>
          </a:p>
          <a:p>
            <a:pPr>
              <a:spcBef>
                <a:spcPct val="0"/>
              </a:spcBef>
            </a:pPr>
            <a:r>
              <a:rPr lang="en-US" altLang="en-US" sz="2200" dirty="0">
                <a:latin typeface="Arial" charset="0"/>
                <a:cs typeface="Arial" charset="0"/>
              </a:rPr>
              <a:t>Bunched electron beam cooling 12C+6 ion beam at 7MeV/u has been demonstrated at </a:t>
            </a:r>
            <a:r>
              <a:rPr lang="en-US" altLang="en-US" sz="2200" dirty="0" err="1">
                <a:latin typeface="Arial" charset="0"/>
                <a:cs typeface="Arial" charset="0"/>
              </a:rPr>
              <a:t>CSRm</a:t>
            </a:r>
            <a:r>
              <a:rPr lang="en-US" altLang="en-US" sz="2200" dirty="0">
                <a:latin typeface="Arial" charset="0"/>
                <a:cs typeface="Arial" charset="0"/>
              </a:rPr>
              <a:t> ring at IMP, China by our IMP/</a:t>
            </a:r>
            <a:r>
              <a:rPr lang="en-US" altLang="en-US" sz="2200" dirty="0" err="1">
                <a:latin typeface="Arial" charset="0"/>
                <a:cs typeface="Arial" charset="0"/>
              </a:rPr>
              <a:t>JLab</a:t>
            </a:r>
            <a:r>
              <a:rPr lang="en-US" altLang="en-US" sz="2200" dirty="0">
                <a:latin typeface="Arial" charset="0"/>
                <a:cs typeface="Arial" charset="0"/>
              </a:rPr>
              <a:t> collaboration team</a:t>
            </a:r>
          </a:p>
          <a:p>
            <a:pPr>
              <a:spcBef>
                <a:spcPct val="0"/>
              </a:spcBef>
            </a:pPr>
            <a:r>
              <a:rPr lang="en-US" altLang="en-US" sz="2200" dirty="0">
                <a:latin typeface="Arial" charset="0"/>
                <a:cs typeface="Arial" charset="0"/>
              </a:rPr>
              <a:t>With the help of RF focusing, the Ion bunch length has been reduced from the coasting to ~3m long by a longer electron bunch but as short as 18m within about 0.5 second</a:t>
            </a:r>
          </a:p>
          <a:p>
            <a:pPr>
              <a:spcBef>
                <a:spcPct val="0"/>
              </a:spcBef>
            </a:pPr>
            <a:r>
              <a:rPr lang="en-US" altLang="en-US" sz="2200" dirty="0">
                <a:latin typeface="Arial" charset="0"/>
                <a:cs typeface="Arial" charset="0"/>
              </a:rPr>
              <a:t>The longitudinal cooling of momentum spread has been reduced from ~2e-3 to ~6e-4 with a similar cooling rate</a:t>
            </a:r>
          </a:p>
          <a:p>
            <a:pPr>
              <a:spcBef>
                <a:spcPct val="0"/>
              </a:spcBef>
            </a:pPr>
            <a:r>
              <a:rPr lang="en-US" altLang="en-US" sz="2200" dirty="0">
                <a:latin typeface="Arial" charset="0"/>
                <a:cs typeface="Arial" charset="0"/>
              </a:rPr>
              <a:t>The simulation models developed so far agree with the measurement results qualitatively.</a:t>
            </a:r>
          </a:p>
          <a:p>
            <a:pPr>
              <a:spcBef>
                <a:spcPct val="0"/>
              </a:spcBef>
            </a:pPr>
            <a:r>
              <a:rPr lang="en-US" altLang="en-US" sz="2200" dirty="0">
                <a:latin typeface="Arial" charset="0"/>
                <a:cs typeface="Arial" charset="0"/>
              </a:rPr>
              <a:t>Beam diagnostics like ion BPM and </a:t>
            </a:r>
            <a:r>
              <a:rPr lang="en-US" altLang="en-US" sz="2200" dirty="0" err="1">
                <a:latin typeface="Arial" charset="0"/>
                <a:cs typeface="Arial" charset="0"/>
              </a:rPr>
              <a:t>Schottky</a:t>
            </a:r>
            <a:r>
              <a:rPr lang="en-US" altLang="en-US" sz="2200" dirty="0">
                <a:latin typeface="Arial" charset="0"/>
                <a:cs typeface="Arial" charset="0"/>
              </a:rPr>
              <a:t> signals strongly support these evidences but obtained data so far lacks of calibrations and measurement accuracies for a further quantitatively benchmark for the simulation codes.</a:t>
            </a:r>
          </a:p>
          <a:p>
            <a:pPr>
              <a:spcBef>
                <a:spcPct val="0"/>
              </a:spcBef>
            </a:pPr>
            <a:r>
              <a:rPr lang="en-US" altLang="en-US" sz="2200" dirty="0">
                <a:latin typeface="Arial" charset="0"/>
                <a:cs typeface="Arial" charset="0"/>
              </a:rPr>
              <a:t>Beam instrumentation improvement both in hardware and software has been designed and planned for the next experiment in 2018</a:t>
            </a:r>
          </a:p>
          <a:p>
            <a:pPr>
              <a:spcBef>
                <a:spcPct val="0"/>
              </a:spcBef>
            </a:pPr>
            <a:r>
              <a:rPr lang="en-US" altLang="en-US" sz="2200" dirty="0">
                <a:latin typeface="Arial" charset="0"/>
                <a:cs typeface="Arial" charset="0"/>
              </a:rPr>
              <a:t>Pushing the next phase of experiment to be done in 2019-2020 at </a:t>
            </a:r>
            <a:r>
              <a:rPr lang="en-US" altLang="en-US" sz="2200" dirty="0" err="1">
                <a:latin typeface="Arial" charset="0"/>
                <a:cs typeface="Arial" charset="0"/>
              </a:rPr>
              <a:t>CSRe</a:t>
            </a:r>
            <a:r>
              <a:rPr lang="en-US" altLang="en-US" sz="2200" dirty="0">
                <a:latin typeface="Arial" charset="0"/>
                <a:cs typeface="Arial" charset="0"/>
              </a:rPr>
              <a:t> ring with a higher ion energy, modifying the SC-300 Cooler, and a better beam diagnostics are </a:t>
            </a:r>
            <a:r>
              <a:rPr lang="en-US" altLang="en-US" sz="2200" dirty="0" smtClean="0">
                <a:latin typeface="Arial" charset="0"/>
                <a:cs typeface="Arial" charset="0"/>
              </a:rPr>
              <a:t>envisioned and funded</a:t>
            </a:r>
            <a:endParaRPr lang="en-US" altLang="en-US" sz="2200" dirty="0">
              <a:latin typeface="Arial" charset="0"/>
              <a:cs typeface="Arial" charset="0"/>
            </a:endParaRPr>
          </a:p>
          <a:p>
            <a:pPr>
              <a:spcBef>
                <a:spcPct val="0"/>
              </a:spcBef>
            </a:pPr>
            <a:r>
              <a:rPr lang="en-US" altLang="en-US" sz="2200" dirty="0">
                <a:latin typeface="Arial" charset="0"/>
                <a:cs typeface="Arial" charset="0"/>
              </a:rPr>
              <a:t> IMP in China is still the best place and the fastest way to demonstrate the strong bunched beam cooling in order to benchmark our cooling simulation tools for our CCR/ERL E-cooler design for JLEIC</a:t>
            </a:r>
          </a:p>
        </p:txBody>
      </p:sp>
      <p:pic>
        <p:nvPicPr>
          <p:cNvPr id="120" name="Picture 119"/>
          <p:cNvPicPr>
            <a:picLocks noChangeAspect="1"/>
          </p:cNvPicPr>
          <p:nvPr/>
        </p:nvPicPr>
        <p:blipFill>
          <a:blip r:embed="rId25"/>
          <a:stretch>
            <a:fillRect/>
          </a:stretch>
        </p:blipFill>
        <p:spPr>
          <a:xfrm>
            <a:off x="489213" y="30474246"/>
            <a:ext cx="3657600" cy="3090299"/>
          </a:xfrm>
          <a:prstGeom prst="rect">
            <a:avLst/>
          </a:prstGeom>
        </p:spPr>
      </p:pic>
      <p:sp>
        <p:nvSpPr>
          <p:cNvPr id="21" name="TextBox 20"/>
          <p:cNvSpPr txBox="1"/>
          <p:nvPr/>
        </p:nvSpPr>
        <p:spPr>
          <a:xfrm>
            <a:off x="1860331" y="31561345"/>
            <a:ext cx="638316" cy="461665"/>
          </a:xfrm>
          <a:prstGeom prst="rect">
            <a:avLst/>
          </a:prstGeom>
          <a:noFill/>
        </p:spPr>
        <p:txBody>
          <a:bodyPr wrap="none" rtlCol="0">
            <a:spAutoFit/>
          </a:bodyPr>
          <a:lstStyle/>
          <a:p>
            <a:r>
              <a:rPr lang="en-US" b="1" dirty="0" smtClean="0"/>
              <a:t>3D </a:t>
            </a:r>
            <a:endParaRPr lang="en-US" b="1" dirty="0"/>
          </a:p>
        </p:txBody>
      </p:sp>
      <p:sp>
        <p:nvSpPr>
          <p:cNvPr id="121" name="TextBox 120"/>
          <p:cNvSpPr txBox="1"/>
          <p:nvPr/>
        </p:nvSpPr>
        <p:spPr>
          <a:xfrm>
            <a:off x="1623752" y="31980661"/>
            <a:ext cx="1388522" cy="369332"/>
          </a:xfrm>
          <a:prstGeom prst="rect">
            <a:avLst/>
          </a:prstGeom>
          <a:noFill/>
        </p:spPr>
        <p:txBody>
          <a:bodyPr wrap="none" rtlCol="0">
            <a:spAutoFit/>
          </a:bodyPr>
          <a:lstStyle/>
          <a:p>
            <a:r>
              <a:rPr lang="en-US" altLang="zh-CN" dirty="0" smtClean="0"/>
              <a:t>12C6+ 7MeV</a:t>
            </a:r>
            <a:endParaRPr lang="zh-CN" altLang="en-US" dirty="0"/>
          </a:p>
        </p:txBody>
      </p:sp>
      <p:pic>
        <p:nvPicPr>
          <p:cNvPr id="122" name="Picture 121"/>
          <p:cNvPicPr>
            <a:picLocks noChangeAspect="1" noChangeArrowheads="1"/>
          </p:cNvPicPr>
          <p:nvPr/>
        </p:nvPicPr>
        <p:blipFill rotWithShape="1">
          <a:blip r:embed="rId26">
            <a:extLst>
              <a:ext uri="{28A0092B-C50C-407E-A947-70E740481C1C}">
                <a14:useLocalDpi xmlns:a14="http://schemas.microsoft.com/office/drawing/2010/main" val="0"/>
              </a:ext>
            </a:extLst>
          </a:blip>
          <a:srcRect t="6077"/>
          <a:stretch/>
        </p:blipFill>
        <p:spPr bwMode="auto">
          <a:xfrm>
            <a:off x="7022850" y="30511548"/>
            <a:ext cx="3657600" cy="267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7055348" y="33246374"/>
            <a:ext cx="4093371" cy="461665"/>
          </a:xfrm>
          <a:prstGeom prst="rect">
            <a:avLst/>
          </a:prstGeom>
          <a:noFill/>
        </p:spPr>
        <p:txBody>
          <a:bodyPr wrap="square" rtlCol="0">
            <a:spAutoFit/>
          </a:bodyPr>
          <a:lstStyle/>
          <a:p>
            <a:r>
              <a:rPr lang="en-US" b="1" dirty="0" smtClean="0"/>
              <a:t>1D with synchrotron motion</a:t>
            </a:r>
            <a:endParaRPr lang="en-US" b="1" dirty="0"/>
          </a:p>
        </p:txBody>
      </p:sp>
      <p:pic>
        <p:nvPicPr>
          <p:cNvPr id="134" name="Picture 133"/>
          <p:cNvPicPr>
            <a:picLocks noChangeAspect="1"/>
          </p:cNvPicPr>
          <p:nvPr/>
        </p:nvPicPr>
        <p:blipFill rotWithShape="1">
          <a:blip r:embed="rId27"/>
          <a:srcRect l="7289" t="69625" r="6994" b="-1804"/>
          <a:stretch/>
        </p:blipFill>
        <p:spPr>
          <a:xfrm>
            <a:off x="4199113" y="31296555"/>
            <a:ext cx="2743200" cy="1411819"/>
          </a:xfrm>
          <a:prstGeom prst="rect">
            <a:avLst/>
          </a:prstGeom>
          <a:solidFill>
            <a:schemeClr val="bg1"/>
          </a:solidFill>
          <a:ln>
            <a:solidFill>
              <a:schemeClr val="accent1">
                <a:shade val="95000"/>
                <a:satMod val="105000"/>
              </a:schemeClr>
            </a:solidFill>
          </a:ln>
        </p:spPr>
      </p:pic>
      <p:sp>
        <p:nvSpPr>
          <p:cNvPr id="135" name="TextBox 134"/>
          <p:cNvSpPr txBox="1"/>
          <p:nvPr/>
        </p:nvSpPr>
        <p:spPr>
          <a:xfrm>
            <a:off x="4589515" y="31303835"/>
            <a:ext cx="1962397" cy="400110"/>
          </a:xfrm>
          <a:prstGeom prst="rect">
            <a:avLst/>
          </a:prstGeom>
          <a:noFill/>
        </p:spPr>
        <p:txBody>
          <a:bodyPr wrap="none" rtlCol="0">
            <a:spAutoFit/>
          </a:bodyPr>
          <a:lstStyle/>
          <a:p>
            <a:r>
              <a:rPr lang="en-US" sz="2000" dirty="0" smtClean="0">
                <a:solidFill>
                  <a:srgbClr val="FF0000"/>
                </a:solidFill>
              </a:rPr>
              <a:t>RF potential well</a:t>
            </a:r>
            <a:endParaRPr lang="en-US" sz="2000" dirty="0">
              <a:solidFill>
                <a:srgbClr val="FF0000"/>
              </a:solidFill>
            </a:endParaRPr>
          </a:p>
        </p:txBody>
      </p:sp>
      <p:cxnSp>
        <p:nvCxnSpPr>
          <p:cNvPr id="136" name="Straight Arrow Connector 135"/>
          <p:cNvCxnSpPr/>
          <p:nvPr/>
        </p:nvCxnSpPr>
        <p:spPr>
          <a:xfrm>
            <a:off x="6715072" y="31561345"/>
            <a:ext cx="0" cy="1025113"/>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rot="5400000">
            <a:off x="6133072" y="31960633"/>
            <a:ext cx="1471778" cy="307777"/>
          </a:xfrm>
          <a:prstGeom prst="rect">
            <a:avLst/>
          </a:prstGeom>
          <a:noFill/>
        </p:spPr>
        <p:txBody>
          <a:bodyPr wrap="square" rtlCol="0">
            <a:spAutoFit/>
          </a:bodyPr>
          <a:lstStyle/>
          <a:p>
            <a:r>
              <a:rPr lang="en-US" sz="1400" dirty="0" smtClean="0"/>
              <a:t>Cooling process</a:t>
            </a:r>
            <a:endParaRPr lang="en-US" sz="1400" dirty="0"/>
          </a:p>
        </p:txBody>
      </p:sp>
      <p:sp>
        <p:nvSpPr>
          <p:cNvPr id="138" name="TextBox 137"/>
          <p:cNvSpPr txBox="1"/>
          <p:nvPr/>
        </p:nvSpPr>
        <p:spPr>
          <a:xfrm>
            <a:off x="4273116" y="30474246"/>
            <a:ext cx="2632678" cy="738664"/>
          </a:xfrm>
          <a:prstGeom prst="rect">
            <a:avLst/>
          </a:prstGeom>
          <a:noFill/>
        </p:spPr>
        <p:txBody>
          <a:bodyPr wrap="square" rtlCol="0">
            <a:spAutoFit/>
          </a:bodyPr>
          <a:lstStyle/>
          <a:p>
            <a:pPr algn="ctr"/>
            <a:r>
              <a:rPr lang="en-US" sz="1400" b="1" dirty="0" smtClean="0"/>
              <a:t>Electron potential well is much shallow compare to RF potential well </a:t>
            </a:r>
            <a:endParaRPr lang="en-US" sz="1400" b="1" dirty="0"/>
          </a:p>
        </p:txBody>
      </p:sp>
      <p:cxnSp>
        <p:nvCxnSpPr>
          <p:cNvPr id="139" name="Straight Connector 138"/>
          <p:cNvCxnSpPr/>
          <p:nvPr/>
        </p:nvCxnSpPr>
        <p:spPr>
          <a:xfrm>
            <a:off x="4570773" y="31792177"/>
            <a:ext cx="1999879" cy="2760"/>
          </a:xfrm>
          <a:prstGeom prst="line">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4723255" y="31848575"/>
            <a:ext cx="1546129" cy="307777"/>
          </a:xfrm>
          <a:prstGeom prst="rect">
            <a:avLst/>
          </a:prstGeom>
          <a:noFill/>
        </p:spPr>
        <p:txBody>
          <a:bodyPr wrap="none" rtlCol="0">
            <a:spAutoFit/>
          </a:bodyPr>
          <a:lstStyle/>
          <a:p>
            <a:r>
              <a:rPr lang="en-US" sz="1400" dirty="0" smtClean="0">
                <a:solidFill>
                  <a:srgbClr val="FF0000"/>
                </a:solidFill>
              </a:rPr>
              <a:t>RF bunched length</a:t>
            </a:r>
            <a:endParaRPr lang="en-US" sz="1400" dirty="0">
              <a:solidFill>
                <a:srgbClr val="FF0000"/>
              </a:solidFill>
            </a:endParaRPr>
          </a:p>
        </p:txBody>
      </p:sp>
      <p:pic>
        <p:nvPicPr>
          <p:cNvPr id="1291" name="Picture 26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23255" y="32375792"/>
            <a:ext cx="15970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146813" y="33040955"/>
            <a:ext cx="2876037" cy="707886"/>
          </a:xfrm>
          <a:prstGeom prst="rect">
            <a:avLst/>
          </a:prstGeom>
          <a:noFill/>
        </p:spPr>
        <p:txBody>
          <a:bodyPr wrap="square" rtlCol="0">
            <a:spAutoFit/>
          </a:bodyPr>
          <a:lstStyle/>
          <a:p>
            <a:pPr algn="ctr"/>
            <a:r>
              <a:rPr lang="en-US" sz="2000" b="1" dirty="0" smtClean="0"/>
              <a:t>Physical Picture of simulation Model</a:t>
            </a:r>
            <a:endParaRPr lang="en-US" sz="2000" b="1" dirty="0"/>
          </a:p>
        </p:txBody>
      </p:sp>
      <p:pic>
        <p:nvPicPr>
          <p:cNvPr id="1293" name="Picture 26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190600" y="22233660"/>
            <a:ext cx="8304213"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TextBox 144"/>
          <p:cNvSpPr txBox="1"/>
          <p:nvPr/>
        </p:nvSpPr>
        <p:spPr>
          <a:xfrm>
            <a:off x="26907723" y="27279263"/>
            <a:ext cx="3823548" cy="1384995"/>
          </a:xfrm>
          <a:prstGeom prst="rect">
            <a:avLst/>
          </a:prstGeom>
          <a:solidFill>
            <a:schemeClr val="accent6">
              <a:lumMod val="20000"/>
              <a:lumOff val="80000"/>
            </a:schemeClr>
          </a:solidFill>
        </p:spPr>
        <p:txBody>
          <a:bodyPr wrap="square" rtlCol="0">
            <a:spAutoFit/>
          </a:bodyPr>
          <a:lstStyle/>
          <a:p>
            <a:r>
              <a:rPr lang="en-US" sz="1400" dirty="0" smtClean="0"/>
              <a:t>The profile of the </a:t>
            </a:r>
            <a:r>
              <a:rPr lang="en-US" sz="1400" dirty="0" err="1" smtClean="0"/>
              <a:t>Schottky</a:t>
            </a:r>
            <a:r>
              <a:rPr lang="en-US" sz="1400" dirty="0" smtClean="0"/>
              <a:t> band at m*f</a:t>
            </a:r>
            <a:r>
              <a:rPr lang="en-US" sz="1400" baseline="-25000" dirty="0" smtClean="0"/>
              <a:t>0</a:t>
            </a:r>
            <a:r>
              <a:rPr lang="en-US" sz="1400" dirty="0" smtClean="0"/>
              <a:t> (m=30) harmonic duplicates the longitudinal velocity distribution of the bunch</a:t>
            </a:r>
          </a:p>
          <a:p>
            <a:r>
              <a:rPr lang="en-US" sz="1400" dirty="0" smtClean="0"/>
              <a:t>Width of each peak dominated by the signal RBW and coherence of the uncooled  bunch in the same revolution</a:t>
            </a:r>
          </a:p>
        </p:txBody>
      </p:sp>
      <p:sp>
        <p:nvSpPr>
          <p:cNvPr id="66" name="TextBox 65"/>
          <p:cNvSpPr txBox="1"/>
          <p:nvPr/>
        </p:nvSpPr>
        <p:spPr>
          <a:xfrm>
            <a:off x="21786675" y="27255512"/>
            <a:ext cx="5074310" cy="1384995"/>
          </a:xfrm>
          <a:prstGeom prst="rect">
            <a:avLst/>
          </a:prstGeom>
          <a:solidFill>
            <a:schemeClr val="accent1">
              <a:lumMod val="20000"/>
              <a:lumOff val="80000"/>
            </a:schemeClr>
          </a:solidFill>
          <a:ln>
            <a:solidFill>
              <a:srgbClr val="FF0000"/>
            </a:solidFill>
          </a:ln>
        </p:spPr>
        <p:txBody>
          <a:bodyPr wrap="square" rtlCol="0">
            <a:spAutoFit/>
          </a:bodyPr>
          <a:lstStyle/>
          <a:p>
            <a:r>
              <a:rPr lang="en-US" sz="1400" b="1" dirty="0" err="1" smtClean="0"/>
              <a:t>Schottky</a:t>
            </a:r>
            <a:r>
              <a:rPr lang="en-US" sz="1400" b="1" dirty="0" smtClean="0"/>
              <a:t> signal intensity </a:t>
            </a:r>
            <a:r>
              <a:rPr lang="en-US" sz="1400" b="1" dirty="0" smtClean="0">
                <a:sym typeface="Symbol"/>
              </a:rPr>
              <a:t></a:t>
            </a:r>
            <a:r>
              <a:rPr lang="en-US" sz="1400" b="1" dirty="0" err="1" smtClean="0"/>
              <a:t>J</a:t>
            </a:r>
            <a:r>
              <a:rPr lang="en-US" sz="1400" b="1" baseline="-25000" dirty="0" err="1" smtClean="0"/>
              <a:t>u</a:t>
            </a:r>
            <a:r>
              <a:rPr lang="en-US" sz="1400" b="1" dirty="0" smtClean="0"/>
              <a:t>(ma) has significant magnitude only for µ</a:t>
            </a:r>
            <a:r>
              <a:rPr lang="en-US" sz="1400" b="1" dirty="0" smtClean="0">
                <a:sym typeface="Symbol"/>
              </a:rPr>
              <a:t>ma. Synchrotron side-bands extend</a:t>
            </a:r>
            <a:r>
              <a:rPr lang="en-US" sz="1400" b="1" strike="sngStrike" dirty="0" smtClean="0">
                <a:sym typeface="Symbol"/>
              </a:rPr>
              <a:t>s</a:t>
            </a:r>
            <a:r>
              <a:rPr lang="en-US" sz="1400" b="1" dirty="0" smtClean="0">
                <a:sym typeface="Symbol"/>
              </a:rPr>
              <a:t> up to µ</a:t>
            </a:r>
            <a:r>
              <a:rPr lang="en-US" sz="1400" b="1" baseline="-25000" dirty="0" err="1" smtClean="0">
                <a:sym typeface="Symbol"/>
              </a:rPr>
              <a:t>m</a:t>
            </a:r>
            <a:r>
              <a:rPr lang="en-US" sz="1400" b="1" dirty="0" err="1" smtClean="0">
                <a:sym typeface="Symbol"/>
              </a:rPr>
              <a:t></a:t>
            </a:r>
            <a:r>
              <a:rPr lang="en-US" sz="1400" b="1" baseline="-25000" dirty="0" err="1" smtClean="0">
                <a:sym typeface="Symbol"/>
              </a:rPr>
              <a:t>s</a:t>
            </a:r>
            <a:r>
              <a:rPr lang="en-US" sz="1400" b="1" dirty="0" smtClean="0">
                <a:sym typeface="Symbol"/>
              </a:rPr>
              <a:t>(0)</a:t>
            </a:r>
            <a:r>
              <a:rPr lang="en-US" sz="1400" b="1" dirty="0">
                <a:sym typeface="Symbol"/>
              </a:rPr>
              <a:t></a:t>
            </a:r>
            <a:r>
              <a:rPr lang="en-US" sz="1400" b="1" dirty="0" err="1">
                <a:sym typeface="Symbol"/>
              </a:rPr>
              <a:t>ma</a:t>
            </a:r>
            <a:r>
              <a:rPr lang="en-US" sz="1400" b="1" baseline="-25000" dirty="0" err="1">
                <a:sym typeface="Symbol"/>
              </a:rPr>
              <a:t>m</a:t>
            </a:r>
            <a:r>
              <a:rPr lang="en-US" sz="1400" b="1" dirty="0" err="1">
                <a:sym typeface="Symbol"/>
              </a:rPr>
              <a:t></a:t>
            </a:r>
            <a:r>
              <a:rPr lang="en-US" sz="1400" b="1" baseline="-25000" dirty="0" err="1">
                <a:sym typeface="Symbol"/>
              </a:rPr>
              <a:t>s</a:t>
            </a:r>
            <a:r>
              <a:rPr lang="en-US" sz="1400" b="1" dirty="0">
                <a:sym typeface="Symbol"/>
              </a:rPr>
              <a:t>(0</a:t>
            </a:r>
            <a:r>
              <a:rPr lang="en-US" sz="1400" b="1" dirty="0" smtClean="0">
                <a:sym typeface="Symbol"/>
              </a:rPr>
              <a:t>)=m</a:t>
            </a:r>
            <a:r>
              <a:rPr lang="en-US" sz="1400" b="1" baseline="-25000" dirty="0" smtClean="0">
                <a:sym typeface="Symbol"/>
              </a:rPr>
              <a:t>max</a:t>
            </a:r>
            <a:r>
              <a:rPr lang="en-US" sz="1400" b="1" dirty="0" smtClean="0"/>
              <a:t>  </a:t>
            </a:r>
          </a:p>
          <a:p>
            <a:r>
              <a:rPr lang="en-US" sz="1400" b="1" dirty="0" smtClean="0"/>
              <a:t>m</a:t>
            </a:r>
            <a:r>
              <a:rPr lang="en-US" sz="1400" b="1" dirty="0" smtClean="0">
                <a:sym typeface="Symbol"/>
              </a:rPr>
              <a:t> </a:t>
            </a:r>
            <a:r>
              <a:rPr lang="en-US" sz="1400" b="1" dirty="0">
                <a:sym typeface="Symbol"/>
              </a:rPr>
              <a:t></a:t>
            </a:r>
            <a:r>
              <a:rPr lang="en-US" sz="1400" b="1" baseline="-25000" dirty="0">
                <a:sym typeface="Symbol"/>
              </a:rPr>
              <a:t>max</a:t>
            </a:r>
            <a:r>
              <a:rPr lang="en-US" sz="1400" b="1" dirty="0"/>
              <a:t> </a:t>
            </a:r>
            <a:r>
              <a:rPr lang="en-US" sz="1400" b="1" dirty="0" smtClean="0"/>
              <a:t>: coasting beam freq. spread</a:t>
            </a:r>
          </a:p>
          <a:p>
            <a:r>
              <a:rPr lang="en-US" sz="1400" b="1" dirty="0">
                <a:sym typeface="Symbol"/>
              </a:rPr>
              <a:t></a:t>
            </a:r>
            <a:r>
              <a:rPr lang="en-US" sz="1400" b="1" baseline="-25000" dirty="0" smtClean="0">
                <a:sym typeface="Symbol"/>
              </a:rPr>
              <a:t>max</a:t>
            </a:r>
            <a:r>
              <a:rPr lang="en-US" sz="1400" b="1" dirty="0" smtClean="0">
                <a:sym typeface="Symbol"/>
              </a:rPr>
              <a:t>: max instant. </a:t>
            </a:r>
            <a:r>
              <a:rPr lang="en-US" sz="1400" b="1" dirty="0" err="1" smtClean="0">
                <a:sym typeface="Symbol"/>
              </a:rPr>
              <a:t>ang.</a:t>
            </a:r>
            <a:r>
              <a:rPr lang="en-US" sz="1400" b="1" dirty="0" smtClean="0">
                <a:sym typeface="Symbol"/>
              </a:rPr>
              <a:t> velocity spread in the bunch </a:t>
            </a:r>
          </a:p>
          <a:p>
            <a:r>
              <a:rPr lang="en-US" sz="1400" b="1" dirty="0" smtClean="0">
                <a:sym typeface="Symbol"/>
              </a:rPr>
              <a:t>a</a:t>
            </a:r>
            <a:r>
              <a:rPr lang="en-US" sz="1400" b="1" baseline="-25000" dirty="0" smtClean="0">
                <a:sym typeface="Symbol"/>
              </a:rPr>
              <a:t>m</a:t>
            </a:r>
            <a:r>
              <a:rPr lang="en-US" sz="1400" b="1" dirty="0" smtClean="0">
                <a:sym typeface="Symbol"/>
              </a:rPr>
              <a:t> is the max. synchrotron motion amplitude in the bunch (rad)</a:t>
            </a:r>
            <a:endParaRPr lang="en-US" sz="1400" b="1" dirty="0"/>
          </a:p>
        </p:txBody>
      </p:sp>
      <p:pic>
        <p:nvPicPr>
          <p:cNvPr id="1301" name="Picture 277"/>
          <p:cNvPicPr>
            <a:picLocks noChangeAspect="1" noChangeArrowheads="1"/>
          </p:cNvPicPr>
          <p:nvPr/>
        </p:nvPicPr>
        <p:blipFill rotWithShape="1">
          <a:blip r:embed="rId30">
            <a:extLst>
              <a:ext uri="{28A0092B-C50C-407E-A947-70E740481C1C}">
                <a14:useLocalDpi xmlns:a14="http://schemas.microsoft.com/office/drawing/2010/main" val="0"/>
              </a:ext>
            </a:extLst>
          </a:blip>
          <a:srcRect t="7440" b="-123"/>
          <a:stretch/>
        </p:blipFill>
        <p:spPr bwMode="auto">
          <a:xfrm>
            <a:off x="11704320" y="36301680"/>
            <a:ext cx="4663440" cy="35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14"/>
          <p:cNvSpPr txBox="1"/>
          <p:nvPr/>
        </p:nvSpPr>
        <p:spPr>
          <a:xfrm>
            <a:off x="13963943" y="36873716"/>
            <a:ext cx="1614545" cy="107721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800" b="1" dirty="0"/>
              <a:t>DCCT ion current=43.78uA</a:t>
            </a:r>
          </a:p>
          <a:p>
            <a:r>
              <a:rPr lang="en-US" sz="800" b="1" dirty="0"/>
              <a:t>e</a:t>
            </a:r>
            <a:r>
              <a:rPr lang="en-US" sz="800" b="1" baseline="0" dirty="0"/>
              <a:t> energy=3.74keV</a:t>
            </a:r>
          </a:p>
          <a:p>
            <a:r>
              <a:rPr lang="en-US" sz="800" b="1" baseline="0" dirty="0"/>
              <a:t>e DC collector current=67.2mA</a:t>
            </a:r>
          </a:p>
          <a:p>
            <a:r>
              <a:rPr lang="en-US" sz="800" b="1" baseline="0" dirty="0"/>
              <a:t>e average pulsed current=19.3mA</a:t>
            </a:r>
          </a:p>
          <a:p>
            <a:r>
              <a:rPr lang="en-US" sz="800" b="1" baseline="0" dirty="0"/>
              <a:t>RF Frequency=445.6577kHz</a:t>
            </a:r>
          </a:p>
          <a:p>
            <a:r>
              <a:rPr lang="en-US" sz="800" b="1" dirty="0"/>
              <a:t>e-pulse width=1.0us</a:t>
            </a:r>
          </a:p>
          <a:p>
            <a:r>
              <a:rPr lang="en-US" sz="800" b="1" dirty="0"/>
              <a:t>e-pulse frequency=222.8288kHz</a:t>
            </a:r>
          </a:p>
          <a:p>
            <a:r>
              <a:rPr lang="en-US" sz="800" b="1" dirty="0"/>
              <a:t>RF Voltage=1.49/1.2kV (W/R)</a:t>
            </a:r>
          </a:p>
        </p:txBody>
      </p:sp>
      <p:pic>
        <p:nvPicPr>
          <p:cNvPr id="68" name="Picture 67"/>
          <p:cNvPicPr>
            <a:picLocks/>
          </p:cNvPicPr>
          <p:nvPr/>
        </p:nvPicPr>
        <p:blipFill rotWithShape="1">
          <a:blip r:embed="rId31"/>
          <a:srcRect l="3487" r="12787" b="5650"/>
          <a:stretch/>
        </p:blipFill>
        <p:spPr>
          <a:xfrm>
            <a:off x="16824046" y="36209142"/>
            <a:ext cx="4572000" cy="3566160"/>
          </a:xfrm>
          <a:prstGeom prst="rect">
            <a:avLst/>
          </a:prstGeom>
          <a:solidFill>
            <a:schemeClr val="bg1"/>
          </a:solidFill>
        </p:spPr>
      </p:pic>
      <p:sp>
        <p:nvSpPr>
          <p:cNvPr id="69" name="TextBox 68"/>
          <p:cNvSpPr txBox="1"/>
          <p:nvPr/>
        </p:nvSpPr>
        <p:spPr>
          <a:xfrm>
            <a:off x="17644125" y="36974519"/>
            <a:ext cx="1075936" cy="369332"/>
          </a:xfrm>
          <a:prstGeom prst="rect">
            <a:avLst/>
          </a:prstGeom>
          <a:solidFill>
            <a:schemeClr val="bg1"/>
          </a:solidFill>
        </p:spPr>
        <p:txBody>
          <a:bodyPr wrap="none" rtlCol="0">
            <a:spAutoFit/>
          </a:bodyPr>
          <a:lstStyle/>
          <a:p>
            <a:r>
              <a:rPr lang="en-US" dirty="0" smtClean="0"/>
              <a:t>ion signal</a:t>
            </a:r>
            <a:endParaRPr lang="en-US" dirty="0"/>
          </a:p>
        </p:txBody>
      </p:sp>
      <p:sp>
        <p:nvSpPr>
          <p:cNvPr id="70" name="TextBox 69"/>
          <p:cNvSpPr txBox="1"/>
          <p:nvPr/>
        </p:nvSpPr>
        <p:spPr>
          <a:xfrm>
            <a:off x="19247293" y="36290396"/>
            <a:ext cx="1869375" cy="523220"/>
          </a:xfrm>
          <a:prstGeom prst="rect">
            <a:avLst/>
          </a:prstGeom>
          <a:solidFill>
            <a:schemeClr val="bg1"/>
          </a:solidFill>
        </p:spPr>
        <p:txBody>
          <a:bodyPr wrap="square" rtlCol="0">
            <a:spAutoFit/>
          </a:bodyPr>
          <a:lstStyle/>
          <a:p>
            <a:r>
              <a:rPr lang="en-US" sz="1400" dirty="0" smtClean="0"/>
              <a:t>BPM April, 2017 data from same injection fill</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6 37 x 32 8 Poster-2">
  <a:themeElements>
    <a:clrScheme name="46 37 x 32 8 Poster-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6 37 x 32 8 Post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6 37 x 32 8 Poster-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6 37 x 32 8 Poster-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6 37 x 32 8 Poster-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6 37 x 32 8 Poster-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6 37 x 32 8 Post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6 37 x 32 8 Post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6 37 x 32 8 Post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46 37 x 32 8 Poster-2</Template>
  <TotalTime>8271</TotalTime>
  <Words>971</Words>
  <Application>Microsoft Office PowerPoint</Application>
  <PresentationFormat>Custom</PresentationFormat>
  <Paragraphs>74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46 37 x 32 8 Poster-2</vt:lpstr>
      <vt:lpstr>Equation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Haipeng Wang</dc:creator>
  <cp:lastModifiedBy>Haipeng Wang</cp:lastModifiedBy>
  <cp:revision>460</cp:revision>
  <cp:lastPrinted>2016-04-15T15:36:20Z</cp:lastPrinted>
  <dcterms:created xsi:type="dcterms:W3CDTF">2005-08-03T13:44:18Z</dcterms:created>
  <dcterms:modified xsi:type="dcterms:W3CDTF">2018-04-26T16:04:18Z</dcterms:modified>
</cp:coreProperties>
</file>