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591" autoAdjust="0"/>
  </p:normalViewPr>
  <p:slideViewPr>
    <p:cSldViewPr>
      <p:cViewPr>
        <p:scale>
          <a:sx n="50" d="100"/>
          <a:sy n="50" d="100"/>
        </p:scale>
        <p:origin x="174" y="36"/>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B0A541-B929-4D0F-A439-4DA2D92E0FF0}" type="datetimeFigureOut">
              <a:rPr lang="en-US" smtClean="0"/>
              <a:t>4/26/2018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A1CBD-A91A-463C-8AC7-8AF1F71B2EBD}" type="slidenum">
              <a:rPr lang="en-US" smtClean="0"/>
              <a:t>‹#›</a:t>
            </a:fld>
            <a:endParaRPr lang="en-US"/>
          </a:p>
        </p:txBody>
      </p:sp>
    </p:spTree>
    <p:extLst>
      <p:ext uri="{BB962C8B-B14F-4D97-AF65-F5344CB8AC3E}">
        <p14:creationId xmlns:p14="http://schemas.microsoft.com/office/powerpoint/2010/main" val="275442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A1CBD-A91A-463C-8AC7-8AF1F71B2EBD}" type="slidenum">
              <a:rPr lang="en-US" smtClean="0"/>
              <a:t>1</a:t>
            </a:fld>
            <a:endParaRPr lang="en-US"/>
          </a:p>
        </p:txBody>
      </p:sp>
    </p:spTree>
    <p:extLst>
      <p:ext uri="{BB962C8B-B14F-4D97-AF65-F5344CB8AC3E}">
        <p14:creationId xmlns:p14="http://schemas.microsoft.com/office/powerpoint/2010/main" val="330853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25879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23890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8432800"/>
            <a:ext cx="35553014" cy="1797608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98132" y="8432800"/>
            <a:ext cx="106110407" cy="179760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197635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199747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2967"/>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75227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9813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848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D30F7-A1C9-47AA-966F-EDA71E1BDAC1}"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337415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1"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D30F7-A1C9-47AA-966F-EDA71E1BDAC1}"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23857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D30F7-A1C9-47AA-966F-EDA71E1BDAC1}"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69981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D30F7-A1C9-47AA-966F-EDA71E1BDAC1}"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146886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4"/>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4"/>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D30F7-A1C9-47AA-966F-EDA71E1BDAC1}"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404690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D30F7-A1C9-47AA-966F-EDA71E1BDAC1}"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4914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4"/>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97D30F7-A1C9-47AA-966F-EDA71E1BDAC1}" type="datetimeFigureOut">
              <a:rPr lang="en-US" smtClean="0"/>
              <a:t>4/26/2018</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8B47FB7-F834-477A-BE7C-0F16419D5D7C}" type="slidenum">
              <a:rPr lang="en-US" smtClean="0"/>
              <a:t>‹#›</a:t>
            </a:fld>
            <a:endParaRPr lang="en-US"/>
          </a:p>
        </p:txBody>
      </p:sp>
    </p:spTree>
    <p:extLst>
      <p:ext uri="{BB962C8B-B14F-4D97-AF65-F5344CB8AC3E}">
        <p14:creationId xmlns:p14="http://schemas.microsoft.com/office/powerpoint/2010/main" val="115345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54"/>
          <p:cNvSpPr>
            <a:spLocks noChangeArrowheads="1"/>
          </p:cNvSpPr>
          <p:nvPr/>
        </p:nvSpPr>
        <p:spPr bwMode="auto">
          <a:xfrm>
            <a:off x="285751" y="3896666"/>
            <a:ext cx="32346899" cy="39547800"/>
          </a:xfrm>
          <a:prstGeom prst="roundRect">
            <a:avLst>
              <a:gd name="adj" fmla="val 1949"/>
            </a:avLst>
          </a:prstGeom>
          <a:solidFill>
            <a:srgbClr val="000080"/>
          </a:solidFill>
          <a:ln w="9525">
            <a:noFill/>
            <a:round/>
            <a:headEnd/>
            <a:tailEnd/>
          </a:ln>
        </p:spPr>
        <p:txBody>
          <a:bodyPr wrap="none" anchor="ctr"/>
          <a:lstStyle/>
          <a:p>
            <a:pPr algn="ctr"/>
            <a:endParaRPr lang="en-US" b="1"/>
          </a:p>
        </p:txBody>
      </p:sp>
      <p:sp>
        <p:nvSpPr>
          <p:cNvPr id="6" name="TextBox 5"/>
          <p:cNvSpPr txBox="1"/>
          <p:nvPr/>
        </p:nvSpPr>
        <p:spPr>
          <a:xfrm>
            <a:off x="285751" y="467067"/>
            <a:ext cx="32496391" cy="2677656"/>
          </a:xfrm>
          <a:prstGeom prst="rect">
            <a:avLst/>
          </a:prstGeom>
          <a:noFill/>
        </p:spPr>
        <p:txBody>
          <a:bodyPr wrap="square" rtlCol="0">
            <a:spAutoFit/>
          </a:bodyPr>
          <a:lstStyle/>
          <a:p>
            <a:pPr algn="ctr"/>
            <a:r>
              <a:rPr lang="en-US" sz="8800" b="1" dirty="0" smtClean="0">
                <a:solidFill>
                  <a:srgbClr val="FF0000"/>
                </a:solidFill>
              </a:rPr>
              <a:t>DISPERSIVE ELECTRON COOLING FOR JLEIC</a:t>
            </a:r>
            <a:endParaRPr lang="en-US" sz="8800" b="1" dirty="0" smtClean="0">
              <a:solidFill>
                <a:srgbClr val="FF0000"/>
              </a:solidFill>
              <a:latin typeface="Arial" panose="020B0604020202020204" pitchFamily="34" charset="0"/>
              <a:cs typeface="Arial" panose="020B0604020202020204" pitchFamily="34" charset="0"/>
            </a:endParaRPr>
          </a:p>
          <a:p>
            <a:pPr algn="ctr"/>
            <a:r>
              <a:rPr lang="en-US" sz="4000" b="1" dirty="0" smtClean="0">
                <a:solidFill>
                  <a:srgbClr val="000099"/>
                </a:solidFill>
                <a:latin typeface="Arial" panose="020B0604020202020204" pitchFamily="34" charset="0"/>
                <a:cs typeface="Arial" panose="020B0604020202020204" pitchFamily="34" charset="0"/>
              </a:rPr>
              <a:t>H. Zhang, </a:t>
            </a:r>
            <a:r>
              <a:rPr lang="en-US" sz="4000" b="1" dirty="0" err="1" smtClean="0">
                <a:solidFill>
                  <a:srgbClr val="000099"/>
                </a:solidFill>
                <a:latin typeface="Arial" panose="020B0604020202020204" pitchFamily="34" charset="0"/>
                <a:cs typeface="Arial" panose="020B0604020202020204" pitchFamily="34" charset="0"/>
              </a:rPr>
              <a:t>Ya</a:t>
            </a:r>
            <a:r>
              <a:rPr lang="en-US" sz="4000" b="1" dirty="0" smtClean="0">
                <a:solidFill>
                  <a:srgbClr val="000099"/>
                </a:solidFill>
                <a:latin typeface="Arial" panose="020B0604020202020204" pitchFamily="34" charset="0"/>
                <a:cs typeface="Arial" panose="020B0604020202020204" pitchFamily="34" charset="0"/>
              </a:rPr>
              <a:t>. </a:t>
            </a:r>
            <a:r>
              <a:rPr lang="en-US" sz="4000" b="1" dirty="0" err="1" smtClean="0">
                <a:solidFill>
                  <a:srgbClr val="000099"/>
                </a:solidFill>
                <a:latin typeface="Arial" panose="020B0604020202020204" pitchFamily="34" charset="0"/>
                <a:cs typeface="Arial" panose="020B0604020202020204" pitchFamily="34" charset="0"/>
              </a:rPr>
              <a:t>Derbenev</a:t>
            </a:r>
            <a:r>
              <a:rPr lang="en-US" sz="4000" b="1" dirty="0" smtClean="0">
                <a:solidFill>
                  <a:srgbClr val="000099"/>
                </a:solidFill>
                <a:latin typeface="Arial" panose="020B0604020202020204" pitchFamily="34" charset="0"/>
                <a:cs typeface="Arial" panose="020B0604020202020204" pitchFamily="34" charset="0"/>
              </a:rPr>
              <a:t>, </a:t>
            </a:r>
            <a:r>
              <a:rPr lang="en-US" sz="4000" b="1" dirty="0">
                <a:solidFill>
                  <a:srgbClr val="000099"/>
                </a:solidFill>
                <a:latin typeface="Arial" panose="020B0604020202020204" pitchFamily="34" charset="0"/>
                <a:cs typeface="Arial" panose="020B0604020202020204" pitchFamily="34" charset="0"/>
              </a:rPr>
              <a:t>Y. Zhang </a:t>
            </a:r>
            <a:endParaRPr lang="en-US" sz="4000" b="1" dirty="0" smtClean="0">
              <a:solidFill>
                <a:srgbClr val="000099"/>
              </a:solidFill>
              <a:latin typeface="Arial" panose="020B0604020202020204" pitchFamily="34" charset="0"/>
              <a:cs typeface="Arial" panose="020B0604020202020204" pitchFamily="34" charset="0"/>
            </a:endParaRPr>
          </a:p>
          <a:p>
            <a:pPr algn="ctr"/>
            <a:r>
              <a:rPr lang="en-US" sz="4000" b="1" dirty="0" smtClean="0">
                <a:solidFill>
                  <a:srgbClr val="000099"/>
                </a:solidFill>
                <a:latin typeface="Arial" panose="020B0604020202020204" pitchFamily="34" charset="0"/>
                <a:cs typeface="Arial" panose="020B0604020202020204" pitchFamily="34" charset="0"/>
              </a:rPr>
              <a:t>Jefferson Lab, Newport News, VA 23606, USA</a:t>
            </a:r>
            <a:endParaRPr lang="en-US" sz="4000" b="1" dirty="0">
              <a:solidFill>
                <a:srgbClr val="000099"/>
              </a:solidFill>
              <a:latin typeface="Arial" panose="020B0604020202020204" pitchFamily="34" charset="0"/>
              <a:cs typeface="Arial" panose="020B0604020202020204" pitchFamily="34" charset="0"/>
            </a:endParaRPr>
          </a:p>
        </p:txBody>
      </p:sp>
      <p:sp>
        <p:nvSpPr>
          <p:cNvPr id="7" name="AutoShape 3863"/>
          <p:cNvSpPr>
            <a:spLocks noChangeArrowheads="1"/>
          </p:cNvSpPr>
          <p:nvPr/>
        </p:nvSpPr>
        <p:spPr bwMode="auto">
          <a:xfrm>
            <a:off x="407895" y="4169365"/>
            <a:ext cx="12267128" cy="11202801"/>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Abstract</a:t>
            </a:r>
          </a:p>
          <a:p>
            <a:pPr algn="just"/>
            <a:endParaRPr lang="en-GB" sz="2800" dirty="0">
              <a:cs typeface="Arial" panose="020B0604020202020204" pitchFamily="34" charset="0"/>
            </a:endParaRPr>
          </a:p>
          <a:p>
            <a:pPr indent="720000" algn="just"/>
            <a:r>
              <a:rPr lang="en-US" sz="28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JLEIC is </a:t>
            </a:r>
            <a:r>
              <a:rPr lang="en-US" sz="3200" dirty="0">
                <a:latin typeface="Arial" panose="020B0604020202020204" pitchFamily="34" charset="0"/>
                <a:cs typeface="Arial" panose="020B0604020202020204" pitchFamily="34" charset="0"/>
              </a:rPr>
              <a:t>the electron ion collider </a:t>
            </a:r>
            <a:r>
              <a:rPr lang="en-US" sz="3200" dirty="0" smtClean="0">
                <a:latin typeface="Arial" panose="020B0604020202020204" pitchFamily="34" charset="0"/>
                <a:cs typeface="Arial" panose="020B0604020202020204" pitchFamily="34" charset="0"/>
              </a:rPr>
              <a:t>under </a:t>
            </a:r>
            <a:r>
              <a:rPr lang="en-US" sz="3200" dirty="0">
                <a:latin typeface="Arial" panose="020B0604020202020204" pitchFamily="34" charset="0"/>
                <a:cs typeface="Arial" panose="020B0604020202020204" pitchFamily="34" charset="0"/>
              </a:rPr>
              <a:t>design at Jefferson Lab, which will provide a luminosity up to 10</a:t>
            </a:r>
            <a:r>
              <a:rPr lang="en-US" sz="3200" baseline="30000" dirty="0">
                <a:latin typeface="Arial" panose="020B0604020202020204" pitchFamily="34" charset="0"/>
                <a:cs typeface="Arial" panose="020B0604020202020204" pitchFamily="34" charset="0"/>
              </a:rPr>
              <a:t>34</a:t>
            </a:r>
            <a:r>
              <a:rPr lang="en-US" sz="3200" dirty="0">
                <a:latin typeface="Arial" panose="020B0604020202020204" pitchFamily="34" charset="0"/>
                <a:cs typeface="Arial" panose="020B0604020202020204" pitchFamily="34" charset="0"/>
              </a:rPr>
              <a:t> cm</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s</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To reach the high luminosity, short ion and electron bunches with high charge density colliding in high frequency are proposed in JLEIC design. The high charge density of the ion beam leads to strong </a:t>
            </a:r>
            <a:r>
              <a:rPr lang="en-US" sz="3200" dirty="0" err="1">
                <a:latin typeface="Arial" panose="020B0604020202020204" pitchFamily="34" charset="0"/>
                <a:cs typeface="Arial" panose="020B0604020202020204" pitchFamily="34" charset="0"/>
              </a:rPr>
              <a:t>intrabeam</a:t>
            </a:r>
            <a:r>
              <a:rPr lang="en-US" sz="3200" dirty="0">
                <a:latin typeface="Arial" panose="020B0604020202020204" pitchFamily="34" charset="0"/>
                <a:cs typeface="Arial" panose="020B0604020202020204" pitchFamily="34" charset="0"/>
              </a:rPr>
              <a:t> scattering effect, which enlarges the ion beam emittance and ruins the luminosity if not mitigated. Magnetized electron cooling is implemented to overcome the </a:t>
            </a:r>
            <a:r>
              <a:rPr lang="en-US" sz="3200" dirty="0" err="1">
                <a:latin typeface="Arial" panose="020B0604020202020204" pitchFamily="34" charset="0"/>
                <a:cs typeface="Arial" panose="020B0604020202020204" pitchFamily="34" charset="0"/>
              </a:rPr>
              <a:t>intrabeam</a:t>
            </a:r>
            <a:r>
              <a:rPr lang="en-US" sz="3200" dirty="0">
                <a:latin typeface="Arial" panose="020B0604020202020204" pitchFamily="34" charset="0"/>
                <a:cs typeface="Arial" panose="020B0604020202020204" pitchFamily="34" charset="0"/>
              </a:rPr>
              <a:t> scattering effect and to reduce or maintain the ion beam emittance. In this paper, we discuss the redistribution of the cooling effects in the longitudinal and the transverse directions by introducing the dispersion of the ion beam in the cooling section. When the charge density of the cooling electron beam varies, the dispersion of the ion beam leads to an increase of the transverse cooling rate and a reduction of the longitudinal cooling rate, while the total decrement of the Courant-Snyder invariant of the ion beam increases. Both theoretical analysis and numerical calculation are presented</a:t>
            </a:r>
            <a:r>
              <a:rPr lang="en-US" sz="2800" dirty="0">
                <a:latin typeface="Arial" panose="020B0604020202020204" pitchFamily="34" charset="0"/>
                <a:cs typeface="Arial" panose="020B0604020202020204" pitchFamily="34" charset="0"/>
              </a:rPr>
              <a:t>.</a:t>
            </a:r>
            <a:endParaRPr lang="en-US" dirty="0">
              <a:latin typeface="Arial" pitchFamily="34" charset="0"/>
              <a:cs typeface="Arial" pitchFamily="34" charset="0"/>
            </a:endParaRPr>
          </a:p>
        </p:txBody>
      </p:sp>
      <p:sp>
        <p:nvSpPr>
          <p:cNvPr id="18" name="TextBox 17"/>
          <p:cNvSpPr txBox="1"/>
          <p:nvPr/>
        </p:nvSpPr>
        <p:spPr>
          <a:xfrm>
            <a:off x="704863" y="33245081"/>
            <a:ext cx="184731" cy="1415772"/>
          </a:xfrm>
          <a:prstGeom prst="rect">
            <a:avLst/>
          </a:prstGeom>
          <a:noFill/>
        </p:spPr>
        <p:txBody>
          <a:bodyPr wrap="none" rtlCol="0">
            <a:spAutoFit/>
          </a:bodyPr>
          <a:lstStyle/>
          <a:p>
            <a:endParaRPr lang="en-US" dirty="0"/>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2191912"/>
            <a:ext cx="6664037" cy="1704754"/>
          </a:xfrm>
          <a:prstGeom prst="rect">
            <a:avLst/>
          </a:prstGeom>
        </p:spPr>
      </p:pic>
      <p:sp>
        <p:nvSpPr>
          <p:cNvPr id="315" name="AutoShape 3863"/>
          <p:cNvSpPr>
            <a:spLocks noChangeArrowheads="1"/>
          </p:cNvSpPr>
          <p:nvPr/>
        </p:nvSpPr>
        <p:spPr bwMode="auto">
          <a:xfrm>
            <a:off x="12801600" y="4191442"/>
            <a:ext cx="19742572" cy="17738788"/>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Dispersive Electron Cooling</a:t>
            </a:r>
          </a:p>
        </p:txBody>
      </p:sp>
      <mc:AlternateContent xmlns:mc="http://schemas.openxmlformats.org/markup-compatibility/2006">
        <mc:Choice xmlns:a14="http://schemas.microsoft.com/office/drawing/2010/main" Requires="a14">
          <p:sp>
            <p:nvSpPr>
              <p:cNvPr id="442" name="AutoShape 3863"/>
              <p:cNvSpPr>
                <a:spLocks noChangeArrowheads="1"/>
              </p:cNvSpPr>
              <p:nvPr/>
            </p:nvSpPr>
            <p:spPr bwMode="auto">
              <a:xfrm>
                <a:off x="407895" y="15588900"/>
                <a:ext cx="12241305" cy="23082192"/>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anose="020B0604020202020204" pitchFamily="34" charset="0"/>
                    <a:cs typeface="Arial" panose="020B0604020202020204" pitchFamily="34" charset="0"/>
                  </a:rPr>
                  <a:t>JLEIC Cooling Scheme</a:t>
                </a:r>
              </a:p>
              <a:p>
                <a:endParaRPr lang="en-US" sz="2800"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JLab Electron Ion Collider (JLEIC):</a:t>
                </a:r>
              </a:p>
              <a:p>
                <a:pPr algn="just"/>
                <a:r>
                  <a:rPr lang="en-US" sz="28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In </a:t>
                </a:r>
                <a:r>
                  <a:rPr lang="en-US" sz="3200" dirty="0">
                    <a:latin typeface="Arial" panose="020B0604020202020204" pitchFamily="34" charset="0"/>
                    <a:cs typeface="Arial" panose="020B0604020202020204" pitchFamily="34" charset="0"/>
                  </a:rPr>
                  <a:t>the current baseline design, JLEIC can deliver a </a:t>
                </a:r>
                <a:r>
                  <a:rPr lang="en-US" sz="3200" dirty="0" smtClean="0">
                    <a:latin typeface="Arial" panose="020B0604020202020204" pitchFamily="34" charset="0"/>
                    <a:cs typeface="Arial" panose="020B0604020202020204" pitchFamily="34" charset="0"/>
                  </a:rPr>
                  <a:t>luminosity </a:t>
                </a:r>
                <a:r>
                  <a:rPr lang="en-US" sz="3200" dirty="0">
                    <a:latin typeface="Arial" panose="020B0604020202020204" pitchFamily="34" charset="0"/>
                    <a:cs typeface="Arial" panose="020B0604020202020204" pitchFamily="34" charset="0"/>
                  </a:rPr>
                  <a:t>up to </a:t>
                </a:r>
                <a:r>
                  <a:rPr lang="en-US" sz="3200" dirty="0" smtClean="0">
                    <a:latin typeface="Arial" panose="020B0604020202020204" pitchFamily="34" charset="0"/>
                    <a:cs typeface="Arial" panose="020B0604020202020204" pitchFamily="34" charset="0"/>
                  </a:rPr>
                  <a:t>4.6</a:t>
                </a:r>
                <a14:m>
                  <m:oMath xmlns:m="http://schemas.openxmlformats.org/officeDocument/2006/math">
                    <m:r>
                      <a:rPr lang="en-US" sz="3200" b="0" i="1" smtClean="0">
                        <a:latin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10</a:t>
                </a:r>
                <a:r>
                  <a:rPr lang="en-US" sz="3200" baseline="30000" dirty="0" smtClean="0">
                    <a:latin typeface="Arial" panose="020B0604020202020204" pitchFamily="34" charset="0"/>
                    <a:cs typeface="Arial" panose="020B0604020202020204" pitchFamily="34" charset="0"/>
                  </a:rPr>
                  <a:t>33</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cm</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s</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with a full-acceptance detector </a:t>
                </a:r>
                <a:r>
                  <a:rPr lang="en-US" sz="3200" dirty="0" smtClean="0">
                    <a:latin typeface="Arial" panose="020B0604020202020204" pitchFamily="34" charset="0"/>
                    <a:cs typeface="Arial" panose="020B0604020202020204" pitchFamily="34" charset="0"/>
                  </a:rPr>
                  <a:t>at </a:t>
                </a:r>
                <a:r>
                  <a:rPr lang="en-US" sz="3200" dirty="0">
                    <a:latin typeface="Arial" panose="020B0604020202020204" pitchFamily="34" charset="0"/>
                    <a:cs typeface="Arial" panose="020B0604020202020204" pitchFamily="34" charset="0"/>
                  </a:rPr>
                  <a:t>the medium center-of-mass energy of approximately 45 GeV.  The luminosity is proposed to be above 10</a:t>
                </a:r>
                <a:r>
                  <a:rPr lang="en-US" sz="3200" baseline="30000" dirty="0">
                    <a:latin typeface="Arial" panose="020B0604020202020204" pitchFamily="34" charset="0"/>
                    <a:cs typeface="Arial" panose="020B0604020202020204" pitchFamily="34" charset="0"/>
                  </a:rPr>
                  <a:t>34</a:t>
                </a:r>
                <a:r>
                  <a:rPr lang="en-US" sz="3200" dirty="0">
                    <a:latin typeface="Arial" panose="020B0604020202020204" pitchFamily="34" charset="0"/>
                    <a:cs typeface="Arial" panose="020B0604020202020204" pitchFamily="34" charset="0"/>
                  </a:rPr>
                  <a:t> cm</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s</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in future upgrade. JLEIC offers an electron energy up to 11 GeV, a proton energy up to 100 GeV, and corresponding energies per nucleon for heavy ions with the same magnetic rigidity. </a:t>
                </a:r>
                <a:endParaRPr lang="en-US" sz="3200"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Coolers on JLEIC:</a:t>
                </a:r>
              </a:p>
              <a:p>
                <a:pPr marL="514350" indent="-51435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Electron cooling is essential to reduce the ion beam emittance, to compensate the intrabeam scattering (IBS) effect and to maintain the high luminosity during cooling. </a:t>
                </a:r>
              </a:p>
              <a:p>
                <a:pPr marL="514350" indent="-51435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Three coolers on JLEIC:</a:t>
                </a:r>
              </a:p>
              <a:p>
                <a:pPr marL="514350" indent="-514350" algn="just">
                  <a:buFont typeface="+mj-lt"/>
                  <a:buAutoNum type="arabicPeriod"/>
                </a:pPr>
                <a:r>
                  <a:rPr lang="en-US" sz="3200" dirty="0" smtClean="0">
                    <a:latin typeface="Arial" panose="020B0604020202020204" pitchFamily="34" charset="0"/>
                    <a:cs typeface="Arial" panose="020B0604020202020204" pitchFamily="34" charset="0"/>
                  </a:rPr>
                  <a:t>Low energy DC cooler in booster for heavy ion accumulation.</a:t>
                </a:r>
              </a:p>
              <a:p>
                <a:pPr marL="514350" indent="-514350" algn="just">
                  <a:buFont typeface="+mj-lt"/>
                  <a:buAutoNum type="arabicPeriod"/>
                </a:pPr>
                <a:r>
                  <a:rPr lang="en-US" sz="3200" dirty="0" smtClean="0">
                    <a:latin typeface="Arial" panose="020B0604020202020204" pitchFamily="34" charset="0"/>
                    <a:cs typeface="Arial" panose="020B0604020202020204" pitchFamily="34" charset="0"/>
                  </a:rPr>
                  <a:t>DC cooler in collider ring to reduce the normalized emittance before accelerating the ion beams to collision energy.</a:t>
                </a:r>
              </a:p>
              <a:p>
                <a:pPr marL="514350" indent="-514350" algn="just">
                  <a:buFont typeface="+mj-lt"/>
                  <a:buAutoNum type="arabicPeriod"/>
                </a:pPr>
                <a:r>
                  <a:rPr lang="en-US" sz="3200" dirty="0" smtClean="0">
                    <a:latin typeface="Arial" panose="020B0604020202020204" pitchFamily="34" charset="0"/>
                    <a:cs typeface="Arial" panose="020B0604020202020204" pitchFamily="34" charset="0"/>
                  </a:rPr>
                  <a:t>ERL based bunched beam cooler in collider ring for emittance/luminosity maintenance during collision.</a:t>
                </a:r>
              </a:p>
              <a:p>
                <a:pPr marL="514350" indent="-514350">
                  <a:buFont typeface="+mj-lt"/>
                  <a:buAutoNum type="arabicPeriod"/>
                </a:pPr>
                <a:endParaRPr lang="en-US" sz="3200" dirty="0">
                  <a:latin typeface="Arial" panose="020B0604020202020204" pitchFamily="34" charset="0"/>
                  <a:cs typeface="Arial" panose="020B0604020202020204" pitchFamily="34" charset="0"/>
                </a:endParaRPr>
              </a:p>
              <a:p>
                <a:pPr marL="514350" indent="-514350">
                  <a:buFont typeface="+mj-lt"/>
                  <a:buAutoNum type="arabicPeriod"/>
                </a:pPr>
                <a:endParaRPr lang="en-US" sz="32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3200" dirty="0">
                  <a:latin typeface="Arial" panose="020B0604020202020204" pitchFamily="34" charset="0"/>
                  <a:cs typeface="Arial" panose="020B0604020202020204" pitchFamily="34" charset="0"/>
                </a:endParaRPr>
              </a:p>
              <a:p>
                <a:pPr marL="514350" indent="-514350">
                  <a:buFont typeface="+mj-lt"/>
                  <a:buAutoNum type="arabicPeriod"/>
                </a:pPr>
                <a:endParaRPr lang="en-US" sz="32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3200" dirty="0">
                  <a:latin typeface="Arial" panose="020B0604020202020204" pitchFamily="34" charset="0"/>
                  <a:cs typeface="Arial" panose="020B0604020202020204" pitchFamily="34" charset="0"/>
                </a:endParaRPr>
              </a:p>
              <a:p>
                <a:pPr marL="514350" indent="-514350">
                  <a:buFont typeface="+mj-lt"/>
                  <a:buAutoNum type="arabicPeriod"/>
                </a:pPr>
                <a:endParaRPr lang="en-US" sz="32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High energy (up to 55 MeV) bunched electron beam will be implemented to cool the ion beam in the collider ring. An energy-recovery-</a:t>
                </a:r>
                <a:r>
                  <a:rPr lang="en-US" sz="3200" dirty="0" err="1" smtClean="0">
                    <a:latin typeface="Arial" panose="020B0604020202020204" pitchFamily="34" charset="0"/>
                    <a:cs typeface="Arial" panose="020B0604020202020204" pitchFamily="34" charset="0"/>
                  </a:rPr>
                  <a:t>linac</a:t>
                </a:r>
                <a:r>
                  <a:rPr lang="en-US" sz="3200" dirty="0" smtClean="0">
                    <a:latin typeface="Arial" panose="020B0604020202020204" pitchFamily="34" charset="0"/>
                    <a:cs typeface="Arial" panose="020B0604020202020204" pitchFamily="34" charset="0"/>
                  </a:rPr>
                  <a:t> (ERL) based electron cooler has been proposed in the baseline design. A circulator ring will be deployed for future luminosity upgrade.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mc:Choice>
        <mc:Fallback>
          <p:sp>
            <p:nvSpPr>
              <p:cNvPr id="442" name="AutoShape 3863"/>
              <p:cNvSpPr>
                <a:spLocks noRot="1" noChangeAspect="1" noMove="1" noResize="1" noEditPoints="1" noAdjustHandles="1" noChangeArrowheads="1" noChangeShapeType="1" noTextEdit="1"/>
              </p:cNvSpPr>
              <p:nvPr/>
            </p:nvSpPr>
            <p:spPr bwMode="auto">
              <a:xfrm>
                <a:off x="407895" y="15588900"/>
                <a:ext cx="12241305" cy="23082192"/>
              </a:xfrm>
              <a:prstGeom prst="roundRect">
                <a:avLst>
                  <a:gd name="adj" fmla="val 5954"/>
                </a:avLst>
              </a:prstGeom>
              <a:blipFill>
                <a:blip r:embed="rId4"/>
                <a:stretch>
                  <a:fillRect/>
                </a:stretch>
              </a:blipFill>
              <a:ln w="28575">
                <a:solidFill>
                  <a:schemeClr val="bg2"/>
                </a:solidFill>
                <a:round/>
                <a:headEnd/>
                <a:tailEnd/>
              </a:ln>
            </p:spPr>
            <p:txBody>
              <a:bodyPr/>
              <a:lstStyle/>
              <a:p>
                <a:r>
                  <a:rPr lang="en-US">
                    <a:noFill/>
                  </a:rPr>
                  <a:t> </a:t>
                </a:r>
              </a:p>
            </p:txBody>
          </p:sp>
        </mc:Fallback>
      </mc:AlternateContent>
      <p:grpSp>
        <p:nvGrpSpPr>
          <p:cNvPr id="43" name="Group 135"/>
          <p:cNvGrpSpPr>
            <a:grpSpLocks/>
          </p:cNvGrpSpPr>
          <p:nvPr/>
        </p:nvGrpSpPr>
        <p:grpSpPr bwMode="auto">
          <a:xfrm>
            <a:off x="2978810" y="33365481"/>
            <a:ext cx="6974578" cy="4610304"/>
            <a:chOff x="1096084" y="600005"/>
            <a:chExt cx="7213594" cy="4346020"/>
          </a:xfrm>
        </p:grpSpPr>
        <p:sp>
          <p:nvSpPr>
            <p:cNvPr id="46" name="Line 118"/>
            <p:cNvSpPr>
              <a:spLocks noChangeShapeType="1"/>
            </p:cNvSpPr>
            <p:nvPr/>
          </p:nvSpPr>
          <p:spPr bwMode="auto">
            <a:xfrm>
              <a:off x="2637067" y="4345848"/>
              <a:ext cx="923487" cy="7847"/>
            </a:xfrm>
            <a:prstGeom prst="line">
              <a:avLst/>
            </a:prstGeom>
            <a:noFill/>
            <a:ln w="38100">
              <a:solidFill>
                <a:schemeClr val="tx1"/>
              </a:solidFill>
              <a:round/>
              <a:headEnd/>
              <a:tailEnd/>
            </a:ln>
          </p:spPr>
          <p:txBody>
            <a:bodyPr/>
            <a:lstStyle/>
            <a:p>
              <a:endParaRPr lang="en-US" sz="1400" b="1"/>
            </a:p>
          </p:txBody>
        </p:sp>
        <p:sp>
          <p:nvSpPr>
            <p:cNvPr id="47" name="Rectangle 3"/>
            <p:cNvSpPr>
              <a:spLocks noChangeArrowheads="1"/>
            </p:cNvSpPr>
            <p:nvPr/>
          </p:nvSpPr>
          <p:spPr bwMode="auto">
            <a:xfrm>
              <a:off x="2706793" y="1495533"/>
              <a:ext cx="3505200" cy="373201"/>
            </a:xfrm>
            <a:prstGeom prst="rect">
              <a:avLst/>
            </a:prstGeom>
            <a:solidFill>
              <a:srgbClr val="FFFF66"/>
            </a:solidFill>
            <a:ln w="12700">
              <a:solidFill>
                <a:schemeClr val="tx1"/>
              </a:solidFill>
              <a:prstDash val="dash"/>
              <a:miter lim="800000"/>
              <a:headEnd/>
              <a:tailEnd/>
            </a:ln>
          </p:spPr>
          <p:txBody>
            <a:bodyPr wrap="none" anchor="ctr"/>
            <a:lstStyle/>
            <a:p>
              <a:endParaRPr lang="en-US" sz="1400" b="1">
                <a:latin typeface="Arial" charset="0"/>
                <a:cs typeface="Arial" charset="0"/>
              </a:endParaRPr>
            </a:p>
          </p:txBody>
        </p:sp>
        <p:sp>
          <p:nvSpPr>
            <p:cNvPr id="48" name="Line 4"/>
            <p:cNvSpPr>
              <a:spLocks noChangeShapeType="1"/>
            </p:cNvSpPr>
            <p:nvPr/>
          </p:nvSpPr>
          <p:spPr bwMode="auto">
            <a:xfrm>
              <a:off x="4594860" y="3661831"/>
              <a:ext cx="2209800" cy="0"/>
            </a:xfrm>
            <a:prstGeom prst="line">
              <a:avLst/>
            </a:prstGeom>
            <a:noFill/>
            <a:ln w="38100">
              <a:solidFill>
                <a:srgbClr val="00B050"/>
              </a:solidFill>
              <a:round/>
              <a:headEnd/>
              <a:tailEnd/>
            </a:ln>
          </p:spPr>
          <p:txBody>
            <a:bodyPr/>
            <a:lstStyle/>
            <a:p>
              <a:endParaRPr lang="en-US" sz="1400" b="1"/>
            </a:p>
          </p:txBody>
        </p:sp>
        <p:sp>
          <p:nvSpPr>
            <p:cNvPr id="54" name="Arc 5"/>
            <p:cNvSpPr>
              <a:spLocks/>
            </p:cNvSpPr>
            <p:nvPr/>
          </p:nvSpPr>
          <p:spPr bwMode="auto">
            <a:xfrm flipH="1">
              <a:off x="1148927" y="1682133"/>
              <a:ext cx="1071033" cy="1026303"/>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type="triangle" w="med" len="med"/>
            </a:ln>
          </p:spPr>
          <p:txBody>
            <a:bodyPr wrap="none" anchor="ctr"/>
            <a:lstStyle/>
            <a:p>
              <a:endParaRPr lang="en-US" sz="1400" b="1"/>
            </a:p>
          </p:txBody>
        </p:sp>
        <p:sp>
          <p:nvSpPr>
            <p:cNvPr id="59" name="Arc 6"/>
            <p:cNvSpPr>
              <a:spLocks/>
            </p:cNvSpPr>
            <p:nvPr/>
          </p:nvSpPr>
          <p:spPr bwMode="auto">
            <a:xfrm flipH="1" flipV="1">
              <a:off x="1148926" y="2615136"/>
              <a:ext cx="1083733" cy="1046695"/>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type="triangle" w="med" len="med"/>
              <a:tailEnd/>
            </a:ln>
          </p:spPr>
          <p:txBody>
            <a:bodyPr wrap="none" anchor="ctr"/>
            <a:lstStyle/>
            <a:p>
              <a:endParaRPr lang="en-US" sz="1400" b="1"/>
            </a:p>
          </p:txBody>
        </p:sp>
        <p:sp>
          <p:nvSpPr>
            <p:cNvPr id="60" name="Arc 7"/>
            <p:cNvSpPr>
              <a:spLocks/>
            </p:cNvSpPr>
            <p:nvPr/>
          </p:nvSpPr>
          <p:spPr bwMode="auto">
            <a:xfrm>
              <a:off x="6698827" y="1682133"/>
              <a:ext cx="1071033" cy="1026303"/>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a:ln>
          </p:spPr>
          <p:txBody>
            <a:bodyPr wrap="none" anchor="ctr"/>
            <a:lstStyle/>
            <a:p>
              <a:endParaRPr lang="en-US" sz="1400" b="1"/>
            </a:p>
          </p:txBody>
        </p:sp>
        <p:sp>
          <p:nvSpPr>
            <p:cNvPr id="62" name="Arc 8"/>
            <p:cNvSpPr>
              <a:spLocks/>
            </p:cNvSpPr>
            <p:nvPr/>
          </p:nvSpPr>
          <p:spPr bwMode="auto">
            <a:xfrm flipV="1">
              <a:off x="6728460" y="2615136"/>
              <a:ext cx="1041400" cy="1046695"/>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type="triangle" w="med" len="med"/>
            </a:ln>
          </p:spPr>
          <p:txBody>
            <a:bodyPr wrap="none" anchor="ctr"/>
            <a:lstStyle/>
            <a:p>
              <a:endParaRPr lang="en-US" sz="1400" b="1"/>
            </a:p>
          </p:txBody>
        </p:sp>
        <p:sp>
          <p:nvSpPr>
            <p:cNvPr id="64" name="Line 10"/>
            <p:cNvSpPr>
              <a:spLocks noChangeShapeType="1"/>
            </p:cNvSpPr>
            <p:nvPr/>
          </p:nvSpPr>
          <p:spPr bwMode="auto">
            <a:xfrm flipH="1">
              <a:off x="7283027" y="1682133"/>
              <a:ext cx="681567" cy="0"/>
            </a:xfrm>
            <a:prstGeom prst="line">
              <a:avLst/>
            </a:prstGeom>
            <a:noFill/>
            <a:ln w="38100">
              <a:solidFill>
                <a:schemeClr val="tx1"/>
              </a:solidFill>
              <a:round/>
              <a:headEnd/>
              <a:tailEnd type="triangle" w="med" len="med"/>
            </a:ln>
          </p:spPr>
          <p:txBody>
            <a:bodyPr/>
            <a:lstStyle/>
            <a:p>
              <a:endParaRPr lang="en-US" sz="1400" b="1"/>
            </a:p>
          </p:txBody>
        </p:sp>
        <p:sp>
          <p:nvSpPr>
            <p:cNvPr id="65" name="Line 11"/>
            <p:cNvSpPr>
              <a:spLocks noChangeShapeType="1"/>
            </p:cNvSpPr>
            <p:nvPr/>
          </p:nvSpPr>
          <p:spPr bwMode="auto">
            <a:xfrm flipH="1">
              <a:off x="1294553" y="1682133"/>
              <a:ext cx="681567" cy="0"/>
            </a:xfrm>
            <a:prstGeom prst="line">
              <a:avLst/>
            </a:prstGeom>
            <a:noFill/>
            <a:ln w="38100">
              <a:solidFill>
                <a:schemeClr val="tx1"/>
              </a:solidFill>
              <a:round/>
              <a:headEnd/>
              <a:tailEnd type="triangle" w="med" len="med"/>
            </a:ln>
          </p:spPr>
          <p:txBody>
            <a:bodyPr/>
            <a:lstStyle/>
            <a:p>
              <a:endParaRPr lang="en-US" sz="1400" b="1"/>
            </a:p>
          </p:txBody>
        </p:sp>
        <p:sp>
          <p:nvSpPr>
            <p:cNvPr id="74" name="Line 12"/>
            <p:cNvSpPr>
              <a:spLocks noChangeShapeType="1"/>
            </p:cNvSpPr>
            <p:nvPr/>
          </p:nvSpPr>
          <p:spPr bwMode="auto">
            <a:xfrm flipH="1">
              <a:off x="4069927" y="1588833"/>
              <a:ext cx="681567" cy="0"/>
            </a:xfrm>
            <a:prstGeom prst="line">
              <a:avLst/>
            </a:prstGeom>
            <a:noFill/>
            <a:ln w="25400">
              <a:solidFill>
                <a:schemeClr val="tx1"/>
              </a:solidFill>
              <a:round/>
              <a:headEnd/>
              <a:tailEnd type="triangle" w="med" len="med"/>
            </a:ln>
          </p:spPr>
          <p:txBody>
            <a:bodyPr/>
            <a:lstStyle/>
            <a:p>
              <a:endParaRPr lang="en-US" sz="1400" b="1"/>
            </a:p>
          </p:txBody>
        </p:sp>
        <p:sp>
          <p:nvSpPr>
            <p:cNvPr id="75" name="Line 13"/>
            <p:cNvSpPr>
              <a:spLocks noChangeShapeType="1"/>
            </p:cNvSpPr>
            <p:nvPr/>
          </p:nvSpPr>
          <p:spPr bwMode="auto">
            <a:xfrm flipH="1">
              <a:off x="4069927" y="1775434"/>
              <a:ext cx="681567" cy="0"/>
            </a:xfrm>
            <a:prstGeom prst="line">
              <a:avLst/>
            </a:prstGeom>
            <a:noFill/>
            <a:ln w="25400">
              <a:solidFill>
                <a:schemeClr val="tx1"/>
              </a:solidFill>
              <a:round/>
              <a:headEnd/>
              <a:tailEnd type="triangle" w="med" len="med"/>
            </a:ln>
          </p:spPr>
          <p:txBody>
            <a:bodyPr/>
            <a:lstStyle/>
            <a:p>
              <a:endParaRPr lang="en-US" sz="1400" b="1"/>
            </a:p>
          </p:txBody>
        </p:sp>
        <p:sp>
          <p:nvSpPr>
            <p:cNvPr id="76" name="Line 14"/>
            <p:cNvSpPr>
              <a:spLocks noChangeShapeType="1"/>
            </p:cNvSpPr>
            <p:nvPr/>
          </p:nvSpPr>
          <p:spPr bwMode="auto">
            <a:xfrm>
              <a:off x="2846493" y="3661831"/>
              <a:ext cx="681567" cy="0"/>
            </a:xfrm>
            <a:prstGeom prst="line">
              <a:avLst/>
            </a:prstGeom>
            <a:noFill/>
            <a:ln w="38100">
              <a:solidFill>
                <a:srgbClr val="00B050"/>
              </a:solidFill>
              <a:round/>
              <a:headEnd/>
              <a:tailEnd type="triangle" w="med" len="med"/>
            </a:ln>
          </p:spPr>
          <p:txBody>
            <a:bodyPr/>
            <a:lstStyle/>
            <a:p>
              <a:endParaRPr lang="en-US" sz="1400" b="1"/>
            </a:p>
          </p:txBody>
        </p:sp>
        <p:sp>
          <p:nvSpPr>
            <p:cNvPr id="77" name="Oval 16"/>
            <p:cNvSpPr>
              <a:spLocks noChangeArrowheads="1"/>
            </p:cNvSpPr>
            <p:nvPr/>
          </p:nvSpPr>
          <p:spPr bwMode="auto">
            <a:xfrm rot="-2324839">
              <a:off x="7473427" y="1792689"/>
              <a:ext cx="224565" cy="633275"/>
            </a:xfrm>
            <a:prstGeom prst="ellipse">
              <a:avLst/>
            </a:prstGeom>
            <a:solidFill>
              <a:srgbClr val="0066FF"/>
            </a:solidFill>
            <a:ln w="9525">
              <a:solidFill>
                <a:schemeClr val="tx1"/>
              </a:solidFill>
              <a:round/>
              <a:headEnd/>
              <a:tailEnd/>
            </a:ln>
          </p:spPr>
          <p:txBody>
            <a:bodyPr wrap="none" anchor="ctr"/>
            <a:lstStyle/>
            <a:p>
              <a:endParaRPr lang="en-US" sz="1400" b="1">
                <a:latin typeface="Arial" charset="0"/>
                <a:cs typeface="Arial" charset="0"/>
              </a:endParaRPr>
            </a:p>
          </p:txBody>
        </p:sp>
        <p:sp>
          <p:nvSpPr>
            <p:cNvPr id="78" name="Text Box 17"/>
            <p:cNvSpPr txBox="1">
              <a:spLocks noChangeArrowheads="1"/>
            </p:cNvSpPr>
            <p:nvPr/>
          </p:nvSpPr>
          <p:spPr bwMode="auto">
            <a:xfrm>
              <a:off x="6783047" y="869338"/>
              <a:ext cx="1526631"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ion bunch</a:t>
              </a:r>
            </a:p>
          </p:txBody>
        </p:sp>
        <p:sp>
          <p:nvSpPr>
            <p:cNvPr id="79" name="Text Box 18"/>
            <p:cNvSpPr txBox="1">
              <a:spLocks noChangeArrowheads="1"/>
            </p:cNvSpPr>
            <p:nvPr/>
          </p:nvSpPr>
          <p:spPr bwMode="auto">
            <a:xfrm>
              <a:off x="6324422" y="1918618"/>
              <a:ext cx="1483931" cy="860453"/>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electron bunch</a:t>
              </a:r>
            </a:p>
          </p:txBody>
        </p:sp>
        <p:sp>
          <p:nvSpPr>
            <p:cNvPr id="80" name="Text Box 19"/>
            <p:cNvSpPr txBox="1">
              <a:spLocks noChangeArrowheads="1"/>
            </p:cNvSpPr>
            <p:nvPr/>
          </p:nvSpPr>
          <p:spPr bwMode="auto">
            <a:xfrm>
              <a:off x="3114038" y="3163984"/>
              <a:ext cx="2871255"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circulator ring</a:t>
              </a:r>
            </a:p>
          </p:txBody>
        </p:sp>
        <p:grpSp>
          <p:nvGrpSpPr>
            <p:cNvPr id="81" name="Group 20"/>
            <p:cNvGrpSpPr>
              <a:grpSpLocks/>
            </p:cNvGrpSpPr>
            <p:nvPr/>
          </p:nvGrpSpPr>
          <p:grpSpPr bwMode="auto">
            <a:xfrm>
              <a:off x="2706793" y="1215632"/>
              <a:ext cx="3505200" cy="186601"/>
              <a:chOff x="1872" y="1200"/>
              <a:chExt cx="1728" cy="96"/>
            </a:xfrm>
          </p:grpSpPr>
          <p:grpSp>
            <p:nvGrpSpPr>
              <p:cNvPr id="144" name="Group 21"/>
              <p:cNvGrpSpPr>
                <a:grpSpLocks/>
              </p:cNvGrpSpPr>
              <p:nvPr/>
            </p:nvGrpSpPr>
            <p:grpSpPr bwMode="auto">
              <a:xfrm>
                <a:off x="1872" y="1200"/>
                <a:ext cx="144" cy="96"/>
                <a:chOff x="1680" y="3648"/>
                <a:chExt cx="192" cy="48"/>
              </a:xfrm>
            </p:grpSpPr>
            <p:sp>
              <p:nvSpPr>
                <p:cNvPr id="179" name="Arc 2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80" name="Arc 2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5" name="Group 24"/>
              <p:cNvGrpSpPr>
                <a:grpSpLocks/>
              </p:cNvGrpSpPr>
              <p:nvPr/>
            </p:nvGrpSpPr>
            <p:grpSpPr bwMode="auto">
              <a:xfrm>
                <a:off x="2016" y="1200"/>
                <a:ext cx="144" cy="96"/>
                <a:chOff x="1680" y="3648"/>
                <a:chExt cx="192" cy="48"/>
              </a:xfrm>
            </p:grpSpPr>
            <p:sp>
              <p:nvSpPr>
                <p:cNvPr id="177" name="Arc 2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8" name="Arc 2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6" name="Group 27"/>
              <p:cNvGrpSpPr>
                <a:grpSpLocks/>
              </p:cNvGrpSpPr>
              <p:nvPr/>
            </p:nvGrpSpPr>
            <p:grpSpPr bwMode="auto">
              <a:xfrm>
                <a:off x="2160" y="1200"/>
                <a:ext cx="144" cy="96"/>
                <a:chOff x="1680" y="3648"/>
                <a:chExt cx="192" cy="48"/>
              </a:xfrm>
            </p:grpSpPr>
            <p:sp>
              <p:nvSpPr>
                <p:cNvPr id="175" name="Arc 28"/>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6" name="Arc 29"/>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7" name="Group 30"/>
              <p:cNvGrpSpPr>
                <a:grpSpLocks/>
              </p:cNvGrpSpPr>
              <p:nvPr/>
            </p:nvGrpSpPr>
            <p:grpSpPr bwMode="auto">
              <a:xfrm>
                <a:off x="2304" y="1200"/>
                <a:ext cx="144" cy="96"/>
                <a:chOff x="1680" y="3648"/>
                <a:chExt cx="192" cy="48"/>
              </a:xfrm>
            </p:grpSpPr>
            <p:sp>
              <p:nvSpPr>
                <p:cNvPr id="173" name="Arc 31"/>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4" name="Arc 32"/>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8" name="Group 33"/>
              <p:cNvGrpSpPr>
                <a:grpSpLocks/>
              </p:cNvGrpSpPr>
              <p:nvPr/>
            </p:nvGrpSpPr>
            <p:grpSpPr bwMode="auto">
              <a:xfrm>
                <a:off x="2448" y="1200"/>
                <a:ext cx="144" cy="96"/>
                <a:chOff x="1680" y="3648"/>
                <a:chExt cx="192" cy="48"/>
              </a:xfrm>
            </p:grpSpPr>
            <p:sp>
              <p:nvSpPr>
                <p:cNvPr id="171" name="Arc 34"/>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2" name="Arc 35"/>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9" name="Group 36"/>
              <p:cNvGrpSpPr>
                <a:grpSpLocks/>
              </p:cNvGrpSpPr>
              <p:nvPr/>
            </p:nvGrpSpPr>
            <p:grpSpPr bwMode="auto">
              <a:xfrm>
                <a:off x="2592" y="1200"/>
                <a:ext cx="144" cy="96"/>
                <a:chOff x="1680" y="3648"/>
                <a:chExt cx="192" cy="48"/>
              </a:xfrm>
            </p:grpSpPr>
            <p:sp>
              <p:nvSpPr>
                <p:cNvPr id="169" name="Arc 37"/>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0" name="Arc 38"/>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0" name="Group 39"/>
              <p:cNvGrpSpPr>
                <a:grpSpLocks/>
              </p:cNvGrpSpPr>
              <p:nvPr/>
            </p:nvGrpSpPr>
            <p:grpSpPr bwMode="auto">
              <a:xfrm>
                <a:off x="2736" y="1200"/>
                <a:ext cx="144" cy="96"/>
                <a:chOff x="1680" y="3648"/>
                <a:chExt cx="192" cy="48"/>
              </a:xfrm>
            </p:grpSpPr>
            <p:sp>
              <p:nvSpPr>
                <p:cNvPr id="167" name="Arc 40"/>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8" name="Arc 41"/>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1" name="Group 42"/>
              <p:cNvGrpSpPr>
                <a:grpSpLocks/>
              </p:cNvGrpSpPr>
              <p:nvPr/>
            </p:nvGrpSpPr>
            <p:grpSpPr bwMode="auto">
              <a:xfrm>
                <a:off x="2880" y="1200"/>
                <a:ext cx="144" cy="96"/>
                <a:chOff x="1680" y="3648"/>
                <a:chExt cx="192" cy="48"/>
              </a:xfrm>
            </p:grpSpPr>
            <p:sp>
              <p:nvSpPr>
                <p:cNvPr id="165" name="Arc 43"/>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6" name="Arc 44"/>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2" name="Group 45"/>
              <p:cNvGrpSpPr>
                <a:grpSpLocks/>
              </p:cNvGrpSpPr>
              <p:nvPr/>
            </p:nvGrpSpPr>
            <p:grpSpPr bwMode="auto">
              <a:xfrm>
                <a:off x="3024" y="1200"/>
                <a:ext cx="144" cy="96"/>
                <a:chOff x="1680" y="3648"/>
                <a:chExt cx="192" cy="48"/>
              </a:xfrm>
            </p:grpSpPr>
            <p:sp>
              <p:nvSpPr>
                <p:cNvPr id="163" name="Arc 46"/>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4" name="Arc 47"/>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3" name="Group 48"/>
              <p:cNvGrpSpPr>
                <a:grpSpLocks/>
              </p:cNvGrpSpPr>
              <p:nvPr/>
            </p:nvGrpSpPr>
            <p:grpSpPr bwMode="auto">
              <a:xfrm>
                <a:off x="3168" y="1200"/>
                <a:ext cx="144" cy="96"/>
                <a:chOff x="1680" y="3648"/>
                <a:chExt cx="192" cy="48"/>
              </a:xfrm>
            </p:grpSpPr>
            <p:sp>
              <p:nvSpPr>
                <p:cNvPr id="161" name="Arc 4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2" name="Arc 5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4" name="Group 51"/>
              <p:cNvGrpSpPr>
                <a:grpSpLocks/>
              </p:cNvGrpSpPr>
              <p:nvPr/>
            </p:nvGrpSpPr>
            <p:grpSpPr bwMode="auto">
              <a:xfrm>
                <a:off x="3312" y="1200"/>
                <a:ext cx="144" cy="96"/>
                <a:chOff x="1680" y="3648"/>
                <a:chExt cx="192" cy="48"/>
              </a:xfrm>
            </p:grpSpPr>
            <p:sp>
              <p:nvSpPr>
                <p:cNvPr id="158" name="Arc 5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0" name="Arc 5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5" name="Group 54"/>
              <p:cNvGrpSpPr>
                <a:grpSpLocks/>
              </p:cNvGrpSpPr>
              <p:nvPr/>
            </p:nvGrpSpPr>
            <p:grpSpPr bwMode="auto">
              <a:xfrm>
                <a:off x="3456" y="1200"/>
                <a:ext cx="144" cy="96"/>
                <a:chOff x="1680" y="3648"/>
                <a:chExt cx="192" cy="48"/>
              </a:xfrm>
            </p:grpSpPr>
            <p:sp>
              <p:nvSpPr>
                <p:cNvPr id="156" name="Arc 5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57" name="Arc 5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grpSp>
          <p:nvGrpSpPr>
            <p:cNvPr id="82" name="Group 57"/>
            <p:cNvGrpSpPr>
              <a:grpSpLocks/>
            </p:cNvGrpSpPr>
            <p:nvPr/>
          </p:nvGrpSpPr>
          <p:grpSpPr bwMode="auto">
            <a:xfrm>
              <a:off x="2706793" y="1962034"/>
              <a:ext cx="3505200" cy="186601"/>
              <a:chOff x="1872" y="1680"/>
              <a:chExt cx="1728" cy="96"/>
            </a:xfrm>
          </p:grpSpPr>
          <p:grpSp>
            <p:nvGrpSpPr>
              <p:cNvPr id="108" name="Group 58"/>
              <p:cNvGrpSpPr>
                <a:grpSpLocks/>
              </p:cNvGrpSpPr>
              <p:nvPr/>
            </p:nvGrpSpPr>
            <p:grpSpPr bwMode="auto">
              <a:xfrm flipV="1">
                <a:off x="1872" y="1680"/>
                <a:ext cx="144" cy="96"/>
                <a:chOff x="1680" y="3648"/>
                <a:chExt cx="192" cy="48"/>
              </a:xfrm>
            </p:grpSpPr>
            <p:sp>
              <p:nvSpPr>
                <p:cNvPr id="142" name="Arc 5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43" name="Arc 6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09" name="Group 61"/>
              <p:cNvGrpSpPr>
                <a:grpSpLocks/>
              </p:cNvGrpSpPr>
              <p:nvPr/>
            </p:nvGrpSpPr>
            <p:grpSpPr bwMode="auto">
              <a:xfrm flipV="1">
                <a:off x="2016" y="1680"/>
                <a:ext cx="144" cy="96"/>
                <a:chOff x="1680" y="3648"/>
                <a:chExt cx="192" cy="48"/>
              </a:xfrm>
            </p:grpSpPr>
            <p:sp>
              <p:nvSpPr>
                <p:cNvPr id="140" name="Arc 6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41" name="Arc 6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0" name="Group 64"/>
              <p:cNvGrpSpPr>
                <a:grpSpLocks/>
              </p:cNvGrpSpPr>
              <p:nvPr/>
            </p:nvGrpSpPr>
            <p:grpSpPr bwMode="auto">
              <a:xfrm flipV="1">
                <a:off x="2160" y="1680"/>
                <a:ext cx="144" cy="96"/>
                <a:chOff x="1680" y="3648"/>
                <a:chExt cx="192" cy="48"/>
              </a:xfrm>
            </p:grpSpPr>
            <p:sp>
              <p:nvSpPr>
                <p:cNvPr id="138" name="Arc 6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9" name="Arc 6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1" name="Group 67"/>
              <p:cNvGrpSpPr>
                <a:grpSpLocks/>
              </p:cNvGrpSpPr>
              <p:nvPr/>
            </p:nvGrpSpPr>
            <p:grpSpPr bwMode="auto">
              <a:xfrm flipV="1">
                <a:off x="2304" y="1680"/>
                <a:ext cx="144" cy="96"/>
                <a:chOff x="1680" y="3648"/>
                <a:chExt cx="192" cy="48"/>
              </a:xfrm>
            </p:grpSpPr>
            <p:sp>
              <p:nvSpPr>
                <p:cNvPr id="136" name="Arc 68"/>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7" name="Arc 69"/>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2" name="Group 70"/>
              <p:cNvGrpSpPr>
                <a:grpSpLocks/>
              </p:cNvGrpSpPr>
              <p:nvPr/>
            </p:nvGrpSpPr>
            <p:grpSpPr bwMode="auto">
              <a:xfrm flipV="1">
                <a:off x="2448" y="1680"/>
                <a:ext cx="144" cy="96"/>
                <a:chOff x="1680" y="3648"/>
                <a:chExt cx="192" cy="48"/>
              </a:xfrm>
            </p:grpSpPr>
            <p:sp>
              <p:nvSpPr>
                <p:cNvPr id="134" name="Arc 71"/>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5" name="Arc 72"/>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3" name="Group 73"/>
              <p:cNvGrpSpPr>
                <a:grpSpLocks/>
              </p:cNvGrpSpPr>
              <p:nvPr/>
            </p:nvGrpSpPr>
            <p:grpSpPr bwMode="auto">
              <a:xfrm flipV="1">
                <a:off x="2592" y="1680"/>
                <a:ext cx="144" cy="96"/>
                <a:chOff x="1680" y="3648"/>
                <a:chExt cx="192" cy="48"/>
              </a:xfrm>
            </p:grpSpPr>
            <p:sp>
              <p:nvSpPr>
                <p:cNvPr id="132" name="Arc 74"/>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3" name="Arc 75"/>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4" name="Group 76"/>
              <p:cNvGrpSpPr>
                <a:grpSpLocks/>
              </p:cNvGrpSpPr>
              <p:nvPr/>
            </p:nvGrpSpPr>
            <p:grpSpPr bwMode="auto">
              <a:xfrm flipV="1">
                <a:off x="2736" y="1680"/>
                <a:ext cx="144" cy="96"/>
                <a:chOff x="1680" y="3648"/>
                <a:chExt cx="192" cy="48"/>
              </a:xfrm>
            </p:grpSpPr>
            <p:sp>
              <p:nvSpPr>
                <p:cNvPr id="130" name="Arc 77"/>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1" name="Arc 78"/>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5" name="Group 79"/>
              <p:cNvGrpSpPr>
                <a:grpSpLocks/>
              </p:cNvGrpSpPr>
              <p:nvPr/>
            </p:nvGrpSpPr>
            <p:grpSpPr bwMode="auto">
              <a:xfrm flipV="1">
                <a:off x="2880" y="1680"/>
                <a:ext cx="144" cy="96"/>
                <a:chOff x="1680" y="3648"/>
                <a:chExt cx="192" cy="48"/>
              </a:xfrm>
            </p:grpSpPr>
            <p:sp>
              <p:nvSpPr>
                <p:cNvPr id="128" name="Arc 80"/>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9" name="Arc 81"/>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6" name="Group 82"/>
              <p:cNvGrpSpPr>
                <a:grpSpLocks/>
              </p:cNvGrpSpPr>
              <p:nvPr/>
            </p:nvGrpSpPr>
            <p:grpSpPr bwMode="auto">
              <a:xfrm flipV="1">
                <a:off x="3024" y="1680"/>
                <a:ext cx="144" cy="96"/>
                <a:chOff x="1680" y="3648"/>
                <a:chExt cx="192" cy="48"/>
              </a:xfrm>
            </p:grpSpPr>
            <p:sp>
              <p:nvSpPr>
                <p:cNvPr id="126" name="Arc 83"/>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7" name="Arc 84"/>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7" name="Group 85"/>
              <p:cNvGrpSpPr>
                <a:grpSpLocks/>
              </p:cNvGrpSpPr>
              <p:nvPr/>
            </p:nvGrpSpPr>
            <p:grpSpPr bwMode="auto">
              <a:xfrm flipV="1">
                <a:off x="3168" y="1680"/>
                <a:ext cx="144" cy="96"/>
                <a:chOff x="1680" y="3648"/>
                <a:chExt cx="192" cy="48"/>
              </a:xfrm>
            </p:grpSpPr>
            <p:sp>
              <p:nvSpPr>
                <p:cNvPr id="124" name="Arc 86"/>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5" name="Arc 87"/>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8" name="Group 88"/>
              <p:cNvGrpSpPr>
                <a:grpSpLocks/>
              </p:cNvGrpSpPr>
              <p:nvPr/>
            </p:nvGrpSpPr>
            <p:grpSpPr bwMode="auto">
              <a:xfrm flipV="1">
                <a:off x="3312" y="1680"/>
                <a:ext cx="144" cy="96"/>
                <a:chOff x="1680" y="3648"/>
                <a:chExt cx="192" cy="48"/>
              </a:xfrm>
            </p:grpSpPr>
            <p:sp>
              <p:nvSpPr>
                <p:cNvPr id="122" name="Arc 8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3" name="Arc 9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9" name="Group 91"/>
              <p:cNvGrpSpPr>
                <a:grpSpLocks/>
              </p:cNvGrpSpPr>
              <p:nvPr/>
            </p:nvGrpSpPr>
            <p:grpSpPr bwMode="auto">
              <a:xfrm flipV="1">
                <a:off x="3456" y="1680"/>
                <a:ext cx="144" cy="96"/>
                <a:chOff x="1680" y="3648"/>
                <a:chExt cx="192" cy="48"/>
              </a:xfrm>
            </p:grpSpPr>
            <p:sp>
              <p:nvSpPr>
                <p:cNvPr id="120" name="Arc 9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1" name="Arc 9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sp>
          <p:nvSpPr>
            <p:cNvPr id="83" name="Text Box 94"/>
            <p:cNvSpPr txBox="1">
              <a:spLocks noChangeArrowheads="1"/>
            </p:cNvSpPr>
            <p:nvPr/>
          </p:nvSpPr>
          <p:spPr bwMode="auto">
            <a:xfrm>
              <a:off x="3297490" y="600005"/>
              <a:ext cx="2568305"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Cooling section</a:t>
              </a:r>
            </a:p>
          </p:txBody>
        </p:sp>
        <p:sp>
          <p:nvSpPr>
            <p:cNvPr id="84" name="Text Box 95"/>
            <p:cNvSpPr txBox="1">
              <a:spLocks noChangeArrowheads="1"/>
            </p:cNvSpPr>
            <p:nvPr/>
          </p:nvSpPr>
          <p:spPr bwMode="auto">
            <a:xfrm>
              <a:off x="4217445" y="2142877"/>
              <a:ext cx="1556123"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solenoid</a:t>
              </a:r>
            </a:p>
          </p:txBody>
        </p:sp>
        <p:sp>
          <p:nvSpPr>
            <p:cNvPr id="85" name="AutoShape 96"/>
            <p:cNvSpPr>
              <a:spLocks/>
            </p:cNvSpPr>
            <p:nvPr/>
          </p:nvSpPr>
          <p:spPr bwMode="auto">
            <a:xfrm rot="5400000">
              <a:off x="4285332" y="-749102"/>
              <a:ext cx="228432" cy="3488267"/>
            </a:xfrm>
            <a:prstGeom prst="leftBrace">
              <a:avLst>
                <a:gd name="adj1" fmla="val 75009"/>
                <a:gd name="adj2" fmla="val 50000"/>
              </a:avLst>
            </a:prstGeom>
            <a:noFill/>
            <a:ln w="12700">
              <a:solidFill>
                <a:schemeClr val="tx1"/>
              </a:solidFill>
              <a:prstDash val="dash"/>
              <a:round/>
              <a:headEnd/>
              <a:tailEnd/>
            </a:ln>
          </p:spPr>
          <p:txBody>
            <a:bodyPr wrap="none" anchor="ctr"/>
            <a:lstStyle/>
            <a:p>
              <a:endParaRPr lang="en-US" sz="1400" b="1">
                <a:latin typeface="Arial" charset="0"/>
                <a:cs typeface="Arial" charset="0"/>
              </a:endParaRPr>
            </a:p>
          </p:txBody>
        </p:sp>
        <p:sp>
          <p:nvSpPr>
            <p:cNvPr id="86" name="Rectangle 98"/>
            <p:cNvSpPr>
              <a:spLocks noChangeArrowheads="1"/>
            </p:cNvSpPr>
            <p:nvPr/>
          </p:nvSpPr>
          <p:spPr bwMode="auto">
            <a:xfrm rot="10800000">
              <a:off x="3397874" y="4103788"/>
              <a:ext cx="2119007" cy="373240"/>
            </a:xfrm>
            <a:prstGeom prst="rect">
              <a:avLst/>
            </a:prstGeom>
            <a:solidFill>
              <a:srgbClr val="FF7C80"/>
            </a:solidFill>
            <a:ln w="38100">
              <a:solidFill>
                <a:schemeClr val="tx1"/>
              </a:solidFill>
              <a:miter lim="800000"/>
              <a:headEnd/>
              <a:tailEnd/>
            </a:ln>
          </p:spPr>
          <p:txBody>
            <a:bodyPr wrap="none" anchor="ctr"/>
            <a:lstStyle/>
            <a:p>
              <a:endParaRPr lang="en-US" sz="1400" b="1">
                <a:latin typeface="Arial" charset="0"/>
                <a:cs typeface="Arial" charset="0"/>
              </a:endParaRPr>
            </a:p>
          </p:txBody>
        </p:sp>
        <p:sp>
          <p:nvSpPr>
            <p:cNvPr id="87" name="Rectangle 101"/>
            <p:cNvSpPr>
              <a:spLocks noChangeArrowheads="1"/>
            </p:cNvSpPr>
            <p:nvPr/>
          </p:nvSpPr>
          <p:spPr bwMode="auto">
            <a:xfrm rot="10800000" flipH="1">
              <a:off x="2187490" y="4230362"/>
              <a:ext cx="449579" cy="224372"/>
            </a:xfrm>
            <a:prstGeom prst="rect">
              <a:avLst/>
            </a:prstGeom>
            <a:solidFill>
              <a:srgbClr val="FFFF00"/>
            </a:solidFill>
            <a:ln w="38100">
              <a:solidFill>
                <a:schemeClr val="tx1"/>
              </a:solidFill>
              <a:miter lim="800000"/>
              <a:headEnd/>
              <a:tailEnd/>
            </a:ln>
          </p:spPr>
          <p:txBody>
            <a:bodyPr wrap="none" anchor="ctr"/>
            <a:lstStyle/>
            <a:p>
              <a:endParaRPr lang="en-US" sz="1400" b="1">
                <a:latin typeface="Arial" charset="0"/>
                <a:cs typeface="Arial" charset="0"/>
              </a:endParaRPr>
            </a:p>
          </p:txBody>
        </p:sp>
        <p:sp>
          <p:nvSpPr>
            <p:cNvPr id="88" name="Line 110"/>
            <p:cNvSpPr>
              <a:spLocks noChangeShapeType="1"/>
            </p:cNvSpPr>
            <p:nvPr/>
          </p:nvSpPr>
          <p:spPr bwMode="auto">
            <a:xfrm rot="-5400000">
              <a:off x="5796322" y="3358263"/>
              <a:ext cx="617569" cy="1246722"/>
            </a:xfrm>
            <a:prstGeom prst="line">
              <a:avLst/>
            </a:prstGeom>
            <a:noFill/>
            <a:ln w="38100">
              <a:solidFill>
                <a:schemeClr val="tx1"/>
              </a:solidFill>
              <a:round/>
              <a:headEnd/>
              <a:tailEnd type="triangle" w="med" len="med"/>
            </a:ln>
          </p:spPr>
          <p:txBody>
            <a:bodyPr/>
            <a:lstStyle/>
            <a:p>
              <a:endParaRPr lang="en-US" sz="1400" b="1"/>
            </a:p>
          </p:txBody>
        </p:sp>
        <p:sp>
          <p:nvSpPr>
            <p:cNvPr id="89" name="Text Box 112"/>
            <p:cNvSpPr txBox="1">
              <a:spLocks noChangeArrowheads="1"/>
            </p:cNvSpPr>
            <p:nvPr/>
          </p:nvSpPr>
          <p:spPr bwMode="auto">
            <a:xfrm>
              <a:off x="5682346" y="3060203"/>
              <a:ext cx="1827268" cy="506150"/>
            </a:xfrm>
            <a:prstGeom prst="rect">
              <a:avLst/>
            </a:prstGeom>
            <a:noFill/>
            <a:ln w="9525">
              <a:noFill/>
              <a:miter lim="800000"/>
              <a:headEnd/>
              <a:tailEnd/>
            </a:ln>
          </p:spPr>
          <p:txBody>
            <a:bodyPr>
              <a:spAutoFit/>
            </a:bodyPr>
            <a:lstStyle/>
            <a:p>
              <a:pPr algn="ctr"/>
              <a:r>
                <a:rPr lang="en-US" sz="1400" b="1" dirty="0">
                  <a:latin typeface="Arial" charset="0"/>
                  <a:cs typeface="Arial" charset="0"/>
                </a:rPr>
                <a:t>Fast kicker</a:t>
              </a:r>
            </a:p>
          </p:txBody>
        </p:sp>
        <p:sp>
          <p:nvSpPr>
            <p:cNvPr id="90" name="Text Box 113"/>
            <p:cNvSpPr txBox="1">
              <a:spLocks noChangeArrowheads="1"/>
            </p:cNvSpPr>
            <p:nvPr/>
          </p:nvSpPr>
          <p:spPr bwMode="auto">
            <a:xfrm>
              <a:off x="1317562" y="3066538"/>
              <a:ext cx="1873163"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Fast kicker</a:t>
              </a:r>
            </a:p>
          </p:txBody>
        </p:sp>
        <p:sp>
          <p:nvSpPr>
            <p:cNvPr id="91" name="Text Box 114"/>
            <p:cNvSpPr txBox="1">
              <a:spLocks noChangeArrowheads="1"/>
            </p:cNvSpPr>
            <p:nvPr/>
          </p:nvSpPr>
          <p:spPr bwMode="auto">
            <a:xfrm>
              <a:off x="3529300" y="4435821"/>
              <a:ext cx="1972341" cy="506150"/>
            </a:xfrm>
            <a:prstGeom prst="rect">
              <a:avLst/>
            </a:prstGeom>
            <a:noFill/>
            <a:ln w="9525">
              <a:noFill/>
              <a:miter lim="800000"/>
              <a:headEnd/>
              <a:tailEnd/>
            </a:ln>
          </p:spPr>
          <p:txBody>
            <a:bodyPr>
              <a:spAutoFit/>
            </a:bodyPr>
            <a:lstStyle/>
            <a:p>
              <a:pPr algn="ctr"/>
              <a:r>
                <a:rPr lang="en-US" sz="1400" b="1">
                  <a:latin typeface="Arial" charset="0"/>
                  <a:cs typeface="Arial" charset="0"/>
                </a:rPr>
                <a:t>SRF Linac</a:t>
              </a:r>
            </a:p>
          </p:txBody>
        </p:sp>
        <p:sp>
          <p:nvSpPr>
            <p:cNvPr id="92" name="Text Box 115"/>
            <p:cNvSpPr txBox="1">
              <a:spLocks noChangeArrowheads="1"/>
            </p:cNvSpPr>
            <p:nvPr/>
          </p:nvSpPr>
          <p:spPr bwMode="auto">
            <a:xfrm>
              <a:off x="5603786" y="4359409"/>
              <a:ext cx="1152442" cy="506150"/>
            </a:xfrm>
            <a:prstGeom prst="rect">
              <a:avLst/>
            </a:prstGeom>
            <a:noFill/>
            <a:ln w="9525">
              <a:noFill/>
              <a:miter lim="800000"/>
              <a:headEnd/>
              <a:tailEnd/>
            </a:ln>
          </p:spPr>
          <p:txBody>
            <a:bodyPr>
              <a:spAutoFit/>
            </a:bodyPr>
            <a:lstStyle/>
            <a:p>
              <a:pPr algn="ctr"/>
              <a:r>
                <a:rPr lang="en-US" sz="1400" b="1" dirty="0">
                  <a:latin typeface="Arial" charset="0"/>
                  <a:cs typeface="Arial" charset="0"/>
                </a:rPr>
                <a:t>dump</a:t>
              </a:r>
            </a:p>
          </p:txBody>
        </p:sp>
        <p:sp>
          <p:nvSpPr>
            <p:cNvPr id="93" name="Text Box 116"/>
            <p:cNvSpPr txBox="1">
              <a:spLocks noChangeArrowheads="1"/>
            </p:cNvSpPr>
            <p:nvPr/>
          </p:nvSpPr>
          <p:spPr bwMode="auto">
            <a:xfrm>
              <a:off x="1646435" y="4439875"/>
              <a:ext cx="1484539" cy="506150"/>
            </a:xfrm>
            <a:prstGeom prst="rect">
              <a:avLst/>
            </a:prstGeom>
            <a:noFill/>
            <a:ln w="9525">
              <a:noFill/>
              <a:miter lim="800000"/>
              <a:headEnd/>
              <a:tailEnd/>
            </a:ln>
          </p:spPr>
          <p:txBody>
            <a:bodyPr>
              <a:spAutoFit/>
            </a:bodyPr>
            <a:lstStyle/>
            <a:p>
              <a:pPr algn="ctr"/>
              <a:r>
                <a:rPr lang="en-US" sz="1400" b="1" dirty="0">
                  <a:latin typeface="Arial" charset="0"/>
                  <a:cs typeface="Arial" charset="0"/>
                </a:rPr>
                <a:t>injector</a:t>
              </a:r>
            </a:p>
          </p:txBody>
        </p:sp>
        <p:sp>
          <p:nvSpPr>
            <p:cNvPr id="94" name="Line 121"/>
            <p:cNvSpPr>
              <a:spLocks noChangeShapeType="1"/>
            </p:cNvSpPr>
            <p:nvPr/>
          </p:nvSpPr>
          <p:spPr bwMode="auto">
            <a:xfrm>
              <a:off x="4975860" y="3661831"/>
              <a:ext cx="457200" cy="0"/>
            </a:xfrm>
            <a:prstGeom prst="line">
              <a:avLst/>
            </a:prstGeom>
            <a:noFill/>
            <a:ln w="38100">
              <a:solidFill>
                <a:srgbClr val="00B050"/>
              </a:solidFill>
              <a:round/>
              <a:headEnd/>
              <a:tailEnd type="triangle" w="med" len="med"/>
            </a:ln>
          </p:spPr>
          <p:txBody>
            <a:bodyPr/>
            <a:lstStyle/>
            <a:p>
              <a:endParaRPr lang="en-US" sz="1400" b="1"/>
            </a:p>
          </p:txBody>
        </p:sp>
        <p:sp>
          <p:nvSpPr>
            <p:cNvPr id="95" name="Rectangle 122"/>
            <p:cNvSpPr>
              <a:spLocks noChangeArrowheads="1"/>
            </p:cNvSpPr>
            <p:nvPr/>
          </p:nvSpPr>
          <p:spPr bwMode="auto">
            <a:xfrm>
              <a:off x="6609927" y="3447219"/>
              <a:ext cx="194733" cy="373201"/>
            </a:xfrm>
            <a:prstGeom prst="rect">
              <a:avLst/>
            </a:prstGeom>
            <a:solidFill>
              <a:srgbClr val="0070C0"/>
            </a:solidFill>
            <a:ln w="9525">
              <a:solidFill>
                <a:srgbClr val="00B0F0"/>
              </a:solidFill>
              <a:miter lim="800000"/>
              <a:headEnd/>
              <a:tailEnd/>
            </a:ln>
          </p:spPr>
          <p:txBody>
            <a:bodyPr wrap="none" anchor="ctr"/>
            <a:lstStyle/>
            <a:p>
              <a:endParaRPr lang="en-US" sz="1400" b="1">
                <a:latin typeface="Arial" charset="0"/>
                <a:cs typeface="Arial" charset="0"/>
              </a:endParaRPr>
            </a:p>
          </p:txBody>
        </p:sp>
        <p:cxnSp>
          <p:nvCxnSpPr>
            <p:cNvPr id="96" name="Straight Connector 134"/>
            <p:cNvCxnSpPr>
              <a:cxnSpLocks noChangeShapeType="1"/>
            </p:cNvCxnSpPr>
            <p:nvPr/>
          </p:nvCxnSpPr>
          <p:spPr bwMode="auto">
            <a:xfrm rot="16200000" flipH="1">
              <a:off x="4442460" y="3539911"/>
              <a:ext cx="152400" cy="152400"/>
            </a:xfrm>
            <a:prstGeom prst="line">
              <a:avLst/>
            </a:prstGeom>
            <a:noFill/>
            <a:ln w="38100" algn="ctr">
              <a:solidFill>
                <a:srgbClr val="00B050"/>
              </a:solidFill>
              <a:round/>
              <a:headEnd/>
              <a:tailEnd/>
            </a:ln>
          </p:spPr>
        </p:cxnSp>
        <p:cxnSp>
          <p:nvCxnSpPr>
            <p:cNvPr id="97" name="Straight Connector 138"/>
            <p:cNvCxnSpPr>
              <a:cxnSpLocks noChangeShapeType="1"/>
            </p:cNvCxnSpPr>
            <p:nvPr/>
          </p:nvCxnSpPr>
          <p:spPr bwMode="auto">
            <a:xfrm flipV="1">
              <a:off x="4297680" y="3514257"/>
              <a:ext cx="152400" cy="147574"/>
            </a:xfrm>
            <a:prstGeom prst="line">
              <a:avLst/>
            </a:prstGeom>
            <a:noFill/>
            <a:ln w="38100" algn="ctr">
              <a:solidFill>
                <a:srgbClr val="00B050"/>
              </a:solidFill>
              <a:round/>
              <a:headEnd/>
              <a:tailEnd/>
            </a:ln>
          </p:spPr>
        </p:cxnSp>
        <p:sp>
          <p:nvSpPr>
            <p:cNvPr id="98" name="Line 4"/>
            <p:cNvSpPr>
              <a:spLocks noChangeShapeType="1"/>
            </p:cNvSpPr>
            <p:nvPr/>
          </p:nvSpPr>
          <p:spPr bwMode="auto">
            <a:xfrm>
              <a:off x="2156460" y="3661831"/>
              <a:ext cx="2133600" cy="0"/>
            </a:xfrm>
            <a:prstGeom prst="line">
              <a:avLst/>
            </a:prstGeom>
            <a:noFill/>
            <a:ln w="38100">
              <a:solidFill>
                <a:srgbClr val="00B050"/>
              </a:solidFill>
              <a:round/>
              <a:headEnd/>
              <a:tailEnd/>
            </a:ln>
          </p:spPr>
          <p:txBody>
            <a:bodyPr/>
            <a:lstStyle/>
            <a:p>
              <a:endParaRPr lang="en-US" sz="1400" b="1"/>
            </a:p>
          </p:txBody>
        </p:sp>
        <p:sp>
          <p:nvSpPr>
            <p:cNvPr id="99" name="Line 2"/>
            <p:cNvSpPr>
              <a:spLocks noChangeShapeType="1"/>
            </p:cNvSpPr>
            <p:nvPr/>
          </p:nvSpPr>
          <p:spPr bwMode="auto">
            <a:xfrm flipV="1">
              <a:off x="1096084" y="1691640"/>
              <a:ext cx="7080176" cy="3175"/>
            </a:xfrm>
            <a:prstGeom prst="line">
              <a:avLst/>
            </a:prstGeom>
            <a:noFill/>
            <a:ln w="38100">
              <a:solidFill>
                <a:schemeClr val="tx1"/>
              </a:solidFill>
              <a:round/>
              <a:headEnd/>
              <a:tailEnd/>
            </a:ln>
          </p:spPr>
          <p:txBody>
            <a:bodyPr/>
            <a:lstStyle/>
            <a:p>
              <a:endParaRPr lang="en-US" sz="1400" b="1"/>
            </a:p>
          </p:txBody>
        </p:sp>
        <p:sp>
          <p:nvSpPr>
            <p:cNvPr id="100" name="Oval 15"/>
            <p:cNvSpPr>
              <a:spLocks noChangeArrowheads="1"/>
            </p:cNvSpPr>
            <p:nvPr/>
          </p:nvSpPr>
          <p:spPr bwMode="auto">
            <a:xfrm>
              <a:off x="7490461" y="1615951"/>
              <a:ext cx="388620" cy="144270"/>
            </a:xfrm>
            <a:prstGeom prst="ellipse">
              <a:avLst/>
            </a:prstGeom>
            <a:solidFill>
              <a:srgbClr val="FF0000"/>
            </a:solidFill>
            <a:ln w="9525">
              <a:solidFill>
                <a:schemeClr val="tx1"/>
              </a:solidFill>
              <a:round/>
              <a:headEnd/>
              <a:tailEnd/>
            </a:ln>
          </p:spPr>
          <p:txBody>
            <a:bodyPr wrap="none" anchor="ctr"/>
            <a:lstStyle/>
            <a:p>
              <a:endParaRPr lang="en-US" sz="1400" b="1">
                <a:latin typeface="Arial" charset="0"/>
                <a:cs typeface="Arial" charset="0"/>
              </a:endParaRPr>
            </a:p>
          </p:txBody>
        </p:sp>
        <p:sp>
          <p:nvSpPr>
            <p:cNvPr id="101" name="Rectangle 109"/>
            <p:cNvSpPr>
              <a:spLocks noChangeArrowheads="1"/>
            </p:cNvSpPr>
            <p:nvPr/>
          </p:nvSpPr>
          <p:spPr bwMode="auto">
            <a:xfrm>
              <a:off x="6061568" y="4234095"/>
              <a:ext cx="186606" cy="222987"/>
            </a:xfrm>
            <a:prstGeom prst="rect">
              <a:avLst/>
            </a:prstGeom>
            <a:solidFill>
              <a:srgbClr val="99CCFF"/>
            </a:solidFill>
            <a:ln w="38100">
              <a:solidFill>
                <a:schemeClr val="tx1"/>
              </a:solidFill>
              <a:miter lim="800000"/>
              <a:headEnd/>
              <a:tailEnd/>
            </a:ln>
          </p:spPr>
          <p:txBody>
            <a:bodyPr wrap="none" anchor="ctr"/>
            <a:lstStyle/>
            <a:p>
              <a:endParaRPr lang="en-US" sz="1400" b="1">
                <a:latin typeface="Arial" charset="0"/>
                <a:cs typeface="Arial" charset="0"/>
              </a:endParaRPr>
            </a:p>
          </p:txBody>
        </p:sp>
        <p:sp>
          <p:nvSpPr>
            <p:cNvPr id="102" name="Line 110"/>
            <p:cNvSpPr>
              <a:spLocks noChangeShapeType="1"/>
            </p:cNvSpPr>
            <p:nvPr/>
          </p:nvSpPr>
          <p:spPr bwMode="auto">
            <a:xfrm rot="16200000" flipH="1">
              <a:off x="2517486" y="3448977"/>
              <a:ext cx="649553" cy="1112522"/>
            </a:xfrm>
            <a:prstGeom prst="line">
              <a:avLst/>
            </a:prstGeom>
            <a:noFill/>
            <a:ln w="38100">
              <a:solidFill>
                <a:schemeClr val="tx1"/>
              </a:solidFill>
              <a:round/>
              <a:headEnd/>
              <a:tailEnd/>
            </a:ln>
          </p:spPr>
          <p:txBody>
            <a:bodyPr/>
            <a:lstStyle/>
            <a:p>
              <a:endParaRPr lang="en-US" sz="1400" b="1"/>
            </a:p>
          </p:txBody>
        </p:sp>
        <p:sp>
          <p:nvSpPr>
            <p:cNvPr id="103" name="Line 110"/>
            <p:cNvSpPr>
              <a:spLocks noChangeShapeType="1"/>
            </p:cNvSpPr>
            <p:nvPr/>
          </p:nvSpPr>
          <p:spPr bwMode="auto">
            <a:xfrm rot="16200000" flipH="1">
              <a:off x="2481752" y="3629491"/>
              <a:ext cx="263818" cy="487677"/>
            </a:xfrm>
            <a:prstGeom prst="line">
              <a:avLst/>
            </a:prstGeom>
            <a:noFill/>
            <a:ln w="38100">
              <a:solidFill>
                <a:schemeClr val="tx1"/>
              </a:solidFill>
              <a:round/>
              <a:headEnd/>
              <a:tailEnd type="triangle" w="med" len="med"/>
            </a:ln>
          </p:spPr>
          <p:txBody>
            <a:bodyPr/>
            <a:lstStyle/>
            <a:p>
              <a:endParaRPr lang="en-US" sz="1400" b="1"/>
            </a:p>
          </p:txBody>
        </p:sp>
        <p:sp>
          <p:nvSpPr>
            <p:cNvPr id="104" name="Line 118"/>
            <p:cNvSpPr>
              <a:spLocks noChangeShapeType="1"/>
            </p:cNvSpPr>
            <p:nvPr/>
          </p:nvSpPr>
          <p:spPr bwMode="auto">
            <a:xfrm>
              <a:off x="2628901" y="4353695"/>
              <a:ext cx="350521" cy="15240"/>
            </a:xfrm>
            <a:prstGeom prst="line">
              <a:avLst/>
            </a:prstGeom>
            <a:noFill/>
            <a:ln w="38100">
              <a:solidFill>
                <a:schemeClr val="tx1"/>
              </a:solidFill>
              <a:round/>
              <a:headEnd/>
              <a:tailEnd type="triangle" w="med" len="med"/>
            </a:ln>
          </p:spPr>
          <p:txBody>
            <a:bodyPr/>
            <a:lstStyle/>
            <a:p>
              <a:endParaRPr lang="en-US" sz="1400" b="1"/>
            </a:p>
          </p:txBody>
        </p:sp>
        <p:sp>
          <p:nvSpPr>
            <p:cNvPr id="105" name="Line 110"/>
            <p:cNvSpPr>
              <a:spLocks noChangeShapeType="1"/>
            </p:cNvSpPr>
            <p:nvPr/>
          </p:nvSpPr>
          <p:spPr bwMode="auto">
            <a:xfrm rot="-5400000">
              <a:off x="5754462" y="3789757"/>
              <a:ext cx="248740" cy="632466"/>
            </a:xfrm>
            <a:prstGeom prst="line">
              <a:avLst/>
            </a:prstGeom>
            <a:noFill/>
            <a:ln w="38100">
              <a:solidFill>
                <a:schemeClr val="tx1"/>
              </a:solidFill>
              <a:round/>
              <a:headEnd/>
              <a:tailEnd type="triangle" w="med" len="med"/>
            </a:ln>
          </p:spPr>
          <p:txBody>
            <a:bodyPr/>
            <a:lstStyle/>
            <a:p>
              <a:endParaRPr lang="en-US" sz="1400" b="1"/>
            </a:p>
          </p:txBody>
        </p:sp>
        <p:sp>
          <p:nvSpPr>
            <p:cNvPr id="106" name="Rectangle 9"/>
            <p:cNvSpPr>
              <a:spLocks noChangeArrowheads="1"/>
            </p:cNvSpPr>
            <p:nvPr/>
          </p:nvSpPr>
          <p:spPr bwMode="auto">
            <a:xfrm>
              <a:off x="2186940" y="3492939"/>
              <a:ext cx="194733" cy="373201"/>
            </a:xfrm>
            <a:prstGeom prst="rect">
              <a:avLst/>
            </a:prstGeom>
            <a:solidFill>
              <a:srgbClr val="0070C0"/>
            </a:solidFill>
            <a:ln w="9525">
              <a:solidFill>
                <a:srgbClr val="00B0F0"/>
              </a:solidFill>
              <a:miter lim="800000"/>
              <a:headEnd/>
              <a:tailEnd/>
            </a:ln>
          </p:spPr>
          <p:txBody>
            <a:bodyPr wrap="none" anchor="ctr"/>
            <a:lstStyle/>
            <a:p>
              <a:endParaRPr lang="en-US" sz="1400" b="1">
                <a:latin typeface="Arial" charset="0"/>
                <a:cs typeface="Arial" charset="0"/>
              </a:endParaRPr>
            </a:p>
          </p:txBody>
        </p:sp>
        <p:sp>
          <p:nvSpPr>
            <p:cNvPr id="107" name="Line 110"/>
            <p:cNvSpPr>
              <a:spLocks noChangeShapeType="1"/>
            </p:cNvSpPr>
            <p:nvPr/>
          </p:nvSpPr>
          <p:spPr bwMode="auto">
            <a:xfrm rot="16200000" flipH="1">
              <a:off x="5832898" y="4012279"/>
              <a:ext cx="7620" cy="563879"/>
            </a:xfrm>
            <a:prstGeom prst="line">
              <a:avLst/>
            </a:prstGeom>
            <a:noFill/>
            <a:ln w="38100">
              <a:solidFill>
                <a:schemeClr val="tx1"/>
              </a:solidFill>
              <a:round/>
              <a:headEnd/>
              <a:tailEnd type="triangle" w="med" len="med"/>
            </a:ln>
          </p:spPr>
          <p:txBody>
            <a:bodyPr/>
            <a:lstStyle/>
            <a:p>
              <a:endParaRPr lang="en-US" sz="1400" b="1"/>
            </a:p>
          </p:txBody>
        </p:sp>
      </p:grpSp>
      <p:sp>
        <p:nvSpPr>
          <p:cNvPr id="181" name="TextBox 180"/>
          <p:cNvSpPr txBox="1"/>
          <p:nvPr/>
        </p:nvSpPr>
        <p:spPr>
          <a:xfrm>
            <a:off x="3873428" y="30092020"/>
            <a:ext cx="4800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Fig. 1 JLEIC ion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omplex </a:t>
            </a:r>
            <a:r>
              <a:rPr lang="en-US" sz="2400" dirty="0">
                <a:latin typeface="Arial" panose="020B0604020202020204" pitchFamily="34" charset="0"/>
                <a:cs typeface="Arial" panose="020B0604020202020204" pitchFamily="34" charset="0"/>
              </a:rPr>
              <a:t>l</a:t>
            </a:r>
            <a:r>
              <a:rPr lang="en-US" sz="2400" dirty="0" smtClean="0">
                <a:latin typeface="Arial" panose="020B0604020202020204" pitchFamily="34" charset="0"/>
                <a:cs typeface="Arial" panose="020B0604020202020204" pitchFamily="34" charset="0"/>
              </a:rPr>
              <a:t>ayout</a:t>
            </a:r>
            <a:endParaRPr lang="en-US" sz="2400" dirty="0">
              <a:latin typeface="Arial" panose="020B0604020202020204" pitchFamily="34" charset="0"/>
              <a:cs typeface="Arial" panose="020B0604020202020204" pitchFamily="34" charset="0"/>
            </a:endParaRPr>
          </a:p>
        </p:txBody>
      </p:sp>
      <p:sp>
        <p:nvSpPr>
          <p:cNvPr id="182" name="TextBox 181"/>
          <p:cNvSpPr txBox="1"/>
          <p:nvPr/>
        </p:nvSpPr>
        <p:spPr>
          <a:xfrm>
            <a:off x="963640" y="37840095"/>
            <a:ext cx="10957709"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Fig. 2 Schematic drawing of bunched electron cooler base on an ERL, with upgrade circulator ring connection in green.  </a:t>
            </a:r>
            <a:endParaRPr lang="en-US" sz="2400" dirty="0">
              <a:latin typeface="Arial" panose="020B0604020202020204" pitchFamily="34" charset="0"/>
              <a:cs typeface="Arial" panose="020B0604020202020204" pitchFamily="34" charset="0"/>
            </a:endParaRPr>
          </a:p>
        </p:txBody>
      </p:sp>
      <p:sp>
        <p:nvSpPr>
          <p:cNvPr id="211" name="TextBox 210"/>
          <p:cNvSpPr txBox="1"/>
          <p:nvPr/>
        </p:nvSpPr>
        <p:spPr>
          <a:xfrm>
            <a:off x="23212028" y="32544603"/>
            <a:ext cx="9020461"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Fig. 3 Cooling rate changes with the bunch length, for cylindrical electron bunch with difference radius</a:t>
            </a:r>
            <a:endParaRPr lang="en-US" sz="2400" dirty="0">
              <a:latin typeface="Arial" panose="020B0604020202020204" pitchFamily="34" charset="0"/>
              <a:cs typeface="Arial" panose="020B0604020202020204" pitchFamily="34" charset="0"/>
            </a:endParaRPr>
          </a:p>
        </p:txBody>
      </p:sp>
      <p:sp>
        <p:nvSpPr>
          <p:cNvPr id="193" name="AutoShape 3863"/>
          <p:cNvSpPr>
            <a:spLocks noChangeArrowheads="1"/>
          </p:cNvSpPr>
          <p:nvPr/>
        </p:nvSpPr>
        <p:spPr bwMode="auto">
          <a:xfrm>
            <a:off x="12774112" y="22098000"/>
            <a:ext cx="19790471" cy="16616234"/>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altLang="zh-CN" sz="4800" b="1" dirty="0" smtClean="0">
                <a:latin typeface="Arial" pitchFamily="34" charset="0"/>
                <a:cs typeface="Arial" pitchFamily="34" charset="0"/>
              </a:rPr>
              <a:t>JLEIC DISPERSIVE COOLING</a:t>
            </a:r>
            <a:endParaRPr lang="en-US" sz="4800" b="1" dirty="0" smtClean="0">
              <a:latin typeface="Arial" pitchFamily="34" charset="0"/>
              <a:cs typeface="Arial" pitchFamily="34" charset="0"/>
            </a:endParaRPr>
          </a:p>
        </p:txBody>
      </p:sp>
      <p:sp>
        <p:nvSpPr>
          <p:cNvPr id="194" name="AutoShape 3863"/>
          <p:cNvSpPr>
            <a:spLocks noChangeArrowheads="1"/>
          </p:cNvSpPr>
          <p:nvPr/>
        </p:nvSpPr>
        <p:spPr bwMode="auto">
          <a:xfrm>
            <a:off x="12721186" y="38886686"/>
            <a:ext cx="19790471" cy="4083320"/>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Summary</a:t>
            </a:r>
          </a:p>
          <a:p>
            <a:pPr algn="ctr"/>
            <a:endParaRPr lang="en-US" sz="2000" b="1" dirty="0" smtClean="0">
              <a:latin typeface="Arial" pitchFamily="34" charset="0"/>
              <a:cs typeface="Arial" pitchFamily="34" charset="0"/>
            </a:endParaRPr>
          </a:p>
          <a:p>
            <a:pPr algn="just"/>
            <a:r>
              <a:rPr lang="en-US" sz="3200" dirty="0" smtClean="0">
                <a:latin typeface="Arial" pitchFamily="34" charset="0"/>
                <a:cs typeface="Arial" pitchFamily="34" charset="0"/>
              </a:rPr>
              <a:t>Ion </a:t>
            </a:r>
            <a:r>
              <a:rPr lang="en-US" sz="3200" dirty="0">
                <a:latin typeface="Arial" pitchFamily="34" charset="0"/>
                <a:cs typeface="Arial" pitchFamily="34" charset="0"/>
              </a:rPr>
              <a:t>beam dispersion at the cooling section redistributes the </a:t>
            </a:r>
            <a:r>
              <a:rPr lang="en-US" sz="3200" dirty="0" smtClean="0">
                <a:latin typeface="Arial" pitchFamily="34" charset="0"/>
                <a:cs typeface="Arial" pitchFamily="34" charset="0"/>
              </a:rPr>
              <a:t>cooling effect </a:t>
            </a:r>
            <a:r>
              <a:rPr lang="en-US" sz="3200" dirty="0">
                <a:latin typeface="Arial" pitchFamily="34" charset="0"/>
                <a:cs typeface="Arial" pitchFamily="34" charset="0"/>
              </a:rPr>
              <a:t>between the transverse and the longitudinal directions. For JLEIC, the proton beam at the collision energy has much stronger IBS effect in the horizontal direction than the other </a:t>
            </a:r>
            <a:r>
              <a:rPr lang="en-US" sz="3200" dirty="0" smtClean="0">
                <a:latin typeface="Arial" pitchFamily="34" charset="0"/>
                <a:cs typeface="Arial" pitchFamily="34" charset="0"/>
              </a:rPr>
              <a:t>directions. </a:t>
            </a:r>
            <a:r>
              <a:rPr lang="en-US" sz="3200" dirty="0">
                <a:latin typeface="Arial" pitchFamily="34" charset="0"/>
                <a:cs typeface="Arial" pitchFamily="34" charset="0"/>
              </a:rPr>
              <a:t>Dispersive cooling, together with other means, </a:t>
            </a:r>
            <a:r>
              <a:rPr lang="en-US" sz="3200" i="1" dirty="0">
                <a:latin typeface="Arial" pitchFamily="34" charset="0"/>
                <a:cs typeface="Arial" pitchFamily="34" charset="0"/>
              </a:rPr>
              <a:t>e.g.</a:t>
            </a:r>
            <a:r>
              <a:rPr lang="en-US" sz="3200" dirty="0">
                <a:latin typeface="Arial" pitchFamily="34" charset="0"/>
                <a:cs typeface="Arial" pitchFamily="34" charset="0"/>
              </a:rPr>
              <a:t> transverse coupling, helps to find a preferred equilibrium, which maintains the emittance during the collision.</a:t>
            </a:r>
            <a:endParaRPr lang="en-US" sz="3200" dirty="0" smtClean="0">
              <a:latin typeface="Arial" pitchFamily="34" charset="0"/>
              <a:cs typeface="Arial" pitchFamily="34" charset="0"/>
            </a:endParaRPr>
          </a:p>
        </p:txBody>
      </p:sp>
      <p:pic>
        <p:nvPicPr>
          <p:cNvPr id="195" name="Picture 19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7437039"/>
            <a:ext cx="6120121" cy="2643110"/>
          </a:xfrm>
          <a:prstGeom prst="rect">
            <a:avLst/>
          </a:prstGeom>
          <a:noFill/>
          <a:ln>
            <a:noFill/>
          </a:ln>
        </p:spPr>
      </p:pic>
      <p:sp>
        <p:nvSpPr>
          <p:cNvPr id="244" name="TextBox 243"/>
          <p:cNvSpPr txBox="1"/>
          <p:nvPr/>
        </p:nvSpPr>
        <p:spPr>
          <a:xfrm>
            <a:off x="12877800" y="5645576"/>
            <a:ext cx="9850653" cy="304698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Electron cooling</a:t>
            </a:r>
            <a:endParaRPr lang="en-US" sz="3200" b="1"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A method to reduce the emittance of an ion beam.</a:t>
            </a:r>
            <a:endParaRPr lang="en-US"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Introducing an accompany electron beam of lower temperature into a straight section of the ion orbit.</a:t>
            </a:r>
            <a:endParaRPr lang="en-US"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Ion beam transfer energy to the electron beam and thus the emittance is reduced. </a:t>
            </a:r>
            <a:endParaRPr lang="en-US" sz="3200" dirty="0" smtClean="0">
              <a:latin typeface="Arial" panose="020B0604020202020204" pitchFamily="34" charset="0"/>
              <a:cs typeface="Arial" panose="020B0604020202020204" pitchFamily="34" charset="0"/>
            </a:endParaRPr>
          </a:p>
        </p:txBody>
      </p:sp>
      <p:sp>
        <p:nvSpPr>
          <p:cNvPr id="183" name="AutoShape 3863"/>
          <p:cNvSpPr>
            <a:spLocks noChangeArrowheads="1"/>
          </p:cNvSpPr>
          <p:nvPr/>
        </p:nvSpPr>
        <p:spPr bwMode="auto">
          <a:xfrm>
            <a:off x="407895" y="38913409"/>
            <a:ext cx="12192299" cy="4056597"/>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Acknowledgement</a:t>
            </a:r>
          </a:p>
          <a:p>
            <a:pPr algn="just"/>
            <a:endParaRPr lang="en-GB" sz="2800" dirty="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Work supported by the Department of Energy, Laboratory Directed Research and Development Funding, under Contract No. DE-AC05-06OR23177.</a:t>
            </a:r>
            <a:endParaRPr lang="en-US"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13372079" y="35661600"/>
            <a:ext cx="8893315" cy="2934189"/>
          </a:xfrm>
          <a:prstGeom prst="rect">
            <a:avLst/>
          </a:prstGeom>
        </p:spPr>
      </p:pic>
      <p:pic>
        <p:nvPicPr>
          <p:cNvPr id="8" name="Picture 7"/>
          <p:cNvPicPr>
            <a:picLocks noChangeAspect="1"/>
          </p:cNvPicPr>
          <p:nvPr/>
        </p:nvPicPr>
        <p:blipFill>
          <a:blip r:embed="rId7"/>
          <a:stretch>
            <a:fillRect/>
          </a:stretch>
        </p:blipFill>
        <p:spPr>
          <a:xfrm>
            <a:off x="23936029" y="31828719"/>
            <a:ext cx="7531039" cy="6320485"/>
          </a:xfrm>
          <a:prstGeom prst="rect">
            <a:avLst/>
          </a:prstGeom>
        </p:spPr>
      </p:pic>
      <p:sp>
        <p:nvSpPr>
          <p:cNvPr id="192" name="TextBox 191"/>
          <p:cNvSpPr txBox="1"/>
          <p:nvPr/>
        </p:nvSpPr>
        <p:spPr>
          <a:xfrm>
            <a:off x="12801600" y="8899147"/>
            <a:ext cx="9850653" cy="600164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Magnetized electron cooling</a:t>
            </a:r>
            <a:endParaRPr lang="en-US" sz="3200" b="1"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Longitudinal magnetic field helps to compensate the repulsion of electrons by the space charge field, as well as an angular beam divergence. </a:t>
            </a:r>
            <a:endParaRPr lang="en-US"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Collision in magnetic field can be divided into two types:</a:t>
            </a:r>
          </a:p>
          <a:p>
            <a:pPr algn="just"/>
            <a:r>
              <a:rPr lang="en-US" sz="3200" dirty="0" smtClean="0">
                <a:latin typeface="Arial" panose="020B0604020202020204" pitchFamily="34" charset="0"/>
                <a:cs typeface="Arial" panose="020B0604020202020204" pitchFamily="34" charset="0"/>
              </a:rPr>
              <a:t>     1. Fast oscillation with effective interaction time           small compared to the electron </a:t>
            </a:r>
            <a:r>
              <a:rPr lang="en-US" sz="3200" dirty="0" err="1" smtClean="0">
                <a:latin typeface="Arial" panose="020B0604020202020204" pitchFamily="34" charset="0"/>
                <a:cs typeface="Arial" panose="020B0604020202020204" pitchFamily="34" charset="0"/>
              </a:rPr>
              <a:t>Larmor</a:t>
            </a:r>
            <a:r>
              <a:rPr lang="en-US" sz="3200" dirty="0" smtClean="0">
                <a:latin typeface="Arial" panose="020B0604020202020204" pitchFamily="34" charset="0"/>
                <a:cs typeface="Arial" panose="020B0604020202020204" pitchFamily="34" charset="0"/>
              </a:rPr>
              <a:t> period.</a:t>
            </a:r>
          </a:p>
          <a:p>
            <a:pPr algn="just"/>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2.  Adiabatic collision with </a:t>
            </a:r>
            <a:r>
              <a:rPr lang="en-US" sz="3200" dirty="0" err="1" smtClean="0">
                <a:latin typeface="Arial" panose="020B0604020202020204" pitchFamily="34" charset="0"/>
                <a:cs typeface="Arial" panose="020B0604020202020204" pitchFamily="34" charset="0"/>
              </a:rPr>
              <a:t>Larmor</a:t>
            </a:r>
            <a:r>
              <a:rPr lang="en-US" sz="3200" dirty="0" smtClean="0">
                <a:latin typeface="Arial" panose="020B0604020202020204" pitchFamily="34" charset="0"/>
                <a:cs typeface="Arial" panose="020B0604020202020204" pitchFamily="34" charset="0"/>
              </a:rPr>
              <a:t> circles.</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Contribution of the fast oscillations is the same as non-magnetized cooling. </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Friction force due to the adiabatic collision:</a:t>
            </a:r>
          </a:p>
        </p:txBody>
      </p:sp>
      <p:pic>
        <p:nvPicPr>
          <p:cNvPr id="10" name="Picture 9"/>
          <p:cNvPicPr>
            <a:picLocks noChangeAspect="1"/>
          </p:cNvPicPr>
          <p:nvPr/>
        </p:nvPicPr>
        <p:blipFill>
          <a:blip r:embed="rId8"/>
          <a:stretch>
            <a:fillRect/>
          </a:stretch>
        </p:blipFill>
        <p:spPr>
          <a:xfrm>
            <a:off x="14944117" y="14900790"/>
            <a:ext cx="5168250" cy="1936424"/>
          </a:xfrm>
          <a:prstGeom prst="rect">
            <a:avLst/>
          </a:prstGeom>
        </p:spPr>
      </p:pic>
      <mc:AlternateContent xmlns:mc="http://schemas.openxmlformats.org/markup-compatibility/2006">
        <mc:Choice xmlns:a14="http://schemas.microsoft.com/office/drawing/2010/main" Requires="a14">
          <p:sp>
            <p:nvSpPr>
              <p:cNvPr id="214" name="TextBox 213"/>
              <p:cNvSpPr txBox="1"/>
              <p:nvPr/>
            </p:nvSpPr>
            <p:spPr>
              <a:xfrm>
                <a:off x="22783800" y="5681882"/>
                <a:ext cx="9773899" cy="12469504"/>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Dispersive </a:t>
                </a:r>
                <a:r>
                  <a:rPr lang="en-US" sz="3200" b="1" dirty="0" smtClean="0">
                    <a:latin typeface="Arial" panose="020B0604020202020204" pitchFamily="34" charset="0"/>
                    <a:cs typeface="Arial" panose="020B0604020202020204" pitchFamily="34" charset="0"/>
                  </a:rPr>
                  <a:t>electron cooling</a:t>
                </a:r>
                <a:endParaRPr lang="en-US" sz="3200" b="1"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asymmetry in cooling rates can be corrected by introduction of the following measurements:</a:t>
                </a:r>
              </a:p>
              <a:p>
                <a:pPr algn="just"/>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1. split in average longitudinal velocity of ion beam to electron beam: </a:t>
                </a:r>
                <a14:m>
                  <m:oMath xmlns:m="http://schemas.openxmlformats.org/officeDocument/2006/math">
                    <m:r>
                      <a:rPr lang="en-US" sz="3200" b="0" i="1" smtClean="0">
                        <a:latin typeface="Cambria Math" panose="02040503050406030204" pitchFamily="18" charset="0"/>
                        <a:cs typeface="Arial" panose="020B0604020202020204" pitchFamily="34" charset="0"/>
                      </a:rPr>
                      <m:t>𝑓</m:t>
                    </m:r>
                    <m:d>
                      <m:dPr>
                        <m:ctrlPr>
                          <a:rPr lang="en-US" sz="3200" b="0" i="1" smtClean="0">
                            <a:latin typeface="Cambria Math" panose="02040503050406030204" pitchFamily="18" charset="0"/>
                            <a:cs typeface="Arial" panose="020B0604020202020204" pitchFamily="34" charset="0"/>
                          </a:rPr>
                        </m:ctrlPr>
                      </m:dPr>
                      <m:e>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𝑒</m:t>
                            </m:r>
                            <m:r>
                              <a:rPr lang="en-US" sz="3200" b="0" i="1" smtClean="0">
                                <a:latin typeface="Cambria Math" panose="02040503050406030204" pitchFamily="18" charset="0"/>
                                <a:cs typeface="Arial" panose="020B0604020202020204" pitchFamily="34" charset="0"/>
                              </a:rPr>
                              <m:t>∥</m:t>
                            </m:r>
                          </m:sub>
                        </m:sSub>
                      </m:e>
                    </m:d>
                    <m:r>
                      <a:rPr lang="en-US" sz="3200" b="0" i="1" smtClean="0">
                        <a:latin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1</m:t>
                        </m:r>
                      </m:num>
                      <m:den>
                        <m:rad>
                          <m:radPr>
                            <m:degHide m:val="on"/>
                            <m:ctrlPr>
                              <a:rPr lang="en-US" sz="3200" b="0" i="1" smtClean="0">
                                <a:latin typeface="Cambria Math" panose="02040503050406030204" pitchFamily="18" charset="0"/>
                                <a:cs typeface="Arial" panose="020B0604020202020204" pitchFamily="34" charset="0"/>
                              </a:rPr>
                            </m:ctrlPr>
                          </m:radPr>
                          <m:deg/>
                          <m:e>
                            <m:r>
                              <a:rPr lang="en-US" sz="3200" b="0" i="1" smtClean="0">
                                <a:latin typeface="Cambria Math" panose="02040503050406030204" pitchFamily="18" charset="0"/>
                                <a:cs typeface="Arial" panose="020B0604020202020204" pitchFamily="34" charset="0"/>
                              </a:rPr>
                              <m:t>2</m:t>
                            </m:r>
                            <m:r>
                              <a:rPr lang="en-US" sz="3200" b="0" i="1" smtClean="0">
                                <a:latin typeface="Cambria Math" panose="02040503050406030204" pitchFamily="18" charset="0"/>
                                <a:cs typeface="Arial" panose="020B0604020202020204" pitchFamily="34" charset="0"/>
                              </a:rPr>
                              <m:t>𝜋</m:t>
                            </m:r>
                          </m:e>
                        </m:rad>
                        <m:sSub>
                          <m:sSubPr>
                            <m:ctrlPr>
                              <a:rPr lang="en-US" sz="3200" b="0" i="1" smtClean="0">
                                <a:latin typeface="Cambria Math" panose="02040503050406030204" pitchFamily="18" charset="0"/>
                                <a:cs typeface="Arial" panose="020B0604020202020204" pitchFamily="34" charset="0"/>
                              </a:rPr>
                            </m:ctrlPr>
                          </m:sSubPr>
                          <m:e>
                            <m:r>
                              <m:rPr>
                                <m:sty m:val="p"/>
                              </m:rPr>
                              <a:rPr lang="en-US" sz="3200" b="0" i="0" smtClean="0">
                                <a:latin typeface="Cambria Math" panose="02040503050406030204" pitchFamily="18" charset="0"/>
                                <a:cs typeface="Arial" panose="020B0604020202020204" pitchFamily="34" charset="0"/>
                              </a:rPr>
                              <m:t>Δ</m:t>
                            </m:r>
                          </m:e>
                          <m:sub>
                            <m:r>
                              <a:rPr lang="en-US" sz="3200" b="0" i="1" smtClean="0">
                                <a:latin typeface="Cambria Math" panose="02040503050406030204" pitchFamily="18" charset="0"/>
                                <a:cs typeface="Arial" panose="020B0604020202020204" pitchFamily="34" charset="0"/>
                              </a:rPr>
                              <m:t>∥</m:t>
                            </m:r>
                          </m:sub>
                        </m:sSub>
                      </m:den>
                    </m:f>
                    <m:func>
                      <m:funcPr>
                        <m:ctrlPr>
                          <a:rPr lang="en-US" sz="3200" b="0" i="1" smtClean="0">
                            <a:latin typeface="Cambria Math" panose="02040503050406030204" pitchFamily="18" charset="0"/>
                            <a:cs typeface="Arial" panose="020B0604020202020204" pitchFamily="34" charset="0"/>
                          </a:rPr>
                        </m:ctrlPr>
                      </m:funcPr>
                      <m:fName>
                        <m:r>
                          <m:rPr>
                            <m:sty m:val="p"/>
                          </m:rPr>
                          <a:rPr lang="en-US" sz="3200" b="0" i="0" smtClean="0">
                            <a:latin typeface="Cambria Math" panose="02040503050406030204" pitchFamily="18" charset="0"/>
                            <a:cs typeface="Arial" panose="020B0604020202020204" pitchFamily="34" charset="0"/>
                          </a:rPr>
                          <m:t>exp</m:t>
                        </m:r>
                      </m:fName>
                      <m:e>
                        <m:r>
                          <a:rPr lang="en-US" sz="3200" b="0" i="1" smtClean="0">
                            <a:latin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cs typeface="Arial" panose="020B0604020202020204" pitchFamily="34" charset="0"/>
                              </a:rPr>
                            </m:ctrlPr>
                          </m:fPr>
                          <m:num>
                            <m:sSup>
                              <m:sSupPr>
                                <m:ctrlPr>
                                  <a:rPr lang="en-US" sz="3200" b="0" i="1" smtClean="0">
                                    <a:latin typeface="Cambria Math" panose="02040503050406030204" pitchFamily="18" charset="0"/>
                                    <a:cs typeface="Arial" panose="020B0604020202020204" pitchFamily="34" charset="0"/>
                                  </a:rPr>
                                </m:ctrlPr>
                              </m:sSupPr>
                              <m:e>
                                <m:d>
                                  <m:dPr>
                                    <m:ctrlPr>
                                      <a:rPr lang="en-US" sz="3200" b="0" i="1" smtClean="0">
                                        <a:latin typeface="Cambria Math" panose="02040503050406030204" pitchFamily="18" charset="0"/>
                                        <a:cs typeface="Arial" panose="020B0604020202020204" pitchFamily="34" charset="0"/>
                                      </a:rPr>
                                    </m:ctrlPr>
                                  </m:dPr>
                                  <m:e>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𝑒</m:t>
                                        </m:r>
                                        <m:r>
                                          <a:rPr lang="en-US" sz="3200" b="0" i="1" smtClean="0">
                                            <a:latin typeface="Cambria Math" panose="02040503050406030204" pitchFamily="18" charset="0"/>
                                            <a:cs typeface="Arial" panose="020B0604020202020204" pitchFamily="34" charset="0"/>
                                          </a:rPr>
                                          <m:t>∥</m:t>
                                        </m:r>
                                      </m:sub>
                                    </m:sSub>
                                    <m:r>
                                      <a:rPr lang="en-US" sz="3200" b="0" i="1" smtClean="0">
                                        <a:latin typeface="Cambria Math" panose="02040503050406030204" pitchFamily="18" charset="0"/>
                                        <a:cs typeface="Arial" panose="020B0604020202020204" pitchFamily="34" charset="0"/>
                                      </a:rPr>
                                      <m:t>−</m:t>
                                    </m:r>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0</m:t>
                                        </m:r>
                                      </m:sub>
                                    </m:sSub>
                                  </m:e>
                                </m:d>
                              </m:e>
                              <m:sup>
                                <m:r>
                                  <a:rPr lang="en-US" sz="3200" b="0" i="1" smtClean="0">
                                    <a:latin typeface="Cambria Math" panose="02040503050406030204" pitchFamily="18" charset="0"/>
                                    <a:cs typeface="Arial" panose="020B0604020202020204" pitchFamily="34" charset="0"/>
                                  </a:rPr>
                                  <m:t>2</m:t>
                                </m:r>
                              </m:sup>
                            </m:sSup>
                          </m:num>
                          <m:den>
                            <m:r>
                              <a:rPr lang="en-US" sz="3200" b="0" i="1" smtClean="0">
                                <a:latin typeface="Cambria Math" panose="02040503050406030204" pitchFamily="18" charset="0"/>
                                <a:cs typeface="Arial" panose="020B0604020202020204" pitchFamily="34" charset="0"/>
                              </a:rPr>
                              <m:t>2</m:t>
                            </m:r>
                            <m:sSub>
                              <m:sSubPr>
                                <m:ctrlPr>
                                  <a:rPr lang="en-US" sz="3200" b="0" i="0" smtClean="0">
                                    <a:latin typeface="Cambria Math" panose="02040503050406030204" pitchFamily="18" charset="0"/>
                                    <a:cs typeface="Arial" panose="020B0604020202020204" pitchFamily="34" charset="0"/>
                                  </a:rPr>
                                </m:ctrlPr>
                              </m:sSubPr>
                              <m:e>
                                <m:r>
                                  <m:rPr>
                                    <m:sty m:val="p"/>
                                  </m:rPr>
                                  <a:rPr lang="en-US" sz="3200" b="0" i="0" smtClean="0">
                                    <a:latin typeface="Cambria Math" panose="02040503050406030204" pitchFamily="18" charset="0"/>
                                    <a:cs typeface="Arial" panose="020B0604020202020204" pitchFamily="34" charset="0"/>
                                  </a:rPr>
                                  <m:t>Δ</m:t>
                                </m:r>
                              </m:e>
                              <m:sub>
                                <m:r>
                                  <a:rPr lang="en-US" sz="3200" b="0" i="1" smtClean="0">
                                    <a:latin typeface="Cambria Math" panose="02040503050406030204" pitchFamily="18" charset="0"/>
                                    <a:cs typeface="Arial" panose="020B0604020202020204" pitchFamily="34" charset="0"/>
                                  </a:rPr>
                                  <m:t>∥</m:t>
                                </m:r>
                              </m:sub>
                            </m:sSub>
                          </m:den>
                        </m:f>
                        <m:r>
                          <a:rPr lang="en-US" sz="3200" b="0" i="1" smtClean="0">
                            <a:latin typeface="Cambria Math" panose="02040503050406030204" pitchFamily="18" charset="0"/>
                            <a:cs typeface="Arial" panose="020B0604020202020204" pitchFamily="34" charset="0"/>
                          </a:rPr>
                          <m:t>]</m:t>
                        </m:r>
                      </m:e>
                    </m:func>
                  </m:oMath>
                </a14:m>
                <a:r>
                  <a:rPr lang="en-US" sz="3200" b="0" dirty="0" smtClean="0">
                    <a:latin typeface="Arial" panose="020B0604020202020204" pitchFamily="34" charset="0"/>
                    <a:cs typeface="Arial" panose="020B0604020202020204" pitchFamily="34" charset="0"/>
                  </a:rPr>
                  <a:t>,</a:t>
                </a:r>
              </a:p>
              <a:p>
                <a:pPr algn="just"/>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2. ion dispersion function in cooling section, plus</a:t>
                </a:r>
              </a:p>
              <a:p>
                <a:pPr algn="just"/>
                <a:r>
                  <a:rPr lang="en-US" sz="3200" b="0" dirty="0">
                    <a:latin typeface="Arial" panose="020B0604020202020204" pitchFamily="34" charset="0"/>
                    <a:cs typeface="Arial" panose="020B0604020202020204" pitchFamily="34" charset="0"/>
                  </a:rPr>
                  <a:t> </a:t>
                </a:r>
                <a:r>
                  <a:rPr lang="en-US" sz="3200" b="0" dirty="0" smtClean="0">
                    <a:latin typeface="Arial" panose="020B0604020202020204" pitchFamily="34" charset="0"/>
                    <a:cs typeface="Arial" panose="020B0604020202020204" pitchFamily="34" charset="0"/>
                  </a:rPr>
                  <a:t>    3. transverse space-gradient of the longitudinal friction force. </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Introduce the transverse gradient of the longitudinal friction force via the gradient of electron density as follow:</a:t>
                </a:r>
              </a:p>
              <a:p>
                <a:pPr marL="457200" indent="-457200" algn="jus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Dispersive contribution to cooling rate:</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Limit our conditions: </a:t>
                </a:r>
                <a14:m>
                  <m:oMath xmlns:m="http://schemas.openxmlformats.org/officeDocument/2006/math">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𝑥𝑎</m:t>
                        </m:r>
                      </m:sub>
                    </m:sSub>
                    <m:r>
                      <a:rPr lang="en-US" sz="3200" b="0" i="1" smtClean="0">
                        <a:latin typeface="Cambria Math" panose="02040503050406030204" pitchFamily="18" charset="0"/>
                        <a:cs typeface="Arial" panose="020B0604020202020204" pitchFamily="34" charset="0"/>
                      </a:rPr>
                      <m:t>,</m:t>
                    </m:r>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𝑦𝑎</m:t>
                        </m:r>
                      </m:sub>
                    </m:sSub>
                    <m:r>
                      <a:rPr lang="en-US" sz="3200" b="0" i="1" smtClean="0">
                        <a:latin typeface="Cambria Math" panose="02040503050406030204" pitchFamily="18" charset="0"/>
                        <a:cs typeface="Arial" panose="020B0604020202020204" pitchFamily="34" charset="0"/>
                      </a:rPr>
                      <m:t>≫|</m:t>
                    </m:r>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𝑈</m:t>
                        </m:r>
                      </m:e>
                      <m:sub>
                        <m:r>
                          <a:rPr lang="en-US" sz="3200" b="0" i="1" smtClean="0">
                            <a:latin typeface="Cambria Math" panose="02040503050406030204" pitchFamily="18" charset="0"/>
                            <a:cs typeface="Arial" panose="020B0604020202020204" pitchFamily="34" charset="0"/>
                          </a:rPr>
                          <m:t>∥</m:t>
                        </m:r>
                      </m:sub>
                    </m:sSub>
                    <m:r>
                      <a:rPr lang="en-US" sz="3200" b="0" i="1" smtClean="0">
                        <a:latin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 and </a:t>
                </a:r>
                <a14:m>
                  <m:oMath xmlns:m="http://schemas.openxmlformats.org/officeDocument/2006/math">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0</m:t>
                        </m:r>
                      </m:sub>
                    </m:sSub>
                    <m:r>
                      <a:rPr lang="en-US" sz="3200" b="0" i="1" smtClean="0">
                        <a:latin typeface="Cambria Math" panose="02040503050406030204" pitchFamily="18" charset="0"/>
                        <a:cs typeface="Arial" panose="020B0604020202020204" pitchFamily="34" charset="0"/>
                      </a:rPr>
                      <m:t>, </m:t>
                    </m:r>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m:t>
                        </m:r>
                        <m:r>
                          <a:rPr lang="en-US" sz="3200" b="0" i="1" smtClean="0">
                            <a:latin typeface="Cambria Math" panose="02040503050406030204" pitchFamily="18" charset="0"/>
                            <a:cs typeface="Arial" panose="020B0604020202020204" pitchFamily="34" charset="0"/>
                          </a:rPr>
                          <m:t>𝑎</m:t>
                        </m:r>
                      </m:sub>
                    </m:sSub>
                    <m:r>
                      <a:rPr lang="en-US" sz="3200" b="0" i="1" smtClean="0">
                        <a:latin typeface="Cambria Math" panose="02040503050406030204" pitchFamily="18" charset="0"/>
                        <a:cs typeface="Arial" panose="020B0604020202020204" pitchFamily="34" charset="0"/>
                      </a:rPr>
                      <m:t>≪</m:t>
                    </m:r>
                    <m:sSub>
                      <m:sSubPr>
                        <m:ctrlPr>
                          <a:rPr lang="en-US" sz="3200" b="0" i="1" smtClean="0">
                            <a:latin typeface="Cambria Math" panose="02040503050406030204" pitchFamily="18" charset="0"/>
                            <a:cs typeface="Arial" panose="020B0604020202020204" pitchFamily="34" charset="0"/>
                          </a:rPr>
                        </m:ctrlPr>
                      </m:sSubPr>
                      <m:e>
                        <m:r>
                          <m:rPr>
                            <m:sty m:val="p"/>
                          </m:rPr>
                          <a:rPr lang="en-US" sz="3200" b="0" i="0" smtClean="0">
                            <a:latin typeface="Cambria Math" panose="02040503050406030204" pitchFamily="18" charset="0"/>
                            <a:cs typeface="Arial" panose="020B0604020202020204" pitchFamily="34" charset="0"/>
                          </a:rPr>
                          <m:t>Δ</m:t>
                        </m:r>
                      </m:e>
                      <m:sub>
                        <m:r>
                          <a:rPr lang="en-US" sz="3200" b="0" i="1" smtClean="0">
                            <a:latin typeface="Cambria Math" panose="02040503050406030204" pitchFamily="18" charset="0"/>
                            <a:cs typeface="Arial" panose="020B0604020202020204" pitchFamily="34" charset="0"/>
                          </a:rPr>
                          <m:t>∥</m:t>
                        </m:r>
                      </m:sub>
                    </m:sSub>
                  </m:oMath>
                </a14:m>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The integration </a:t>
                </a:r>
                <a:r>
                  <a:rPr lang="en-US" sz="3200" dirty="0">
                    <a:latin typeface="Arial" panose="020B0604020202020204" pitchFamily="34" charset="0"/>
                    <a:cs typeface="Arial" panose="020B0604020202020204" pitchFamily="34" charset="0"/>
                  </a:rPr>
                  <a:t>over </a:t>
                </a:r>
                <a:r>
                  <a:rPr lang="en-US" sz="3200" dirty="0" err="1">
                    <a:latin typeface="Arial" panose="020B0604020202020204" pitchFamily="34" charset="0"/>
                    <a:cs typeface="Arial" panose="020B0604020202020204" pitchFamily="34" charset="0"/>
                  </a:rPr>
                  <a:t>betatron</a:t>
                </a:r>
                <a:r>
                  <a:rPr lang="en-US" sz="3200" dirty="0">
                    <a:latin typeface="Arial" panose="020B0604020202020204" pitchFamily="34" charset="0"/>
                    <a:cs typeface="Arial" panose="020B0604020202020204" pitchFamily="34" charset="0"/>
                  </a:rPr>
                  <a:t> phases is </a:t>
                </a:r>
                <a:r>
                  <a:rPr lang="en-US" sz="3200" dirty="0" smtClean="0">
                    <a:latin typeface="Arial" panose="020B0604020202020204" pitchFamily="34" charset="0"/>
                    <a:cs typeface="Arial" panose="020B0604020202020204" pitchFamily="34" charset="0"/>
                  </a:rPr>
                  <a:t>concentrated near </a:t>
                </a:r>
                <a14:m>
                  <m:oMath xmlns:m="http://schemas.openxmlformats.org/officeDocument/2006/math">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𝜓</m:t>
                        </m:r>
                      </m:e>
                      <m:sub>
                        <m:r>
                          <a:rPr lang="en-US" sz="3200" b="0" i="1" smtClean="0">
                            <a:latin typeface="Cambria Math" panose="02040503050406030204" pitchFamily="18" charset="0"/>
                            <a:cs typeface="Arial" panose="020B0604020202020204" pitchFamily="34" charset="0"/>
                          </a:rPr>
                          <m:t>𝑥</m:t>
                        </m:r>
                      </m:sub>
                    </m:sSub>
                    <m:r>
                      <a:rPr lang="en-US" sz="3200" b="0" i="1" smtClean="0">
                        <a:latin typeface="Cambria Math" panose="02040503050406030204" pitchFamily="18" charset="0"/>
                        <a:cs typeface="Arial" panose="020B0604020202020204" pitchFamily="34" charset="0"/>
                      </a:rPr>
                      <m:t>=</m:t>
                    </m:r>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𝜓</m:t>
                        </m:r>
                      </m:e>
                      <m:sub>
                        <m:r>
                          <a:rPr lang="en-US" sz="3200" b="0" i="1" smtClean="0">
                            <a:latin typeface="Cambria Math" panose="02040503050406030204" pitchFamily="18" charset="0"/>
                            <a:cs typeface="Arial" panose="020B0604020202020204" pitchFamily="34" charset="0"/>
                          </a:rPr>
                          <m:t>𝑦</m:t>
                        </m:r>
                      </m:sub>
                    </m:sSub>
                    <m:r>
                      <a:rPr lang="en-US" sz="3200" b="0" i="1" smtClean="0">
                        <a:latin typeface="Cambria Math" panose="02040503050406030204" pitchFamily="18" charset="0"/>
                        <a:cs typeface="Arial" panose="020B0604020202020204" pitchFamily="34" charset="0"/>
                      </a:rPr>
                      <m:t>=0</m:t>
                    </m:r>
                  </m:oMath>
                </a14:m>
                <a:r>
                  <a:rPr lang="en-US" sz="3200" dirty="0" smtClean="0">
                    <a:latin typeface="Arial" panose="020B0604020202020204" pitchFamily="34" charset="0"/>
                    <a:cs typeface="Arial" panose="020B0604020202020204" pitchFamily="34" charset="0"/>
                  </a:rPr>
                  <a:t>, it </a:t>
                </a:r>
                <a:r>
                  <a:rPr lang="en-US" sz="3200" dirty="0">
                    <a:latin typeface="Arial" panose="020B0604020202020204" pitchFamily="34" charset="0"/>
                    <a:cs typeface="Arial" panose="020B0604020202020204" pitchFamily="34" charset="0"/>
                  </a:rPr>
                  <a:t>is reduced to averaging over the electron velocities distribution and synchrotron oscillations of </a:t>
                </a:r>
                <a:r>
                  <a:rPr lang="en-US" sz="3200" dirty="0" smtClean="0">
                    <a:latin typeface="Arial" panose="020B0604020202020204" pitchFamily="34" charset="0"/>
                    <a:cs typeface="Arial" panose="020B0604020202020204" pitchFamily="34" charset="0"/>
                  </a:rPr>
                  <a:t>ions. Performing final averaging in asymptotic situations </a:t>
                </a:r>
                <a14:m>
                  <m:oMath xmlns:m="http://schemas.openxmlformats.org/officeDocument/2006/math">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0</m:t>
                        </m:r>
                      </m:sub>
                    </m:sSub>
                    <m:r>
                      <a:rPr lang="en-US" sz="3200" b="0" i="1" smtClean="0">
                        <a:latin typeface="Cambria Math" panose="02040503050406030204" pitchFamily="18" charset="0"/>
                        <a:cs typeface="Arial" panose="020B0604020202020204" pitchFamily="34" charset="0"/>
                      </a:rPr>
                      <m:t>,</m:t>
                    </m:r>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𝑣</m:t>
                        </m:r>
                      </m:e>
                      <m:sub>
                        <m:r>
                          <a:rPr lang="en-US" sz="3200" b="0" i="1" smtClean="0">
                            <a:latin typeface="Cambria Math" panose="02040503050406030204" pitchFamily="18" charset="0"/>
                            <a:cs typeface="Arial" panose="020B0604020202020204" pitchFamily="34" charset="0"/>
                          </a:rPr>
                          <m:t>∥</m:t>
                        </m:r>
                        <m:r>
                          <a:rPr lang="en-US" sz="3200" b="0" i="1" smtClean="0">
                            <a:latin typeface="Cambria Math" panose="02040503050406030204" pitchFamily="18" charset="0"/>
                            <a:cs typeface="Arial" panose="020B0604020202020204" pitchFamily="34" charset="0"/>
                          </a:rPr>
                          <m:t>𝑎</m:t>
                        </m:r>
                      </m:sub>
                    </m:sSub>
                    <m:r>
                      <a:rPr lang="en-US" sz="3200" b="0" i="1" smtClean="0">
                        <a:latin typeface="Cambria Math" panose="02040503050406030204" pitchFamily="18" charset="0"/>
                        <a:cs typeface="Arial" panose="020B0604020202020204" pitchFamily="34" charset="0"/>
                      </a:rPr>
                      <m:t>≪</m:t>
                    </m:r>
                    <m:sSub>
                      <m:sSubPr>
                        <m:ctrlPr>
                          <a:rPr lang="en-US" sz="3200" b="0" i="1" smtClean="0">
                            <a:latin typeface="Cambria Math" panose="02040503050406030204" pitchFamily="18" charset="0"/>
                            <a:cs typeface="Arial" panose="020B0604020202020204" pitchFamily="34" charset="0"/>
                          </a:rPr>
                        </m:ctrlPr>
                      </m:sSubPr>
                      <m:e>
                        <m:r>
                          <m:rPr>
                            <m:sty m:val="p"/>
                          </m:rPr>
                          <a:rPr lang="en-US" sz="3200" b="0" i="0" smtClean="0">
                            <a:latin typeface="Cambria Math" panose="02040503050406030204" pitchFamily="18" charset="0"/>
                            <a:cs typeface="Arial" panose="020B0604020202020204" pitchFamily="34" charset="0"/>
                          </a:rPr>
                          <m:t>Δ</m:t>
                        </m:r>
                      </m:e>
                      <m:sub>
                        <m:r>
                          <a:rPr lang="en-US" sz="3200" b="0" i="1" smtClean="0">
                            <a:latin typeface="Cambria Math" panose="02040503050406030204" pitchFamily="18" charset="0"/>
                            <a:cs typeface="Arial" panose="020B0604020202020204" pitchFamily="34" charset="0"/>
                          </a:rPr>
                          <m:t>∥</m:t>
                        </m:r>
                      </m:sub>
                    </m:sSub>
                  </m:oMath>
                </a14:m>
                <a:r>
                  <a:rPr lang="en-US" sz="3200" dirty="0" smtClean="0">
                    <a:latin typeface="Arial" panose="020B0604020202020204" pitchFamily="34" charset="0"/>
                    <a:cs typeface="Arial" panose="020B0604020202020204" pitchFamily="34" charset="0"/>
                  </a:rPr>
                  <a:t>, we obtain: </a:t>
                </a:r>
              </a:p>
              <a:p>
                <a:pPr marL="457200" indent="-457200" algn="just">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p:txBody>
          </p:sp>
        </mc:Choice>
        <mc:Fallback>
          <p:sp>
            <p:nvSpPr>
              <p:cNvPr id="214" name="TextBox 213"/>
              <p:cNvSpPr txBox="1">
                <a:spLocks noRot="1" noChangeAspect="1" noMove="1" noResize="1" noEditPoints="1" noAdjustHandles="1" noChangeArrowheads="1" noChangeShapeType="1" noTextEdit="1"/>
              </p:cNvSpPr>
              <p:nvPr/>
            </p:nvSpPr>
            <p:spPr>
              <a:xfrm>
                <a:off x="22783800" y="5681882"/>
                <a:ext cx="9773899" cy="12469504"/>
              </a:xfrm>
              <a:prstGeom prst="rect">
                <a:avLst/>
              </a:prstGeom>
              <a:blipFill>
                <a:blip r:embed="rId9"/>
                <a:stretch>
                  <a:fillRect l="-1622" t="-635" r="-1560"/>
                </a:stretch>
              </a:blipFill>
            </p:spPr>
            <p:txBody>
              <a:bodyPr/>
              <a:lstStyle/>
              <a:p>
                <a:r>
                  <a:rPr lang="en-US">
                    <a:noFill/>
                  </a:rPr>
                  <a:t> </a:t>
                </a:r>
              </a:p>
            </p:txBody>
          </p:sp>
        </mc:Fallback>
      </mc:AlternateContent>
      <p:sp>
        <p:nvSpPr>
          <p:cNvPr id="215" name="TextBox 214"/>
          <p:cNvSpPr txBox="1"/>
          <p:nvPr/>
        </p:nvSpPr>
        <p:spPr>
          <a:xfrm>
            <a:off x="12820650" y="16892016"/>
            <a:ext cx="9850653" cy="206210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Electron cooling rate</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Calculat</a:t>
            </a:r>
            <a:r>
              <a:rPr lang="en-US" sz="3200" dirty="0" smtClean="0">
                <a:latin typeface="Arial" panose="020B0604020202020204" pitchFamily="34" charset="0"/>
                <a:cs typeface="Arial" panose="020B0604020202020204" pitchFamily="34" charset="0"/>
              </a:rPr>
              <a:t>e the cooling rate of a focused beam in a ring, averaging over the </a:t>
            </a:r>
            <a:r>
              <a:rPr lang="en-US" sz="3200" dirty="0" err="1" smtClean="0">
                <a:latin typeface="Arial" panose="020B0604020202020204" pitchFamily="34" charset="0"/>
                <a:cs typeface="Arial" panose="020B0604020202020204" pitchFamily="34" charset="0"/>
              </a:rPr>
              <a:t>betatron</a:t>
            </a:r>
            <a:r>
              <a:rPr lang="en-US" sz="3200" dirty="0" smtClean="0">
                <a:latin typeface="Arial" panose="020B0604020202020204" pitchFamily="34" charset="0"/>
                <a:cs typeface="Arial" panose="020B0604020202020204" pitchFamily="34" charset="0"/>
              </a:rPr>
              <a:t> oscillation, as follows: </a:t>
            </a:r>
            <a:endParaRPr lang="en-US" sz="3200" dirty="0" smtClean="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stretch>
            <a:fillRect/>
          </a:stretch>
        </p:blipFill>
        <p:spPr>
          <a:xfrm>
            <a:off x="24079200" y="11658600"/>
            <a:ext cx="7924801" cy="751236"/>
          </a:xfrm>
          <a:prstGeom prst="rect">
            <a:avLst/>
          </a:prstGeom>
        </p:spPr>
      </p:pic>
      <p:pic>
        <p:nvPicPr>
          <p:cNvPr id="14" name="Picture 13"/>
          <p:cNvPicPr>
            <a:picLocks noChangeAspect="1"/>
          </p:cNvPicPr>
          <p:nvPr/>
        </p:nvPicPr>
        <p:blipFill>
          <a:blip r:embed="rId11"/>
          <a:stretch>
            <a:fillRect/>
          </a:stretch>
        </p:blipFill>
        <p:spPr>
          <a:xfrm>
            <a:off x="25603200" y="12998650"/>
            <a:ext cx="4785874" cy="991668"/>
          </a:xfrm>
          <a:prstGeom prst="rect">
            <a:avLst/>
          </a:prstGeom>
        </p:spPr>
      </p:pic>
      <p:pic>
        <p:nvPicPr>
          <p:cNvPr id="16" name="Picture 15"/>
          <p:cNvPicPr>
            <a:picLocks noChangeAspect="1"/>
          </p:cNvPicPr>
          <p:nvPr/>
        </p:nvPicPr>
        <p:blipFill>
          <a:blip r:embed="rId12"/>
          <a:stretch>
            <a:fillRect/>
          </a:stretch>
        </p:blipFill>
        <p:spPr>
          <a:xfrm>
            <a:off x="23255400" y="17875664"/>
            <a:ext cx="8767651" cy="3035477"/>
          </a:xfrm>
          <a:prstGeom prst="rect">
            <a:avLst/>
          </a:prstGeom>
        </p:spPr>
      </p:pic>
      <p:sp>
        <p:nvSpPr>
          <p:cNvPr id="216" name="TextBox 215"/>
          <p:cNvSpPr txBox="1"/>
          <p:nvPr/>
        </p:nvSpPr>
        <p:spPr>
          <a:xfrm>
            <a:off x="12877801" y="23307621"/>
            <a:ext cx="9601200" cy="3539430"/>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Cooling during collision (CM energy 44.7 GeV)</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Proton beam parameters at the cooler in table 1. </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Cooler and electron beam parameters in table 2. </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Expansion rate without dispersion and coupling in table 3. </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horizontal IBS </a:t>
            </a:r>
            <a:r>
              <a:rPr lang="en-US" altLang="zh-CN" sz="3200" dirty="0" smtClean="0">
                <a:latin typeface="Arial" panose="020B0604020202020204" pitchFamily="34" charset="0"/>
                <a:cs typeface="Arial" panose="020B0604020202020204" pitchFamily="34" charset="0"/>
              </a:rPr>
              <a:t>exceeds cooling. </a:t>
            </a:r>
          </a:p>
          <a:p>
            <a:pPr marL="457200" indent="-457200" algn="just">
              <a:buFont typeface="Arial" panose="020B0604020202020204" pitchFamily="34" charset="0"/>
              <a:buChar char="•"/>
            </a:pPr>
            <a:r>
              <a:rPr lang="en-US" altLang="zh-CN" sz="3200" dirty="0" smtClean="0">
                <a:latin typeface="Arial" panose="020B0604020202020204" pitchFamily="34" charset="0"/>
                <a:cs typeface="Arial" panose="020B0604020202020204" pitchFamily="34" charset="0"/>
              </a:rPr>
              <a:t>Extra cooling in the other two directions. </a:t>
            </a:r>
            <a:r>
              <a:rPr lang="en-US" altLang="zh-CN"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3"/>
          <a:stretch>
            <a:fillRect/>
          </a:stretch>
        </p:blipFill>
        <p:spPr>
          <a:xfrm>
            <a:off x="13725335" y="18854541"/>
            <a:ext cx="8891086" cy="3035002"/>
          </a:xfrm>
          <a:prstGeom prst="rect">
            <a:avLst/>
          </a:prstGeom>
        </p:spPr>
      </p:pic>
      <p:sp>
        <p:nvSpPr>
          <p:cNvPr id="217" name="TextBox 216"/>
          <p:cNvSpPr txBox="1"/>
          <p:nvPr/>
        </p:nvSpPr>
        <p:spPr>
          <a:xfrm>
            <a:off x="22783800" y="23307621"/>
            <a:ext cx="9601200" cy="5509200"/>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Redistribute cooling and IBS</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Introducing dispersion at the cooler helps to (1) transfer extra longitudinal cooling to the transverse direction and (2) prevent overcooling in longitudinal direction.  </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Transverse coupling redistributes IBS to the vertical direction.</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For example, a proton beam with slightly reduced current (82%), dispersion </a:t>
            </a:r>
            <a:r>
              <a:rPr lang="en-US" sz="3200" dirty="0">
                <a:latin typeface="Arial" panose="020B0604020202020204" pitchFamily="34" charset="0"/>
                <a:cs typeface="Arial" panose="020B0604020202020204" pitchFamily="34" charset="0"/>
              </a:rPr>
              <a:t>(1.8/0.3 m)</a:t>
            </a:r>
            <a:r>
              <a:rPr lang="en-US" sz="3200" dirty="0" smtClean="0">
                <a:latin typeface="Arial" panose="020B0604020202020204" pitchFamily="34" charset="0"/>
                <a:cs typeface="Arial" panose="020B0604020202020204" pitchFamily="34" charset="0"/>
              </a:rPr>
              <a:t> and coupling</a:t>
            </a:r>
            <a:r>
              <a:rPr lang="en-US" sz="3200" dirty="0">
                <a:latin typeface="Arial" panose="020B0604020202020204" pitchFamily="34" charset="0"/>
                <a:cs typeface="Arial" panose="020B0604020202020204" pitchFamily="34" charset="0"/>
              </a:rPr>
              <a:t> (40%) </a:t>
            </a:r>
            <a:r>
              <a:rPr lang="en-US" sz="3200" dirty="0" smtClean="0">
                <a:latin typeface="Arial" panose="020B0604020202020204" pitchFamily="34" charset="0"/>
                <a:cs typeface="Arial" panose="020B0604020202020204" pitchFamily="34" charset="0"/>
              </a:rPr>
              <a:t>is cooled in all directions (table 4). Emittance is maintained during collision (Fig. 3).</a:t>
            </a:r>
          </a:p>
        </p:txBody>
      </p:sp>
      <p:sp>
        <p:nvSpPr>
          <p:cNvPr id="218" name="TextBox 217"/>
          <p:cNvSpPr txBox="1"/>
          <p:nvPr/>
        </p:nvSpPr>
        <p:spPr>
          <a:xfrm>
            <a:off x="23850488" y="38134124"/>
            <a:ext cx="838200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Fig. </a:t>
            </a:r>
            <a:r>
              <a:rPr lang="en-US" sz="2400" dirty="0" smtClean="0">
                <a:latin typeface="Arial" panose="020B0604020202020204" pitchFamily="34" charset="0"/>
                <a:cs typeface="Arial" panose="020B0604020202020204" pitchFamily="34" charset="0"/>
              </a:rPr>
              <a:t>3 Cooling during collision with dispersion &amp; coupling.</a:t>
            </a:r>
            <a:endParaRPr lang="en-US" sz="24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4"/>
          <a:stretch>
            <a:fillRect/>
          </a:stretch>
        </p:blipFill>
        <p:spPr>
          <a:xfrm>
            <a:off x="23255400" y="28777643"/>
            <a:ext cx="9090316" cy="3051075"/>
          </a:xfrm>
          <a:prstGeom prst="rect">
            <a:avLst/>
          </a:prstGeom>
        </p:spPr>
      </p:pic>
      <p:pic>
        <p:nvPicPr>
          <p:cNvPr id="22" name="Picture 21"/>
          <p:cNvPicPr>
            <a:picLocks noChangeAspect="1"/>
          </p:cNvPicPr>
          <p:nvPr/>
        </p:nvPicPr>
        <p:blipFill>
          <a:blip r:embed="rId15"/>
          <a:stretch>
            <a:fillRect/>
          </a:stretch>
        </p:blipFill>
        <p:spPr>
          <a:xfrm>
            <a:off x="13359356" y="26946214"/>
            <a:ext cx="8906038" cy="4395437"/>
          </a:xfrm>
          <a:prstGeom prst="rect">
            <a:avLst/>
          </a:prstGeom>
        </p:spPr>
      </p:pic>
      <p:pic>
        <p:nvPicPr>
          <p:cNvPr id="24" name="Picture 23"/>
          <p:cNvPicPr>
            <a:picLocks noChangeAspect="1"/>
          </p:cNvPicPr>
          <p:nvPr/>
        </p:nvPicPr>
        <p:blipFill>
          <a:blip r:embed="rId16"/>
          <a:stretch>
            <a:fillRect/>
          </a:stretch>
        </p:blipFill>
        <p:spPr>
          <a:xfrm>
            <a:off x="13360998" y="31318200"/>
            <a:ext cx="8904395" cy="4384886"/>
          </a:xfrm>
          <a:prstGeom prst="rect">
            <a:avLst/>
          </a:prstGeom>
        </p:spPr>
      </p:pic>
    </p:spTree>
    <p:extLst>
      <p:ext uri="{BB962C8B-B14F-4D97-AF65-F5344CB8AC3E}">
        <p14:creationId xmlns:p14="http://schemas.microsoft.com/office/powerpoint/2010/main" val="770581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20994</TotalTime>
  <Words>932</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宋体</vt:lpstr>
      <vt:lpstr>Arial</vt:lpstr>
      <vt:lpstr>Calibri</vt:lpstr>
      <vt:lpstr>Cambria Math</vt:lpstr>
      <vt:lpstr>Office Theme</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 Zhang</dc:creator>
  <cp:lastModifiedBy>He Zhang</cp:lastModifiedBy>
  <cp:revision>430</cp:revision>
  <dcterms:created xsi:type="dcterms:W3CDTF">2013-09-24T14:45:30Z</dcterms:created>
  <dcterms:modified xsi:type="dcterms:W3CDTF">2018-04-26T16:13:10Z</dcterms:modified>
</cp:coreProperties>
</file>