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591" autoAdjust="0"/>
  </p:normalViewPr>
  <p:slideViewPr>
    <p:cSldViewPr>
      <p:cViewPr>
        <p:scale>
          <a:sx n="50" d="100"/>
          <a:sy n="50" d="100"/>
        </p:scale>
        <p:origin x="174" y="-8982"/>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0A541-B929-4D0F-A439-4DA2D92E0FF0}" type="datetimeFigureOut">
              <a:rPr lang="en-US" smtClean="0"/>
              <a:t>4/26/2018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A1CBD-A91A-463C-8AC7-8AF1F71B2EBD}" type="slidenum">
              <a:rPr lang="en-US" smtClean="0"/>
              <a:t>‹#›</a:t>
            </a:fld>
            <a:endParaRPr lang="en-US"/>
          </a:p>
        </p:txBody>
      </p:sp>
    </p:spTree>
    <p:extLst>
      <p:ext uri="{BB962C8B-B14F-4D97-AF65-F5344CB8AC3E}">
        <p14:creationId xmlns:p14="http://schemas.microsoft.com/office/powerpoint/2010/main" val="275442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A1CBD-A91A-463C-8AC7-8AF1F71B2EBD}" type="slidenum">
              <a:rPr lang="en-US" smtClean="0"/>
              <a:t>1</a:t>
            </a:fld>
            <a:endParaRPr lang="en-US"/>
          </a:p>
        </p:txBody>
      </p:sp>
    </p:spTree>
    <p:extLst>
      <p:ext uri="{BB962C8B-B14F-4D97-AF65-F5344CB8AC3E}">
        <p14:creationId xmlns:p14="http://schemas.microsoft.com/office/powerpoint/2010/main" val="330853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5879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3890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8432800"/>
            <a:ext cx="106110407"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97635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9974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967"/>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D30F7-A1C9-47AA-966F-EDA71E1BDAC1}"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75227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337415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1"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D30F7-A1C9-47AA-966F-EDA71E1BDAC1}"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23857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D30F7-A1C9-47AA-966F-EDA71E1BDAC1}"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69981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D30F7-A1C9-47AA-966F-EDA71E1BDAC1}"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146886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40469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D30F7-A1C9-47AA-966F-EDA71E1BDAC1}"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7FB7-F834-477A-BE7C-0F16419D5D7C}" type="slidenum">
              <a:rPr lang="en-US" smtClean="0"/>
              <a:t>‹#›</a:t>
            </a:fld>
            <a:endParaRPr lang="en-US"/>
          </a:p>
        </p:txBody>
      </p:sp>
    </p:spTree>
    <p:extLst>
      <p:ext uri="{BB962C8B-B14F-4D97-AF65-F5344CB8AC3E}">
        <p14:creationId xmlns:p14="http://schemas.microsoft.com/office/powerpoint/2010/main" val="4914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4"/>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97D30F7-A1C9-47AA-966F-EDA71E1BDAC1}" type="datetimeFigureOut">
              <a:rPr lang="en-US" smtClean="0"/>
              <a:t>4/26/2018</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8B47FB7-F834-477A-BE7C-0F16419D5D7C}" type="slidenum">
              <a:rPr lang="en-US" smtClean="0"/>
              <a:t>‹#›</a:t>
            </a:fld>
            <a:endParaRPr lang="en-US"/>
          </a:p>
        </p:txBody>
      </p:sp>
    </p:spTree>
    <p:extLst>
      <p:ext uri="{BB962C8B-B14F-4D97-AF65-F5344CB8AC3E}">
        <p14:creationId xmlns:p14="http://schemas.microsoft.com/office/powerpoint/2010/main" val="115345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1.wmf"/><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hyperlink" Target="https://beta.sirepo.com/#/jspec"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github.com/zhanghe9704/electroncooling"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54"/>
          <p:cNvSpPr>
            <a:spLocks noChangeArrowheads="1"/>
          </p:cNvSpPr>
          <p:nvPr/>
        </p:nvSpPr>
        <p:spPr bwMode="auto">
          <a:xfrm>
            <a:off x="360496" y="3896666"/>
            <a:ext cx="32346899" cy="39547800"/>
          </a:xfrm>
          <a:prstGeom prst="roundRect">
            <a:avLst>
              <a:gd name="adj" fmla="val 1949"/>
            </a:avLst>
          </a:prstGeom>
          <a:solidFill>
            <a:srgbClr val="000080"/>
          </a:solidFill>
          <a:ln w="9525">
            <a:noFill/>
            <a:round/>
            <a:headEnd/>
            <a:tailEnd/>
          </a:ln>
        </p:spPr>
        <p:txBody>
          <a:bodyPr wrap="none" anchor="ctr"/>
          <a:lstStyle/>
          <a:p>
            <a:pPr algn="ctr"/>
            <a:endParaRPr lang="en-US" b="1"/>
          </a:p>
        </p:txBody>
      </p:sp>
      <p:sp>
        <p:nvSpPr>
          <p:cNvPr id="41" name="AutoShape 3863"/>
          <p:cNvSpPr>
            <a:spLocks noChangeArrowheads="1"/>
          </p:cNvSpPr>
          <p:nvPr/>
        </p:nvSpPr>
        <p:spPr bwMode="auto">
          <a:xfrm>
            <a:off x="12726090" y="16001735"/>
            <a:ext cx="19790471" cy="10591800"/>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Simulation for Proton Beam Cooling</a:t>
            </a:r>
          </a:p>
        </p:txBody>
      </p:sp>
      <p:sp>
        <p:nvSpPr>
          <p:cNvPr id="6" name="TextBox 5"/>
          <p:cNvSpPr txBox="1"/>
          <p:nvPr/>
        </p:nvSpPr>
        <p:spPr>
          <a:xfrm>
            <a:off x="285751" y="467067"/>
            <a:ext cx="32496391" cy="2677656"/>
          </a:xfrm>
          <a:prstGeom prst="rect">
            <a:avLst/>
          </a:prstGeom>
          <a:noFill/>
        </p:spPr>
        <p:txBody>
          <a:bodyPr wrap="square" rtlCol="0">
            <a:spAutoFit/>
          </a:bodyPr>
          <a:lstStyle/>
          <a:p>
            <a:pPr algn="ctr"/>
            <a:r>
              <a:rPr lang="en-US" sz="8800" b="1" dirty="0" smtClean="0">
                <a:solidFill>
                  <a:srgbClr val="FF0000"/>
                </a:solidFill>
              </a:rPr>
              <a:t>MULTI-STAGE ELECTRON COOLING SCHEME FOR JLEIC</a:t>
            </a:r>
            <a:endParaRPr lang="en-US" sz="8800" b="1" dirty="0" smtClean="0">
              <a:solidFill>
                <a:srgbClr val="FF0000"/>
              </a:solidFill>
              <a:latin typeface="Arial" panose="020B0604020202020204" pitchFamily="34" charset="0"/>
              <a:cs typeface="Arial" panose="020B0604020202020204" pitchFamily="34" charset="0"/>
            </a:endParaRPr>
          </a:p>
          <a:p>
            <a:pPr algn="ctr"/>
            <a:r>
              <a:rPr lang="en-US" sz="4000" b="1" dirty="0" smtClean="0">
                <a:solidFill>
                  <a:srgbClr val="000099"/>
                </a:solidFill>
                <a:latin typeface="Arial" panose="020B0604020202020204" pitchFamily="34" charset="0"/>
                <a:cs typeface="Arial" panose="020B0604020202020204" pitchFamily="34" charset="0"/>
              </a:rPr>
              <a:t>H. Zhang, Y. Zhang, </a:t>
            </a:r>
            <a:r>
              <a:rPr lang="en-US" sz="4000" b="1" dirty="0" err="1" smtClean="0">
                <a:solidFill>
                  <a:srgbClr val="000099"/>
                </a:solidFill>
                <a:latin typeface="Arial" panose="020B0604020202020204" pitchFamily="34" charset="0"/>
                <a:cs typeface="Arial" panose="020B0604020202020204" pitchFamily="34" charset="0"/>
              </a:rPr>
              <a:t>Ya</a:t>
            </a:r>
            <a:r>
              <a:rPr lang="en-US" sz="4000" b="1" dirty="0" smtClean="0">
                <a:solidFill>
                  <a:srgbClr val="000099"/>
                </a:solidFill>
                <a:latin typeface="Arial" panose="020B0604020202020204" pitchFamily="34" charset="0"/>
                <a:cs typeface="Arial" panose="020B0604020202020204" pitchFamily="34" charset="0"/>
              </a:rPr>
              <a:t>. </a:t>
            </a:r>
            <a:r>
              <a:rPr lang="en-US" sz="4000" b="1" dirty="0" err="1" smtClean="0">
                <a:solidFill>
                  <a:srgbClr val="000099"/>
                </a:solidFill>
                <a:latin typeface="Arial" panose="020B0604020202020204" pitchFamily="34" charset="0"/>
                <a:cs typeface="Arial" panose="020B0604020202020204" pitchFamily="34" charset="0"/>
              </a:rPr>
              <a:t>Derbenev</a:t>
            </a:r>
            <a:r>
              <a:rPr lang="en-US" sz="4000" b="1" dirty="0" smtClean="0">
                <a:solidFill>
                  <a:srgbClr val="000099"/>
                </a:solidFill>
                <a:latin typeface="Arial" panose="020B0604020202020204" pitchFamily="34" charset="0"/>
                <a:cs typeface="Arial" panose="020B0604020202020204" pitchFamily="34" charset="0"/>
              </a:rPr>
              <a:t>, S. Benson, </a:t>
            </a:r>
            <a:r>
              <a:rPr lang="en-US" sz="4000" b="1" dirty="0">
                <a:solidFill>
                  <a:srgbClr val="000099"/>
                </a:solidFill>
                <a:latin typeface="Arial" panose="020B0604020202020204" pitchFamily="34" charset="0"/>
                <a:cs typeface="Arial" panose="020B0604020202020204" pitchFamily="34" charset="0"/>
              </a:rPr>
              <a:t>Y. </a:t>
            </a:r>
            <a:r>
              <a:rPr lang="en-US" sz="4000" b="1" dirty="0" smtClean="0">
                <a:solidFill>
                  <a:srgbClr val="000099"/>
                </a:solidFill>
                <a:latin typeface="Arial" panose="020B0604020202020204" pitchFamily="34" charset="0"/>
                <a:cs typeface="Arial" panose="020B0604020202020204" pitchFamily="34" charset="0"/>
              </a:rPr>
              <a:t>Roblin</a:t>
            </a:r>
            <a:endParaRPr lang="en-US" sz="4000" b="1" baseline="30000" dirty="0" smtClean="0">
              <a:solidFill>
                <a:srgbClr val="000099"/>
              </a:solidFill>
              <a:latin typeface="Arial" panose="020B0604020202020204" pitchFamily="34" charset="0"/>
              <a:cs typeface="Arial" panose="020B0604020202020204" pitchFamily="34" charset="0"/>
            </a:endParaRPr>
          </a:p>
          <a:p>
            <a:pPr algn="ctr"/>
            <a:r>
              <a:rPr lang="en-US" sz="4000" b="1" dirty="0" smtClean="0">
                <a:solidFill>
                  <a:srgbClr val="000099"/>
                </a:solidFill>
                <a:latin typeface="Arial" panose="020B0604020202020204" pitchFamily="34" charset="0"/>
                <a:cs typeface="Arial" panose="020B0604020202020204" pitchFamily="34" charset="0"/>
              </a:rPr>
              <a:t> Jefferson Lab, Newport News, VA 23606, USA</a:t>
            </a:r>
            <a:endParaRPr lang="en-US" sz="4000" b="1" dirty="0">
              <a:solidFill>
                <a:srgbClr val="000099"/>
              </a:solidFill>
              <a:latin typeface="Arial" panose="020B0604020202020204" pitchFamily="34" charset="0"/>
              <a:cs typeface="Arial" panose="020B0604020202020204" pitchFamily="34" charset="0"/>
            </a:endParaRPr>
          </a:p>
        </p:txBody>
      </p:sp>
      <p:sp>
        <p:nvSpPr>
          <p:cNvPr id="7" name="AutoShape 3863"/>
          <p:cNvSpPr>
            <a:spLocks noChangeArrowheads="1"/>
          </p:cNvSpPr>
          <p:nvPr/>
        </p:nvSpPr>
        <p:spPr bwMode="auto">
          <a:xfrm>
            <a:off x="523887" y="4169366"/>
            <a:ext cx="12113036" cy="6879634"/>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Abstract</a:t>
            </a:r>
          </a:p>
          <a:p>
            <a:pPr algn="just"/>
            <a:endParaRPr lang="en-GB" sz="2800" dirty="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JLEIC is the future electron ion collider under design at Jefferson Lab, which will provide a luminosity up to 10</a:t>
            </a:r>
            <a:r>
              <a:rPr lang="en-US" sz="2800" baseline="30000" dirty="0">
                <a:latin typeface="Arial" panose="020B0604020202020204" pitchFamily="34" charset="0"/>
                <a:cs typeface="Arial" panose="020B0604020202020204" pitchFamily="34" charset="0"/>
              </a:rPr>
              <a:t>34</a:t>
            </a:r>
            <a:r>
              <a:rPr lang="en-US" sz="2800" dirty="0">
                <a:latin typeface="Arial" panose="020B0604020202020204" pitchFamily="34" charset="0"/>
                <a:cs typeface="Arial" panose="020B0604020202020204" pitchFamily="34" charset="0"/>
              </a:rPr>
              <a:t> 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s</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Electron cooling is essential for JLEIC to overcome the </a:t>
            </a:r>
            <a:r>
              <a:rPr lang="en-US" sz="2800" dirty="0" err="1">
                <a:latin typeface="Arial" panose="020B0604020202020204" pitchFamily="34" charset="0"/>
                <a:cs typeface="Arial" panose="020B0604020202020204" pitchFamily="34" charset="0"/>
              </a:rPr>
              <a:t>intrabeam</a:t>
            </a:r>
            <a:r>
              <a:rPr lang="en-US" sz="2800" dirty="0">
                <a:latin typeface="Arial" panose="020B0604020202020204" pitchFamily="34" charset="0"/>
                <a:cs typeface="Arial" panose="020B0604020202020204" pitchFamily="34" charset="0"/>
              </a:rPr>
              <a:t> scattering effect, reduce the ion beam emittance and thus achieve the high luminosity. The cooling time is approximately in proportion to the square of the energy and the 6D emittance. To avoid the difficulty of cooling the ion beam with large emittance at high energy, a multi-stage cooing scheme was designed for JLEIC. The ion beam was cooled at the low energy to reduce the emittance. Then it was ramped up to the collision energy. During the collision, electron cooling is implemented to maintain the emittance and the luminosity. Simulations for proton beam and lead ion beam at various stages are presented in this paper.</a:t>
            </a:r>
            <a:endParaRPr lang="en-US" dirty="0">
              <a:latin typeface="Arial" pitchFamily="34" charset="0"/>
              <a:cs typeface="Arial" pitchFamily="34" charset="0"/>
            </a:endParaRPr>
          </a:p>
        </p:txBody>
      </p:sp>
      <p:sp>
        <p:nvSpPr>
          <p:cNvPr id="13" name="AutoShape 3863"/>
          <p:cNvSpPr>
            <a:spLocks noChangeArrowheads="1"/>
          </p:cNvSpPr>
          <p:nvPr/>
        </p:nvSpPr>
        <p:spPr bwMode="auto">
          <a:xfrm>
            <a:off x="12801600" y="41772766"/>
            <a:ext cx="19702453" cy="1454292"/>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just"/>
            <a:r>
              <a:rPr lang="en-US" sz="2800" dirty="0" smtClean="0">
                <a:cs typeface="Arial" panose="020B0604020202020204" pitchFamily="34" charset="0"/>
              </a:rPr>
              <a:t>   </a:t>
            </a:r>
            <a:r>
              <a:rPr lang="en-US" sz="2800" dirty="0" smtClean="0">
                <a:latin typeface="Arial" panose="020B0604020202020204" pitchFamily="34" charset="0"/>
                <a:cs typeface="Arial" panose="020B0604020202020204" pitchFamily="34" charset="0"/>
              </a:rPr>
              <a:t>Work </a:t>
            </a:r>
            <a:r>
              <a:rPr lang="en-US" sz="2800" dirty="0">
                <a:latin typeface="Arial" panose="020B0604020202020204" pitchFamily="34" charset="0"/>
                <a:cs typeface="Arial" panose="020B0604020202020204" pitchFamily="34" charset="0"/>
              </a:rPr>
              <a:t>supported by the Department of Energy, Laboratory Directed Research and Development Funding, under Contract No. </a:t>
            </a:r>
            <a:r>
              <a:rPr lang="en-US" sz="2800" dirty="0" smtClean="0">
                <a:latin typeface="Arial" panose="020B0604020202020204" pitchFamily="34" charset="0"/>
                <a:cs typeface="Arial" panose="020B0604020202020204" pitchFamily="34" charset="0"/>
              </a:rPr>
              <a:t>DE-AC05-06OR23177.</a:t>
            </a:r>
            <a:endParaRPr lang="en-US" sz="3200" dirty="0">
              <a:latin typeface="Arial" panose="020B0604020202020204" pitchFamily="34" charset="0"/>
              <a:cs typeface="Arial" panose="020B0604020202020204" pitchFamily="34" charset="0"/>
            </a:endParaRPr>
          </a:p>
          <a:p>
            <a:pPr algn="just"/>
            <a:endParaRPr lang="en-US" sz="4800" b="1" dirty="0">
              <a:latin typeface="Arial" pitchFamily="34" charset="0"/>
              <a:cs typeface="Arial" pitchFamily="34" charset="0"/>
            </a:endParaRPr>
          </a:p>
        </p:txBody>
      </p:sp>
      <p:sp>
        <p:nvSpPr>
          <p:cNvPr id="18" name="TextBox 17"/>
          <p:cNvSpPr txBox="1"/>
          <p:nvPr/>
        </p:nvSpPr>
        <p:spPr>
          <a:xfrm>
            <a:off x="704863" y="33245081"/>
            <a:ext cx="184731" cy="1415772"/>
          </a:xfrm>
          <a:prstGeom prst="rect">
            <a:avLst/>
          </a:prstGeom>
          <a:noFill/>
        </p:spPr>
        <p:txBody>
          <a:bodyPr wrap="none" rtlCol="0">
            <a:spAutoFit/>
          </a:bodyPr>
          <a:lstStyle/>
          <a:p>
            <a:endParaRPr lang="en-US"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2191912"/>
            <a:ext cx="6664037" cy="1704754"/>
          </a:xfrm>
          <a:prstGeom prst="rect">
            <a:avLst/>
          </a:prstGeom>
        </p:spPr>
      </p:pic>
      <p:sp>
        <p:nvSpPr>
          <p:cNvPr id="311" name="AutoShape 3863"/>
          <p:cNvSpPr>
            <a:spLocks noChangeArrowheads="1"/>
          </p:cNvSpPr>
          <p:nvPr/>
        </p:nvSpPr>
        <p:spPr bwMode="auto">
          <a:xfrm>
            <a:off x="489542" y="30496956"/>
            <a:ext cx="12107262" cy="12730102"/>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endParaRPr lang="en-US" sz="4800" b="1" dirty="0" smtClean="0">
              <a:latin typeface="Arial" pitchFamily="34" charset="0"/>
              <a:cs typeface="Arial" pitchFamily="34" charset="0"/>
            </a:endParaRPr>
          </a:p>
        </p:txBody>
      </p:sp>
      <p:sp>
        <p:nvSpPr>
          <p:cNvPr id="315" name="AutoShape 3863"/>
          <p:cNvSpPr>
            <a:spLocks noChangeArrowheads="1"/>
          </p:cNvSpPr>
          <p:nvPr/>
        </p:nvSpPr>
        <p:spPr bwMode="auto">
          <a:xfrm>
            <a:off x="12801600" y="4191442"/>
            <a:ext cx="19742572" cy="11537416"/>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smtClean="0">
                <a:latin typeface="Arial" pitchFamily="34" charset="0"/>
                <a:cs typeface="Arial" pitchFamily="34" charset="0"/>
              </a:rPr>
              <a:t>Multi-Stage Cooling Scheme</a:t>
            </a:r>
            <a:endParaRPr lang="en-US" sz="4800" b="1"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2" name="AutoShape 3863"/>
              <p:cNvSpPr>
                <a:spLocks noChangeArrowheads="1"/>
              </p:cNvSpPr>
              <p:nvPr/>
            </p:nvSpPr>
            <p:spPr bwMode="auto">
              <a:xfrm>
                <a:off x="432435" y="11482850"/>
                <a:ext cx="12129690" cy="18796698"/>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anose="020B0604020202020204" pitchFamily="34" charset="0"/>
                    <a:cs typeface="Arial" panose="020B0604020202020204" pitchFamily="34" charset="0"/>
                  </a:rPr>
                  <a:t>Introduction</a:t>
                </a:r>
              </a:p>
              <a:p>
                <a:endParaRPr lang="en-US" sz="2800"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JLab Electron Ion Collider (JLEIC):</a:t>
                </a:r>
              </a:p>
              <a:p>
                <a:pPr algn="just"/>
                <a:r>
                  <a:rPr lang="en-US" sz="2800" dirty="0" smtClean="0">
                    <a:latin typeface="Arial" panose="020B0604020202020204" pitchFamily="34" charset="0"/>
                    <a:cs typeface="Arial" panose="020B0604020202020204" pitchFamily="34" charset="0"/>
                  </a:rPr>
                  <a:t>    In </a:t>
                </a:r>
                <a:r>
                  <a:rPr lang="en-US" sz="2800" dirty="0">
                    <a:latin typeface="Arial" panose="020B0604020202020204" pitchFamily="34" charset="0"/>
                    <a:cs typeface="Arial" panose="020B0604020202020204" pitchFamily="34" charset="0"/>
                  </a:rPr>
                  <a:t>the current baseline design, JLEIC can deliver a </a:t>
                </a:r>
                <a:r>
                  <a:rPr lang="en-US" sz="2800" dirty="0" smtClean="0">
                    <a:latin typeface="Arial" panose="020B0604020202020204" pitchFamily="34" charset="0"/>
                    <a:cs typeface="Arial" panose="020B0604020202020204" pitchFamily="34" charset="0"/>
                  </a:rPr>
                  <a:t>luminosity </a:t>
                </a:r>
                <a:r>
                  <a:rPr lang="en-US" sz="2800" dirty="0">
                    <a:latin typeface="Arial" panose="020B0604020202020204" pitchFamily="34" charset="0"/>
                    <a:cs typeface="Arial" panose="020B0604020202020204" pitchFamily="34" charset="0"/>
                  </a:rPr>
                  <a:t>up to </a:t>
                </a:r>
                <a:r>
                  <a:rPr lang="en-US" sz="2800" dirty="0" smtClean="0">
                    <a:latin typeface="Arial" panose="020B0604020202020204" pitchFamily="34" charset="0"/>
                    <a:cs typeface="Arial" panose="020B0604020202020204" pitchFamily="34" charset="0"/>
                  </a:rPr>
                  <a:t>4.6</a:t>
                </a:r>
                <a14:m>
                  <m:oMath xmlns:m="http://schemas.openxmlformats.org/officeDocument/2006/math">
                    <m:r>
                      <a:rPr lang="en-US" sz="2800" b="0" i="1" smtClean="0">
                        <a:latin typeface="Cambria Math" panose="02040503050406030204" pitchFamily="18" charset="0"/>
                        <a:cs typeface="Arial" panose="020B0604020202020204" pitchFamily="34" charset="0"/>
                      </a:rPr>
                      <m:t>×</m:t>
                    </m:r>
                  </m:oMath>
                </a14:m>
                <a:r>
                  <a:rPr lang="en-US" sz="2800" dirty="0" smtClean="0">
                    <a:latin typeface="Arial" panose="020B0604020202020204" pitchFamily="34" charset="0"/>
                    <a:cs typeface="Arial" panose="020B0604020202020204" pitchFamily="34" charset="0"/>
                  </a:rPr>
                  <a:t>10</a:t>
                </a:r>
                <a:r>
                  <a:rPr lang="en-US" sz="2800" baseline="300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s</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with a full-acceptance detector </a:t>
                </a:r>
                <a:r>
                  <a:rPr lang="en-US" sz="2800" dirty="0" smtClean="0">
                    <a:latin typeface="Arial" panose="020B0604020202020204" pitchFamily="34" charset="0"/>
                    <a:cs typeface="Arial" panose="020B0604020202020204" pitchFamily="34" charset="0"/>
                  </a:rPr>
                  <a:t>at </a:t>
                </a:r>
                <a:r>
                  <a:rPr lang="en-US" sz="2800" dirty="0">
                    <a:latin typeface="Arial" panose="020B0604020202020204" pitchFamily="34" charset="0"/>
                    <a:cs typeface="Arial" panose="020B0604020202020204" pitchFamily="34" charset="0"/>
                  </a:rPr>
                  <a:t>the medium center-of-mass energy of approximately 45 GeV.  The luminosity is proposed to be above 10</a:t>
                </a:r>
                <a:r>
                  <a:rPr lang="en-US" sz="2800" baseline="30000" dirty="0">
                    <a:latin typeface="Arial" panose="020B0604020202020204" pitchFamily="34" charset="0"/>
                    <a:cs typeface="Arial" panose="020B0604020202020204" pitchFamily="34" charset="0"/>
                  </a:rPr>
                  <a:t>34</a:t>
                </a:r>
                <a:r>
                  <a:rPr lang="en-US" sz="2800" dirty="0">
                    <a:latin typeface="Arial" panose="020B0604020202020204" pitchFamily="34" charset="0"/>
                    <a:cs typeface="Arial" panose="020B0604020202020204" pitchFamily="34" charset="0"/>
                  </a:rPr>
                  <a:t> 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s</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in future upgrade. JLEIC offers an electron energy up to 11 GeV, a proton energy up to 100 GeV, and corresponding energies per nucleon for heavy ions with the same magnetic rigidity. </a:t>
                </a:r>
                <a:endParaRPr lang="en-US" sz="2800"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Coolers on JLEIC:</a:t>
                </a:r>
              </a:p>
              <a:p>
                <a:pPr marL="514350" indent="-51435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Electron cooling is essential to reduce the ion beam emittance, to compensate the intrabeam scattering (IBS) effect and to maintain the high luminosity during cooling. </a:t>
                </a:r>
              </a:p>
              <a:p>
                <a:pPr marL="514350" indent="-51435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Three coolers on JLEIC:</a:t>
                </a:r>
              </a:p>
              <a:p>
                <a:pPr marL="514350" indent="-514350" algn="just">
                  <a:buFont typeface="+mj-lt"/>
                  <a:buAutoNum type="arabicPeriod"/>
                </a:pPr>
                <a:r>
                  <a:rPr lang="en-US" sz="2800" dirty="0" smtClean="0">
                    <a:latin typeface="Arial" panose="020B0604020202020204" pitchFamily="34" charset="0"/>
                    <a:cs typeface="Arial" panose="020B0604020202020204" pitchFamily="34" charset="0"/>
                  </a:rPr>
                  <a:t>Low energy DC cooler in booster for heavy ion accumulation.</a:t>
                </a:r>
              </a:p>
              <a:p>
                <a:pPr marL="514350" indent="-514350" algn="just">
                  <a:buFont typeface="+mj-lt"/>
                  <a:buAutoNum type="arabicPeriod"/>
                </a:pPr>
                <a:r>
                  <a:rPr lang="en-US" sz="2800" dirty="0" smtClean="0">
                    <a:latin typeface="Arial" panose="020B0604020202020204" pitchFamily="34" charset="0"/>
                    <a:cs typeface="Arial" panose="020B0604020202020204" pitchFamily="34" charset="0"/>
                  </a:rPr>
                  <a:t>DC cooler in collider ring to reduce the normalized emittance before accelerating the ion beams to collision energy.</a:t>
                </a:r>
              </a:p>
              <a:p>
                <a:pPr marL="514350" indent="-514350" algn="just">
                  <a:buFont typeface="+mj-lt"/>
                  <a:buAutoNum type="arabicPeriod"/>
                </a:pPr>
                <a:r>
                  <a:rPr lang="en-US" sz="2800" dirty="0" smtClean="0">
                    <a:latin typeface="Arial" panose="020B0604020202020204" pitchFamily="34" charset="0"/>
                    <a:cs typeface="Arial" panose="020B0604020202020204" pitchFamily="34" charset="0"/>
                  </a:rPr>
                  <a:t>ERL based bunched beam cooler in collider ring for emittance/luminosity maintenance during collision.</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High energy (up to 55 MeV) bunched electron beam will be implemented to cool the ion beam in the collider ring. An energy-recovery-</a:t>
                </a:r>
                <a:r>
                  <a:rPr lang="en-US" sz="2800" dirty="0" err="1" smtClean="0">
                    <a:latin typeface="Arial" panose="020B0604020202020204" pitchFamily="34" charset="0"/>
                    <a:cs typeface="Arial" panose="020B0604020202020204" pitchFamily="34" charset="0"/>
                  </a:rPr>
                  <a:t>linac</a:t>
                </a:r>
                <a:r>
                  <a:rPr lang="en-US" sz="2800" dirty="0" smtClean="0">
                    <a:latin typeface="Arial" panose="020B0604020202020204" pitchFamily="34" charset="0"/>
                    <a:cs typeface="Arial" panose="020B0604020202020204" pitchFamily="34" charset="0"/>
                  </a:rPr>
                  <a:t> (ERL) based electron cooler has been proposed in the baseline design. A circulator ring will be deployed for future luminosity upgrade.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algn="ctr"/>
                <a:r>
                  <a:rPr lang="en-US" sz="4800" b="1" dirty="0" smtClean="0">
                    <a:latin typeface="Arial" panose="020B0604020202020204" pitchFamily="34" charset="0"/>
                    <a:cs typeface="Arial" panose="020B0604020202020204" pitchFamily="34" charset="0"/>
                  </a:rPr>
                  <a:t>Simulation Code Development</a:t>
                </a:r>
                <a:endParaRPr lang="en-US" sz="4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Formulas </a:t>
                </a:r>
                <a:r>
                  <a:rPr lang="en-US" sz="2800" b="1" dirty="0">
                    <a:latin typeface="Arial" panose="020B0604020202020204" pitchFamily="34" charset="0"/>
                    <a:cs typeface="Arial" panose="020B0604020202020204" pitchFamily="34" charset="0"/>
                  </a:rPr>
                  <a:t>and models implemented:</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IBS: Martini model (no vertical disper</a:t>
                </a:r>
                <a:r>
                  <a:rPr lang="en-US" altLang="zh-CN" sz="2800"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ion lattice)</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Friction force: </a:t>
                </a:r>
                <a:r>
                  <a:rPr lang="en-US" sz="2800" dirty="0" err="1">
                    <a:latin typeface="Arial" panose="020B0604020202020204" pitchFamily="34" charset="0"/>
                    <a:cs typeface="Arial" panose="020B0604020202020204" pitchFamily="34" charset="0"/>
                  </a:rPr>
                  <a:t>Parkhomchuk</a:t>
                </a:r>
                <a:r>
                  <a:rPr lang="en-US" sz="2800" dirty="0">
                    <a:latin typeface="Arial" panose="020B0604020202020204" pitchFamily="34" charset="0"/>
                    <a:cs typeface="Arial" panose="020B0604020202020204" pitchFamily="34" charset="0"/>
                  </a:rPr>
                  <a:t> formula (magnetized cooling)</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Cooling rate: single particle model, Monte Carlo model</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Cooling dynamics: Simulate the evolution of the macroscopic beam parameters, e.g. emittance, momentum spread, during the electron cooling </a:t>
                </a:r>
                <a:r>
                  <a:rPr lang="en-US" sz="2800" dirty="0" smtClean="0">
                    <a:latin typeface="Arial" panose="020B0604020202020204" pitchFamily="34" charset="0"/>
                    <a:cs typeface="Arial" panose="020B0604020202020204" pitchFamily="34" charset="0"/>
                  </a:rPr>
                  <a:t>process</a:t>
                </a:r>
                <a:endParaRPr lang="en-US" sz="2800" b="1" dirty="0" smtClean="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Thoroughly benchmarked with BETACOOL</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new code is benchmarked with BETACOOL for various scenarios with different energy, cooling mode, and simulation mode. The two codes agree very well. </a:t>
                </a:r>
                <a:endParaRPr lang="en-US" sz="2800"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Significant improvement in efficiency</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new code is above10 times faster than BETACOOL for typical electron cooling simulations for JLEIC</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133 seconds for DC cooling and IBS for JLEIC booster ring  (800 MeV p</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(BETACOOL 2060 seconds)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30.7 second </a:t>
                </a:r>
                <a:r>
                  <a:rPr lang="en-US" sz="2800" dirty="0" smtClean="0">
                    <a:latin typeface="Arial" panose="020B0604020202020204" pitchFamily="34" charset="0"/>
                    <a:cs typeface="Arial" panose="020B0604020202020204" pitchFamily="34" charset="0"/>
                  </a:rPr>
                  <a:t> for Bunched cooling and IBS for JLEIC collider ring (100 GeV p</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(BETACOOL 422 second) </a:t>
                </a:r>
              </a:p>
              <a:p>
                <a:pPr algn="just"/>
                <a:r>
                  <a:rPr lang="en-US" sz="2800" b="1" dirty="0" smtClean="0">
                    <a:latin typeface="Arial" panose="020B0604020202020204" pitchFamily="34" charset="0"/>
                    <a:cs typeface="Arial" panose="020B0604020202020204" pitchFamily="34" charset="0"/>
                  </a:rPr>
                  <a:t>Code and tutorial is available online. </a:t>
                </a:r>
                <a:endParaRPr lang="en-US" sz="2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hlinkClick r:id="rId4"/>
                  </a:rPr>
                  <a:t>https://</a:t>
                </a:r>
                <a:r>
                  <a:rPr lang="en-US" sz="2800" dirty="0" smtClean="0">
                    <a:latin typeface="Arial" panose="020B0604020202020204" pitchFamily="34" charset="0"/>
                    <a:cs typeface="Arial" panose="020B0604020202020204" pitchFamily="34" charset="0"/>
                    <a:hlinkClick r:id="rId4"/>
                  </a:rPr>
                  <a:t>github.com/zhanghe9704/electroncooling</a:t>
                </a:r>
                <a:endParaRPr lang="en-US" sz="2800" dirty="0" smtClean="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GUI and cloud service </a:t>
                </a:r>
                <a:endParaRPr lang="en-US" sz="2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Developed by </a:t>
                </a:r>
                <a:r>
                  <a:rPr lang="en-US" sz="2800" dirty="0" err="1" smtClean="0">
                    <a:latin typeface="Arial" panose="020B0604020202020204" pitchFamily="34" charset="0"/>
                    <a:cs typeface="Arial" panose="020B0604020202020204" pitchFamily="34" charset="0"/>
                  </a:rPr>
                  <a:t>Radiasoft</a:t>
                </a:r>
                <a:r>
                  <a:rPr lang="en-US" sz="2800" dirty="0" smtClean="0">
                    <a:latin typeface="Arial" panose="020B0604020202020204" pitchFamily="34" charset="0"/>
                    <a:cs typeface="Arial" panose="020B0604020202020204" pitchFamily="34" charset="0"/>
                  </a:rPr>
                  <a:t> LLC</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Easy to setup and share your simulation</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Real-time visualization of results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hlinkClick r:id="rId5"/>
                  </a:rPr>
                  <a:t>https://beta.sirepo.com/#/jspec</a:t>
                </a:r>
                <a:endParaRPr lang="en-US" sz="2800" dirty="0" smtClean="0">
                  <a:latin typeface="Arial" panose="020B0604020202020204" pitchFamily="34" charset="0"/>
                  <a:cs typeface="Arial" panose="020B0604020202020204" pitchFamily="34" charset="0"/>
                </a:endParaRPr>
              </a:p>
            </p:txBody>
          </p:sp>
        </mc:Choice>
        <mc:Fallback xmlns="">
          <p:sp>
            <p:nvSpPr>
              <p:cNvPr id="442" name="AutoShape 3863"/>
              <p:cNvSpPr>
                <a:spLocks noRot="1" noChangeAspect="1" noMove="1" noResize="1" noEditPoints="1" noAdjustHandles="1" noChangeArrowheads="1" noChangeShapeType="1" noTextEdit="1"/>
              </p:cNvSpPr>
              <p:nvPr/>
            </p:nvSpPr>
            <p:spPr bwMode="auto">
              <a:xfrm>
                <a:off x="432435" y="11482850"/>
                <a:ext cx="12129690" cy="18796698"/>
              </a:xfrm>
              <a:prstGeom prst="roundRect">
                <a:avLst>
                  <a:gd name="adj" fmla="val 5954"/>
                </a:avLst>
              </a:prstGeom>
              <a:blipFill>
                <a:blip r:embed="rId7"/>
                <a:stretch>
                  <a:fillRect b="-67487"/>
                </a:stretch>
              </a:blipFill>
              <a:ln w="28575">
                <a:solidFill>
                  <a:schemeClr val="bg2"/>
                </a:solidFill>
                <a:round/>
                <a:headEnd/>
                <a:tailEnd/>
              </a:ln>
            </p:spPr>
            <p:txBody>
              <a:bodyPr/>
              <a:lstStyle/>
              <a:p>
                <a:r>
                  <a:rPr lang="en-US">
                    <a:noFill/>
                  </a:rPr>
                  <a:t> </a:t>
                </a:r>
              </a:p>
            </p:txBody>
          </p:sp>
        </mc:Fallback>
      </mc:AlternateContent>
      <p:grpSp>
        <p:nvGrpSpPr>
          <p:cNvPr id="43" name="Group 135"/>
          <p:cNvGrpSpPr>
            <a:grpSpLocks/>
          </p:cNvGrpSpPr>
          <p:nvPr/>
        </p:nvGrpSpPr>
        <p:grpSpPr bwMode="auto">
          <a:xfrm>
            <a:off x="4800600" y="25448550"/>
            <a:ext cx="6608896" cy="4099841"/>
            <a:chOff x="1096084" y="600005"/>
            <a:chExt cx="7213594" cy="4346020"/>
          </a:xfrm>
        </p:grpSpPr>
        <p:sp>
          <p:nvSpPr>
            <p:cNvPr id="46" name="Line 118"/>
            <p:cNvSpPr>
              <a:spLocks noChangeShapeType="1"/>
            </p:cNvSpPr>
            <p:nvPr/>
          </p:nvSpPr>
          <p:spPr bwMode="auto">
            <a:xfrm>
              <a:off x="2637067" y="4345848"/>
              <a:ext cx="923487" cy="7847"/>
            </a:xfrm>
            <a:prstGeom prst="line">
              <a:avLst/>
            </a:prstGeom>
            <a:noFill/>
            <a:ln w="38100">
              <a:solidFill>
                <a:schemeClr val="tx1"/>
              </a:solidFill>
              <a:round/>
              <a:headEnd/>
              <a:tailEnd/>
            </a:ln>
          </p:spPr>
          <p:txBody>
            <a:bodyPr/>
            <a:lstStyle/>
            <a:p>
              <a:endParaRPr lang="en-US" sz="1400" b="1"/>
            </a:p>
          </p:txBody>
        </p:sp>
        <p:sp>
          <p:nvSpPr>
            <p:cNvPr id="47" name="Rectangle 3"/>
            <p:cNvSpPr>
              <a:spLocks noChangeArrowheads="1"/>
            </p:cNvSpPr>
            <p:nvPr/>
          </p:nvSpPr>
          <p:spPr bwMode="auto">
            <a:xfrm>
              <a:off x="2706793" y="1495533"/>
              <a:ext cx="3505200" cy="373201"/>
            </a:xfrm>
            <a:prstGeom prst="rect">
              <a:avLst/>
            </a:prstGeom>
            <a:solidFill>
              <a:srgbClr val="FFFF66"/>
            </a:solidFill>
            <a:ln w="12700">
              <a:solidFill>
                <a:schemeClr val="tx1"/>
              </a:solidFill>
              <a:prstDash val="dash"/>
              <a:miter lim="800000"/>
              <a:headEnd/>
              <a:tailEnd/>
            </a:ln>
          </p:spPr>
          <p:txBody>
            <a:bodyPr wrap="none" anchor="ctr"/>
            <a:lstStyle/>
            <a:p>
              <a:endParaRPr lang="en-US" sz="1400" b="1">
                <a:latin typeface="Arial" charset="0"/>
                <a:cs typeface="Arial" charset="0"/>
              </a:endParaRPr>
            </a:p>
          </p:txBody>
        </p:sp>
        <p:sp>
          <p:nvSpPr>
            <p:cNvPr id="48" name="Line 4"/>
            <p:cNvSpPr>
              <a:spLocks noChangeShapeType="1"/>
            </p:cNvSpPr>
            <p:nvPr/>
          </p:nvSpPr>
          <p:spPr bwMode="auto">
            <a:xfrm>
              <a:off x="4594860" y="3661831"/>
              <a:ext cx="2209800" cy="0"/>
            </a:xfrm>
            <a:prstGeom prst="line">
              <a:avLst/>
            </a:prstGeom>
            <a:noFill/>
            <a:ln w="38100">
              <a:solidFill>
                <a:srgbClr val="00B050"/>
              </a:solidFill>
              <a:round/>
              <a:headEnd/>
              <a:tailEnd/>
            </a:ln>
          </p:spPr>
          <p:txBody>
            <a:bodyPr/>
            <a:lstStyle/>
            <a:p>
              <a:endParaRPr lang="en-US" sz="1400" b="1"/>
            </a:p>
          </p:txBody>
        </p:sp>
        <p:sp>
          <p:nvSpPr>
            <p:cNvPr id="54" name="Arc 5"/>
            <p:cNvSpPr>
              <a:spLocks/>
            </p:cNvSpPr>
            <p:nvPr/>
          </p:nvSpPr>
          <p:spPr bwMode="auto">
            <a:xfrm flipH="1">
              <a:off x="1148927" y="1682133"/>
              <a:ext cx="1071033" cy="1026303"/>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endParaRPr lang="en-US" sz="1400" b="1"/>
            </a:p>
          </p:txBody>
        </p:sp>
        <p:sp>
          <p:nvSpPr>
            <p:cNvPr id="59" name="Arc 6"/>
            <p:cNvSpPr>
              <a:spLocks/>
            </p:cNvSpPr>
            <p:nvPr/>
          </p:nvSpPr>
          <p:spPr bwMode="auto">
            <a:xfrm flipH="1" flipV="1">
              <a:off x="1148926" y="2615136"/>
              <a:ext cx="1083733" cy="1046695"/>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type="triangle" w="med" len="med"/>
              <a:tailEnd/>
            </a:ln>
          </p:spPr>
          <p:txBody>
            <a:bodyPr wrap="none" anchor="ctr"/>
            <a:lstStyle/>
            <a:p>
              <a:endParaRPr lang="en-US" sz="1400" b="1"/>
            </a:p>
          </p:txBody>
        </p:sp>
        <p:sp>
          <p:nvSpPr>
            <p:cNvPr id="60" name="Arc 7"/>
            <p:cNvSpPr>
              <a:spLocks/>
            </p:cNvSpPr>
            <p:nvPr/>
          </p:nvSpPr>
          <p:spPr bwMode="auto">
            <a:xfrm>
              <a:off x="6698827" y="1682133"/>
              <a:ext cx="1071033" cy="1026303"/>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a:ln>
          </p:spPr>
          <p:txBody>
            <a:bodyPr wrap="none" anchor="ctr"/>
            <a:lstStyle/>
            <a:p>
              <a:endParaRPr lang="en-US" sz="1400" b="1"/>
            </a:p>
          </p:txBody>
        </p:sp>
        <p:sp>
          <p:nvSpPr>
            <p:cNvPr id="62" name="Arc 8"/>
            <p:cNvSpPr>
              <a:spLocks/>
            </p:cNvSpPr>
            <p:nvPr/>
          </p:nvSpPr>
          <p:spPr bwMode="auto">
            <a:xfrm flipV="1">
              <a:off x="6728460" y="2615136"/>
              <a:ext cx="1041400" cy="1046695"/>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endParaRPr lang="en-US" sz="1400" b="1"/>
            </a:p>
          </p:txBody>
        </p:sp>
        <p:sp>
          <p:nvSpPr>
            <p:cNvPr id="64" name="Line 10"/>
            <p:cNvSpPr>
              <a:spLocks noChangeShapeType="1"/>
            </p:cNvSpPr>
            <p:nvPr/>
          </p:nvSpPr>
          <p:spPr bwMode="auto">
            <a:xfrm flipH="1">
              <a:off x="7283027" y="1682133"/>
              <a:ext cx="681567" cy="0"/>
            </a:xfrm>
            <a:prstGeom prst="line">
              <a:avLst/>
            </a:prstGeom>
            <a:noFill/>
            <a:ln w="38100">
              <a:solidFill>
                <a:schemeClr val="tx1"/>
              </a:solidFill>
              <a:round/>
              <a:headEnd/>
              <a:tailEnd type="triangle" w="med" len="med"/>
            </a:ln>
          </p:spPr>
          <p:txBody>
            <a:bodyPr/>
            <a:lstStyle/>
            <a:p>
              <a:endParaRPr lang="en-US" sz="1400" b="1"/>
            </a:p>
          </p:txBody>
        </p:sp>
        <p:sp>
          <p:nvSpPr>
            <p:cNvPr id="65" name="Line 11"/>
            <p:cNvSpPr>
              <a:spLocks noChangeShapeType="1"/>
            </p:cNvSpPr>
            <p:nvPr/>
          </p:nvSpPr>
          <p:spPr bwMode="auto">
            <a:xfrm flipH="1">
              <a:off x="1294553" y="1682133"/>
              <a:ext cx="681567" cy="0"/>
            </a:xfrm>
            <a:prstGeom prst="line">
              <a:avLst/>
            </a:prstGeom>
            <a:noFill/>
            <a:ln w="38100">
              <a:solidFill>
                <a:schemeClr val="tx1"/>
              </a:solidFill>
              <a:round/>
              <a:headEnd/>
              <a:tailEnd type="triangle" w="med" len="med"/>
            </a:ln>
          </p:spPr>
          <p:txBody>
            <a:bodyPr/>
            <a:lstStyle/>
            <a:p>
              <a:endParaRPr lang="en-US" sz="1400" b="1"/>
            </a:p>
          </p:txBody>
        </p:sp>
        <p:sp>
          <p:nvSpPr>
            <p:cNvPr id="74" name="Line 12"/>
            <p:cNvSpPr>
              <a:spLocks noChangeShapeType="1"/>
            </p:cNvSpPr>
            <p:nvPr/>
          </p:nvSpPr>
          <p:spPr bwMode="auto">
            <a:xfrm flipH="1">
              <a:off x="4069927" y="1588833"/>
              <a:ext cx="681567" cy="0"/>
            </a:xfrm>
            <a:prstGeom prst="line">
              <a:avLst/>
            </a:prstGeom>
            <a:noFill/>
            <a:ln w="25400">
              <a:solidFill>
                <a:schemeClr val="tx1"/>
              </a:solidFill>
              <a:round/>
              <a:headEnd/>
              <a:tailEnd type="triangle" w="med" len="med"/>
            </a:ln>
          </p:spPr>
          <p:txBody>
            <a:bodyPr/>
            <a:lstStyle/>
            <a:p>
              <a:endParaRPr lang="en-US" sz="1400" b="1"/>
            </a:p>
          </p:txBody>
        </p:sp>
        <p:sp>
          <p:nvSpPr>
            <p:cNvPr id="75" name="Line 13"/>
            <p:cNvSpPr>
              <a:spLocks noChangeShapeType="1"/>
            </p:cNvSpPr>
            <p:nvPr/>
          </p:nvSpPr>
          <p:spPr bwMode="auto">
            <a:xfrm flipH="1">
              <a:off x="4069927" y="1775434"/>
              <a:ext cx="681567" cy="0"/>
            </a:xfrm>
            <a:prstGeom prst="line">
              <a:avLst/>
            </a:prstGeom>
            <a:noFill/>
            <a:ln w="25400">
              <a:solidFill>
                <a:schemeClr val="tx1"/>
              </a:solidFill>
              <a:round/>
              <a:headEnd/>
              <a:tailEnd type="triangle" w="med" len="med"/>
            </a:ln>
          </p:spPr>
          <p:txBody>
            <a:bodyPr/>
            <a:lstStyle/>
            <a:p>
              <a:endParaRPr lang="en-US" sz="1400" b="1"/>
            </a:p>
          </p:txBody>
        </p:sp>
        <p:sp>
          <p:nvSpPr>
            <p:cNvPr id="76" name="Line 14"/>
            <p:cNvSpPr>
              <a:spLocks noChangeShapeType="1"/>
            </p:cNvSpPr>
            <p:nvPr/>
          </p:nvSpPr>
          <p:spPr bwMode="auto">
            <a:xfrm>
              <a:off x="2846493" y="3661831"/>
              <a:ext cx="681567" cy="0"/>
            </a:xfrm>
            <a:prstGeom prst="line">
              <a:avLst/>
            </a:prstGeom>
            <a:noFill/>
            <a:ln w="38100">
              <a:solidFill>
                <a:srgbClr val="00B050"/>
              </a:solidFill>
              <a:round/>
              <a:headEnd/>
              <a:tailEnd type="triangle" w="med" len="med"/>
            </a:ln>
          </p:spPr>
          <p:txBody>
            <a:bodyPr/>
            <a:lstStyle/>
            <a:p>
              <a:endParaRPr lang="en-US" sz="1400" b="1"/>
            </a:p>
          </p:txBody>
        </p:sp>
        <p:sp>
          <p:nvSpPr>
            <p:cNvPr id="77" name="Oval 16"/>
            <p:cNvSpPr>
              <a:spLocks noChangeArrowheads="1"/>
            </p:cNvSpPr>
            <p:nvPr/>
          </p:nvSpPr>
          <p:spPr bwMode="auto">
            <a:xfrm rot="-2324839">
              <a:off x="7473427" y="1792689"/>
              <a:ext cx="224565" cy="633275"/>
            </a:xfrm>
            <a:prstGeom prst="ellipse">
              <a:avLst/>
            </a:prstGeom>
            <a:solidFill>
              <a:srgbClr val="0066FF"/>
            </a:solidFill>
            <a:ln w="9525">
              <a:solidFill>
                <a:schemeClr val="tx1"/>
              </a:solidFill>
              <a:round/>
              <a:headEnd/>
              <a:tailEnd/>
            </a:ln>
          </p:spPr>
          <p:txBody>
            <a:bodyPr wrap="none" anchor="ctr"/>
            <a:lstStyle/>
            <a:p>
              <a:endParaRPr lang="en-US" sz="1400" b="1">
                <a:latin typeface="Arial" charset="0"/>
                <a:cs typeface="Arial" charset="0"/>
              </a:endParaRPr>
            </a:p>
          </p:txBody>
        </p:sp>
        <p:sp>
          <p:nvSpPr>
            <p:cNvPr id="78" name="Text Box 17"/>
            <p:cNvSpPr txBox="1">
              <a:spLocks noChangeArrowheads="1"/>
            </p:cNvSpPr>
            <p:nvPr/>
          </p:nvSpPr>
          <p:spPr bwMode="auto">
            <a:xfrm>
              <a:off x="6783047" y="869338"/>
              <a:ext cx="1526631"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ion bunch</a:t>
              </a:r>
            </a:p>
          </p:txBody>
        </p:sp>
        <p:sp>
          <p:nvSpPr>
            <p:cNvPr id="79" name="Text Box 18"/>
            <p:cNvSpPr txBox="1">
              <a:spLocks noChangeArrowheads="1"/>
            </p:cNvSpPr>
            <p:nvPr/>
          </p:nvSpPr>
          <p:spPr bwMode="auto">
            <a:xfrm>
              <a:off x="6324422" y="1918618"/>
              <a:ext cx="1483931" cy="860453"/>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electron bunch</a:t>
              </a:r>
            </a:p>
          </p:txBody>
        </p:sp>
        <p:sp>
          <p:nvSpPr>
            <p:cNvPr id="80" name="Text Box 19"/>
            <p:cNvSpPr txBox="1">
              <a:spLocks noChangeArrowheads="1"/>
            </p:cNvSpPr>
            <p:nvPr/>
          </p:nvSpPr>
          <p:spPr bwMode="auto">
            <a:xfrm>
              <a:off x="3114038" y="3163984"/>
              <a:ext cx="2871255"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circulator ring</a:t>
              </a:r>
            </a:p>
          </p:txBody>
        </p:sp>
        <p:grpSp>
          <p:nvGrpSpPr>
            <p:cNvPr id="81" name="Group 20"/>
            <p:cNvGrpSpPr>
              <a:grpSpLocks/>
            </p:cNvGrpSpPr>
            <p:nvPr/>
          </p:nvGrpSpPr>
          <p:grpSpPr bwMode="auto">
            <a:xfrm>
              <a:off x="2706793" y="1215632"/>
              <a:ext cx="3505200" cy="186601"/>
              <a:chOff x="1872" y="1200"/>
              <a:chExt cx="1728" cy="96"/>
            </a:xfrm>
          </p:grpSpPr>
          <p:grpSp>
            <p:nvGrpSpPr>
              <p:cNvPr id="144" name="Group 21"/>
              <p:cNvGrpSpPr>
                <a:grpSpLocks/>
              </p:cNvGrpSpPr>
              <p:nvPr/>
            </p:nvGrpSpPr>
            <p:grpSpPr bwMode="auto">
              <a:xfrm>
                <a:off x="1872" y="1200"/>
                <a:ext cx="144" cy="96"/>
                <a:chOff x="1680" y="3648"/>
                <a:chExt cx="192" cy="48"/>
              </a:xfrm>
            </p:grpSpPr>
            <p:sp>
              <p:nvSpPr>
                <p:cNvPr id="179" name="Arc 2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80" name="Arc 2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5" name="Group 24"/>
              <p:cNvGrpSpPr>
                <a:grpSpLocks/>
              </p:cNvGrpSpPr>
              <p:nvPr/>
            </p:nvGrpSpPr>
            <p:grpSpPr bwMode="auto">
              <a:xfrm>
                <a:off x="2016" y="1200"/>
                <a:ext cx="144" cy="96"/>
                <a:chOff x="1680" y="3648"/>
                <a:chExt cx="192" cy="48"/>
              </a:xfrm>
            </p:grpSpPr>
            <p:sp>
              <p:nvSpPr>
                <p:cNvPr id="177" name="Arc 2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8" name="Arc 2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6" name="Group 27"/>
              <p:cNvGrpSpPr>
                <a:grpSpLocks/>
              </p:cNvGrpSpPr>
              <p:nvPr/>
            </p:nvGrpSpPr>
            <p:grpSpPr bwMode="auto">
              <a:xfrm>
                <a:off x="2160" y="1200"/>
                <a:ext cx="144" cy="96"/>
                <a:chOff x="1680" y="3648"/>
                <a:chExt cx="192" cy="48"/>
              </a:xfrm>
            </p:grpSpPr>
            <p:sp>
              <p:nvSpPr>
                <p:cNvPr id="175" name="Arc 2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6" name="Arc 2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7" name="Group 30"/>
              <p:cNvGrpSpPr>
                <a:grpSpLocks/>
              </p:cNvGrpSpPr>
              <p:nvPr/>
            </p:nvGrpSpPr>
            <p:grpSpPr bwMode="auto">
              <a:xfrm>
                <a:off x="2304" y="1200"/>
                <a:ext cx="144" cy="96"/>
                <a:chOff x="1680" y="3648"/>
                <a:chExt cx="192" cy="48"/>
              </a:xfrm>
            </p:grpSpPr>
            <p:sp>
              <p:nvSpPr>
                <p:cNvPr id="173" name="Arc 3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4" name="Arc 3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8" name="Group 33"/>
              <p:cNvGrpSpPr>
                <a:grpSpLocks/>
              </p:cNvGrpSpPr>
              <p:nvPr/>
            </p:nvGrpSpPr>
            <p:grpSpPr bwMode="auto">
              <a:xfrm>
                <a:off x="2448" y="1200"/>
                <a:ext cx="144" cy="96"/>
                <a:chOff x="1680" y="3648"/>
                <a:chExt cx="192" cy="48"/>
              </a:xfrm>
            </p:grpSpPr>
            <p:sp>
              <p:nvSpPr>
                <p:cNvPr id="171" name="Arc 3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2" name="Arc 3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49" name="Group 36"/>
              <p:cNvGrpSpPr>
                <a:grpSpLocks/>
              </p:cNvGrpSpPr>
              <p:nvPr/>
            </p:nvGrpSpPr>
            <p:grpSpPr bwMode="auto">
              <a:xfrm>
                <a:off x="2592" y="1200"/>
                <a:ext cx="144" cy="96"/>
                <a:chOff x="1680" y="3648"/>
                <a:chExt cx="192" cy="48"/>
              </a:xfrm>
            </p:grpSpPr>
            <p:sp>
              <p:nvSpPr>
                <p:cNvPr id="169" name="Arc 3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70" name="Arc 3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0" name="Group 39"/>
              <p:cNvGrpSpPr>
                <a:grpSpLocks/>
              </p:cNvGrpSpPr>
              <p:nvPr/>
            </p:nvGrpSpPr>
            <p:grpSpPr bwMode="auto">
              <a:xfrm>
                <a:off x="2736" y="1200"/>
                <a:ext cx="144" cy="96"/>
                <a:chOff x="1680" y="3648"/>
                <a:chExt cx="192" cy="48"/>
              </a:xfrm>
            </p:grpSpPr>
            <p:sp>
              <p:nvSpPr>
                <p:cNvPr id="167" name="Arc 4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8" name="Arc 4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1" name="Group 42"/>
              <p:cNvGrpSpPr>
                <a:grpSpLocks/>
              </p:cNvGrpSpPr>
              <p:nvPr/>
            </p:nvGrpSpPr>
            <p:grpSpPr bwMode="auto">
              <a:xfrm>
                <a:off x="2880" y="1200"/>
                <a:ext cx="144" cy="96"/>
                <a:chOff x="1680" y="3648"/>
                <a:chExt cx="192" cy="48"/>
              </a:xfrm>
            </p:grpSpPr>
            <p:sp>
              <p:nvSpPr>
                <p:cNvPr id="165" name="Arc 4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6" name="Arc 4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2" name="Group 45"/>
              <p:cNvGrpSpPr>
                <a:grpSpLocks/>
              </p:cNvGrpSpPr>
              <p:nvPr/>
            </p:nvGrpSpPr>
            <p:grpSpPr bwMode="auto">
              <a:xfrm>
                <a:off x="3024" y="1200"/>
                <a:ext cx="144" cy="96"/>
                <a:chOff x="1680" y="3648"/>
                <a:chExt cx="192" cy="48"/>
              </a:xfrm>
            </p:grpSpPr>
            <p:sp>
              <p:nvSpPr>
                <p:cNvPr id="163" name="Arc 4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4" name="Arc 4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3" name="Group 48"/>
              <p:cNvGrpSpPr>
                <a:grpSpLocks/>
              </p:cNvGrpSpPr>
              <p:nvPr/>
            </p:nvGrpSpPr>
            <p:grpSpPr bwMode="auto">
              <a:xfrm>
                <a:off x="3168" y="1200"/>
                <a:ext cx="144" cy="96"/>
                <a:chOff x="1680" y="3648"/>
                <a:chExt cx="192" cy="48"/>
              </a:xfrm>
            </p:grpSpPr>
            <p:sp>
              <p:nvSpPr>
                <p:cNvPr id="161" name="Arc 4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2" name="Arc 5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4" name="Group 51"/>
              <p:cNvGrpSpPr>
                <a:grpSpLocks/>
              </p:cNvGrpSpPr>
              <p:nvPr/>
            </p:nvGrpSpPr>
            <p:grpSpPr bwMode="auto">
              <a:xfrm>
                <a:off x="3312" y="1200"/>
                <a:ext cx="144" cy="96"/>
                <a:chOff x="1680" y="3648"/>
                <a:chExt cx="192" cy="48"/>
              </a:xfrm>
            </p:grpSpPr>
            <p:sp>
              <p:nvSpPr>
                <p:cNvPr id="158" name="Arc 5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60" name="Arc 5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55" name="Group 54"/>
              <p:cNvGrpSpPr>
                <a:grpSpLocks/>
              </p:cNvGrpSpPr>
              <p:nvPr/>
            </p:nvGrpSpPr>
            <p:grpSpPr bwMode="auto">
              <a:xfrm>
                <a:off x="3456" y="1200"/>
                <a:ext cx="144" cy="96"/>
                <a:chOff x="1680" y="3648"/>
                <a:chExt cx="192" cy="48"/>
              </a:xfrm>
            </p:grpSpPr>
            <p:sp>
              <p:nvSpPr>
                <p:cNvPr id="156" name="Arc 5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57" name="Arc 5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grpSp>
          <p:nvGrpSpPr>
            <p:cNvPr id="82" name="Group 57"/>
            <p:cNvGrpSpPr>
              <a:grpSpLocks/>
            </p:cNvGrpSpPr>
            <p:nvPr/>
          </p:nvGrpSpPr>
          <p:grpSpPr bwMode="auto">
            <a:xfrm>
              <a:off x="2706793" y="1962034"/>
              <a:ext cx="3505200" cy="186601"/>
              <a:chOff x="1872" y="1680"/>
              <a:chExt cx="1728" cy="96"/>
            </a:xfrm>
          </p:grpSpPr>
          <p:grpSp>
            <p:nvGrpSpPr>
              <p:cNvPr id="108" name="Group 58"/>
              <p:cNvGrpSpPr>
                <a:grpSpLocks/>
              </p:cNvGrpSpPr>
              <p:nvPr/>
            </p:nvGrpSpPr>
            <p:grpSpPr bwMode="auto">
              <a:xfrm flipV="1">
                <a:off x="1872" y="1680"/>
                <a:ext cx="144" cy="96"/>
                <a:chOff x="1680" y="3648"/>
                <a:chExt cx="192" cy="48"/>
              </a:xfrm>
            </p:grpSpPr>
            <p:sp>
              <p:nvSpPr>
                <p:cNvPr id="142" name="Arc 5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43" name="Arc 6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09" name="Group 61"/>
              <p:cNvGrpSpPr>
                <a:grpSpLocks/>
              </p:cNvGrpSpPr>
              <p:nvPr/>
            </p:nvGrpSpPr>
            <p:grpSpPr bwMode="auto">
              <a:xfrm flipV="1">
                <a:off x="2016" y="1680"/>
                <a:ext cx="144" cy="96"/>
                <a:chOff x="1680" y="3648"/>
                <a:chExt cx="192" cy="48"/>
              </a:xfrm>
            </p:grpSpPr>
            <p:sp>
              <p:nvSpPr>
                <p:cNvPr id="140" name="Arc 6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41" name="Arc 6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0" name="Group 64"/>
              <p:cNvGrpSpPr>
                <a:grpSpLocks/>
              </p:cNvGrpSpPr>
              <p:nvPr/>
            </p:nvGrpSpPr>
            <p:grpSpPr bwMode="auto">
              <a:xfrm flipV="1">
                <a:off x="2160" y="1680"/>
                <a:ext cx="144" cy="96"/>
                <a:chOff x="1680" y="3648"/>
                <a:chExt cx="192" cy="48"/>
              </a:xfrm>
            </p:grpSpPr>
            <p:sp>
              <p:nvSpPr>
                <p:cNvPr id="138" name="Arc 6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9" name="Arc 6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1" name="Group 67"/>
              <p:cNvGrpSpPr>
                <a:grpSpLocks/>
              </p:cNvGrpSpPr>
              <p:nvPr/>
            </p:nvGrpSpPr>
            <p:grpSpPr bwMode="auto">
              <a:xfrm flipV="1">
                <a:off x="2304" y="1680"/>
                <a:ext cx="144" cy="96"/>
                <a:chOff x="1680" y="3648"/>
                <a:chExt cx="192" cy="48"/>
              </a:xfrm>
            </p:grpSpPr>
            <p:sp>
              <p:nvSpPr>
                <p:cNvPr id="136" name="Arc 6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7" name="Arc 6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2" name="Group 70"/>
              <p:cNvGrpSpPr>
                <a:grpSpLocks/>
              </p:cNvGrpSpPr>
              <p:nvPr/>
            </p:nvGrpSpPr>
            <p:grpSpPr bwMode="auto">
              <a:xfrm flipV="1">
                <a:off x="2448" y="1680"/>
                <a:ext cx="144" cy="96"/>
                <a:chOff x="1680" y="3648"/>
                <a:chExt cx="192" cy="48"/>
              </a:xfrm>
            </p:grpSpPr>
            <p:sp>
              <p:nvSpPr>
                <p:cNvPr id="134" name="Arc 7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5" name="Arc 7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3" name="Group 73"/>
              <p:cNvGrpSpPr>
                <a:grpSpLocks/>
              </p:cNvGrpSpPr>
              <p:nvPr/>
            </p:nvGrpSpPr>
            <p:grpSpPr bwMode="auto">
              <a:xfrm flipV="1">
                <a:off x="2592" y="1680"/>
                <a:ext cx="144" cy="96"/>
                <a:chOff x="1680" y="3648"/>
                <a:chExt cx="192" cy="48"/>
              </a:xfrm>
            </p:grpSpPr>
            <p:sp>
              <p:nvSpPr>
                <p:cNvPr id="132" name="Arc 7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3" name="Arc 7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4" name="Group 76"/>
              <p:cNvGrpSpPr>
                <a:grpSpLocks/>
              </p:cNvGrpSpPr>
              <p:nvPr/>
            </p:nvGrpSpPr>
            <p:grpSpPr bwMode="auto">
              <a:xfrm flipV="1">
                <a:off x="2736" y="1680"/>
                <a:ext cx="144" cy="96"/>
                <a:chOff x="1680" y="3648"/>
                <a:chExt cx="192" cy="48"/>
              </a:xfrm>
            </p:grpSpPr>
            <p:sp>
              <p:nvSpPr>
                <p:cNvPr id="130" name="Arc 7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31" name="Arc 7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5" name="Group 79"/>
              <p:cNvGrpSpPr>
                <a:grpSpLocks/>
              </p:cNvGrpSpPr>
              <p:nvPr/>
            </p:nvGrpSpPr>
            <p:grpSpPr bwMode="auto">
              <a:xfrm flipV="1">
                <a:off x="2880" y="1680"/>
                <a:ext cx="144" cy="96"/>
                <a:chOff x="1680" y="3648"/>
                <a:chExt cx="192" cy="48"/>
              </a:xfrm>
            </p:grpSpPr>
            <p:sp>
              <p:nvSpPr>
                <p:cNvPr id="128" name="Arc 8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9" name="Arc 8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6" name="Group 82"/>
              <p:cNvGrpSpPr>
                <a:grpSpLocks/>
              </p:cNvGrpSpPr>
              <p:nvPr/>
            </p:nvGrpSpPr>
            <p:grpSpPr bwMode="auto">
              <a:xfrm flipV="1">
                <a:off x="3024" y="1680"/>
                <a:ext cx="144" cy="96"/>
                <a:chOff x="1680" y="3648"/>
                <a:chExt cx="192" cy="48"/>
              </a:xfrm>
            </p:grpSpPr>
            <p:sp>
              <p:nvSpPr>
                <p:cNvPr id="126" name="Arc 8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7" name="Arc 8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7" name="Group 85"/>
              <p:cNvGrpSpPr>
                <a:grpSpLocks/>
              </p:cNvGrpSpPr>
              <p:nvPr/>
            </p:nvGrpSpPr>
            <p:grpSpPr bwMode="auto">
              <a:xfrm flipV="1">
                <a:off x="3168" y="1680"/>
                <a:ext cx="144" cy="96"/>
                <a:chOff x="1680" y="3648"/>
                <a:chExt cx="192" cy="48"/>
              </a:xfrm>
            </p:grpSpPr>
            <p:sp>
              <p:nvSpPr>
                <p:cNvPr id="124" name="Arc 8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5" name="Arc 8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8" name="Group 88"/>
              <p:cNvGrpSpPr>
                <a:grpSpLocks/>
              </p:cNvGrpSpPr>
              <p:nvPr/>
            </p:nvGrpSpPr>
            <p:grpSpPr bwMode="auto">
              <a:xfrm flipV="1">
                <a:off x="3312" y="1680"/>
                <a:ext cx="144" cy="96"/>
                <a:chOff x="1680" y="3648"/>
                <a:chExt cx="192" cy="48"/>
              </a:xfrm>
            </p:grpSpPr>
            <p:sp>
              <p:nvSpPr>
                <p:cNvPr id="122" name="Arc 8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3" name="Arc 9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nvGrpSpPr>
              <p:cNvPr id="119" name="Group 91"/>
              <p:cNvGrpSpPr>
                <a:grpSpLocks/>
              </p:cNvGrpSpPr>
              <p:nvPr/>
            </p:nvGrpSpPr>
            <p:grpSpPr bwMode="auto">
              <a:xfrm flipV="1">
                <a:off x="3456" y="1680"/>
                <a:ext cx="144" cy="96"/>
                <a:chOff x="1680" y="3648"/>
                <a:chExt cx="192" cy="48"/>
              </a:xfrm>
            </p:grpSpPr>
            <p:sp>
              <p:nvSpPr>
                <p:cNvPr id="120" name="Arc 9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sp>
              <p:nvSpPr>
                <p:cNvPr id="121" name="Arc 9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sz="1400" b="1"/>
                </a:p>
              </p:txBody>
            </p:sp>
          </p:grpSp>
        </p:grpSp>
        <p:sp>
          <p:nvSpPr>
            <p:cNvPr id="83" name="Text Box 94"/>
            <p:cNvSpPr txBox="1">
              <a:spLocks noChangeArrowheads="1"/>
            </p:cNvSpPr>
            <p:nvPr/>
          </p:nvSpPr>
          <p:spPr bwMode="auto">
            <a:xfrm>
              <a:off x="3297490" y="600005"/>
              <a:ext cx="2568305"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Cooling section</a:t>
              </a:r>
            </a:p>
          </p:txBody>
        </p:sp>
        <p:sp>
          <p:nvSpPr>
            <p:cNvPr id="84" name="Text Box 95"/>
            <p:cNvSpPr txBox="1">
              <a:spLocks noChangeArrowheads="1"/>
            </p:cNvSpPr>
            <p:nvPr/>
          </p:nvSpPr>
          <p:spPr bwMode="auto">
            <a:xfrm>
              <a:off x="4217445" y="2142877"/>
              <a:ext cx="1556123"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solenoid</a:t>
              </a:r>
            </a:p>
          </p:txBody>
        </p:sp>
        <p:sp>
          <p:nvSpPr>
            <p:cNvPr id="85" name="AutoShape 96"/>
            <p:cNvSpPr>
              <a:spLocks/>
            </p:cNvSpPr>
            <p:nvPr/>
          </p:nvSpPr>
          <p:spPr bwMode="auto">
            <a:xfrm rot="5400000">
              <a:off x="4285332" y="-749102"/>
              <a:ext cx="228432" cy="3488267"/>
            </a:xfrm>
            <a:prstGeom prst="leftBrace">
              <a:avLst>
                <a:gd name="adj1" fmla="val 75009"/>
                <a:gd name="adj2" fmla="val 50000"/>
              </a:avLst>
            </a:prstGeom>
            <a:noFill/>
            <a:ln w="12700">
              <a:solidFill>
                <a:schemeClr val="tx1"/>
              </a:solidFill>
              <a:prstDash val="dash"/>
              <a:round/>
              <a:headEnd/>
              <a:tailEnd/>
            </a:ln>
          </p:spPr>
          <p:txBody>
            <a:bodyPr wrap="none" anchor="ctr"/>
            <a:lstStyle/>
            <a:p>
              <a:endParaRPr lang="en-US" sz="1400" b="1">
                <a:latin typeface="Arial" charset="0"/>
                <a:cs typeface="Arial" charset="0"/>
              </a:endParaRPr>
            </a:p>
          </p:txBody>
        </p:sp>
        <p:sp>
          <p:nvSpPr>
            <p:cNvPr id="86" name="Rectangle 98"/>
            <p:cNvSpPr>
              <a:spLocks noChangeArrowheads="1"/>
            </p:cNvSpPr>
            <p:nvPr/>
          </p:nvSpPr>
          <p:spPr bwMode="auto">
            <a:xfrm rot="10800000">
              <a:off x="3397874" y="4103788"/>
              <a:ext cx="2119007" cy="373240"/>
            </a:xfrm>
            <a:prstGeom prst="rect">
              <a:avLst/>
            </a:prstGeom>
            <a:solidFill>
              <a:srgbClr val="FF7C80"/>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87" name="Rectangle 101"/>
            <p:cNvSpPr>
              <a:spLocks noChangeArrowheads="1"/>
            </p:cNvSpPr>
            <p:nvPr/>
          </p:nvSpPr>
          <p:spPr bwMode="auto">
            <a:xfrm rot="10800000" flipH="1">
              <a:off x="2187490" y="4230362"/>
              <a:ext cx="449579" cy="224372"/>
            </a:xfrm>
            <a:prstGeom prst="rect">
              <a:avLst/>
            </a:prstGeom>
            <a:solidFill>
              <a:srgbClr val="FFFF00"/>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88" name="Line 110"/>
            <p:cNvSpPr>
              <a:spLocks noChangeShapeType="1"/>
            </p:cNvSpPr>
            <p:nvPr/>
          </p:nvSpPr>
          <p:spPr bwMode="auto">
            <a:xfrm rot="-5400000">
              <a:off x="5796322" y="3358263"/>
              <a:ext cx="617569" cy="1246722"/>
            </a:xfrm>
            <a:prstGeom prst="line">
              <a:avLst/>
            </a:prstGeom>
            <a:noFill/>
            <a:ln w="38100">
              <a:solidFill>
                <a:schemeClr val="tx1"/>
              </a:solidFill>
              <a:round/>
              <a:headEnd/>
              <a:tailEnd type="triangle" w="med" len="med"/>
            </a:ln>
          </p:spPr>
          <p:txBody>
            <a:bodyPr/>
            <a:lstStyle/>
            <a:p>
              <a:endParaRPr lang="en-US" sz="1400" b="1"/>
            </a:p>
          </p:txBody>
        </p:sp>
        <p:sp>
          <p:nvSpPr>
            <p:cNvPr id="89" name="Text Box 112"/>
            <p:cNvSpPr txBox="1">
              <a:spLocks noChangeArrowheads="1"/>
            </p:cNvSpPr>
            <p:nvPr/>
          </p:nvSpPr>
          <p:spPr bwMode="auto">
            <a:xfrm>
              <a:off x="5682346" y="3060203"/>
              <a:ext cx="1827268"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Fast kicker</a:t>
              </a:r>
            </a:p>
          </p:txBody>
        </p:sp>
        <p:sp>
          <p:nvSpPr>
            <p:cNvPr id="90" name="Text Box 113"/>
            <p:cNvSpPr txBox="1">
              <a:spLocks noChangeArrowheads="1"/>
            </p:cNvSpPr>
            <p:nvPr/>
          </p:nvSpPr>
          <p:spPr bwMode="auto">
            <a:xfrm>
              <a:off x="1317562" y="3066538"/>
              <a:ext cx="1873163" cy="506150"/>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Fast kicker</a:t>
              </a:r>
            </a:p>
          </p:txBody>
        </p:sp>
        <p:sp>
          <p:nvSpPr>
            <p:cNvPr id="91" name="Text Box 114"/>
            <p:cNvSpPr txBox="1">
              <a:spLocks noChangeArrowheads="1"/>
            </p:cNvSpPr>
            <p:nvPr/>
          </p:nvSpPr>
          <p:spPr bwMode="auto">
            <a:xfrm>
              <a:off x="3529300" y="4435821"/>
              <a:ext cx="1972341" cy="506150"/>
            </a:xfrm>
            <a:prstGeom prst="rect">
              <a:avLst/>
            </a:prstGeom>
            <a:noFill/>
            <a:ln w="9525">
              <a:noFill/>
              <a:miter lim="800000"/>
              <a:headEnd/>
              <a:tailEnd/>
            </a:ln>
          </p:spPr>
          <p:txBody>
            <a:bodyPr>
              <a:spAutoFit/>
            </a:bodyPr>
            <a:lstStyle/>
            <a:p>
              <a:pPr algn="ctr"/>
              <a:r>
                <a:rPr lang="en-US" sz="1400" b="1">
                  <a:latin typeface="Arial" charset="0"/>
                  <a:cs typeface="Arial" charset="0"/>
                </a:rPr>
                <a:t>SRF Linac</a:t>
              </a:r>
            </a:p>
          </p:txBody>
        </p:sp>
        <p:sp>
          <p:nvSpPr>
            <p:cNvPr id="92" name="Text Box 115"/>
            <p:cNvSpPr txBox="1">
              <a:spLocks noChangeArrowheads="1"/>
            </p:cNvSpPr>
            <p:nvPr/>
          </p:nvSpPr>
          <p:spPr bwMode="auto">
            <a:xfrm>
              <a:off x="5603786" y="4359409"/>
              <a:ext cx="1152442"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dump</a:t>
              </a:r>
            </a:p>
          </p:txBody>
        </p:sp>
        <p:sp>
          <p:nvSpPr>
            <p:cNvPr id="93" name="Text Box 116"/>
            <p:cNvSpPr txBox="1">
              <a:spLocks noChangeArrowheads="1"/>
            </p:cNvSpPr>
            <p:nvPr/>
          </p:nvSpPr>
          <p:spPr bwMode="auto">
            <a:xfrm>
              <a:off x="1646435" y="4439875"/>
              <a:ext cx="1484539" cy="506150"/>
            </a:xfrm>
            <a:prstGeom prst="rect">
              <a:avLst/>
            </a:prstGeom>
            <a:noFill/>
            <a:ln w="9525">
              <a:noFill/>
              <a:miter lim="800000"/>
              <a:headEnd/>
              <a:tailEnd/>
            </a:ln>
          </p:spPr>
          <p:txBody>
            <a:bodyPr>
              <a:spAutoFit/>
            </a:bodyPr>
            <a:lstStyle/>
            <a:p>
              <a:pPr algn="ctr"/>
              <a:r>
                <a:rPr lang="en-US" sz="1400" b="1" dirty="0">
                  <a:latin typeface="Arial" charset="0"/>
                  <a:cs typeface="Arial" charset="0"/>
                </a:rPr>
                <a:t>injector</a:t>
              </a:r>
            </a:p>
          </p:txBody>
        </p:sp>
        <p:sp>
          <p:nvSpPr>
            <p:cNvPr id="94" name="Line 121"/>
            <p:cNvSpPr>
              <a:spLocks noChangeShapeType="1"/>
            </p:cNvSpPr>
            <p:nvPr/>
          </p:nvSpPr>
          <p:spPr bwMode="auto">
            <a:xfrm>
              <a:off x="4975860" y="3661831"/>
              <a:ext cx="457200" cy="0"/>
            </a:xfrm>
            <a:prstGeom prst="line">
              <a:avLst/>
            </a:prstGeom>
            <a:noFill/>
            <a:ln w="38100">
              <a:solidFill>
                <a:srgbClr val="00B050"/>
              </a:solidFill>
              <a:round/>
              <a:headEnd/>
              <a:tailEnd type="triangle" w="med" len="med"/>
            </a:ln>
          </p:spPr>
          <p:txBody>
            <a:bodyPr/>
            <a:lstStyle/>
            <a:p>
              <a:endParaRPr lang="en-US" sz="1400" b="1"/>
            </a:p>
          </p:txBody>
        </p:sp>
        <p:sp>
          <p:nvSpPr>
            <p:cNvPr id="95" name="Rectangle 122"/>
            <p:cNvSpPr>
              <a:spLocks noChangeArrowheads="1"/>
            </p:cNvSpPr>
            <p:nvPr/>
          </p:nvSpPr>
          <p:spPr bwMode="auto">
            <a:xfrm>
              <a:off x="6609927" y="3447219"/>
              <a:ext cx="194733" cy="373201"/>
            </a:xfrm>
            <a:prstGeom prst="rect">
              <a:avLst/>
            </a:prstGeom>
            <a:solidFill>
              <a:srgbClr val="0070C0"/>
            </a:solidFill>
            <a:ln w="9525">
              <a:solidFill>
                <a:srgbClr val="00B0F0"/>
              </a:solidFill>
              <a:miter lim="800000"/>
              <a:headEnd/>
              <a:tailEnd/>
            </a:ln>
          </p:spPr>
          <p:txBody>
            <a:bodyPr wrap="none" anchor="ctr"/>
            <a:lstStyle/>
            <a:p>
              <a:endParaRPr lang="en-US" sz="1400" b="1">
                <a:latin typeface="Arial" charset="0"/>
                <a:cs typeface="Arial" charset="0"/>
              </a:endParaRPr>
            </a:p>
          </p:txBody>
        </p:sp>
        <p:cxnSp>
          <p:nvCxnSpPr>
            <p:cNvPr id="96" name="Straight Connector 134"/>
            <p:cNvCxnSpPr>
              <a:cxnSpLocks noChangeShapeType="1"/>
            </p:cNvCxnSpPr>
            <p:nvPr/>
          </p:nvCxnSpPr>
          <p:spPr bwMode="auto">
            <a:xfrm rot="16200000" flipH="1">
              <a:off x="4442460" y="3539911"/>
              <a:ext cx="152400" cy="152400"/>
            </a:xfrm>
            <a:prstGeom prst="line">
              <a:avLst/>
            </a:prstGeom>
            <a:noFill/>
            <a:ln w="38100" algn="ctr">
              <a:solidFill>
                <a:srgbClr val="00B050"/>
              </a:solidFill>
              <a:round/>
              <a:headEnd/>
              <a:tailEnd/>
            </a:ln>
          </p:spPr>
        </p:cxnSp>
        <p:cxnSp>
          <p:nvCxnSpPr>
            <p:cNvPr id="97" name="Straight Connector 138"/>
            <p:cNvCxnSpPr>
              <a:cxnSpLocks noChangeShapeType="1"/>
            </p:cNvCxnSpPr>
            <p:nvPr/>
          </p:nvCxnSpPr>
          <p:spPr bwMode="auto">
            <a:xfrm flipV="1">
              <a:off x="4297680" y="3514257"/>
              <a:ext cx="152400" cy="147574"/>
            </a:xfrm>
            <a:prstGeom prst="line">
              <a:avLst/>
            </a:prstGeom>
            <a:noFill/>
            <a:ln w="38100" algn="ctr">
              <a:solidFill>
                <a:srgbClr val="00B050"/>
              </a:solidFill>
              <a:round/>
              <a:headEnd/>
              <a:tailEnd/>
            </a:ln>
          </p:spPr>
        </p:cxnSp>
        <p:sp>
          <p:nvSpPr>
            <p:cNvPr id="98" name="Line 4"/>
            <p:cNvSpPr>
              <a:spLocks noChangeShapeType="1"/>
            </p:cNvSpPr>
            <p:nvPr/>
          </p:nvSpPr>
          <p:spPr bwMode="auto">
            <a:xfrm>
              <a:off x="2156460" y="3661831"/>
              <a:ext cx="2133600" cy="0"/>
            </a:xfrm>
            <a:prstGeom prst="line">
              <a:avLst/>
            </a:prstGeom>
            <a:noFill/>
            <a:ln w="38100">
              <a:solidFill>
                <a:srgbClr val="00B050"/>
              </a:solidFill>
              <a:round/>
              <a:headEnd/>
              <a:tailEnd/>
            </a:ln>
          </p:spPr>
          <p:txBody>
            <a:bodyPr/>
            <a:lstStyle/>
            <a:p>
              <a:endParaRPr lang="en-US" sz="1400" b="1"/>
            </a:p>
          </p:txBody>
        </p:sp>
        <p:sp>
          <p:nvSpPr>
            <p:cNvPr id="99" name="Line 2"/>
            <p:cNvSpPr>
              <a:spLocks noChangeShapeType="1"/>
            </p:cNvSpPr>
            <p:nvPr/>
          </p:nvSpPr>
          <p:spPr bwMode="auto">
            <a:xfrm flipV="1">
              <a:off x="1096084" y="1691640"/>
              <a:ext cx="7080176" cy="3175"/>
            </a:xfrm>
            <a:prstGeom prst="line">
              <a:avLst/>
            </a:prstGeom>
            <a:noFill/>
            <a:ln w="38100">
              <a:solidFill>
                <a:schemeClr val="tx1"/>
              </a:solidFill>
              <a:round/>
              <a:headEnd/>
              <a:tailEnd/>
            </a:ln>
          </p:spPr>
          <p:txBody>
            <a:bodyPr/>
            <a:lstStyle/>
            <a:p>
              <a:endParaRPr lang="en-US" sz="1400" b="1"/>
            </a:p>
          </p:txBody>
        </p:sp>
        <p:sp>
          <p:nvSpPr>
            <p:cNvPr id="100" name="Oval 15"/>
            <p:cNvSpPr>
              <a:spLocks noChangeArrowheads="1"/>
            </p:cNvSpPr>
            <p:nvPr/>
          </p:nvSpPr>
          <p:spPr bwMode="auto">
            <a:xfrm>
              <a:off x="7490461" y="1615951"/>
              <a:ext cx="388620" cy="144270"/>
            </a:xfrm>
            <a:prstGeom prst="ellipse">
              <a:avLst/>
            </a:prstGeom>
            <a:solidFill>
              <a:srgbClr val="FF0000"/>
            </a:solidFill>
            <a:ln w="9525">
              <a:solidFill>
                <a:schemeClr val="tx1"/>
              </a:solidFill>
              <a:round/>
              <a:headEnd/>
              <a:tailEnd/>
            </a:ln>
          </p:spPr>
          <p:txBody>
            <a:bodyPr wrap="none" anchor="ctr"/>
            <a:lstStyle/>
            <a:p>
              <a:endParaRPr lang="en-US" sz="1400" b="1">
                <a:latin typeface="Arial" charset="0"/>
                <a:cs typeface="Arial" charset="0"/>
              </a:endParaRPr>
            </a:p>
          </p:txBody>
        </p:sp>
        <p:sp>
          <p:nvSpPr>
            <p:cNvPr id="101" name="Rectangle 109"/>
            <p:cNvSpPr>
              <a:spLocks noChangeArrowheads="1"/>
            </p:cNvSpPr>
            <p:nvPr/>
          </p:nvSpPr>
          <p:spPr bwMode="auto">
            <a:xfrm>
              <a:off x="6061568" y="4234095"/>
              <a:ext cx="186606" cy="222987"/>
            </a:xfrm>
            <a:prstGeom prst="rect">
              <a:avLst/>
            </a:prstGeom>
            <a:solidFill>
              <a:srgbClr val="99CCFF"/>
            </a:solidFill>
            <a:ln w="38100">
              <a:solidFill>
                <a:schemeClr val="tx1"/>
              </a:solidFill>
              <a:miter lim="800000"/>
              <a:headEnd/>
              <a:tailEnd/>
            </a:ln>
          </p:spPr>
          <p:txBody>
            <a:bodyPr wrap="none" anchor="ctr"/>
            <a:lstStyle/>
            <a:p>
              <a:endParaRPr lang="en-US" sz="1400" b="1">
                <a:latin typeface="Arial" charset="0"/>
                <a:cs typeface="Arial" charset="0"/>
              </a:endParaRPr>
            </a:p>
          </p:txBody>
        </p:sp>
        <p:sp>
          <p:nvSpPr>
            <p:cNvPr id="102" name="Line 110"/>
            <p:cNvSpPr>
              <a:spLocks noChangeShapeType="1"/>
            </p:cNvSpPr>
            <p:nvPr/>
          </p:nvSpPr>
          <p:spPr bwMode="auto">
            <a:xfrm rot="16200000" flipH="1">
              <a:off x="2517486" y="3448977"/>
              <a:ext cx="649553" cy="1112522"/>
            </a:xfrm>
            <a:prstGeom prst="line">
              <a:avLst/>
            </a:prstGeom>
            <a:noFill/>
            <a:ln w="38100">
              <a:solidFill>
                <a:schemeClr val="tx1"/>
              </a:solidFill>
              <a:round/>
              <a:headEnd/>
              <a:tailEnd/>
            </a:ln>
          </p:spPr>
          <p:txBody>
            <a:bodyPr/>
            <a:lstStyle/>
            <a:p>
              <a:endParaRPr lang="en-US" sz="1400" b="1"/>
            </a:p>
          </p:txBody>
        </p:sp>
        <p:sp>
          <p:nvSpPr>
            <p:cNvPr id="103" name="Line 110"/>
            <p:cNvSpPr>
              <a:spLocks noChangeShapeType="1"/>
            </p:cNvSpPr>
            <p:nvPr/>
          </p:nvSpPr>
          <p:spPr bwMode="auto">
            <a:xfrm rot="16200000" flipH="1">
              <a:off x="2481752" y="3629491"/>
              <a:ext cx="263818" cy="487677"/>
            </a:xfrm>
            <a:prstGeom prst="line">
              <a:avLst/>
            </a:prstGeom>
            <a:noFill/>
            <a:ln w="38100">
              <a:solidFill>
                <a:schemeClr val="tx1"/>
              </a:solidFill>
              <a:round/>
              <a:headEnd/>
              <a:tailEnd type="triangle" w="med" len="med"/>
            </a:ln>
          </p:spPr>
          <p:txBody>
            <a:bodyPr/>
            <a:lstStyle/>
            <a:p>
              <a:endParaRPr lang="en-US" sz="1400" b="1"/>
            </a:p>
          </p:txBody>
        </p:sp>
        <p:sp>
          <p:nvSpPr>
            <p:cNvPr id="104" name="Line 118"/>
            <p:cNvSpPr>
              <a:spLocks noChangeShapeType="1"/>
            </p:cNvSpPr>
            <p:nvPr/>
          </p:nvSpPr>
          <p:spPr bwMode="auto">
            <a:xfrm>
              <a:off x="2628901" y="4353695"/>
              <a:ext cx="350521" cy="15240"/>
            </a:xfrm>
            <a:prstGeom prst="line">
              <a:avLst/>
            </a:prstGeom>
            <a:noFill/>
            <a:ln w="38100">
              <a:solidFill>
                <a:schemeClr val="tx1"/>
              </a:solidFill>
              <a:round/>
              <a:headEnd/>
              <a:tailEnd type="triangle" w="med" len="med"/>
            </a:ln>
          </p:spPr>
          <p:txBody>
            <a:bodyPr/>
            <a:lstStyle/>
            <a:p>
              <a:endParaRPr lang="en-US" sz="1400" b="1"/>
            </a:p>
          </p:txBody>
        </p:sp>
        <p:sp>
          <p:nvSpPr>
            <p:cNvPr id="105" name="Line 110"/>
            <p:cNvSpPr>
              <a:spLocks noChangeShapeType="1"/>
            </p:cNvSpPr>
            <p:nvPr/>
          </p:nvSpPr>
          <p:spPr bwMode="auto">
            <a:xfrm rot="-5400000">
              <a:off x="5754462" y="3789757"/>
              <a:ext cx="248740" cy="632466"/>
            </a:xfrm>
            <a:prstGeom prst="line">
              <a:avLst/>
            </a:prstGeom>
            <a:noFill/>
            <a:ln w="38100">
              <a:solidFill>
                <a:schemeClr val="tx1"/>
              </a:solidFill>
              <a:round/>
              <a:headEnd/>
              <a:tailEnd type="triangle" w="med" len="med"/>
            </a:ln>
          </p:spPr>
          <p:txBody>
            <a:bodyPr/>
            <a:lstStyle/>
            <a:p>
              <a:endParaRPr lang="en-US" sz="1400" b="1"/>
            </a:p>
          </p:txBody>
        </p:sp>
        <p:sp>
          <p:nvSpPr>
            <p:cNvPr id="106" name="Rectangle 9"/>
            <p:cNvSpPr>
              <a:spLocks noChangeArrowheads="1"/>
            </p:cNvSpPr>
            <p:nvPr/>
          </p:nvSpPr>
          <p:spPr bwMode="auto">
            <a:xfrm>
              <a:off x="2186940" y="3492939"/>
              <a:ext cx="194733" cy="373201"/>
            </a:xfrm>
            <a:prstGeom prst="rect">
              <a:avLst/>
            </a:prstGeom>
            <a:solidFill>
              <a:srgbClr val="0070C0"/>
            </a:solidFill>
            <a:ln w="9525">
              <a:solidFill>
                <a:srgbClr val="00B0F0"/>
              </a:solidFill>
              <a:miter lim="800000"/>
              <a:headEnd/>
              <a:tailEnd/>
            </a:ln>
          </p:spPr>
          <p:txBody>
            <a:bodyPr wrap="none" anchor="ctr"/>
            <a:lstStyle/>
            <a:p>
              <a:endParaRPr lang="en-US" sz="1400" b="1">
                <a:latin typeface="Arial" charset="0"/>
                <a:cs typeface="Arial" charset="0"/>
              </a:endParaRPr>
            </a:p>
          </p:txBody>
        </p:sp>
        <p:sp>
          <p:nvSpPr>
            <p:cNvPr id="107" name="Line 110"/>
            <p:cNvSpPr>
              <a:spLocks noChangeShapeType="1"/>
            </p:cNvSpPr>
            <p:nvPr/>
          </p:nvSpPr>
          <p:spPr bwMode="auto">
            <a:xfrm rot="16200000" flipH="1">
              <a:off x="5832898" y="4012279"/>
              <a:ext cx="7620" cy="563879"/>
            </a:xfrm>
            <a:prstGeom prst="line">
              <a:avLst/>
            </a:prstGeom>
            <a:noFill/>
            <a:ln w="38100">
              <a:solidFill>
                <a:schemeClr val="tx1"/>
              </a:solidFill>
              <a:round/>
              <a:headEnd/>
              <a:tailEnd type="triangle" w="med" len="med"/>
            </a:ln>
          </p:spPr>
          <p:txBody>
            <a:bodyPr/>
            <a:lstStyle/>
            <a:p>
              <a:endParaRPr lang="en-US" sz="1400" b="1"/>
            </a:p>
          </p:txBody>
        </p:sp>
      </p:grpSp>
      <p:sp>
        <p:nvSpPr>
          <p:cNvPr id="181" name="TextBox 180"/>
          <p:cNvSpPr txBox="1"/>
          <p:nvPr/>
        </p:nvSpPr>
        <p:spPr>
          <a:xfrm>
            <a:off x="4138489" y="23082211"/>
            <a:ext cx="4800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1 JLEIC ion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omplex </a:t>
            </a: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ayout</a:t>
            </a:r>
            <a:endParaRPr lang="en-US" sz="2400" dirty="0">
              <a:latin typeface="Arial" panose="020B0604020202020204" pitchFamily="34" charset="0"/>
              <a:cs typeface="Arial" panose="020B0604020202020204" pitchFamily="34" charset="0"/>
            </a:endParaRPr>
          </a:p>
        </p:txBody>
      </p:sp>
      <p:sp>
        <p:nvSpPr>
          <p:cNvPr id="182" name="TextBox 181"/>
          <p:cNvSpPr txBox="1"/>
          <p:nvPr/>
        </p:nvSpPr>
        <p:spPr>
          <a:xfrm>
            <a:off x="1064318" y="29307754"/>
            <a:ext cx="10957709"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2 Schematic drawing of bunched electron cooler base on an ERL, with upgrade circulator ring connection in green.  </a:t>
            </a:r>
            <a:endParaRPr lang="en-US" sz="2400" dirty="0">
              <a:latin typeface="Arial" panose="020B0604020202020204" pitchFamily="34" charset="0"/>
              <a:cs typeface="Arial" panose="020B0604020202020204" pitchFamily="34" charset="0"/>
            </a:endParaRPr>
          </a:p>
        </p:txBody>
      </p:sp>
      <p:sp>
        <p:nvSpPr>
          <p:cNvPr id="211" name="TextBox 210"/>
          <p:cNvSpPr txBox="1"/>
          <p:nvPr/>
        </p:nvSpPr>
        <p:spPr>
          <a:xfrm>
            <a:off x="23212028" y="32544603"/>
            <a:ext cx="9020461"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Fig. 3 Cooling rate changes with the bunch length, for cylindrical electron bunch with difference radius</a:t>
            </a:r>
            <a:endParaRPr lang="en-US" sz="2400" dirty="0">
              <a:latin typeface="Arial" panose="020B0604020202020204" pitchFamily="34" charset="0"/>
              <a:cs typeface="Arial" panose="020B0604020202020204" pitchFamily="34" charset="0"/>
            </a:endParaRPr>
          </a:p>
        </p:txBody>
      </p:sp>
      <p:sp>
        <p:nvSpPr>
          <p:cNvPr id="193" name="AutoShape 3863"/>
          <p:cNvSpPr>
            <a:spLocks noChangeArrowheads="1"/>
          </p:cNvSpPr>
          <p:nvPr/>
        </p:nvSpPr>
        <p:spPr bwMode="auto">
          <a:xfrm>
            <a:off x="12774112" y="26697388"/>
            <a:ext cx="19790471" cy="10774176"/>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Simulation for Lead Ion Beam Cooling</a:t>
            </a:r>
          </a:p>
        </p:txBody>
      </p:sp>
      <p:sp>
        <p:nvSpPr>
          <p:cNvPr id="194" name="AutoShape 3863"/>
          <p:cNvSpPr>
            <a:spLocks noChangeArrowheads="1"/>
          </p:cNvSpPr>
          <p:nvPr/>
        </p:nvSpPr>
        <p:spPr bwMode="auto">
          <a:xfrm>
            <a:off x="12736505" y="37750480"/>
            <a:ext cx="19790471" cy="3684426"/>
          </a:xfrm>
          <a:prstGeom prst="roundRect">
            <a:avLst>
              <a:gd name="adj" fmla="val 5954"/>
            </a:avLst>
          </a:prstGeom>
          <a:solidFill>
            <a:srgbClr val="EAEAEA"/>
          </a:solidFill>
          <a:ln w="28575">
            <a:solidFill>
              <a:schemeClr val="bg2"/>
            </a:solidFill>
            <a:round/>
            <a:headEnd/>
            <a:tailEnd/>
          </a:ln>
        </p:spPr>
        <p:txBody>
          <a:bodyPr lIns="274320" tIns="182880" rIns="274320" bIns="182880"/>
          <a:lstStyle/>
          <a:p>
            <a:pPr algn="ctr"/>
            <a:r>
              <a:rPr lang="en-US" sz="4800" b="1" dirty="0" smtClean="0">
                <a:latin typeface="Arial" pitchFamily="34" charset="0"/>
                <a:cs typeface="Arial" pitchFamily="34" charset="0"/>
              </a:rPr>
              <a:t>Summary</a:t>
            </a:r>
          </a:p>
          <a:p>
            <a:pPr algn="ctr"/>
            <a:endParaRPr lang="en-US" sz="2000" b="1" dirty="0" smtClean="0">
              <a:latin typeface="Arial" pitchFamily="34" charset="0"/>
              <a:cs typeface="Arial" pitchFamily="34" charset="0"/>
            </a:endParaRPr>
          </a:p>
          <a:p>
            <a:pPr algn="just"/>
            <a:r>
              <a:rPr lang="en-US" sz="2800" dirty="0" smtClean="0">
                <a:latin typeface="Arial" pitchFamily="34" charset="0"/>
                <a:cs typeface="Arial" pitchFamily="34" charset="0"/>
              </a:rPr>
              <a:t>A </a:t>
            </a:r>
            <a:r>
              <a:rPr lang="en-US" sz="2800" dirty="0">
                <a:latin typeface="Arial" pitchFamily="34" charset="0"/>
                <a:cs typeface="Arial" pitchFamily="34" charset="0"/>
              </a:rPr>
              <a:t>multi-stage cooling scheme has been proposed and simulated for both the proton beam and the lead ion beam. In this scheme, the emittance of the ion beam is reduced to the desired value by pre-cooling at the lower energy (7.9 GeV/u). Then the ion beam is accelerated to the collision energy. During the collision, we keep cooling the ion beam to compensate the IBS effect and to maintain the already reduced emittance</a:t>
            </a:r>
            <a:r>
              <a:rPr lang="en-US" sz="2800" dirty="0" smtClean="0">
                <a:latin typeface="Arial" pitchFamily="34" charset="0"/>
                <a:cs typeface="Arial" pitchFamily="34" charset="0"/>
              </a:rPr>
              <a:t>.. </a:t>
            </a:r>
            <a:r>
              <a:rPr lang="en-US" sz="2800" dirty="0">
                <a:latin typeface="Arial" pitchFamily="34" charset="0"/>
                <a:cs typeface="Arial" pitchFamily="34" charset="0"/>
              </a:rPr>
              <a:t>Preliminary simulations suggest the </a:t>
            </a:r>
            <a:r>
              <a:rPr lang="en-US" sz="2800" dirty="0" smtClean="0">
                <a:latin typeface="Arial" pitchFamily="34" charset="0"/>
                <a:cs typeface="Arial" pitchFamily="34" charset="0"/>
              </a:rPr>
              <a:t>JLEIC design parameters are achievable.  </a:t>
            </a:r>
          </a:p>
        </p:txBody>
      </p:sp>
      <p:pic>
        <p:nvPicPr>
          <p:cNvPr id="195" name="Picture 19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1" y="20726400"/>
            <a:ext cx="5486240" cy="2380777"/>
          </a:xfrm>
          <a:prstGeom prst="rect">
            <a:avLst/>
          </a:prstGeom>
          <a:noFill/>
          <a:ln>
            <a:noFill/>
          </a:ln>
        </p:spPr>
      </p:pic>
      <p:graphicFrame>
        <p:nvGraphicFramePr>
          <p:cNvPr id="196" name="Table 195"/>
          <p:cNvGraphicFramePr>
            <a:graphicFrameLocks noGrp="1"/>
          </p:cNvGraphicFramePr>
          <p:nvPr>
            <p:extLst>
              <p:ext uri="{D42A27DB-BD31-4B8C-83A1-F6EECF244321}">
                <p14:modId xmlns:p14="http://schemas.microsoft.com/office/powerpoint/2010/main" val="1495159983"/>
              </p:ext>
            </p:extLst>
          </p:nvPr>
        </p:nvGraphicFramePr>
        <p:xfrm>
          <a:off x="13660219" y="11128330"/>
          <a:ext cx="9123581" cy="4187870"/>
        </p:xfrm>
        <a:graphic>
          <a:graphicData uri="http://schemas.openxmlformats.org/drawingml/2006/table">
            <a:tbl>
              <a:tblPr firstRow="1" bandRow="1">
                <a:tableStyleId>{5C22544A-7EE6-4342-B048-85BDC9FD1C3A}</a:tableStyleId>
              </a:tblPr>
              <a:tblGrid>
                <a:gridCol w="112258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2"/>
                    </a:ext>
                  </a:extLst>
                </a:gridCol>
                <a:gridCol w="1411466">
                  <a:extLst>
                    <a:ext uri="{9D8B030D-6E8A-4147-A177-3AD203B41FA5}">
                      <a16:colId xmlns:a16="http://schemas.microsoft.com/office/drawing/2014/main" val="20006"/>
                    </a:ext>
                  </a:extLst>
                </a:gridCol>
                <a:gridCol w="1556848">
                  <a:extLst>
                    <a:ext uri="{9D8B030D-6E8A-4147-A177-3AD203B41FA5}">
                      <a16:colId xmlns:a16="http://schemas.microsoft.com/office/drawing/2014/main" val="20003"/>
                    </a:ext>
                  </a:extLst>
                </a:gridCol>
                <a:gridCol w="1438273">
                  <a:extLst>
                    <a:ext uri="{9D8B030D-6E8A-4147-A177-3AD203B41FA5}">
                      <a16:colId xmlns:a16="http://schemas.microsoft.com/office/drawing/2014/main" val="20004"/>
                    </a:ext>
                  </a:extLst>
                </a:gridCol>
                <a:gridCol w="1156012">
                  <a:extLst>
                    <a:ext uri="{9D8B030D-6E8A-4147-A177-3AD203B41FA5}">
                      <a16:colId xmlns:a16="http://schemas.microsoft.com/office/drawing/2014/main" val="20005"/>
                    </a:ext>
                  </a:extLst>
                </a:gridCol>
              </a:tblGrid>
              <a:tr h="1076264">
                <a:tc>
                  <a:txBody>
                    <a:bodyPr/>
                    <a:lstStyle/>
                    <a:p>
                      <a:pPr algn="ctr"/>
                      <a:r>
                        <a:rPr lang="en-US" sz="2000" b="1" dirty="0" smtClean="0">
                          <a:latin typeface="Arial" panose="020B0604020202020204" pitchFamily="34" charset="0"/>
                          <a:cs typeface="Arial" panose="020B0604020202020204" pitchFamily="34" charset="0"/>
                        </a:rPr>
                        <a:t>Ring</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Functions</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baseline="0" dirty="0" smtClean="0">
                          <a:latin typeface="Arial" pitchFamily="34" charset="0"/>
                          <a:cs typeface="Arial" pitchFamily="34" charset="0"/>
                        </a:rPr>
                        <a:t>Proton kinetic E (GeV)</a:t>
                      </a: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Lead ion</a:t>
                      </a:r>
                      <a:r>
                        <a:rPr lang="en-US" sz="2000" b="1" baseline="0" dirty="0" smtClean="0">
                          <a:latin typeface="Arial" pitchFamily="34" charset="0"/>
                          <a:cs typeface="Arial" pitchFamily="34" charset="0"/>
                        </a:rPr>
                        <a:t> </a:t>
                      </a:r>
                    </a:p>
                    <a:p>
                      <a:pPr algn="ctr"/>
                      <a:r>
                        <a:rPr lang="en-US" sz="2000" b="1" baseline="0" dirty="0" smtClean="0">
                          <a:latin typeface="Arial" pitchFamily="34" charset="0"/>
                          <a:cs typeface="Arial" pitchFamily="34" charset="0"/>
                        </a:rPr>
                        <a:t>kinetic E </a:t>
                      </a:r>
                    </a:p>
                    <a:p>
                      <a:pPr algn="ctr"/>
                      <a:r>
                        <a:rPr lang="en-US" sz="2000" b="1" baseline="0" dirty="0" smtClean="0">
                          <a:latin typeface="Arial" pitchFamily="34" charset="0"/>
                          <a:cs typeface="Arial" pitchFamily="34" charset="0"/>
                        </a:rPr>
                        <a:t>(GeV/u)</a:t>
                      </a: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Electron kinetic E</a:t>
                      </a:r>
                    </a:p>
                    <a:p>
                      <a:pPr algn="ctr"/>
                      <a:r>
                        <a:rPr lang="en-US" sz="2000" b="1" dirty="0" smtClean="0">
                          <a:latin typeface="Arial" panose="020B0604020202020204" pitchFamily="34" charset="0"/>
                          <a:cs typeface="Arial" panose="020B0604020202020204" pitchFamily="34" charset="0"/>
                        </a:rPr>
                        <a:t>(MeV)</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baseline="0" dirty="0" smtClean="0">
                          <a:latin typeface="Arial" panose="020B0604020202020204" pitchFamily="34" charset="0"/>
                          <a:cs typeface="Arial" panose="020B0604020202020204" pitchFamily="34" charset="0"/>
                        </a:rPr>
                        <a:t>Cooler type</a:t>
                      </a:r>
                      <a:endParaRPr lang="en-US" sz="2000" b="1" dirty="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val="10000"/>
                  </a:ext>
                </a:extLst>
              </a:tr>
              <a:tr h="735674">
                <a:tc>
                  <a:txBody>
                    <a:bodyPr/>
                    <a:lstStyle/>
                    <a:p>
                      <a:pPr algn="ctr"/>
                      <a:r>
                        <a:rPr lang="en-US" sz="2000" b="1" dirty="0" smtClean="0">
                          <a:latin typeface="Arial" panose="020B0604020202020204" pitchFamily="34" charset="0"/>
                          <a:cs typeface="Arial" panose="020B0604020202020204" pitchFamily="34" charset="0"/>
                        </a:rPr>
                        <a:t>booster ring</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Accumulation of positive ions</a:t>
                      </a:r>
                      <a:endParaRPr lang="en-US" sz="2000" b="1" dirty="0">
                        <a:latin typeface="Arial" pitchFamily="34" charset="0"/>
                        <a:cs typeface="Arial" pitchFamily="34" charset="0"/>
                      </a:endParaRPr>
                    </a:p>
                  </a:txBody>
                  <a:tcPr marL="45720" marR="45720" marT="18288" marB="18288"/>
                </a:tc>
                <a:tc>
                  <a:txBody>
                    <a:bodyPr/>
                    <a:lstStyle/>
                    <a:p>
                      <a:pPr algn="ct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0.1</a:t>
                      </a:r>
                      <a:r>
                        <a:rPr lang="en-US" sz="2000" b="1" baseline="0" dirty="0" smtClean="0">
                          <a:latin typeface="Arial" panose="020B0604020202020204" pitchFamily="34" charset="0"/>
                          <a:cs typeface="Arial" panose="020B0604020202020204" pitchFamily="34" charset="0"/>
                        </a:rPr>
                        <a:t> </a:t>
                      </a:r>
                    </a:p>
                    <a:p>
                      <a:pPr algn="ctr"/>
                      <a:r>
                        <a:rPr lang="en-US" sz="2000" b="1" baseline="0" dirty="0" smtClean="0">
                          <a:latin typeface="Arial" panose="020B0604020202020204" pitchFamily="34" charset="0"/>
                          <a:cs typeface="Arial" panose="020B0604020202020204" pitchFamily="34" charset="0"/>
                        </a:rPr>
                        <a:t>(injection)</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0.054</a:t>
                      </a:r>
                      <a:endParaRPr lang="en-US" sz="20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DC</a:t>
                      </a:r>
                      <a:endParaRPr lang="en-US" sz="2000" b="1" dirty="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val="10001"/>
                  </a:ext>
                </a:extLst>
              </a:tr>
              <a:tr h="904584">
                <a:tc rowSpan="3">
                  <a:txBody>
                    <a:bodyPr/>
                    <a:lstStyle/>
                    <a:p>
                      <a:pPr algn="ctr"/>
                      <a:r>
                        <a:rPr lang="en-US" sz="2000" b="1" dirty="0" smtClean="0">
                          <a:latin typeface="Arial" panose="020B0604020202020204" pitchFamily="34" charset="0"/>
                          <a:cs typeface="Arial" panose="020B0604020202020204" pitchFamily="34" charset="0"/>
                        </a:rPr>
                        <a:t>collider ring</a:t>
                      </a:r>
                      <a:endParaRPr lang="en-US" sz="2000" b="1" dirty="0">
                        <a:latin typeface="Arial" pitchFamily="34" charset="0"/>
                        <a:cs typeface="Arial" pitchFamily="34" charset="0"/>
                      </a:endParaRPr>
                    </a:p>
                  </a:txBody>
                  <a:tcPr marL="45720" marR="45720" marT="18288" marB="182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Maintain</a:t>
                      </a:r>
                      <a:r>
                        <a:rPr lang="en-US" sz="2000" b="1" baseline="0" dirty="0" smtClean="0">
                          <a:latin typeface="Arial" panose="020B0604020202020204" pitchFamily="34" charset="0"/>
                          <a:cs typeface="Arial" panose="020B0604020202020204" pitchFamily="34" charset="0"/>
                        </a:rPr>
                        <a:t> emittance during stacking</a:t>
                      </a:r>
                      <a:endParaRPr lang="en-US" sz="2000" b="1" dirty="0" smtClean="0">
                        <a:latin typeface="Arial" pitchFamily="34" charset="0"/>
                        <a:cs typeface="Arial" pitchFamily="34" charset="0"/>
                      </a:endParaRPr>
                    </a:p>
                  </a:txBody>
                  <a:tcPr marL="45720" marR="45720" marT="18288" marB="18288" anchor="b"/>
                </a:tc>
                <a:tc>
                  <a:txBody>
                    <a:bodyPr/>
                    <a:lstStyle/>
                    <a:p>
                      <a:pPr algn="ctr"/>
                      <a:endParaRPr lang="en-US" sz="2000" b="1" dirty="0" smtClean="0">
                        <a:latin typeface="Arial" panose="020B0604020202020204" pitchFamily="34" charset="0"/>
                        <a:cs typeface="Arial" panose="020B0604020202020204" pitchFamily="34" charset="0"/>
                      </a:endParaRPr>
                    </a:p>
                  </a:txBody>
                  <a:tcPr marL="45720" marR="45720" marT="18288" marB="18288" anchor="b"/>
                </a:tc>
                <a:tc>
                  <a:txBody>
                    <a:bodyPr/>
                    <a:lstStyle/>
                    <a:p>
                      <a:pPr algn="ctr"/>
                      <a:r>
                        <a:rPr lang="en-US" sz="2000" b="1" dirty="0" smtClean="0">
                          <a:latin typeface="Arial" panose="020B0604020202020204" pitchFamily="34" charset="0"/>
                          <a:cs typeface="Arial" panose="020B0604020202020204" pitchFamily="34" charset="0"/>
                        </a:rPr>
                        <a:t>2 </a:t>
                      </a:r>
                    </a:p>
                    <a:p>
                      <a:pPr algn="ctr"/>
                      <a:r>
                        <a:rPr lang="en-US" sz="2000" b="1" dirty="0" smtClean="0">
                          <a:latin typeface="Arial" panose="020B0604020202020204" pitchFamily="34" charset="0"/>
                          <a:cs typeface="Arial" panose="020B0604020202020204" pitchFamily="34" charset="0"/>
                        </a:rPr>
                        <a:t>(injection)</a:t>
                      </a:r>
                    </a:p>
                  </a:txBody>
                  <a:tcPr marL="45720" marR="45720" marT="18288" marB="18288" anchor="b"/>
                </a:tc>
                <a:tc>
                  <a:txBody>
                    <a:bodyPr/>
                    <a:lstStyle/>
                    <a:p>
                      <a:pPr algn="ctr"/>
                      <a:r>
                        <a:rPr lang="en-US" sz="2000" b="1" dirty="0" smtClean="0">
                          <a:latin typeface="Arial" panose="020B0604020202020204" pitchFamily="34" charset="0"/>
                          <a:cs typeface="Arial" panose="020B0604020202020204" pitchFamily="34" charset="0"/>
                        </a:rPr>
                        <a:t>1.1</a:t>
                      </a:r>
                      <a:endParaRPr lang="en-US" sz="20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DC</a:t>
                      </a:r>
                    </a:p>
                  </a:txBody>
                  <a:tcPr marL="45720" marR="45720" marT="18288" marB="18288" anchor="ctr"/>
                </a:tc>
                <a:extLst>
                  <a:ext uri="{0D108BD9-81ED-4DB2-BD59-A6C34878D82A}">
                    <a16:rowId xmlns:a16="http://schemas.microsoft.com/office/drawing/2014/main" val="10002"/>
                  </a:ext>
                </a:extLst>
              </a:tr>
              <a:tr h="735674">
                <a:tc vMerge="1">
                  <a:txBody>
                    <a:bodyPr/>
                    <a:lstStyle/>
                    <a:p>
                      <a:pPr algn="ctr"/>
                      <a:endParaRPr lang="en-US" sz="1400" b="0" dirty="0">
                        <a:latin typeface="Arial" pitchFamily="34" charset="0"/>
                        <a:cs typeface="Arial" pitchFamily="34" charset="0"/>
                      </a:endParaRPr>
                    </a:p>
                  </a:txBody>
                  <a:tcPr marL="45720" marR="45720" marT="18288" marB="182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latin typeface="Arial" panose="020B0604020202020204" pitchFamily="34" charset="0"/>
                          <a:cs typeface="Arial" panose="020B0604020202020204" pitchFamily="34" charset="0"/>
                        </a:rPr>
                        <a:t>Emittance reduction</a:t>
                      </a:r>
                      <a:endParaRPr lang="en-US" sz="2000" b="1" dirty="0" smtClean="0">
                        <a:latin typeface="Arial" pitchFamily="34" charset="0"/>
                        <a:cs typeface="Arial" pitchFamily="34" charset="0"/>
                      </a:endParaRPr>
                    </a:p>
                  </a:txBody>
                  <a:tcPr marL="45720" marR="45720" marT="18288" marB="18288"/>
                </a:tc>
                <a:tc>
                  <a:txBody>
                    <a:bodyPr/>
                    <a:lstStyle/>
                    <a:p>
                      <a:pPr algn="ctr"/>
                      <a:r>
                        <a:rPr lang="en-US" sz="2000" b="1" dirty="0" smtClean="0">
                          <a:latin typeface="Arial" panose="020B0604020202020204" pitchFamily="34" charset="0"/>
                          <a:cs typeface="Arial" panose="020B0604020202020204" pitchFamily="34" charset="0"/>
                        </a:rPr>
                        <a:t>7.9 </a:t>
                      </a:r>
                    </a:p>
                    <a:p>
                      <a:pPr algn="ctr"/>
                      <a:r>
                        <a:rPr lang="en-US" sz="2000" b="1" dirty="0" smtClean="0">
                          <a:latin typeface="Arial" panose="020B0604020202020204" pitchFamily="34" charset="0"/>
                          <a:cs typeface="Arial" panose="020B0604020202020204" pitchFamily="34" charset="0"/>
                        </a:rPr>
                        <a:t>(injection)</a:t>
                      </a: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7.9 </a:t>
                      </a:r>
                    </a:p>
                    <a:p>
                      <a:pPr algn="ctr"/>
                      <a:r>
                        <a:rPr lang="en-US" sz="2000" b="1" dirty="0" smtClean="0">
                          <a:latin typeface="Arial" panose="020B0604020202020204" pitchFamily="34" charset="0"/>
                          <a:cs typeface="Arial" panose="020B0604020202020204" pitchFamily="34" charset="0"/>
                        </a:rPr>
                        <a:t>(ramp</a:t>
                      </a:r>
                      <a:r>
                        <a:rPr lang="en-US" sz="2000" b="1" baseline="0" dirty="0" smtClean="0">
                          <a:latin typeface="Arial" panose="020B0604020202020204" pitchFamily="34" charset="0"/>
                          <a:cs typeface="Arial" panose="020B0604020202020204" pitchFamily="34" charset="0"/>
                        </a:rPr>
                        <a:t> to</a:t>
                      </a:r>
                      <a:r>
                        <a:rPr lang="en-US" sz="2000" b="1" dirty="0" smtClean="0">
                          <a:latin typeface="Arial" panose="020B0604020202020204" pitchFamily="34" charset="0"/>
                          <a:cs typeface="Arial" panose="020B0604020202020204" pitchFamily="34" charset="0"/>
                        </a:rPr>
                        <a:t>)</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4.3</a:t>
                      </a:r>
                      <a:endParaRPr lang="en-US" sz="20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DC</a:t>
                      </a:r>
                    </a:p>
                  </a:txBody>
                  <a:tcPr marL="45720" marR="45720" marT="18288" marB="18288" anchor="ctr"/>
                </a:tc>
                <a:extLst>
                  <a:ext uri="{0D108BD9-81ED-4DB2-BD59-A6C34878D82A}">
                    <a16:rowId xmlns:a16="http://schemas.microsoft.com/office/drawing/2014/main" val="10003"/>
                  </a:ext>
                </a:extLst>
              </a:tr>
              <a:tr h="735674">
                <a:tc vMerge="1">
                  <a:txBody>
                    <a:bodyPr/>
                    <a:lstStyle/>
                    <a:p>
                      <a:pPr algn="ctr"/>
                      <a:endParaRPr lang="en-US" sz="1500" b="1"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Maintain</a:t>
                      </a:r>
                      <a:r>
                        <a:rPr lang="en-US" sz="2000" b="1" baseline="0" dirty="0" smtClean="0">
                          <a:latin typeface="Arial" panose="020B0604020202020204" pitchFamily="34" charset="0"/>
                          <a:cs typeface="Arial" panose="020B0604020202020204" pitchFamily="34" charset="0"/>
                        </a:rPr>
                        <a:t> emittance during collision</a:t>
                      </a:r>
                      <a:endParaRPr lang="en-US" sz="2000" b="1" dirty="0" smtClean="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Up to 100</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Up to 40</a:t>
                      </a:r>
                      <a:endParaRPr lang="en-US" sz="2000" b="1" dirty="0">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Up to 54.5</a:t>
                      </a:r>
                      <a:endParaRPr lang="en-US" sz="20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000" b="1" dirty="0" smtClean="0">
                          <a:latin typeface="Arial" panose="020B0604020202020204" pitchFamily="34" charset="0"/>
                          <a:cs typeface="Arial" panose="020B0604020202020204" pitchFamily="34" charset="0"/>
                        </a:rPr>
                        <a:t>ERL</a:t>
                      </a:r>
                    </a:p>
                  </a:txBody>
                  <a:tcPr marL="45720" marR="45720" marT="18288" marB="18288" anchor="ctr"/>
                </a:tc>
                <a:extLst>
                  <a:ext uri="{0D108BD9-81ED-4DB2-BD59-A6C34878D82A}">
                    <a16:rowId xmlns:a16="http://schemas.microsoft.com/office/drawing/2014/main" val="10004"/>
                  </a:ext>
                </a:extLst>
              </a:tr>
            </a:tbl>
          </a:graphicData>
        </a:graphic>
      </p:graphicFrame>
      <p:sp>
        <p:nvSpPr>
          <p:cNvPr id="197" name="Rectangle 196"/>
          <p:cNvSpPr/>
          <p:nvPr/>
        </p:nvSpPr>
        <p:spPr>
          <a:xfrm>
            <a:off x="13660219" y="12954000"/>
            <a:ext cx="9123581" cy="762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 name="Picture 13"/>
          <p:cNvPicPr>
            <a:picLocks noChangeAspect="1"/>
          </p:cNvPicPr>
          <p:nvPr/>
        </p:nvPicPr>
        <p:blipFill>
          <a:blip r:embed="rId9"/>
          <a:stretch>
            <a:fillRect/>
          </a:stretch>
        </p:blipFill>
        <p:spPr>
          <a:xfrm>
            <a:off x="23023275" y="11257952"/>
            <a:ext cx="8915400" cy="4048125"/>
          </a:xfrm>
          <a:prstGeom prst="rect">
            <a:avLst/>
          </a:prstGeom>
        </p:spPr>
      </p:pic>
      <p:pic>
        <p:nvPicPr>
          <p:cNvPr id="21" name="Picture 20"/>
          <p:cNvPicPr>
            <a:picLocks noChangeAspect="1"/>
          </p:cNvPicPr>
          <p:nvPr/>
        </p:nvPicPr>
        <p:blipFill>
          <a:blip r:embed="rId10"/>
          <a:stretch>
            <a:fillRect/>
          </a:stretch>
        </p:blipFill>
        <p:spPr>
          <a:xfrm>
            <a:off x="23885287" y="6429375"/>
            <a:ext cx="7191375" cy="4543425"/>
          </a:xfrm>
          <a:prstGeom prst="rect">
            <a:avLst/>
          </a:prstGeom>
        </p:spPr>
      </p:pic>
      <p:sp>
        <p:nvSpPr>
          <p:cNvPr id="243" name="TextBox 242"/>
          <p:cNvSpPr txBox="1"/>
          <p:nvPr/>
        </p:nvSpPr>
        <p:spPr>
          <a:xfrm>
            <a:off x="23491816" y="5647628"/>
            <a:ext cx="797831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Cooling Stages in Ion Beam Formation Cycle</a:t>
            </a:r>
          </a:p>
        </p:txBody>
      </p:sp>
      <mc:AlternateContent xmlns:mc="http://schemas.openxmlformats.org/markup-compatibility/2006" xmlns:a14="http://schemas.microsoft.com/office/drawing/2010/main">
        <mc:Choice Requires="a14">
          <p:sp>
            <p:nvSpPr>
              <p:cNvPr id="244" name="TextBox 243"/>
              <p:cNvSpPr txBox="1"/>
              <p:nvPr/>
            </p:nvSpPr>
            <p:spPr>
              <a:xfrm>
                <a:off x="13296682" y="5645576"/>
                <a:ext cx="9850653" cy="5503751"/>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Multi-Stage Cooling</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Cooling time is proportional to </a:t>
                </a:r>
                <a14:m>
                  <m:oMath xmlns:m="http://schemas.openxmlformats.org/officeDocument/2006/math">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𝛾</m:t>
                        </m:r>
                      </m:e>
                      <m:sup>
                        <m:r>
                          <a:rPr lang="en-US" sz="2800" b="0" i="1" smtClean="0">
                            <a:latin typeface="Cambria Math" panose="02040503050406030204" pitchFamily="18" charset="0"/>
                            <a:cs typeface="Arial" panose="020B0604020202020204" pitchFamily="34" charset="0"/>
                          </a:rPr>
                          <m:t>2</m:t>
                        </m:r>
                      </m:sup>
                    </m:sSup>
                  </m:oMath>
                </a14:m>
                <a:r>
                  <a:rPr lang="en-US" sz="2800" dirty="0" smtClean="0">
                    <a:latin typeface="Arial" panose="020B0604020202020204" pitchFamily="34" charset="0"/>
                    <a:cs typeface="Arial" panose="020B0604020202020204" pitchFamily="34" charset="0"/>
                  </a:rPr>
                  <a:t> and 6D emittance: </a:t>
                </a:r>
                <a14:m>
                  <m:oMath xmlns:m="http://schemas.openxmlformats.org/officeDocument/2006/math">
                    <m:sSub>
                      <m:sSubPr>
                        <m:ctrlPr>
                          <a:rPr lang="en-US" sz="2800" i="1">
                            <a:latin typeface="Cambria Math" panose="02040503050406030204" pitchFamily="18" charset="0"/>
                          </a:rPr>
                        </m:ctrlPr>
                      </m:sSubPr>
                      <m:e>
                        <m:r>
                          <a:rPr lang="en-GB" sz="2800" i="1">
                            <a:latin typeface="Cambria Math" panose="02040503050406030204" pitchFamily="18" charset="0"/>
                          </a:rPr>
                          <m:t>𝜏</m:t>
                        </m:r>
                      </m:e>
                      <m:sub>
                        <m:r>
                          <m:rPr>
                            <m:sty m:val="p"/>
                          </m:rPr>
                          <a:rPr lang="en-GB" sz="2800">
                            <a:latin typeface="Cambria Math" panose="02040503050406030204" pitchFamily="18" charset="0"/>
                          </a:rPr>
                          <m:t>cool</m:t>
                        </m:r>
                      </m:sub>
                    </m:sSub>
                    <m:r>
                      <a:rPr lang="en-GB" sz="2800" i="1">
                        <a:latin typeface="Cambria Math" panose="02040503050406030204" pitchFamily="18" charset="0"/>
                      </a:rPr>
                      <m:t>∝</m:t>
                    </m:r>
                    <m:sSup>
                      <m:sSupPr>
                        <m:ctrlPr>
                          <a:rPr lang="en-US" sz="2800" i="1">
                            <a:latin typeface="Cambria Math" panose="02040503050406030204" pitchFamily="18" charset="0"/>
                          </a:rPr>
                        </m:ctrlPr>
                      </m:sSupPr>
                      <m:e>
                        <m:r>
                          <a:rPr lang="en-GB" sz="2800" i="1">
                            <a:latin typeface="Cambria Math" panose="02040503050406030204" pitchFamily="18" charset="0"/>
                          </a:rPr>
                          <m:t>𝛾</m:t>
                        </m:r>
                      </m:e>
                      <m:sup>
                        <m:r>
                          <a:rPr lang="en-GB" sz="2800" i="1">
                            <a:latin typeface="Cambria Math" panose="02040503050406030204" pitchFamily="18" charset="0"/>
                          </a:rPr>
                          <m:t>2</m:t>
                        </m:r>
                      </m:sup>
                    </m:sSup>
                    <m:f>
                      <m:fPr>
                        <m:ctrlPr>
                          <a:rPr lang="en-US" sz="2800" i="1">
                            <a:latin typeface="Cambria Math" panose="02040503050406030204" pitchFamily="18" charset="0"/>
                          </a:rPr>
                        </m:ctrlPr>
                      </m:fPr>
                      <m:num>
                        <m:r>
                          <m:rPr>
                            <m:sty m:val="p"/>
                          </m:rPr>
                          <a:rPr lang="en-GB" sz="2800">
                            <a:latin typeface="Cambria Math" panose="02040503050406030204" pitchFamily="18" charset="0"/>
                          </a:rPr>
                          <m:t>Δ</m:t>
                        </m:r>
                        <m:r>
                          <a:rPr lang="en-GB" sz="2800" i="1">
                            <a:latin typeface="Cambria Math" panose="02040503050406030204" pitchFamily="18" charset="0"/>
                          </a:rPr>
                          <m:t>𝛾</m:t>
                        </m:r>
                      </m:num>
                      <m:den>
                        <m:r>
                          <a:rPr lang="en-GB" sz="2800" i="1">
                            <a:latin typeface="Cambria Math" panose="02040503050406030204" pitchFamily="18" charset="0"/>
                          </a:rPr>
                          <m:t>𝛾</m:t>
                        </m:r>
                      </m:den>
                    </m:f>
                    <m:sSub>
                      <m:sSubPr>
                        <m:ctrlPr>
                          <a:rPr lang="en-US" sz="2800" i="1">
                            <a:latin typeface="Cambria Math" panose="02040503050406030204" pitchFamily="18" charset="0"/>
                          </a:rPr>
                        </m:ctrlPr>
                      </m:sSubPr>
                      <m:e>
                        <m:r>
                          <a:rPr lang="en-GB" sz="2800" i="1">
                            <a:latin typeface="Cambria Math" panose="02040503050406030204" pitchFamily="18" charset="0"/>
                          </a:rPr>
                          <m:t>𝜎</m:t>
                        </m:r>
                      </m:e>
                      <m:sub>
                        <m:r>
                          <a:rPr lang="en-GB" sz="2800" i="1">
                            <a:latin typeface="Cambria Math" panose="02040503050406030204" pitchFamily="18" charset="0"/>
                          </a:rPr>
                          <m:t>𝑧</m:t>
                        </m:r>
                      </m:sub>
                    </m:sSub>
                    <m:sSub>
                      <m:sSubPr>
                        <m:ctrlPr>
                          <a:rPr lang="en-US" sz="2800" i="1">
                            <a:latin typeface="Cambria Math" panose="02040503050406030204" pitchFamily="18" charset="0"/>
                          </a:rPr>
                        </m:ctrlPr>
                      </m:sSubPr>
                      <m:e>
                        <m:r>
                          <a:rPr lang="en-GB" sz="2800" i="1">
                            <a:latin typeface="Cambria Math" panose="02040503050406030204" pitchFamily="18" charset="0"/>
                          </a:rPr>
                          <m:t>𝜀</m:t>
                        </m:r>
                      </m:e>
                      <m:sub>
                        <m:r>
                          <a:rPr lang="en-GB" sz="2800">
                            <a:latin typeface="Cambria Math" panose="02040503050406030204" pitchFamily="18" charset="0"/>
                          </a:rPr>
                          <m:t>4</m:t>
                        </m:r>
                        <m:r>
                          <m:rPr>
                            <m:sty m:val="p"/>
                          </m:rPr>
                          <a:rPr lang="en-GB" sz="2800">
                            <a:latin typeface="Cambria Math" panose="02040503050406030204" pitchFamily="18" charset="0"/>
                          </a:rPr>
                          <m:t>d</m:t>
                        </m:r>
                      </m:sub>
                    </m:sSub>
                  </m:oMath>
                </a14:m>
                <a:r>
                  <a:rPr lang="en-US" sz="2800" dirty="0" smtClean="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Pre-cooling at low energy to reduce the emittance to desired value.</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Keep cooling at collision energy to maintain the already reduced value. </a:t>
                </a:r>
              </a:p>
              <a:p>
                <a:pPr marL="457200" indent="-4572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Avoid the most difficult scenario: cool high energy beam with large emittance.</a:t>
                </a:r>
              </a:p>
              <a:p>
                <a:pPr algn="just"/>
                <a:endParaRPr lang="en-US" sz="2800" dirty="0" smtClean="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sz="2800" dirty="0" smtClean="0">
                  <a:latin typeface="Arial" panose="020B0604020202020204" pitchFamily="34" charset="0"/>
                  <a:cs typeface="Arial" panose="020B0604020202020204" pitchFamily="34" charset="0"/>
                </a:endParaRPr>
              </a:p>
            </p:txBody>
          </p:sp>
        </mc:Choice>
        <mc:Fallback xmlns="">
          <p:sp>
            <p:nvSpPr>
              <p:cNvPr id="244" name="TextBox 243"/>
              <p:cNvSpPr txBox="1">
                <a:spLocks noRot="1" noChangeAspect="1" noMove="1" noResize="1" noEditPoints="1" noAdjustHandles="1" noChangeArrowheads="1" noChangeShapeType="1" noTextEdit="1"/>
              </p:cNvSpPr>
              <p:nvPr/>
            </p:nvSpPr>
            <p:spPr>
              <a:xfrm>
                <a:off x="13296682" y="5645576"/>
                <a:ext cx="9850653" cy="5503751"/>
              </a:xfrm>
              <a:prstGeom prst="rect">
                <a:avLst/>
              </a:prstGeom>
              <a:blipFill rotWithShape="0">
                <a:blip r:embed="rId11"/>
                <a:stretch>
                  <a:fillRect l="-1238" t="-1107" r="-1300"/>
                </a:stretch>
              </a:blipFill>
            </p:spPr>
            <p:txBody>
              <a:bodyPr/>
              <a:lstStyle/>
              <a:p>
                <a:r>
                  <a:rPr lang="en-US">
                    <a:noFill/>
                  </a:rPr>
                  <a:t> </a:t>
                </a:r>
              </a:p>
            </p:txBody>
          </p:sp>
        </mc:Fallback>
      </mc:AlternateContent>
      <p:sp>
        <p:nvSpPr>
          <p:cNvPr id="159" name="TextBox 158"/>
          <p:cNvSpPr txBox="1"/>
          <p:nvPr/>
        </p:nvSpPr>
        <p:spPr>
          <a:xfrm>
            <a:off x="14020799" y="10631633"/>
            <a:ext cx="912653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Table 1. Cooling stages for proton beam and lead ion beam</a:t>
            </a:r>
            <a:endParaRPr lang="en-US" sz="2400" dirty="0">
              <a:latin typeface="Arial" panose="020B0604020202020204" pitchFamily="34" charset="0"/>
              <a:cs typeface="Arial" panose="020B0604020202020204" pitchFamily="34" charset="0"/>
            </a:endParaRPr>
          </a:p>
        </p:txBody>
      </p:sp>
      <p:pic>
        <p:nvPicPr>
          <p:cNvPr id="184" name="Picture 183"/>
          <p:cNvPicPr>
            <a:picLocks noChangeAspect="1"/>
          </p:cNvPicPr>
          <p:nvPr/>
        </p:nvPicPr>
        <p:blipFill>
          <a:blip r:embed="rId12"/>
          <a:stretch>
            <a:fillRect/>
          </a:stretch>
        </p:blipFill>
        <p:spPr>
          <a:xfrm>
            <a:off x="12743669" y="17297400"/>
            <a:ext cx="6523493" cy="5512919"/>
          </a:xfrm>
          <a:prstGeom prst="rect">
            <a:avLst/>
          </a:prstGeom>
        </p:spPr>
      </p:pic>
      <p:pic>
        <p:nvPicPr>
          <p:cNvPr id="185" name="Picture 184"/>
          <p:cNvPicPr>
            <a:picLocks noChangeAspect="1"/>
          </p:cNvPicPr>
          <p:nvPr/>
        </p:nvPicPr>
        <p:blipFill>
          <a:blip r:embed="rId13"/>
          <a:stretch>
            <a:fillRect/>
          </a:stretch>
        </p:blipFill>
        <p:spPr>
          <a:xfrm>
            <a:off x="19303806" y="17297400"/>
            <a:ext cx="6600399" cy="5512919"/>
          </a:xfrm>
          <a:prstGeom prst="rect">
            <a:avLst/>
          </a:prstGeom>
        </p:spPr>
      </p:pic>
      <p:pic>
        <p:nvPicPr>
          <p:cNvPr id="186" name="Picture 185"/>
          <p:cNvPicPr>
            <a:picLocks noChangeAspect="1"/>
          </p:cNvPicPr>
          <p:nvPr/>
        </p:nvPicPr>
        <p:blipFill>
          <a:blip r:embed="rId14"/>
          <a:stretch>
            <a:fillRect/>
          </a:stretch>
        </p:blipFill>
        <p:spPr>
          <a:xfrm>
            <a:off x="25962250" y="17297400"/>
            <a:ext cx="6564726" cy="5512919"/>
          </a:xfrm>
          <a:prstGeom prst="rect">
            <a:avLst/>
          </a:prstGeom>
        </p:spPr>
      </p:pic>
      <p:pic>
        <p:nvPicPr>
          <p:cNvPr id="187" name="Picture 186"/>
          <p:cNvPicPr>
            <a:picLocks noChangeAspect="1"/>
          </p:cNvPicPr>
          <p:nvPr/>
        </p:nvPicPr>
        <p:blipFill>
          <a:blip r:embed="rId15"/>
          <a:stretch>
            <a:fillRect/>
          </a:stretch>
        </p:blipFill>
        <p:spPr>
          <a:xfrm>
            <a:off x="12835195" y="27965400"/>
            <a:ext cx="6687963" cy="5641270"/>
          </a:xfrm>
          <a:prstGeom prst="rect">
            <a:avLst/>
          </a:prstGeom>
        </p:spPr>
      </p:pic>
      <p:pic>
        <p:nvPicPr>
          <p:cNvPr id="188" name="Picture 187"/>
          <p:cNvPicPr>
            <a:picLocks noChangeAspect="1"/>
          </p:cNvPicPr>
          <p:nvPr/>
        </p:nvPicPr>
        <p:blipFill>
          <a:blip r:embed="rId16"/>
          <a:stretch>
            <a:fillRect/>
          </a:stretch>
        </p:blipFill>
        <p:spPr>
          <a:xfrm>
            <a:off x="15312876" y="30138751"/>
            <a:ext cx="3447634" cy="2900720"/>
          </a:xfrm>
          <a:prstGeom prst="rect">
            <a:avLst/>
          </a:prstGeom>
        </p:spPr>
      </p:pic>
      <p:pic>
        <p:nvPicPr>
          <p:cNvPr id="189" name="Picture 188"/>
          <p:cNvPicPr>
            <a:picLocks noChangeAspect="1"/>
          </p:cNvPicPr>
          <p:nvPr/>
        </p:nvPicPr>
        <p:blipFill>
          <a:blip r:embed="rId17"/>
          <a:stretch>
            <a:fillRect/>
          </a:stretch>
        </p:blipFill>
        <p:spPr>
          <a:xfrm>
            <a:off x="19589771" y="28003305"/>
            <a:ext cx="6562421" cy="5554089"/>
          </a:xfrm>
          <a:prstGeom prst="rect">
            <a:avLst/>
          </a:prstGeom>
        </p:spPr>
      </p:pic>
      <p:pic>
        <p:nvPicPr>
          <p:cNvPr id="190" name="Picture 189"/>
          <p:cNvPicPr>
            <a:picLocks noChangeAspect="1"/>
          </p:cNvPicPr>
          <p:nvPr/>
        </p:nvPicPr>
        <p:blipFill>
          <a:blip r:embed="rId18"/>
          <a:stretch>
            <a:fillRect/>
          </a:stretch>
        </p:blipFill>
        <p:spPr>
          <a:xfrm>
            <a:off x="26218804" y="28003498"/>
            <a:ext cx="6278182" cy="5536563"/>
          </a:xfrm>
          <a:prstGeom prst="rect">
            <a:avLst/>
          </a:prstGeom>
        </p:spPr>
      </p:pic>
      <p:sp>
        <p:nvSpPr>
          <p:cNvPr id="191" name="TextBox 190"/>
          <p:cNvSpPr txBox="1"/>
          <p:nvPr/>
        </p:nvSpPr>
        <p:spPr>
          <a:xfrm>
            <a:off x="12726090" y="22838897"/>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No cooling needed for stacking (~10 min)  in the collider ring at 7.9 GeV. </a:t>
            </a:r>
            <a:endParaRPr lang="en-US" sz="2400" dirty="0">
              <a:latin typeface="Arial" panose="020B0604020202020204" pitchFamily="34" charset="0"/>
              <a:cs typeface="Arial" panose="020B0604020202020204" pitchFamily="34" charset="0"/>
            </a:endParaRPr>
          </a:p>
        </p:txBody>
      </p:sp>
      <p:sp>
        <p:nvSpPr>
          <p:cNvPr id="198" name="TextBox 197"/>
          <p:cNvSpPr txBox="1"/>
          <p:nvPr/>
        </p:nvSpPr>
        <p:spPr>
          <a:xfrm>
            <a:off x="19303806" y="22855133"/>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Pre-cooling with DC cooler in the collider ring to reduce the emittance at 7.9 GeV. </a:t>
            </a:r>
            <a:endParaRPr lang="en-US" sz="2400" dirty="0">
              <a:latin typeface="Arial" panose="020B0604020202020204" pitchFamily="34" charset="0"/>
              <a:cs typeface="Arial" panose="020B0604020202020204" pitchFamily="34" charset="0"/>
            </a:endParaRPr>
          </a:p>
        </p:txBody>
      </p:sp>
      <p:sp>
        <p:nvSpPr>
          <p:cNvPr id="199" name="TextBox 198"/>
          <p:cNvSpPr txBox="1"/>
          <p:nvPr/>
        </p:nvSpPr>
        <p:spPr>
          <a:xfrm>
            <a:off x="25933333" y="22814654"/>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Cooling with ERL bunched cooler during collision in the collider ring at 100 GeV.</a:t>
            </a:r>
            <a:endParaRPr lang="en-US" sz="2400" dirty="0">
              <a:latin typeface="Arial" panose="020B0604020202020204" pitchFamily="34" charset="0"/>
              <a:cs typeface="Arial" panose="020B0604020202020204" pitchFamily="34" charset="0"/>
            </a:endParaRPr>
          </a:p>
        </p:txBody>
      </p:sp>
      <p:sp>
        <p:nvSpPr>
          <p:cNvPr id="200" name="TextBox 199"/>
          <p:cNvSpPr txBox="1"/>
          <p:nvPr/>
        </p:nvSpPr>
        <p:spPr>
          <a:xfrm>
            <a:off x="12704748" y="23683487"/>
            <a:ext cx="5388013" cy="269817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Proton beam (pre-cooling):</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Injection Energy</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7.9 </a:t>
            </a:r>
            <a:r>
              <a:rPr lang="en-US" sz="2600" dirty="0">
                <a:solidFill>
                  <a:srgbClr val="0000FF"/>
                </a:solidFill>
                <a:latin typeface="Candara" panose="020E0502030303020204" pitchFamily="34" charset="0"/>
              </a:rPr>
              <a:t>GeV</a:t>
            </a: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Proton number: </a:t>
            </a:r>
            <a:r>
              <a:rPr lang="en-US" sz="2600" dirty="0" smtClean="0">
                <a:solidFill>
                  <a:srgbClr val="0000FF"/>
                </a:solidFill>
                <a:latin typeface="Candara" panose="020E0502030303020204" pitchFamily="34" charset="0"/>
              </a:rPr>
              <a:t>6.58x10</a:t>
            </a:r>
            <a:r>
              <a:rPr lang="en-US" sz="2600" baseline="30000" dirty="0" smtClean="0">
                <a:solidFill>
                  <a:srgbClr val="0000FF"/>
                </a:solidFill>
                <a:latin typeface="Candara" panose="020E0502030303020204" pitchFamily="34" charset="0"/>
              </a:rPr>
              <a:t>11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Normalized emit.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2.2 </a:t>
            </a:r>
            <a:r>
              <a:rPr lang="de-DE" sz="2600" dirty="0">
                <a:solidFill>
                  <a:srgbClr val="0000FF"/>
                </a:solidFill>
              </a:rPr>
              <a:t>μ</a:t>
            </a:r>
            <a:r>
              <a:rPr lang="en-US" sz="2600" dirty="0" smtClean="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Momentum </a:t>
            </a:r>
            <a:r>
              <a:rPr lang="en-US" sz="2600" dirty="0">
                <a:latin typeface="Candara" panose="020E0502030303020204" pitchFamily="34" charset="0"/>
              </a:rPr>
              <a:t>spread: </a:t>
            </a:r>
            <a:r>
              <a:rPr lang="en-US" sz="2600" dirty="0">
                <a:solidFill>
                  <a:srgbClr val="0000FF"/>
                </a:solidFill>
                <a:latin typeface="Candara" panose="020E0502030303020204" pitchFamily="34" charset="0"/>
              </a:rPr>
              <a:t>6x10</a:t>
            </a:r>
            <a:r>
              <a:rPr lang="en-US" sz="2600" baseline="30000" dirty="0">
                <a:solidFill>
                  <a:srgbClr val="0000FF"/>
                </a:solidFill>
                <a:latin typeface="Candara" panose="020E0502030303020204" pitchFamily="34" charset="0"/>
              </a:rPr>
              <a:t>-4</a:t>
            </a: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Bunch length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a:solidFill>
                  <a:srgbClr val="0000FF"/>
                </a:solidFill>
                <a:latin typeface="Candara" panose="020E0502030303020204" pitchFamily="34" charset="0"/>
              </a:rPr>
              <a:t>7 m</a:t>
            </a:r>
            <a:endParaRPr lang="en-US" sz="2600" dirty="0">
              <a:solidFill>
                <a:srgbClr val="0000FF"/>
              </a:solidFill>
            </a:endParaRP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02" name="TextBox 201"/>
          <p:cNvSpPr txBox="1"/>
          <p:nvPr/>
        </p:nvSpPr>
        <p:spPr>
          <a:xfrm>
            <a:off x="18092761" y="23685542"/>
            <a:ext cx="6245621" cy="3098284"/>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Proton beam (cooling in collision):</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Injection Energy</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100 </a:t>
            </a:r>
            <a:r>
              <a:rPr lang="en-US" sz="2600" dirty="0">
                <a:solidFill>
                  <a:srgbClr val="0000FF"/>
                </a:solidFill>
                <a:latin typeface="Candara" panose="020E0502030303020204" pitchFamily="34" charset="0"/>
              </a:rPr>
              <a:t>GeV</a:t>
            </a: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Proton number: </a:t>
            </a:r>
            <a:r>
              <a:rPr lang="en-US" sz="2600" dirty="0" smtClean="0">
                <a:solidFill>
                  <a:srgbClr val="0000FF"/>
                </a:solidFill>
                <a:latin typeface="Candara" panose="020E0502030303020204" pitchFamily="34" charset="0"/>
              </a:rPr>
              <a:t>0.804x10</a:t>
            </a:r>
            <a:r>
              <a:rPr lang="en-US" sz="2600" baseline="30000" dirty="0" smtClean="0">
                <a:solidFill>
                  <a:srgbClr val="0000FF"/>
                </a:solidFill>
                <a:latin typeface="Candara" panose="020E0502030303020204" pitchFamily="34" charset="0"/>
              </a:rPr>
              <a:t>10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Normalized emit.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0.50/0.15 </a:t>
            </a:r>
            <a:r>
              <a:rPr lang="de-DE" sz="2600" dirty="0">
                <a:solidFill>
                  <a:srgbClr val="0000FF"/>
                </a:solidFill>
              </a:rPr>
              <a:t>μ</a:t>
            </a:r>
            <a:r>
              <a:rPr lang="en-US" sz="2600" dirty="0" smtClean="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Momentum </a:t>
            </a:r>
            <a:r>
              <a:rPr lang="en-US" sz="2600" dirty="0">
                <a:latin typeface="Candara" panose="020E0502030303020204" pitchFamily="34" charset="0"/>
              </a:rPr>
              <a:t>spread: </a:t>
            </a:r>
            <a:r>
              <a:rPr lang="en-US" sz="2600" dirty="0" smtClean="0">
                <a:solidFill>
                  <a:srgbClr val="0000FF"/>
                </a:solidFill>
                <a:latin typeface="Candara" panose="020E0502030303020204" pitchFamily="34" charset="0"/>
              </a:rPr>
              <a:t>8x10</a:t>
            </a:r>
            <a:r>
              <a:rPr lang="en-US" sz="2600" baseline="30000" dirty="0" smtClean="0">
                <a:solidFill>
                  <a:srgbClr val="0000FF"/>
                </a:solidFill>
                <a:latin typeface="Candara" panose="020E0502030303020204" pitchFamily="34" charset="0"/>
              </a:rPr>
              <a:t>-4</a:t>
            </a:r>
            <a:endParaRPr lang="en-US" sz="26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Bunch length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2.5 cm</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Transverse coupling:</a:t>
            </a:r>
            <a:r>
              <a:rPr lang="en-US" sz="2600" dirty="0" smtClean="0">
                <a:solidFill>
                  <a:srgbClr val="0000FF"/>
                </a:solidFill>
                <a:latin typeface="Candara" panose="020E0502030303020204" pitchFamily="34" charset="0"/>
              </a:rPr>
              <a:t> 38%</a:t>
            </a:r>
            <a:endParaRPr lang="en-US" sz="2600" dirty="0">
              <a:solidFill>
                <a:srgbClr val="0000FF"/>
              </a:solidFill>
            </a:endParaRP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03" name="TextBox 202"/>
          <p:cNvSpPr txBox="1"/>
          <p:nvPr/>
        </p:nvSpPr>
        <p:spPr>
          <a:xfrm>
            <a:off x="24359724" y="23675752"/>
            <a:ext cx="3446777" cy="189795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DC cooler: </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Current: </a:t>
            </a:r>
            <a:r>
              <a:rPr lang="en-US" sz="2600" dirty="0">
                <a:solidFill>
                  <a:srgbClr val="0000FF"/>
                </a:solidFill>
                <a:latin typeface="Candara" panose="020E0502030303020204" pitchFamily="34" charset="0"/>
              </a:rPr>
              <a:t>3</a:t>
            </a:r>
            <a:r>
              <a:rPr lang="en-US" sz="2600" dirty="0" smtClean="0">
                <a:solidFill>
                  <a:srgbClr val="0000FF"/>
                </a:solidFill>
                <a:latin typeface="Candara" panose="020E0502030303020204" pitchFamily="34" charset="0"/>
              </a:rPr>
              <a:t> A</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Length: </a:t>
            </a:r>
            <a:r>
              <a:rPr lang="en-US" sz="2600" dirty="0" smtClean="0">
                <a:solidFill>
                  <a:srgbClr val="0000FF"/>
                </a:solidFill>
                <a:latin typeface="Candara" panose="020E0502030303020204" pitchFamily="34" charset="0"/>
              </a:rPr>
              <a:t>30 m</a:t>
            </a:r>
            <a:r>
              <a:rPr lang="en-US" sz="2600" baseline="30000" dirty="0" smtClean="0">
                <a:solidFill>
                  <a:srgbClr val="0000FF"/>
                </a:solidFill>
                <a:latin typeface="Candara" panose="020E0502030303020204" pitchFamily="34" charset="0"/>
              </a:rPr>
              <a:t>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Magnetic field: </a:t>
            </a:r>
            <a:r>
              <a:rPr lang="en-US" sz="2600" dirty="0" smtClean="0">
                <a:solidFill>
                  <a:srgbClr val="0000FF"/>
                </a:solidFill>
                <a:latin typeface="Candara" panose="020E0502030303020204" pitchFamily="34" charset="0"/>
              </a:rPr>
              <a:t>1T</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04" name="TextBox 203"/>
          <p:cNvSpPr txBox="1"/>
          <p:nvPr/>
        </p:nvSpPr>
        <p:spPr>
          <a:xfrm>
            <a:off x="27717857" y="23683487"/>
            <a:ext cx="3906839" cy="189795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ERL bunched cooler: </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Bunch charge: </a:t>
            </a:r>
            <a:r>
              <a:rPr lang="en-US" sz="2600" dirty="0" smtClean="0">
                <a:solidFill>
                  <a:srgbClr val="0000FF"/>
                </a:solidFill>
                <a:latin typeface="Candara" panose="020E0502030303020204" pitchFamily="34" charset="0"/>
              </a:rPr>
              <a:t>3.2 </a:t>
            </a:r>
            <a:r>
              <a:rPr lang="en-US" sz="2600" dirty="0" err="1" smtClean="0">
                <a:solidFill>
                  <a:srgbClr val="0000FF"/>
                </a:solidFill>
                <a:latin typeface="Candara" panose="020E0502030303020204" pitchFamily="34" charset="0"/>
              </a:rPr>
              <a:t>nC</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Length: </a:t>
            </a:r>
            <a:r>
              <a:rPr lang="en-US" sz="2600" dirty="0" smtClean="0">
                <a:solidFill>
                  <a:srgbClr val="0000FF"/>
                </a:solidFill>
                <a:latin typeface="Candara" panose="020E0502030303020204" pitchFamily="34" charset="0"/>
              </a:rPr>
              <a:t>60 m</a:t>
            </a:r>
            <a:r>
              <a:rPr lang="en-US" sz="2600" baseline="30000" dirty="0" smtClean="0">
                <a:solidFill>
                  <a:srgbClr val="0000FF"/>
                </a:solidFill>
                <a:latin typeface="Candara" panose="020E0502030303020204" pitchFamily="34" charset="0"/>
              </a:rPr>
              <a:t>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Magnetic field: </a:t>
            </a:r>
            <a:r>
              <a:rPr lang="en-US" sz="2600" dirty="0" smtClean="0">
                <a:solidFill>
                  <a:srgbClr val="0000FF"/>
                </a:solidFill>
                <a:latin typeface="Candara" panose="020E0502030303020204" pitchFamily="34" charset="0"/>
              </a:rPr>
              <a:t>1T</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05" name="TextBox 204"/>
          <p:cNvSpPr txBox="1"/>
          <p:nvPr/>
        </p:nvSpPr>
        <p:spPr>
          <a:xfrm>
            <a:off x="12878490" y="33659771"/>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IBS expansion for stacking (~10 min)  in the collider ring at 2 GeV/u. Cooling needed. </a:t>
            </a:r>
            <a:endParaRPr lang="en-US" sz="2400" dirty="0">
              <a:latin typeface="Arial" panose="020B0604020202020204" pitchFamily="34" charset="0"/>
              <a:cs typeface="Arial" panose="020B0604020202020204" pitchFamily="34" charset="0"/>
            </a:endParaRPr>
          </a:p>
        </p:txBody>
      </p:sp>
      <p:sp>
        <p:nvSpPr>
          <p:cNvPr id="206" name="TextBox 205"/>
          <p:cNvSpPr txBox="1"/>
          <p:nvPr/>
        </p:nvSpPr>
        <p:spPr>
          <a:xfrm>
            <a:off x="19456206" y="33714107"/>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Pre-cooling with DC cooler in the collider ring to reduce the emittance at 7.9 GeV/u. </a:t>
            </a:r>
            <a:endParaRPr lang="en-US" sz="2400" dirty="0">
              <a:latin typeface="Arial" panose="020B0604020202020204" pitchFamily="34" charset="0"/>
              <a:cs typeface="Arial" panose="020B0604020202020204" pitchFamily="34" charset="0"/>
            </a:endParaRPr>
          </a:p>
        </p:txBody>
      </p:sp>
      <p:sp>
        <p:nvSpPr>
          <p:cNvPr id="207" name="TextBox 206"/>
          <p:cNvSpPr txBox="1"/>
          <p:nvPr/>
        </p:nvSpPr>
        <p:spPr>
          <a:xfrm>
            <a:off x="26085733" y="33673628"/>
            <a:ext cx="6465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Cooling with ERL bunched cooler during collision in the collider ring at 40 GeV/u.</a:t>
            </a:r>
            <a:endParaRPr lang="en-US" sz="2400" dirty="0">
              <a:latin typeface="Arial" panose="020B0604020202020204" pitchFamily="34" charset="0"/>
              <a:cs typeface="Arial" panose="020B0604020202020204" pitchFamily="34" charset="0"/>
            </a:endParaRPr>
          </a:p>
        </p:txBody>
      </p:sp>
      <p:sp>
        <p:nvSpPr>
          <p:cNvPr id="208" name="TextBox 207"/>
          <p:cNvSpPr txBox="1"/>
          <p:nvPr/>
        </p:nvSpPr>
        <p:spPr>
          <a:xfrm>
            <a:off x="12857148" y="34542461"/>
            <a:ext cx="5360763" cy="269817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baseline="30000" dirty="0" smtClean="0">
                <a:latin typeface="Candara" panose="020E0502030303020204" pitchFamily="34" charset="0"/>
              </a:rPr>
              <a:t>208</a:t>
            </a:r>
            <a:r>
              <a:rPr lang="en-US" sz="2600" dirty="0" smtClean="0">
                <a:latin typeface="Candara" panose="020E0502030303020204" pitchFamily="34" charset="0"/>
              </a:rPr>
              <a:t>Pb</a:t>
            </a:r>
            <a:r>
              <a:rPr lang="en-US" sz="2600" baseline="30000" dirty="0" smtClean="0">
                <a:latin typeface="Candara" panose="020E0502030303020204" pitchFamily="34" charset="0"/>
              </a:rPr>
              <a:t>82+</a:t>
            </a:r>
            <a:r>
              <a:rPr lang="en-US" sz="2600" dirty="0" smtClean="0">
                <a:latin typeface="Candara" panose="020E0502030303020204" pitchFamily="34" charset="0"/>
              </a:rPr>
              <a:t>(stacking &amp; pre-cooling):</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Injection Energy</a:t>
            </a:r>
            <a:r>
              <a:rPr lang="en-US" sz="2600" dirty="0">
                <a:latin typeface="Candara" panose="020E0502030303020204" pitchFamily="34" charset="0"/>
              </a:rPr>
              <a:t>: </a:t>
            </a:r>
            <a:r>
              <a:rPr lang="en-US" sz="2600" dirty="0" smtClean="0">
                <a:solidFill>
                  <a:srgbClr val="000099"/>
                </a:solidFill>
                <a:latin typeface="Candara" panose="020E0502030303020204" pitchFamily="34" charset="0"/>
              </a:rPr>
              <a:t>2 &amp;</a:t>
            </a:r>
            <a:r>
              <a:rPr lang="en-US" sz="2600" dirty="0" smtClean="0">
                <a:latin typeface="Candara" panose="020E0502030303020204" pitchFamily="34" charset="0"/>
              </a:rPr>
              <a:t> </a:t>
            </a:r>
            <a:r>
              <a:rPr lang="en-US" sz="2600" dirty="0" smtClean="0">
                <a:solidFill>
                  <a:srgbClr val="0000FF"/>
                </a:solidFill>
                <a:latin typeface="Candara" panose="020E0502030303020204" pitchFamily="34" charset="0"/>
              </a:rPr>
              <a:t>7.9 GeV/u</a:t>
            </a:r>
            <a:endParaRPr lang="en-US" sz="26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Proton number: </a:t>
            </a:r>
            <a:r>
              <a:rPr lang="en-US" sz="2600" dirty="0" smtClean="0">
                <a:solidFill>
                  <a:srgbClr val="0000FF"/>
                </a:solidFill>
                <a:latin typeface="Candara" panose="020E0502030303020204" pitchFamily="34" charset="0"/>
              </a:rPr>
              <a:t>8.26x10</a:t>
            </a:r>
            <a:r>
              <a:rPr lang="en-US" sz="2600" baseline="30000" dirty="0">
                <a:solidFill>
                  <a:srgbClr val="0000FF"/>
                </a:solidFill>
                <a:latin typeface="Candara" panose="020E0502030303020204" pitchFamily="34" charset="0"/>
              </a:rPr>
              <a:t>9</a:t>
            </a:r>
            <a:r>
              <a:rPr lang="en-US" sz="2600" baseline="30000" dirty="0" smtClean="0">
                <a:solidFill>
                  <a:srgbClr val="0000FF"/>
                </a:solidFill>
                <a:latin typeface="Candara" panose="020E0502030303020204" pitchFamily="34" charset="0"/>
              </a:rPr>
              <a:t>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Normalized emit.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1.5 </a:t>
            </a:r>
            <a:r>
              <a:rPr lang="de-DE" sz="2600" dirty="0">
                <a:solidFill>
                  <a:srgbClr val="0000FF"/>
                </a:solidFill>
              </a:rPr>
              <a:t>μ</a:t>
            </a:r>
            <a:r>
              <a:rPr lang="en-US" sz="2600" dirty="0" smtClean="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Momentum </a:t>
            </a:r>
            <a:r>
              <a:rPr lang="en-US" sz="2600" dirty="0">
                <a:latin typeface="Candara" panose="020E0502030303020204" pitchFamily="34" charset="0"/>
              </a:rPr>
              <a:t>spread: </a:t>
            </a:r>
            <a:r>
              <a:rPr lang="en-US" sz="2600" dirty="0">
                <a:solidFill>
                  <a:srgbClr val="0000FF"/>
                </a:solidFill>
                <a:latin typeface="Candara" panose="020E0502030303020204" pitchFamily="34" charset="0"/>
              </a:rPr>
              <a:t>6x10</a:t>
            </a:r>
            <a:r>
              <a:rPr lang="en-US" sz="2600" baseline="30000" dirty="0">
                <a:solidFill>
                  <a:srgbClr val="0000FF"/>
                </a:solidFill>
                <a:latin typeface="Candara" panose="020E0502030303020204" pitchFamily="34" charset="0"/>
              </a:rPr>
              <a:t>-4</a:t>
            </a: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Bunch length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a:solidFill>
                  <a:srgbClr val="0000FF"/>
                </a:solidFill>
                <a:latin typeface="Candara" panose="020E0502030303020204" pitchFamily="34" charset="0"/>
              </a:rPr>
              <a:t>7 m</a:t>
            </a:r>
            <a:endParaRPr lang="en-US" sz="2600" dirty="0">
              <a:solidFill>
                <a:srgbClr val="0000FF"/>
              </a:solidFill>
            </a:endParaRP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09" name="TextBox 208"/>
          <p:cNvSpPr txBox="1"/>
          <p:nvPr/>
        </p:nvSpPr>
        <p:spPr>
          <a:xfrm>
            <a:off x="18245161" y="34544516"/>
            <a:ext cx="6126998" cy="269817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baseline="30000" dirty="0">
                <a:latin typeface="Candara" panose="020E0502030303020204" pitchFamily="34" charset="0"/>
              </a:rPr>
              <a:t>208</a:t>
            </a:r>
            <a:r>
              <a:rPr lang="en-US" sz="2600" dirty="0">
                <a:latin typeface="Candara" panose="020E0502030303020204" pitchFamily="34" charset="0"/>
              </a:rPr>
              <a:t>Pb</a:t>
            </a:r>
            <a:r>
              <a:rPr lang="en-US" sz="2600" baseline="30000" dirty="0">
                <a:latin typeface="Candara" panose="020E0502030303020204" pitchFamily="34" charset="0"/>
              </a:rPr>
              <a:t>82+</a:t>
            </a:r>
            <a:r>
              <a:rPr lang="en-US" sz="2600" dirty="0" smtClean="0">
                <a:latin typeface="Candara" panose="020E0502030303020204" pitchFamily="34" charset="0"/>
              </a:rPr>
              <a:t> beam (cooling in collision):</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Injection Energy</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40 GeV/u</a:t>
            </a:r>
            <a:endParaRPr lang="en-US" sz="26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Proton number: </a:t>
            </a:r>
            <a:r>
              <a:rPr lang="en-US" sz="2600" dirty="0" smtClean="0">
                <a:solidFill>
                  <a:srgbClr val="0000FF"/>
                </a:solidFill>
                <a:latin typeface="Candara" panose="020E0502030303020204" pitchFamily="34" charset="0"/>
              </a:rPr>
              <a:t>1.20x10</a:t>
            </a:r>
            <a:r>
              <a:rPr lang="en-US" sz="2600" baseline="30000" dirty="0" smtClean="0">
                <a:solidFill>
                  <a:srgbClr val="0000FF"/>
                </a:solidFill>
                <a:latin typeface="Candara" panose="020E0502030303020204" pitchFamily="34" charset="0"/>
              </a:rPr>
              <a:t>8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Normalized emit.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0.50/0.3 </a:t>
            </a:r>
            <a:r>
              <a:rPr lang="de-DE" sz="2600" dirty="0">
                <a:solidFill>
                  <a:srgbClr val="0000FF"/>
                </a:solidFill>
              </a:rPr>
              <a:t>μ</a:t>
            </a:r>
            <a:r>
              <a:rPr lang="en-US" sz="2600" dirty="0" smtClean="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Momentum </a:t>
            </a:r>
            <a:r>
              <a:rPr lang="en-US" sz="2600" dirty="0">
                <a:latin typeface="Candara" panose="020E0502030303020204" pitchFamily="34" charset="0"/>
              </a:rPr>
              <a:t>spread: </a:t>
            </a:r>
            <a:r>
              <a:rPr lang="en-US" sz="2600" dirty="0" smtClean="0">
                <a:solidFill>
                  <a:srgbClr val="0000FF"/>
                </a:solidFill>
                <a:latin typeface="Candara" panose="020E0502030303020204" pitchFamily="34" charset="0"/>
              </a:rPr>
              <a:t>8x10</a:t>
            </a:r>
            <a:r>
              <a:rPr lang="en-US" sz="2600" baseline="30000" dirty="0" smtClean="0">
                <a:solidFill>
                  <a:srgbClr val="0000FF"/>
                </a:solidFill>
                <a:latin typeface="Candara" panose="020E0502030303020204" pitchFamily="34" charset="0"/>
              </a:rPr>
              <a:t>-4</a:t>
            </a:r>
            <a:endParaRPr lang="en-US" sz="26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a:latin typeface="Candara" panose="020E0502030303020204" pitchFamily="34" charset="0"/>
              </a:rPr>
              <a:t>Bunch length (</a:t>
            </a:r>
            <a:r>
              <a:rPr lang="en-US" sz="2600" dirty="0" err="1">
                <a:latin typeface="Candara" panose="020E0502030303020204" pitchFamily="34" charset="0"/>
              </a:rPr>
              <a:t>rms</a:t>
            </a:r>
            <a:r>
              <a:rPr lang="en-US" sz="2600" dirty="0">
                <a:latin typeface="Candara" panose="020E0502030303020204" pitchFamily="34" charset="0"/>
              </a:rPr>
              <a:t>): </a:t>
            </a:r>
            <a:r>
              <a:rPr lang="en-US" sz="2600" dirty="0" smtClean="0">
                <a:solidFill>
                  <a:srgbClr val="0000FF"/>
                </a:solidFill>
                <a:latin typeface="Candara" panose="020E0502030303020204" pitchFamily="34" charset="0"/>
              </a:rPr>
              <a:t>1 cm</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10" name="TextBox 209"/>
          <p:cNvSpPr txBox="1"/>
          <p:nvPr/>
        </p:nvSpPr>
        <p:spPr>
          <a:xfrm>
            <a:off x="24406416" y="34542461"/>
            <a:ext cx="3624775" cy="229806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DC cooler (stacking &amp; </a:t>
            </a:r>
            <a:br>
              <a:rPr lang="en-US" sz="2600" dirty="0" smtClean="0">
                <a:latin typeface="Candara" panose="020E0502030303020204" pitchFamily="34" charset="0"/>
              </a:rPr>
            </a:br>
            <a:r>
              <a:rPr lang="en-US" sz="2600" dirty="0" smtClean="0">
                <a:latin typeface="Candara" panose="020E0502030303020204" pitchFamily="34" charset="0"/>
              </a:rPr>
              <a:t>pre-cooling): </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Current: </a:t>
            </a:r>
            <a:r>
              <a:rPr lang="en-US" sz="2600" dirty="0" smtClean="0">
                <a:solidFill>
                  <a:srgbClr val="0000FF"/>
                </a:solidFill>
                <a:latin typeface="Candara" panose="020E0502030303020204" pitchFamily="34" charset="0"/>
              </a:rPr>
              <a:t>0.62 &amp; 2 A</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Length: </a:t>
            </a:r>
            <a:r>
              <a:rPr lang="en-US" sz="2600" dirty="0" smtClean="0">
                <a:solidFill>
                  <a:srgbClr val="0000FF"/>
                </a:solidFill>
                <a:latin typeface="Candara" panose="020E0502030303020204" pitchFamily="34" charset="0"/>
              </a:rPr>
              <a:t>30 m</a:t>
            </a:r>
            <a:r>
              <a:rPr lang="en-US" sz="2600" baseline="30000" dirty="0" smtClean="0">
                <a:solidFill>
                  <a:srgbClr val="0000FF"/>
                </a:solidFill>
                <a:latin typeface="Candara" panose="020E0502030303020204" pitchFamily="34" charset="0"/>
              </a:rPr>
              <a:t>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Magnetic field: </a:t>
            </a:r>
            <a:r>
              <a:rPr lang="en-US" sz="2600" dirty="0" smtClean="0">
                <a:solidFill>
                  <a:srgbClr val="0000FF"/>
                </a:solidFill>
                <a:latin typeface="Candara" panose="020E0502030303020204" pitchFamily="34" charset="0"/>
              </a:rPr>
              <a:t>1T</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12" name="TextBox 211"/>
          <p:cNvSpPr txBox="1"/>
          <p:nvPr/>
        </p:nvSpPr>
        <p:spPr>
          <a:xfrm>
            <a:off x="28257358" y="34560427"/>
            <a:ext cx="3956532" cy="189795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600" dirty="0" smtClean="0">
                <a:latin typeface="Candara" panose="020E0502030303020204" pitchFamily="34" charset="0"/>
              </a:rPr>
              <a:t>ERL bunched cooler: </a:t>
            </a: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Bunch charge: </a:t>
            </a:r>
            <a:r>
              <a:rPr lang="en-US" sz="2600" dirty="0" smtClean="0">
                <a:solidFill>
                  <a:srgbClr val="0000FF"/>
                </a:solidFill>
                <a:latin typeface="Candara" panose="020E0502030303020204" pitchFamily="34" charset="0"/>
              </a:rPr>
              <a:t>0.8 </a:t>
            </a:r>
            <a:r>
              <a:rPr lang="en-US" sz="2600" dirty="0" err="1" smtClean="0">
                <a:solidFill>
                  <a:srgbClr val="0000FF"/>
                </a:solidFill>
                <a:latin typeface="Candara" panose="020E0502030303020204" pitchFamily="34" charset="0"/>
              </a:rPr>
              <a:t>nC</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Length: </a:t>
            </a:r>
            <a:r>
              <a:rPr lang="en-US" sz="2600" dirty="0" smtClean="0">
                <a:solidFill>
                  <a:srgbClr val="0000FF"/>
                </a:solidFill>
                <a:latin typeface="Candara" panose="020E0502030303020204" pitchFamily="34" charset="0"/>
              </a:rPr>
              <a:t>60 m</a:t>
            </a:r>
            <a:r>
              <a:rPr lang="en-US" sz="2600" baseline="30000" dirty="0" smtClean="0">
                <a:solidFill>
                  <a:srgbClr val="0000FF"/>
                </a:solidFill>
                <a:latin typeface="Candara" panose="020E0502030303020204" pitchFamily="34" charset="0"/>
              </a:rPr>
              <a:t> </a:t>
            </a:r>
            <a:endParaRPr lang="en-US" sz="2600" dirty="0" smtClean="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600" dirty="0" smtClean="0">
                <a:latin typeface="Candara" panose="020E0502030303020204" pitchFamily="34" charset="0"/>
              </a:rPr>
              <a:t>Magnetic field: </a:t>
            </a:r>
            <a:r>
              <a:rPr lang="en-US" sz="2600" dirty="0" smtClean="0">
                <a:solidFill>
                  <a:srgbClr val="0000FF"/>
                </a:solidFill>
                <a:latin typeface="Candara" panose="020E0502030303020204" pitchFamily="34" charset="0"/>
              </a:rPr>
              <a:t>1T</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
        <p:nvSpPr>
          <p:cNvPr id="213" name="TextBox 212"/>
          <p:cNvSpPr txBox="1"/>
          <p:nvPr/>
        </p:nvSpPr>
        <p:spPr>
          <a:xfrm>
            <a:off x="15773400" y="30213300"/>
            <a:ext cx="2743200" cy="646331"/>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DC cooling to maintain emittance in stacking.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58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20788</TotalTime>
  <Words>1192</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宋体</vt:lpstr>
      <vt:lpstr>Arial</vt:lpstr>
      <vt:lpstr>Calibri</vt:lpstr>
      <vt:lpstr>Cambria Math</vt:lpstr>
      <vt:lpstr>Candara</vt:lpstr>
      <vt:lpstr>Courier New</vt:lpstr>
      <vt:lpstr>Wingdings</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 Zhang</dc:creator>
  <cp:lastModifiedBy>He Zhang</cp:lastModifiedBy>
  <cp:revision>388</cp:revision>
  <dcterms:created xsi:type="dcterms:W3CDTF">2013-09-24T14:45:30Z</dcterms:created>
  <dcterms:modified xsi:type="dcterms:W3CDTF">2018-04-26T17:04:58Z</dcterms:modified>
</cp:coreProperties>
</file>