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9319200" cy="31089600"/>
  <p:notesSz cx="9232900" cy="14706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A8FE"/>
    <a:srgbClr val="C2BAFE"/>
    <a:srgbClr val="CDC6FE"/>
    <a:srgbClr val="FF99FF"/>
    <a:srgbClr val="9933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77" autoAdjust="0"/>
    <p:restoredTop sz="94660"/>
  </p:normalViewPr>
  <p:slideViewPr>
    <p:cSldViewPr snapToGrid="0">
      <p:cViewPr varScale="1">
        <p:scale>
          <a:sx n="28" d="100"/>
          <a:sy n="28" d="100"/>
        </p:scale>
        <p:origin x="190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8940" y="5088045"/>
            <a:ext cx="33421320" cy="10823787"/>
          </a:xfrm>
        </p:spPr>
        <p:txBody>
          <a:bodyPr anchor="b"/>
          <a:lstStyle>
            <a:lvl1pPr algn="ctr">
              <a:defRPr sz="25800"/>
            </a:lvl1pPr>
          </a:lstStyle>
          <a:p>
            <a:r>
              <a:rPr lang="en-US" smtClean="0"/>
              <a:t>Click to edit Master title style</a:t>
            </a:r>
            <a:endParaRPr lang="en-US" dirty="0"/>
          </a:p>
        </p:txBody>
      </p:sp>
      <p:sp>
        <p:nvSpPr>
          <p:cNvPr id="3" name="Subtitle 2"/>
          <p:cNvSpPr>
            <a:spLocks noGrp="1"/>
          </p:cNvSpPr>
          <p:nvPr>
            <p:ph type="subTitle" idx="1"/>
          </p:nvPr>
        </p:nvSpPr>
        <p:spPr>
          <a:xfrm>
            <a:off x="4914900" y="16329239"/>
            <a:ext cx="29489400" cy="7506121"/>
          </a:xfrm>
        </p:spPr>
        <p:txBody>
          <a:bodyPr/>
          <a:lstStyle>
            <a:lvl1pPr marL="0" indent="0" algn="ctr">
              <a:buNone/>
              <a:defRPr sz="10320"/>
            </a:lvl1pPr>
            <a:lvl2pPr marL="1965960" indent="0" algn="ctr">
              <a:buNone/>
              <a:defRPr sz="8600"/>
            </a:lvl2pPr>
            <a:lvl3pPr marL="3931920" indent="0" algn="ctr">
              <a:buNone/>
              <a:defRPr sz="7740"/>
            </a:lvl3pPr>
            <a:lvl4pPr marL="5897880" indent="0" algn="ctr">
              <a:buNone/>
              <a:defRPr sz="6880"/>
            </a:lvl4pPr>
            <a:lvl5pPr marL="7863840" indent="0" algn="ctr">
              <a:buNone/>
              <a:defRPr sz="6880"/>
            </a:lvl5pPr>
            <a:lvl6pPr marL="9829800" indent="0" algn="ctr">
              <a:buNone/>
              <a:defRPr sz="6880"/>
            </a:lvl6pPr>
            <a:lvl7pPr marL="11795760" indent="0" algn="ctr">
              <a:buNone/>
              <a:defRPr sz="6880"/>
            </a:lvl7pPr>
            <a:lvl8pPr marL="13761720" indent="0" algn="ctr">
              <a:buNone/>
              <a:defRPr sz="6880"/>
            </a:lvl8pPr>
            <a:lvl9pPr marL="15727680" indent="0" algn="ctr">
              <a:buNone/>
              <a:defRPr sz="68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5187B4-F9A1-47CC-83A2-91D55FDA994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422531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5187B4-F9A1-47CC-83A2-91D55FDA994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11294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137804" y="1655233"/>
            <a:ext cx="8478203" cy="263469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03197" y="1655233"/>
            <a:ext cx="24943118" cy="26346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5187B4-F9A1-47CC-83A2-91D55FDA994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317917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5187B4-F9A1-47CC-83A2-91D55FDA994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17870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2718" y="7750819"/>
            <a:ext cx="33912810" cy="12932408"/>
          </a:xfrm>
        </p:spPr>
        <p:txBody>
          <a:bodyPr anchor="b"/>
          <a:lstStyle>
            <a:lvl1pPr>
              <a:defRPr sz="25800"/>
            </a:lvl1pPr>
          </a:lstStyle>
          <a:p>
            <a:r>
              <a:rPr lang="en-US" smtClean="0"/>
              <a:t>Click to edit Master title style</a:t>
            </a:r>
            <a:endParaRPr lang="en-US" dirty="0"/>
          </a:p>
        </p:txBody>
      </p:sp>
      <p:sp>
        <p:nvSpPr>
          <p:cNvPr id="3" name="Text Placeholder 2"/>
          <p:cNvSpPr>
            <a:spLocks noGrp="1"/>
          </p:cNvSpPr>
          <p:nvPr>
            <p:ph type="body" idx="1"/>
          </p:nvPr>
        </p:nvSpPr>
        <p:spPr>
          <a:xfrm>
            <a:off x="2682718" y="20805572"/>
            <a:ext cx="33912810" cy="6800848"/>
          </a:xfrm>
        </p:spPr>
        <p:txBody>
          <a:bodyPr/>
          <a:lstStyle>
            <a:lvl1pPr marL="0" indent="0">
              <a:buNone/>
              <a:defRPr sz="10320">
                <a:solidFill>
                  <a:schemeClr val="tx1"/>
                </a:solidFill>
              </a:defRPr>
            </a:lvl1pPr>
            <a:lvl2pPr marL="1965960" indent="0">
              <a:buNone/>
              <a:defRPr sz="8600">
                <a:solidFill>
                  <a:schemeClr val="tx1">
                    <a:tint val="75000"/>
                  </a:schemeClr>
                </a:solidFill>
              </a:defRPr>
            </a:lvl2pPr>
            <a:lvl3pPr marL="3931920" indent="0">
              <a:buNone/>
              <a:defRPr sz="7740">
                <a:solidFill>
                  <a:schemeClr val="tx1">
                    <a:tint val="75000"/>
                  </a:schemeClr>
                </a:solidFill>
              </a:defRPr>
            </a:lvl3pPr>
            <a:lvl4pPr marL="5897880" indent="0">
              <a:buNone/>
              <a:defRPr sz="6880">
                <a:solidFill>
                  <a:schemeClr val="tx1">
                    <a:tint val="75000"/>
                  </a:schemeClr>
                </a:solidFill>
              </a:defRPr>
            </a:lvl4pPr>
            <a:lvl5pPr marL="7863840" indent="0">
              <a:buNone/>
              <a:defRPr sz="6880">
                <a:solidFill>
                  <a:schemeClr val="tx1">
                    <a:tint val="75000"/>
                  </a:schemeClr>
                </a:solidFill>
              </a:defRPr>
            </a:lvl5pPr>
            <a:lvl6pPr marL="9829800" indent="0">
              <a:buNone/>
              <a:defRPr sz="6880">
                <a:solidFill>
                  <a:schemeClr val="tx1">
                    <a:tint val="75000"/>
                  </a:schemeClr>
                </a:solidFill>
              </a:defRPr>
            </a:lvl6pPr>
            <a:lvl7pPr marL="11795760" indent="0">
              <a:buNone/>
              <a:defRPr sz="6880">
                <a:solidFill>
                  <a:schemeClr val="tx1">
                    <a:tint val="75000"/>
                  </a:schemeClr>
                </a:solidFill>
              </a:defRPr>
            </a:lvl7pPr>
            <a:lvl8pPr marL="13761720" indent="0">
              <a:buNone/>
              <a:defRPr sz="6880">
                <a:solidFill>
                  <a:schemeClr val="tx1">
                    <a:tint val="75000"/>
                  </a:schemeClr>
                </a:solidFill>
              </a:defRPr>
            </a:lvl8pPr>
            <a:lvl9pPr marL="15727680" indent="0">
              <a:buNone/>
              <a:defRPr sz="68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5187B4-F9A1-47CC-83A2-91D55FDA994B}"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53276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03195" y="8276166"/>
            <a:ext cx="16710660" cy="19726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905345" y="8276166"/>
            <a:ext cx="16710660" cy="19726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5187B4-F9A1-47CC-83A2-91D55FDA994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72030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08316" y="1655240"/>
            <a:ext cx="33912810" cy="60092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08321" y="7621272"/>
            <a:ext cx="16633862" cy="3735068"/>
          </a:xfrm>
        </p:spPr>
        <p:txBody>
          <a:bodyPr anchor="b"/>
          <a:lstStyle>
            <a:lvl1pPr marL="0" indent="0">
              <a:buNone/>
              <a:defRPr sz="10320" b="1"/>
            </a:lvl1pPr>
            <a:lvl2pPr marL="1965960" indent="0">
              <a:buNone/>
              <a:defRPr sz="8600" b="1"/>
            </a:lvl2pPr>
            <a:lvl3pPr marL="3931920" indent="0">
              <a:buNone/>
              <a:defRPr sz="7740" b="1"/>
            </a:lvl3pPr>
            <a:lvl4pPr marL="5897880" indent="0">
              <a:buNone/>
              <a:defRPr sz="6880" b="1"/>
            </a:lvl4pPr>
            <a:lvl5pPr marL="7863840" indent="0">
              <a:buNone/>
              <a:defRPr sz="6880" b="1"/>
            </a:lvl5pPr>
            <a:lvl6pPr marL="9829800" indent="0">
              <a:buNone/>
              <a:defRPr sz="6880" b="1"/>
            </a:lvl6pPr>
            <a:lvl7pPr marL="11795760" indent="0">
              <a:buNone/>
              <a:defRPr sz="6880" b="1"/>
            </a:lvl7pPr>
            <a:lvl8pPr marL="13761720" indent="0">
              <a:buNone/>
              <a:defRPr sz="6880" b="1"/>
            </a:lvl8pPr>
            <a:lvl9pPr marL="15727680" indent="0">
              <a:buNone/>
              <a:defRPr sz="6880" b="1"/>
            </a:lvl9pPr>
          </a:lstStyle>
          <a:p>
            <a:pPr lvl="0"/>
            <a:r>
              <a:rPr lang="en-US" smtClean="0"/>
              <a:t>Edit Master text styles</a:t>
            </a:r>
          </a:p>
        </p:txBody>
      </p:sp>
      <p:sp>
        <p:nvSpPr>
          <p:cNvPr id="4" name="Content Placeholder 3"/>
          <p:cNvSpPr>
            <a:spLocks noGrp="1"/>
          </p:cNvSpPr>
          <p:nvPr>
            <p:ph sz="half" idx="2"/>
          </p:nvPr>
        </p:nvSpPr>
        <p:spPr>
          <a:xfrm>
            <a:off x="2708321" y="11356340"/>
            <a:ext cx="16633862" cy="167034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905347" y="7621272"/>
            <a:ext cx="16715781" cy="3735068"/>
          </a:xfrm>
        </p:spPr>
        <p:txBody>
          <a:bodyPr anchor="b"/>
          <a:lstStyle>
            <a:lvl1pPr marL="0" indent="0">
              <a:buNone/>
              <a:defRPr sz="10320" b="1"/>
            </a:lvl1pPr>
            <a:lvl2pPr marL="1965960" indent="0">
              <a:buNone/>
              <a:defRPr sz="8600" b="1"/>
            </a:lvl2pPr>
            <a:lvl3pPr marL="3931920" indent="0">
              <a:buNone/>
              <a:defRPr sz="7740" b="1"/>
            </a:lvl3pPr>
            <a:lvl4pPr marL="5897880" indent="0">
              <a:buNone/>
              <a:defRPr sz="6880" b="1"/>
            </a:lvl4pPr>
            <a:lvl5pPr marL="7863840" indent="0">
              <a:buNone/>
              <a:defRPr sz="6880" b="1"/>
            </a:lvl5pPr>
            <a:lvl6pPr marL="9829800" indent="0">
              <a:buNone/>
              <a:defRPr sz="6880" b="1"/>
            </a:lvl6pPr>
            <a:lvl7pPr marL="11795760" indent="0">
              <a:buNone/>
              <a:defRPr sz="6880" b="1"/>
            </a:lvl7pPr>
            <a:lvl8pPr marL="13761720" indent="0">
              <a:buNone/>
              <a:defRPr sz="6880" b="1"/>
            </a:lvl8pPr>
            <a:lvl9pPr marL="15727680" indent="0">
              <a:buNone/>
              <a:defRPr sz="6880" b="1"/>
            </a:lvl9pPr>
          </a:lstStyle>
          <a:p>
            <a:pPr lvl="0"/>
            <a:r>
              <a:rPr lang="en-US" smtClean="0"/>
              <a:t>Edit Master text styles</a:t>
            </a:r>
          </a:p>
        </p:txBody>
      </p:sp>
      <p:sp>
        <p:nvSpPr>
          <p:cNvPr id="6" name="Content Placeholder 5"/>
          <p:cNvSpPr>
            <a:spLocks noGrp="1"/>
          </p:cNvSpPr>
          <p:nvPr>
            <p:ph sz="quarter" idx="4"/>
          </p:nvPr>
        </p:nvSpPr>
        <p:spPr>
          <a:xfrm>
            <a:off x="19905347" y="11356340"/>
            <a:ext cx="16715781" cy="167034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5187B4-F9A1-47CC-83A2-91D55FDA994B}"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414450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5187B4-F9A1-47CC-83A2-91D55FDA994B}"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07535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87B4-F9A1-47CC-83A2-91D55FDA994B}"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5386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17" y="2072640"/>
            <a:ext cx="12681465" cy="7254240"/>
          </a:xfrm>
        </p:spPr>
        <p:txBody>
          <a:bodyPr anchor="b"/>
          <a:lstStyle>
            <a:lvl1pPr>
              <a:defRPr sz="13760"/>
            </a:lvl1pPr>
          </a:lstStyle>
          <a:p>
            <a:r>
              <a:rPr lang="en-US" smtClean="0"/>
              <a:t>Click to edit Master title style</a:t>
            </a:r>
            <a:endParaRPr lang="en-US" dirty="0"/>
          </a:p>
        </p:txBody>
      </p:sp>
      <p:sp>
        <p:nvSpPr>
          <p:cNvPr id="3" name="Content Placeholder 2"/>
          <p:cNvSpPr>
            <a:spLocks noGrp="1"/>
          </p:cNvSpPr>
          <p:nvPr>
            <p:ph idx="1"/>
          </p:nvPr>
        </p:nvSpPr>
        <p:spPr>
          <a:xfrm>
            <a:off x="16715781" y="4476333"/>
            <a:ext cx="19905345" cy="22093767"/>
          </a:xfrm>
        </p:spPr>
        <p:txBody>
          <a:bodyPr/>
          <a:lstStyle>
            <a:lvl1pPr>
              <a:defRPr sz="13760"/>
            </a:lvl1pPr>
            <a:lvl2pPr>
              <a:defRPr sz="12040"/>
            </a:lvl2pPr>
            <a:lvl3pPr>
              <a:defRPr sz="10320"/>
            </a:lvl3pPr>
            <a:lvl4pPr>
              <a:defRPr sz="8600"/>
            </a:lvl4pPr>
            <a:lvl5pPr>
              <a:defRPr sz="8600"/>
            </a:lvl5pPr>
            <a:lvl6pPr>
              <a:defRPr sz="8600"/>
            </a:lvl6pPr>
            <a:lvl7pPr>
              <a:defRPr sz="8600"/>
            </a:lvl7pPr>
            <a:lvl8pPr>
              <a:defRPr sz="8600"/>
            </a:lvl8pPr>
            <a:lvl9pPr>
              <a:defRPr sz="8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08317" y="9326880"/>
            <a:ext cx="12681465" cy="17279199"/>
          </a:xfrm>
        </p:spPr>
        <p:txBody>
          <a:bodyPr/>
          <a:lstStyle>
            <a:lvl1pPr marL="0" indent="0">
              <a:buNone/>
              <a:defRPr sz="6880"/>
            </a:lvl1pPr>
            <a:lvl2pPr marL="1965960" indent="0">
              <a:buNone/>
              <a:defRPr sz="6020"/>
            </a:lvl2pPr>
            <a:lvl3pPr marL="3931920" indent="0">
              <a:buNone/>
              <a:defRPr sz="5160"/>
            </a:lvl3pPr>
            <a:lvl4pPr marL="5897880" indent="0">
              <a:buNone/>
              <a:defRPr sz="4300"/>
            </a:lvl4pPr>
            <a:lvl5pPr marL="7863840" indent="0">
              <a:buNone/>
              <a:defRPr sz="4300"/>
            </a:lvl5pPr>
            <a:lvl6pPr marL="9829800" indent="0">
              <a:buNone/>
              <a:defRPr sz="4300"/>
            </a:lvl6pPr>
            <a:lvl7pPr marL="11795760" indent="0">
              <a:buNone/>
              <a:defRPr sz="4300"/>
            </a:lvl7pPr>
            <a:lvl8pPr marL="13761720" indent="0">
              <a:buNone/>
              <a:defRPr sz="4300"/>
            </a:lvl8pPr>
            <a:lvl9pPr marL="15727680" indent="0">
              <a:buNone/>
              <a:defRPr sz="4300"/>
            </a:lvl9pPr>
          </a:lstStyle>
          <a:p>
            <a:pPr lvl="0"/>
            <a:r>
              <a:rPr lang="en-US" smtClean="0"/>
              <a:t>Edit Master text styles</a:t>
            </a:r>
          </a:p>
        </p:txBody>
      </p:sp>
      <p:sp>
        <p:nvSpPr>
          <p:cNvPr id="5" name="Date Placeholder 4"/>
          <p:cNvSpPr>
            <a:spLocks noGrp="1"/>
          </p:cNvSpPr>
          <p:nvPr>
            <p:ph type="dt" sz="half" idx="10"/>
          </p:nvPr>
        </p:nvSpPr>
        <p:spPr/>
        <p:txBody>
          <a:bodyPr/>
          <a:lstStyle/>
          <a:p>
            <a:fld id="{555187B4-F9A1-47CC-83A2-91D55FDA994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60866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17" y="2072640"/>
            <a:ext cx="12681465" cy="7254240"/>
          </a:xfrm>
        </p:spPr>
        <p:txBody>
          <a:bodyPr anchor="b"/>
          <a:lstStyle>
            <a:lvl1pPr>
              <a:defRPr sz="137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715781" y="4476333"/>
            <a:ext cx="19905345" cy="22093767"/>
          </a:xfrm>
        </p:spPr>
        <p:txBody>
          <a:bodyPr anchor="t"/>
          <a:lstStyle>
            <a:lvl1pPr marL="0" indent="0">
              <a:buNone/>
              <a:defRPr sz="13760"/>
            </a:lvl1pPr>
            <a:lvl2pPr marL="1965960" indent="0">
              <a:buNone/>
              <a:defRPr sz="12040"/>
            </a:lvl2pPr>
            <a:lvl3pPr marL="3931920" indent="0">
              <a:buNone/>
              <a:defRPr sz="10320"/>
            </a:lvl3pPr>
            <a:lvl4pPr marL="5897880" indent="0">
              <a:buNone/>
              <a:defRPr sz="8600"/>
            </a:lvl4pPr>
            <a:lvl5pPr marL="7863840" indent="0">
              <a:buNone/>
              <a:defRPr sz="8600"/>
            </a:lvl5pPr>
            <a:lvl6pPr marL="9829800" indent="0">
              <a:buNone/>
              <a:defRPr sz="8600"/>
            </a:lvl6pPr>
            <a:lvl7pPr marL="11795760" indent="0">
              <a:buNone/>
              <a:defRPr sz="8600"/>
            </a:lvl7pPr>
            <a:lvl8pPr marL="13761720" indent="0">
              <a:buNone/>
              <a:defRPr sz="8600"/>
            </a:lvl8pPr>
            <a:lvl9pPr marL="15727680" indent="0">
              <a:buNone/>
              <a:defRPr sz="8600"/>
            </a:lvl9pPr>
          </a:lstStyle>
          <a:p>
            <a:r>
              <a:rPr lang="en-US" smtClean="0"/>
              <a:t>Click icon to add picture</a:t>
            </a:r>
            <a:endParaRPr lang="en-US" dirty="0"/>
          </a:p>
        </p:txBody>
      </p:sp>
      <p:sp>
        <p:nvSpPr>
          <p:cNvPr id="4" name="Text Placeholder 3"/>
          <p:cNvSpPr>
            <a:spLocks noGrp="1"/>
          </p:cNvSpPr>
          <p:nvPr>
            <p:ph type="body" sz="half" idx="2"/>
          </p:nvPr>
        </p:nvSpPr>
        <p:spPr>
          <a:xfrm>
            <a:off x="2708317" y="9326880"/>
            <a:ext cx="12681465" cy="17279199"/>
          </a:xfrm>
        </p:spPr>
        <p:txBody>
          <a:bodyPr/>
          <a:lstStyle>
            <a:lvl1pPr marL="0" indent="0">
              <a:buNone/>
              <a:defRPr sz="6880"/>
            </a:lvl1pPr>
            <a:lvl2pPr marL="1965960" indent="0">
              <a:buNone/>
              <a:defRPr sz="6020"/>
            </a:lvl2pPr>
            <a:lvl3pPr marL="3931920" indent="0">
              <a:buNone/>
              <a:defRPr sz="5160"/>
            </a:lvl3pPr>
            <a:lvl4pPr marL="5897880" indent="0">
              <a:buNone/>
              <a:defRPr sz="4300"/>
            </a:lvl4pPr>
            <a:lvl5pPr marL="7863840" indent="0">
              <a:buNone/>
              <a:defRPr sz="4300"/>
            </a:lvl5pPr>
            <a:lvl6pPr marL="9829800" indent="0">
              <a:buNone/>
              <a:defRPr sz="4300"/>
            </a:lvl6pPr>
            <a:lvl7pPr marL="11795760" indent="0">
              <a:buNone/>
              <a:defRPr sz="4300"/>
            </a:lvl7pPr>
            <a:lvl8pPr marL="13761720" indent="0">
              <a:buNone/>
              <a:defRPr sz="4300"/>
            </a:lvl8pPr>
            <a:lvl9pPr marL="15727680" indent="0">
              <a:buNone/>
              <a:defRPr sz="4300"/>
            </a:lvl9pPr>
          </a:lstStyle>
          <a:p>
            <a:pPr lvl="0"/>
            <a:r>
              <a:rPr lang="en-US" smtClean="0"/>
              <a:t>Edit Master text styles</a:t>
            </a:r>
          </a:p>
        </p:txBody>
      </p:sp>
      <p:sp>
        <p:nvSpPr>
          <p:cNvPr id="5" name="Date Placeholder 4"/>
          <p:cNvSpPr>
            <a:spLocks noGrp="1"/>
          </p:cNvSpPr>
          <p:nvPr>
            <p:ph type="dt" sz="half" idx="10"/>
          </p:nvPr>
        </p:nvSpPr>
        <p:spPr/>
        <p:txBody>
          <a:bodyPr/>
          <a:lstStyle/>
          <a:p>
            <a:fld id="{555187B4-F9A1-47CC-83A2-91D55FDA994B}"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A1DC8-A049-403B-AA12-3D0BFA1D71AD}" type="slidenum">
              <a:rPr lang="en-US" smtClean="0"/>
              <a:t>‹#›</a:t>
            </a:fld>
            <a:endParaRPr lang="en-US"/>
          </a:p>
        </p:txBody>
      </p:sp>
    </p:spTree>
    <p:extLst>
      <p:ext uri="{BB962C8B-B14F-4D97-AF65-F5344CB8AC3E}">
        <p14:creationId xmlns:p14="http://schemas.microsoft.com/office/powerpoint/2010/main" val="23303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3195" y="1655240"/>
            <a:ext cx="33912810" cy="60092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03195" y="8276166"/>
            <a:ext cx="33912810" cy="197260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03195" y="28815460"/>
            <a:ext cx="8846820" cy="1655233"/>
          </a:xfrm>
          <a:prstGeom prst="rect">
            <a:avLst/>
          </a:prstGeom>
        </p:spPr>
        <p:txBody>
          <a:bodyPr vert="horz" lIns="91440" tIns="45720" rIns="91440" bIns="45720" rtlCol="0" anchor="ctr"/>
          <a:lstStyle>
            <a:lvl1pPr algn="l">
              <a:defRPr sz="5160">
                <a:solidFill>
                  <a:schemeClr val="tx1">
                    <a:tint val="75000"/>
                  </a:schemeClr>
                </a:solidFill>
              </a:defRPr>
            </a:lvl1pPr>
          </a:lstStyle>
          <a:p>
            <a:fld id="{555187B4-F9A1-47CC-83A2-91D55FDA994B}" type="datetimeFigureOut">
              <a:rPr lang="en-US" smtClean="0"/>
              <a:t>4/25/2018</a:t>
            </a:fld>
            <a:endParaRPr lang="en-US"/>
          </a:p>
        </p:txBody>
      </p:sp>
      <p:sp>
        <p:nvSpPr>
          <p:cNvPr id="5" name="Footer Placeholder 4"/>
          <p:cNvSpPr>
            <a:spLocks noGrp="1"/>
          </p:cNvSpPr>
          <p:nvPr>
            <p:ph type="ftr" sz="quarter" idx="3"/>
          </p:nvPr>
        </p:nvSpPr>
        <p:spPr>
          <a:xfrm>
            <a:off x="13024485" y="28815460"/>
            <a:ext cx="13270230" cy="1655233"/>
          </a:xfrm>
          <a:prstGeom prst="rect">
            <a:avLst/>
          </a:prstGeom>
        </p:spPr>
        <p:txBody>
          <a:bodyPr vert="horz" lIns="91440" tIns="45720" rIns="91440" bIns="45720" rtlCol="0" anchor="ctr"/>
          <a:lstStyle>
            <a:lvl1pPr algn="ctr">
              <a:defRPr sz="51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769185" y="28815460"/>
            <a:ext cx="8846820" cy="1655233"/>
          </a:xfrm>
          <a:prstGeom prst="rect">
            <a:avLst/>
          </a:prstGeom>
        </p:spPr>
        <p:txBody>
          <a:bodyPr vert="horz" lIns="91440" tIns="45720" rIns="91440" bIns="45720" rtlCol="0" anchor="ctr"/>
          <a:lstStyle>
            <a:lvl1pPr algn="r">
              <a:defRPr sz="5160">
                <a:solidFill>
                  <a:schemeClr val="tx1">
                    <a:tint val="75000"/>
                  </a:schemeClr>
                </a:solidFill>
              </a:defRPr>
            </a:lvl1pPr>
          </a:lstStyle>
          <a:p>
            <a:fld id="{4B1A1DC8-A049-403B-AA12-3D0BFA1D71AD}" type="slidenum">
              <a:rPr lang="en-US" smtClean="0"/>
              <a:t>‹#›</a:t>
            </a:fld>
            <a:endParaRPr lang="en-US"/>
          </a:p>
        </p:txBody>
      </p:sp>
    </p:spTree>
    <p:extLst>
      <p:ext uri="{BB962C8B-B14F-4D97-AF65-F5344CB8AC3E}">
        <p14:creationId xmlns:p14="http://schemas.microsoft.com/office/powerpoint/2010/main" val="965285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931920" rtl="0" eaLnBrk="1" latinLnBrk="0" hangingPunct="1">
        <a:lnSpc>
          <a:spcPct val="90000"/>
        </a:lnSpc>
        <a:spcBef>
          <a:spcPct val="0"/>
        </a:spcBef>
        <a:buNone/>
        <a:defRPr sz="18920" kern="1200">
          <a:solidFill>
            <a:schemeClr val="tx1"/>
          </a:solidFill>
          <a:latin typeface="+mj-lt"/>
          <a:ea typeface="+mj-ea"/>
          <a:cs typeface="+mj-cs"/>
        </a:defRPr>
      </a:lvl1pPr>
    </p:titleStyle>
    <p:bodyStyle>
      <a:lvl1pPr marL="982980" indent="-982980" algn="l" defTabSz="3931920" rtl="0" eaLnBrk="1" latinLnBrk="0" hangingPunct="1">
        <a:lnSpc>
          <a:spcPct val="90000"/>
        </a:lnSpc>
        <a:spcBef>
          <a:spcPts val="4300"/>
        </a:spcBef>
        <a:buFont typeface="Arial" panose="020B0604020202020204" pitchFamily="34" charset="0"/>
        <a:buChar char="•"/>
        <a:defRPr sz="12040" kern="1200">
          <a:solidFill>
            <a:schemeClr val="tx1"/>
          </a:solidFill>
          <a:latin typeface="+mn-lt"/>
          <a:ea typeface="+mn-ea"/>
          <a:cs typeface="+mn-cs"/>
        </a:defRPr>
      </a:lvl1pPr>
      <a:lvl2pPr marL="2948940" indent="-982980" algn="l" defTabSz="3931920" rtl="0" eaLnBrk="1" latinLnBrk="0" hangingPunct="1">
        <a:lnSpc>
          <a:spcPct val="90000"/>
        </a:lnSpc>
        <a:spcBef>
          <a:spcPts val="2150"/>
        </a:spcBef>
        <a:buFont typeface="Arial" panose="020B0604020202020204" pitchFamily="34" charset="0"/>
        <a:buChar char="•"/>
        <a:defRPr sz="10320" kern="1200">
          <a:solidFill>
            <a:schemeClr val="tx1"/>
          </a:solidFill>
          <a:latin typeface="+mn-lt"/>
          <a:ea typeface="+mn-ea"/>
          <a:cs typeface="+mn-cs"/>
        </a:defRPr>
      </a:lvl2pPr>
      <a:lvl3pPr marL="4914900" indent="-982980" algn="l" defTabSz="3931920" rtl="0" eaLnBrk="1" latinLnBrk="0" hangingPunct="1">
        <a:lnSpc>
          <a:spcPct val="90000"/>
        </a:lnSpc>
        <a:spcBef>
          <a:spcPts val="2150"/>
        </a:spcBef>
        <a:buFont typeface="Arial" panose="020B0604020202020204" pitchFamily="34" charset="0"/>
        <a:buChar char="•"/>
        <a:defRPr sz="8600" kern="1200">
          <a:solidFill>
            <a:schemeClr val="tx1"/>
          </a:solidFill>
          <a:latin typeface="+mn-lt"/>
          <a:ea typeface="+mn-ea"/>
          <a:cs typeface="+mn-cs"/>
        </a:defRPr>
      </a:lvl3pPr>
      <a:lvl4pPr marL="688086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4pPr>
      <a:lvl5pPr marL="884682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5pPr>
      <a:lvl6pPr marL="1081278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6pPr>
      <a:lvl7pPr marL="1277874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7pPr>
      <a:lvl8pPr marL="1474470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8pPr>
      <a:lvl9pPr marL="16710660" indent="-982980" algn="l" defTabSz="3931920" rtl="0" eaLnBrk="1" latinLnBrk="0" hangingPunct="1">
        <a:lnSpc>
          <a:spcPct val="90000"/>
        </a:lnSpc>
        <a:spcBef>
          <a:spcPts val="2150"/>
        </a:spcBef>
        <a:buFont typeface="Arial" panose="020B0604020202020204" pitchFamily="34" charset="0"/>
        <a:buChar char="•"/>
        <a:defRPr sz="7740" kern="1200">
          <a:solidFill>
            <a:schemeClr val="tx1"/>
          </a:solidFill>
          <a:latin typeface="+mn-lt"/>
          <a:ea typeface="+mn-ea"/>
          <a:cs typeface="+mn-cs"/>
        </a:defRPr>
      </a:lvl9pPr>
    </p:bodyStyle>
    <p:otherStyle>
      <a:defPPr>
        <a:defRPr lang="en-US"/>
      </a:defPPr>
      <a:lvl1pPr marL="0" algn="l" defTabSz="3931920" rtl="0" eaLnBrk="1" latinLnBrk="0" hangingPunct="1">
        <a:defRPr sz="7740" kern="1200">
          <a:solidFill>
            <a:schemeClr val="tx1"/>
          </a:solidFill>
          <a:latin typeface="+mn-lt"/>
          <a:ea typeface="+mn-ea"/>
          <a:cs typeface="+mn-cs"/>
        </a:defRPr>
      </a:lvl1pPr>
      <a:lvl2pPr marL="1965960" algn="l" defTabSz="3931920" rtl="0" eaLnBrk="1" latinLnBrk="0" hangingPunct="1">
        <a:defRPr sz="7740" kern="1200">
          <a:solidFill>
            <a:schemeClr val="tx1"/>
          </a:solidFill>
          <a:latin typeface="+mn-lt"/>
          <a:ea typeface="+mn-ea"/>
          <a:cs typeface="+mn-cs"/>
        </a:defRPr>
      </a:lvl2pPr>
      <a:lvl3pPr marL="3931920" algn="l" defTabSz="3931920" rtl="0" eaLnBrk="1" latinLnBrk="0" hangingPunct="1">
        <a:defRPr sz="7740" kern="1200">
          <a:solidFill>
            <a:schemeClr val="tx1"/>
          </a:solidFill>
          <a:latin typeface="+mn-lt"/>
          <a:ea typeface="+mn-ea"/>
          <a:cs typeface="+mn-cs"/>
        </a:defRPr>
      </a:lvl3pPr>
      <a:lvl4pPr marL="5897880" algn="l" defTabSz="3931920" rtl="0" eaLnBrk="1" latinLnBrk="0" hangingPunct="1">
        <a:defRPr sz="7740" kern="1200">
          <a:solidFill>
            <a:schemeClr val="tx1"/>
          </a:solidFill>
          <a:latin typeface="+mn-lt"/>
          <a:ea typeface="+mn-ea"/>
          <a:cs typeface="+mn-cs"/>
        </a:defRPr>
      </a:lvl4pPr>
      <a:lvl5pPr marL="7863840" algn="l" defTabSz="3931920" rtl="0" eaLnBrk="1" latinLnBrk="0" hangingPunct="1">
        <a:defRPr sz="7740" kern="1200">
          <a:solidFill>
            <a:schemeClr val="tx1"/>
          </a:solidFill>
          <a:latin typeface="+mn-lt"/>
          <a:ea typeface="+mn-ea"/>
          <a:cs typeface="+mn-cs"/>
        </a:defRPr>
      </a:lvl5pPr>
      <a:lvl6pPr marL="9829800" algn="l" defTabSz="3931920" rtl="0" eaLnBrk="1" latinLnBrk="0" hangingPunct="1">
        <a:defRPr sz="7740" kern="1200">
          <a:solidFill>
            <a:schemeClr val="tx1"/>
          </a:solidFill>
          <a:latin typeface="+mn-lt"/>
          <a:ea typeface="+mn-ea"/>
          <a:cs typeface="+mn-cs"/>
        </a:defRPr>
      </a:lvl6pPr>
      <a:lvl7pPr marL="11795760" algn="l" defTabSz="3931920" rtl="0" eaLnBrk="1" latinLnBrk="0" hangingPunct="1">
        <a:defRPr sz="7740" kern="1200">
          <a:solidFill>
            <a:schemeClr val="tx1"/>
          </a:solidFill>
          <a:latin typeface="+mn-lt"/>
          <a:ea typeface="+mn-ea"/>
          <a:cs typeface="+mn-cs"/>
        </a:defRPr>
      </a:lvl7pPr>
      <a:lvl8pPr marL="13761720" algn="l" defTabSz="3931920" rtl="0" eaLnBrk="1" latinLnBrk="0" hangingPunct="1">
        <a:defRPr sz="7740" kern="1200">
          <a:solidFill>
            <a:schemeClr val="tx1"/>
          </a:solidFill>
          <a:latin typeface="+mn-lt"/>
          <a:ea typeface="+mn-ea"/>
          <a:cs typeface="+mn-cs"/>
        </a:defRPr>
      </a:lvl8pPr>
      <a:lvl9pPr marL="15727680" algn="l" defTabSz="3931920" rtl="0" eaLnBrk="1" latinLnBrk="0" hangingPunct="1">
        <a:defRPr sz="7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em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000">
              <a:schemeClr val="bg1">
                <a:lumMod val="50000"/>
              </a:schemeClr>
            </a:gs>
            <a:gs pos="22000">
              <a:srgbClr val="B2A8FE">
                <a:alpha val="10196"/>
              </a:srgbClr>
            </a:gs>
            <a:gs pos="100000">
              <a:schemeClr val="accent5">
                <a:lumMod val="40000"/>
                <a:lumOff val="60000"/>
              </a:schemeClr>
            </a:gs>
            <a:gs pos="78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86" name="Picture 85"/>
          <p:cNvPicPr>
            <a:picLocks noChangeAspect="1"/>
          </p:cNvPicPr>
          <p:nvPr/>
        </p:nvPicPr>
        <p:blipFill>
          <a:blip r:embed="rId2">
            <a:clrChange>
              <a:clrFrom>
                <a:srgbClr val="000000"/>
              </a:clrFrom>
              <a:clrTo>
                <a:srgbClr val="000000">
                  <a:alpha val="0"/>
                </a:srgbClr>
              </a:clrTo>
            </a:clrChange>
          </a:blip>
          <a:stretch>
            <a:fillRect/>
          </a:stretch>
        </p:blipFill>
        <p:spPr>
          <a:xfrm>
            <a:off x="-8716" y="443284"/>
            <a:ext cx="39327916" cy="2982212"/>
          </a:xfrm>
          <a:prstGeom prst="rect">
            <a:avLst/>
          </a:prstGeom>
        </p:spPr>
      </p:pic>
      <p:cxnSp>
        <p:nvCxnSpPr>
          <p:cNvPr id="84" name="Straight Connector 83"/>
          <p:cNvCxnSpPr/>
          <p:nvPr/>
        </p:nvCxnSpPr>
        <p:spPr>
          <a:xfrm flipH="1">
            <a:off x="544593" y="15159051"/>
            <a:ext cx="9414219" cy="7753649"/>
          </a:xfrm>
          <a:prstGeom prst="line">
            <a:avLst/>
          </a:pr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237803" y="6766158"/>
            <a:ext cx="4596039" cy="7478983"/>
          </a:xfrm>
          <a:prstGeom prst="line">
            <a:avLst/>
          </a:pr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462532" y="7199965"/>
            <a:ext cx="6819539" cy="6666007"/>
          </a:xfrm>
          <a:prstGeom prst="line">
            <a:avLst/>
          </a:pr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481736" y="15215652"/>
            <a:ext cx="4341706" cy="7628836"/>
          </a:xfrm>
          <a:prstGeom prst="line">
            <a:avLst/>
          </a:pr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2207848" y="46277927"/>
            <a:ext cx="324376" cy="3981606"/>
          </a:xfrm>
          <a:prstGeom prst="line">
            <a:avLst/>
          </a:prstGeom>
          <a:ln w="635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413068" y="5230315"/>
            <a:ext cx="16761778" cy="7183618"/>
            <a:chOff x="1189338" y="23039708"/>
            <a:chExt cx="16761778" cy="7183619"/>
          </a:xfrm>
        </p:grpSpPr>
        <p:sp>
          <p:nvSpPr>
            <p:cNvPr id="19" name="Oval 18"/>
            <p:cNvSpPr/>
            <p:nvPr/>
          </p:nvSpPr>
          <p:spPr>
            <a:xfrm rot="21157662">
              <a:off x="9674158" y="23962035"/>
              <a:ext cx="3616384" cy="1852890"/>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799">
                <a:latin typeface="Segoe UI" panose="020B0502040204020203" pitchFamily="34" charset="0"/>
                <a:cs typeface="Segoe UI" panose="020B0502040204020203" pitchFamily="34" charset="0"/>
              </a:endParaRPr>
            </a:p>
          </p:txBody>
        </p:sp>
        <p:grpSp>
          <p:nvGrpSpPr>
            <p:cNvPr id="14" name="Group 13"/>
            <p:cNvGrpSpPr/>
            <p:nvPr/>
          </p:nvGrpSpPr>
          <p:grpSpPr>
            <a:xfrm>
              <a:off x="1189338" y="23039708"/>
              <a:ext cx="16761778" cy="7183619"/>
              <a:chOff x="12650311" y="23039708"/>
              <a:chExt cx="16761778" cy="7183619"/>
            </a:xfrm>
          </p:grpSpPr>
          <p:pic>
            <p:nvPicPr>
              <p:cNvPr id="1026" name="Picture 2" descr="part1"/>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104000"/>
                        </a14:imgEffect>
                        <a14:imgEffect>
                          <a14:brightnessContrast bright="13000" contrast="41000"/>
                        </a14:imgEffect>
                      </a14:imgLayer>
                    </a14:imgProps>
                  </a:ext>
                  <a:ext uri="{28A0092B-C50C-407E-A947-70E740481C1C}">
                    <a14:useLocalDpi xmlns:a14="http://schemas.microsoft.com/office/drawing/2010/main" val="0"/>
                  </a:ext>
                </a:extLst>
              </a:blip>
              <a:srcRect/>
              <a:stretch>
                <a:fillRect/>
              </a:stretch>
            </p:blipFill>
            <p:spPr bwMode="auto">
              <a:xfrm>
                <a:off x="12650311" y="23039708"/>
                <a:ext cx="16761778" cy="718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be 11"/>
              <p:cNvSpPr/>
              <p:nvPr/>
            </p:nvSpPr>
            <p:spPr>
              <a:xfrm rot="21036828">
                <a:off x="21836189" y="24633959"/>
                <a:ext cx="1992043" cy="358848"/>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799">
                  <a:latin typeface="Segoe UI" panose="020B0502040204020203" pitchFamily="34" charset="0"/>
                  <a:cs typeface="Segoe UI" panose="020B0502040204020203" pitchFamily="34" charset="0"/>
                </a:endParaRPr>
              </a:p>
            </p:txBody>
          </p:sp>
          <p:sp>
            <p:nvSpPr>
              <p:cNvPr id="13" name="TextBox 12"/>
              <p:cNvSpPr txBox="1"/>
              <p:nvPr/>
            </p:nvSpPr>
            <p:spPr>
              <a:xfrm>
                <a:off x="21731017" y="24101601"/>
                <a:ext cx="1324376" cy="523092"/>
              </a:xfrm>
              <a:prstGeom prst="rect">
                <a:avLst/>
              </a:prstGeom>
              <a:noFill/>
            </p:spPr>
            <p:txBody>
              <a:bodyPr wrap="square" rtlCol="0">
                <a:spAutoFit/>
              </a:bodyPr>
              <a:lstStyle/>
              <a:p>
                <a:pPr algn="r"/>
                <a:r>
                  <a:rPr lang="en-US" sz="2799" b="1" dirty="0">
                    <a:solidFill>
                      <a:srgbClr val="FFC000"/>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CCR</a:t>
                </a:r>
                <a:endParaRPr lang="en-US" sz="1799" b="1" dirty="0">
                  <a:solidFill>
                    <a:srgbClr val="FFC000"/>
                  </a:solidFill>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endParaRPr>
              </a:p>
            </p:txBody>
          </p:sp>
        </p:grpSp>
      </p:grpSp>
      <p:sp>
        <p:nvSpPr>
          <p:cNvPr id="21" name="Oval 20"/>
          <p:cNvSpPr/>
          <p:nvPr/>
        </p:nvSpPr>
        <p:spPr>
          <a:xfrm>
            <a:off x="9858316" y="14265417"/>
            <a:ext cx="4754938" cy="1020978"/>
          </a:xfrm>
          <a:prstGeom prst="ellipse">
            <a:avLst/>
          </a:prstGeom>
          <a:solidFill>
            <a:schemeClr val="bg1"/>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latin typeface="Segoe UI" panose="020B0502040204020203" pitchFamily="34" charset="0"/>
              <a:cs typeface="Segoe UI" panose="020B0502040204020203" pitchFamily="34" charset="0"/>
            </a:endParaRPr>
          </a:p>
        </p:txBody>
      </p:sp>
      <p:sp>
        <p:nvSpPr>
          <p:cNvPr id="35" name="TextBox 34"/>
          <p:cNvSpPr txBox="1"/>
          <p:nvPr/>
        </p:nvSpPr>
        <p:spPr>
          <a:xfrm>
            <a:off x="1676915" y="3912750"/>
            <a:ext cx="14730752" cy="1323439"/>
          </a:xfrm>
          <a:prstGeom prst="rect">
            <a:avLst/>
          </a:prstGeom>
          <a:noFill/>
        </p:spPr>
        <p:txBody>
          <a:bodyPr wrap="square" rtlCol="0">
            <a:spAutoFit/>
          </a:bodyPr>
          <a:lstStyle/>
          <a:p>
            <a:pPr algn="ctr"/>
            <a:r>
              <a:rPr lang="en-GB" sz="4000" dirty="0">
                <a:latin typeface="Segoe UI" panose="020B0502040204020203" pitchFamily="34" charset="0"/>
                <a:cs typeface="Segoe UI" panose="020B0502040204020203" pitchFamily="34" charset="0"/>
              </a:rPr>
              <a:t>A schematic of the JLEIC accelerator complex</a:t>
            </a:r>
            <a:r>
              <a:rPr lang="en-GB" sz="4000" dirty="0">
                <a:latin typeface="Segoe UI" panose="020B0502040204020203" pitchFamily="34" charset="0"/>
                <a:cs typeface="Segoe UI" panose="020B0502040204020203" pitchFamily="34" charset="0"/>
              </a:rPr>
              <a:t>. The Circulating Cooling Ring (CCR) is  shown in yellow</a:t>
            </a:r>
            <a:endParaRPr lang="en-US" sz="4000" dirty="0">
              <a:latin typeface="Segoe UI" panose="020B0502040204020203" pitchFamily="34" charset="0"/>
              <a:cs typeface="Segoe UI" panose="020B0502040204020203" pitchFamily="34" charset="0"/>
            </a:endParaRPr>
          </a:p>
        </p:txBody>
      </p:sp>
      <p:sp>
        <p:nvSpPr>
          <p:cNvPr id="36" name="TextBox 35"/>
          <p:cNvSpPr txBox="1"/>
          <p:nvPr/>
        </p:nvSpPr>
        <p:spPr>
          <a:xfrm>
            <a:off x="5132136" y="21928253"/>
            <a:ext cx="10047653" cy="646331"/>
          </a:xfrm>
          <a:prstGeom prst="rect">
            <a:avLst/>
          </a:prstGeom>
          <a:noFill/>
        </p:spPr>
        <p:txBody>
          <a:bodyPr wrap="square" rtlCol="0">
            <a:spAutoFit/>
          </a:bodyPr>
          <a:lstStyle/>
          <a:p>
            <a:r>
              <a:rPr lang="en-GB" sz="3600" dirty="0">
                <a:latin typeface="Segoe UI" panose="020B0502040204020203" pitchFamily="34" charset="0"/>
                <a:cs typeface="Segoe UI" panose="020B0502040204020203" pitchFamily="34" charset="0"/>
              </a:rPr>
              <a:t>Circulating Cooling Ring (stacked vertically)</a:t>
            </a:r>
            <a:endParaRPr lang="en-US" sz="3600" dirty="0">
              <a:latin typeface="Segoe UI" panose="020B0502040204020203" pitchFamily="34" charset="0"/>
              <a:cs typeface="Segoe UI" panose="020B0502040204020203"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156064901"/>
              </p:ext>
            </p:extLst>
          </p:nvPr>
        </p:nvGraphicFramePr>
        <p:xfrm>
          <a:off x="29635988" y="3792232"/>
          <a:ext cx="8828134" cy="4064185"/>
        </p:xfrm>
        <a:graphic>
          <a:graphicData uri="http://schemas.openxmlformats.org/drawingml/2006/table">
            <a:tbl>
              <a:tblPr/>
              <a:tblGrid>
                <a:gridCol w="5953710">
                  <a:extLst>
                    <a:ext uri="{9D8B030D-6E8A-4147-A177-3AD203B41FA5}">
                      <a16:colId xmlns:a16="http://schemas.microsoft.com/office/drawing/2014/main" val="2357388887"/>
                    </a:ext>
                  </a:extLst>
                </a:gridCol>
                <a:gridCol w="2874424">
                  <a:extLst>
                    <a:ext uri="{9D8B030D-6E8A-4147-A177-3AD203B41FA5}">
                      <a16:colId xmlns:a16="http://schemas.microsoft.com/office/drawing/2014/main" val="2599740405"/>
                    </a:ext>
                  </a:extLst>
                </a:gridCol>
              </a:tblGrid>
              <a:tr h="495300">
                <a:tc>
                  <a:txBody>
                    <a:bodyPr/>
                    <a:lstStyle/>
                    <a:p>
                      <a:pPr marL="0" marR="0" algn="just">
                        <a:spcBef>
                          <a:spcPts val="100"/>
                        </a:spcBef>
                        <a:spcAft>
                          <a:spcPts val="100"/>
                        </a:spcAft>
                      </a:pPr>
                      <a:r>
                        <a:rPr lang="en-GB" sz="2800" b="1" kern="800" dirty="0" smtClean="0">
                          <a:effectLst/>
                          <a:latin typeface="Segoe UI" panose="020B0502040204020203" pitchFamily="34" charset="0"/>
                          <a:ea typeface="Times New Roman" panose="02020603050405020304" pitchFamily="18" charset="0"/>
                          <a:cs typeface="Segoe UI" panose="020B0502040204020203" pitchFamily="34" charset="0"/>
                        </a:rPr>
                        <a:t>Parameter Specifications</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100"/>
                        </a:spcBef>
                        <a:spcAft>
                          <a:spcPts val="100"/>
                        </a:spcAft>
                      </a:pPr>
                      <a:r>
                        <a:rPr lang="en-GB" sz="2800" b="1">
                          <a:effectLst/>
                          <a:latin typeface="Segoe UI" panose="020B0502040204020203" pitchFamily="34" charset="0"/>
                          <a:ea typeface="Times New Roman" panose="02020603050405020304" pitchFamily="18" charset="0"/>
                          <a:cs typeface="Segoe UI" panose="020B0502040204020203" pitchFamily="34" charset="0"/>
                        </a:rPr>
                        <a:t> </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553293"/>
                  </a:ext>
                </a:extLst>
              </a:tr>
              <a:tr h="532625">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Energy at the cooler</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100"/>
                        </a:spcBef>
                        <a:spcAft>
                          <a:spcPts val="100"/>
                        </a:spcAft>
                        <a:tabLst>
                          <a:tab pos="508635" algn="l"/>
                        </a:tabLst>
                      </a:pPr>
                      <a:r>
                        <a:rPr lang="en-GB" sz="2800" kern="800">
                          <a:effectLst/>
                          <a:latin typeface="Segoe UI" panose="020B0502040204020203" pitchFamily="34" charset="0"/>
                          <a:ea typeface="Times New Roman" panose="02020603050405020304" pitchFamily="18" charset="0"/>
                          <a:cs typeface="Segoe UI" panose="020B0502040204020203" pitchFamily="34" charset="0"/>
                        </a:rPr>
                        <a:t>20-55 MeV</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2080883"/>
                  </a:ext>
                </a:extLst>
              </a:tr>
              <a:tr h="495300">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Bunch charge</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a:noFill/>
                    </a:lnB>
                  </a:tcPr>
                </a:tc>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3.2 </a:t>
                      </a:r>
                      <a:r>
                        <a:rPr lang="en-GB" sz="2800" kern="800" dirty="0" err="1">
                          <a:effectLst/>
                          <a:latin typeface="Segoe UI" panose="020B0502040204020203" pitchFamily="34" charset="0"/>
                          <a:ea typeface="Times New Roman" panose="02020603050405020304" pitchFamily="18" charset="0"/>
                          <a:cs typeface="Segoe UI" panose="020B0502040204020203" pitchFamily="34" charset="0"/>
                        </a:rPr>
                        <a:t>nC</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a:noFill/>
                    </a:lnB>
                  </a:tcPr>
                </a:tc>
                <a:extLst>
                  <a:ext uri="{0D108BD9-81ED-4DB2-BD59-A6C34878D82A}">
                    <a16:rowId xmlns:a16="http://schemas.microsoft.com/office/drawing/2014/main" val="2141310047"/>
                  </a:ext>
                </a:extLst>
              </a:tr>
              <a:tr h="495300">
                <a:tc>
                  <a:txBody>
                    <a:bodyPr/>
                    <a:lstStyle/>
                    <a:p>
                      <a:pPr marL="0" marR="0" algn="just">
                        <a:spcBef>
                          <a:spcPts val="100"/>
                        </a:spcBef>
                        <a:spcAft>
                          <a:spcPts val="100"/>
                        </a:spcAft>
                      </a:pPr>
                      <a:r>
                        <a:rPr lang="en-GB" sz="2800" kern="800">
                          <a:effectLst/>
                          <a:latin typeface="Segoe UI" panose="020B0502040204020203" pitchFamily="34" charset="0"/>
                          <a:ea typeface="Times New Roman" panose="02020603050405020304" pitchFamily="18" charset="0"/>
                          <a:cs typeface="Segoe UI" panose="020B0502040204020203" pitchFamily="34" charset="0"/>
                        </a:rPr>
                        <a:t>CCR bunch frequency</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a:noFill/>
                    </a:lnB>
                  </a:tcPr>
                </a:tc>
                <a:tc>
                  <a:txBody>
                    <a:bodyPr/>
                    <a:lstStyle/>
                    <a:p>
                      <a:pPr marL="0" marR="0" algn="just">
                        <a:spcBef>
                          <a:spcPts val="100"/>
                        </a:spcBef>
                        <a:spcAft>
                          <a:spcPts val="100"/>
                        </a:spcAft>
                      </a:pPr>
                      <a:r>
                        <a:rPr lang="en-GB" sz="2800" kern="800">
                          <a:effectLst/>
                          <a:latin typeface="Segoe UI" panose="020B0502040204020203" pitchFamily="34" charset="0"/>
                          <a:ea typeface="Times New Roman" panose="02020603050405020304" pitchFamily="18" charset="0"/>
                          <a:cs typeface="Segoe UI" panose="020B0502040204020203" pitchFamily="34" charset="0"/>
                        </a:rPr>
                        <a:t>476 MHz</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a:noFill/>
                    </a:lnB>
                  </a:tcPr>
                </a:tc>
                <a:extLst>
                  <a:ext uri="{0D108BD9-81ED-4DB2-BD59-A6C34878D82A}">
                    <a16:rowId xmlns:a16="http://schemas.microsoft.com/office/drawing/2014/main" val="779805412"/>
                  </a:ext>
                </a:extLst>
              </a:tr>
              <a:tr h="495300">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Bunch length at cooler (full)</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a:noFill/>
                    </a:lnB>
                  </a:tcPr>
                </a:tc>
                <a:tc>
                  <a:txBody>
                    <a:bodyPr/>
                    <a:lstStyle/>
                    <a:p>
                      <a:pPr marL="0" marR="0" algn="just">
                        <a:spcBef>
                          <a:spcPts val="100"/>
                        </a:spcBef>
                        <a:spcAft>
                          <a:spcPts val="100"/>
                        </a:spcAft>
                      </a:pPr>
                      <a:r>
                        <a:rPr lang="en-GB" sz="2800" kern="800">
                          <a:effectLst/>
                          <a:latin typeface="Segoe UI" panose="020B0502040204020203" pitchFamily="34" charset="0"/>
                          <a:ea typeface="Times New Roman" panose="02020603050405020304" pitchFamily="18" charset="0"/>
                          <a:cs typeface="Segoe UI" panose="020B0502040204020203" pitchFamily="34" charset="0"/>
                        </a:rPr>
                        <a:t>2 cm</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a:noFill/>
                    </a:lnB>
                  </a:tcPr>
                </a:tc>
                <a:extLst>
                  <a:ext uri="{0D108BD9-81ED-4DB2-BD59-A6C34878D82A}">
                    <a16:rowId xmlns:a16="http://schemas.microsoft.com/office/drawing/2014/main" val="3183194164"/>
                  </a:ext>
                </a:extLst>
              </a:tr>
              <a:tr h="495300">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Injector bunch frequency</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a:noFill/>
                    </a:lnB>
                  </a:tcPr>
                </a:tc>
                <a:tc>
                  <a:txBody>
                    <a:bodyPr/>
                    <a:lstStyle/>
                    <a:p>
                      <a:pPr marL="0" marR="0" algn="just">
                        <a:spcBef>
                          <a:spcPts val="100"/>
                        </a:spcBef>
                        <a:spcAft>
                          <a:spcPts val="100"/>
                        </a:spcAft>
                      </a:pPr>
                      <a:r>
                        <a:rPr lang="en-GB" sz="2800" kern="800">
                          <a:effectLst/>
                          <a:latin typeface="Segoe UI" panose="020B0502040204020203" pitchFamily="34" charset="0"/>
                          <a:ea typeface="Times New Roman" panose="02020603050405020304" pitchFamily="18" charset="0"/>
                          <a:cs typeface="Segoe UI" panose="020B0502040204020203" pitchFamily="34" charset="0"/>
                        </a:rPr>
                        <a:t>43.3 MHz</a:t>
                      </a:r>
                      <a:endParaRPr lang="en-US" sz="280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a:noFill/>
                    </a:lnB>
                  </a:tcPr>
                </a:tc>
                <a:extLst>
                  <a:ext uri="{0D108BD9-81ED-4DB2-BD59-A6C34878D82A}">
                    <a16:rowId xmlns:a16="http://schemas.microsoft.com/office/drawing/2014/main" val="3239476461"/>
                  </a:ext>
                </a:extLst>
              </a:tr>
              <a:tr h="559760">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Drift emittance</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a:noFill/>
                    </a:lnB>
                  </a:tcPr>
                </a:tc>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36 mm-</a:t>
                      </a:r>
                      <a:r>
                        <a:rPr lang="en-GB" sz="2800" kern="800" dirty="0" err="1">
                          <a:effectLst/>
                          <a:latin typeface="Segoe UI" panose="020B0502040204020203" pitchFamily="34" charset="0"/>
                          <a:ea typeface="Times New Roman" panose="02020603050405020304" pitchFamily="18" charset="0"/>
                          <a:cs typeface="Segoe UI" panose="020B0502040204020203" pitchFamily="34" charset="0"/>
                        </a:rPr>
                        <a:t>mrad</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a:noFill/>
                    </a:lnB>
                  </a:tcPr>
                </a:tc>
                <a:extLst>
                  <a:ext uri="{0D108BD9-81ED-4DB2-BD59-A6C34878D82A}">
                    <a16:rowId xmlns:a16="http://schemas.microsoft.com/office/drawing/2014/main" val="980364801"/>
                  </a:ext>
                </a:extLst>
              </a:tr>
              <a:tr h="495300">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Gun voltage (DC)</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6858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just">
                        <a:spcBef>
                          <a:spcPts val="100"/>
                        </a:spcBef>
                        <a:spcAft>
                          <a:spcPts val="100"/>
                        </a:spcAft>
                      </a:pPr>
                      <a:r>
                        <a:rPr lang="en-GB" sz="2800" kern="800" dirty="0">
                          <a:effectLst/>
                          <a:latin typeface="Segoe UI" panose="020B0502040204020203" pitchFamily="34" charset="0"/>
                          <a:ea typeface="Times New Roman" panose="02020603050405020304" pitchFamily="18" charset="0"/>
                          <a:cs typeface="Segoe UI" panose="020B0502040204020203" pitchFamily="34" charset="0"/>
                        </a:rPr>
                        <a:t>400 kV</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1" marR="377825"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163869"/>
                  </a:ext>
                </a:extLst>
              </a:tr>
            </a:tbl>
          </a:graphicData>
        </a:graphic>
      </p:graphicFrame>
      <p:sp>
        <p:nvSpPr>
          <p:cNvPr id="44" name="Rectangle 43"/>
          <p:cNvSpPr/>
          <p:nvPr/>
        </p:nvSpPr>
        <p:spPr>
          <a:xfrm>
            <a:off x="19545378" y="13634800"/>
            <a:ext cx="19366166" cy="17163354"/>
          </a:xfrm>
          <a:prstGeom prst="rect">
            <a:avLst/>
          </a:prstGeom>
          <a:solidFill>
            <a:schemeClr val="bg1"/>
          </a:solidFill>
          <a:ln>
            <a:noFill/>
          </a:ln>
          <a:effectLst>
            <a:outerShdw blurRad="50800" dist="38100" dir="2700000" algn="tl" rotWithShape="0">
              <a:prstClr val="black">
                <a:alpha val="40000"/>
              </a:prstClr>
            </a:outerShdw>
            <a:softEdge rad="279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latin typeface="Segoe UI" panose="020B0502040204020203" pitchFamily="34" charset="0"/>
              <a:cs typeface="Segoe UI" panose="020B0502040204020203" pitchFamily="34" charset="0"/>
            </a:endParaRPr>
          </a:p>
        </p:txBody>
      </p:sp>
      <p:pic>
        <p:nvPicPr>
          <p:cNvPr id="45" name="Picture 4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372207" y="14175434"/>
            <a:ext cx="7511111" cy="14261603"/>
          </a:xfrm>
          <a:prstGeom prst="rect">
            <a:avLst/>
          </a:prstGeom>
        </p:spPr>
      </p:pic>
      <p:sp>
        <p:nvSpPr>
          <p:cNvPr id="47" name="TextBox 46"/>
          <p:cNvSpPr txBox="1"/>
          <p:nvPr/>
        </p:nvSpPr>
        <p:spPr>
          <a:xfrm>
            <a:off x="20245831" y="28570277"/>
            <a:ext cx="7637487" cy="1938992"/>
          </a:xfrm>
          <a:prstGeom prst="rect">
            <a:avLst/>
          </a:prstGeom>
          <a:noFill/>
        </p:spPr>
        <p:txBody>
          <a:bodyPr wrap="square" rtlCol="0">
            <a:spAutoFit/>
          </a:bodyPr>
          <a:lstStyle/>
          <a:p>
            <a:pPr algn="just"/>
            <a:r>
              <a:rPr lang="en-GB" sz="2400" dirty="0">
                <a:latin typeface="Segoe UI" panose="020B0502040204020203" pitchFamily="34" charset="0"/>
                <a:cs typeface="Segoe UI" panose="020B0502040204020203" pitchFamily="34" charset="0"/>
              </a:rPr>
              <a:t>Bunch evolution through the injector beamline. (a) horizontal </a:t>
            </a:r>
            <a:r>
              <a:rPr lang="en-GB" sz="2400" dirty="0" err="1">
                <a:latin typeface="Segoe UI" panose="020B0502040204020203" pitchFamily="34" charset="0"/>
                <a:cs typeface="Segoe UI" panose="020B0502040204020203" pitchFamily="34" charset="0"/>
              </a:rPr>
              <a:t>rms</a:t>
            </a:r>
            <a:r>
              <a:rPr lang="en-GB" sz="2400" dirty="0">
                <a:latin typeface="Segoe UI" panose="020B0502040204020203" pitchFamily="34" charset="0"/>
                <a:cs typeface="Segoe UI" panose="020B0502040204020203" pitchFamily="34" charset="0"/>
              </a:rPr>
              <a:t> beam size, (b) average kinetic energy, (c) longitudinal </a:t>
            </a:r>
            <a:r>
              <a:rPr lang="en-GB" sz="2400" dirty="0" err="1">
                <a:latin typeface="Segoe UI" panose="020B0502040204020203" pitchFamily="34" charset="0"/>
                <a:cs typeface="Segoe UI" panose="020B0502040204020203" pitchFamily="34" charset="0"/>
              </a:rPr>
              <a:t>rms</a:t>
            </a:r>
            <a:r>
              <a:rPr lang="en-GB" sz="2400" dirty="0">
                <a:latin typeface="Segoe UI" panose="020B0502040204020203" pitchFamily="34" charset="0"/>
                <a:cs typeface="Segoe UI" panose="020B0502040204020203" pitchFamily="34" charset="0"/>
              </a:rPr>
              <a:t> beam size, (d) horizontal normalised </a:t>
            </a:r>
            <a:r>
              <a:rPr lang="en-GB" sz="2400" dirty="0" err="1">
                <a:latin typeface="Segoe UI" panose="020B0502040204020203" pitchFamily="34" charset="0"/>
                <a:cs typeface="Segoe UI" panose="020B0502040204020203" pitchFamily="34" charset="0"/>
              </a:rPr>
              <a:t>rms</a:t>
            </a:r>
            <a:r>
              <a:rPr lang="en-GB" sz="2400" dirty="0">
                <a:latin typeface="Segoe UI" panose="020B0502040204020203" pitchFamily="34" charset="0"/>
                <a:cs typeface="Segoe UI" panose="020B0502040204020203" pitchFamily="34" charset="0"/>
              </a:rPr>
              <a:t> emittance, (e) longitudinal normalised </a:t>
            </a:r>
            <a:r>
              <a:rPr lang="en-GB" sz="2400" dirty="0" err="1">
                <a:latin typeface="Segoe UI" panose="020B0502040204020203" pitchFamily="34" charset="0"/>
                <a:cs typeface="Segoe UI" panose="020B0502040204020203" pitchFamily="34" charset="0"/>
              </a:rPr>
              <a:t>rms</a:t>
            </a:r>
            <a:r>
              <a:rPr lang="en-GB" sz="2400" dirty="0">
                <a:latin typeface="Segoe UI" panose="020B0502040204020203" pitchFamily="34" charset="0"/>
                <a:cs typeface="Segoe UI" panose="020B0502040204020203" pitchFamily="34" charset="0"/>
              </a:rPr>
              <a:t> emittance.</a:t>
            </a:r>
            <a:endParaRPr lang="en-US" sz="2400" dirty="0">
              <a:latin typeface="Segoe UI" panose="020B0502040204020203" pitchFamily="34" charset="0"/>
              <a:cs typeface="Segoe UI" panose="020B0502040204020203" pitchFamily="34" charset="0"/>
            </a:endParaRPr>
          </a:p>
        </p:txBody>
      </p:sp>
      <p:pic>
        <p:nvPicPr>
          <p:cNvPr id="49" name="Picture 4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2072137" y="23509304"/>
            <a:ext cx="6266339" cy="3976714"/>
          </a:xfrm>
          <a:prstGeom prst="rect">
            <a:avLst/>
          </a:prstGeom>
        </p:spPr>
      </p:pic>
      <p:pic>
        <p:nvPicPr>
          <p:cNvPr id="50" name="Picture 49"/>
          <p:cNvPicPr>
            <a:picLocks noChangeAspect="1"/>
          </p:cNvPicPr>
          <p:nvPr/>
        </p:nvPicPr>
        <p:blipFill>
          <a:blip r:embed="rId9"/>
          <a:stretch>
            <a:fillRect/>
          </a:stretch>
        </p:blipFill>
        <p:spPr>
          <a:xfrm>
            <a:off x="28269559" y="27541250"/>
            <a:ext cx="7219091" cy="2927235"/>
          </a:xfrm>
          <a:prstGeom prst="rect">
            <a:avLst/>
          </a:prstGeom>
        </p:spPr>
      </p:pic>
      <mc:AlternateContent xmlns:mc="http://schemas.openxmlformats.org/markup-compatibility/2006">
        <mc:Choice xmlns:a14="http://schemas.microsoft.com/office/drawing/2010/main" Requires="a14">
          <p:sp>
            <p:nvSpPr>
              <p:cNvPr id="51" name="TextBox 50"/>
              <p:cNvSpPr txBox="1"/>
              <p:nvPr/>
            </p:nvSpPr>
            <p:spPr>
              <a:xfrm>
                <a:off x="28164672" y="23196178"/>
                <a:ext cx="4056139" cy="2710550"/>
              </a:xfrm>
              <a:prstGeom prst="rect">
                <a:avLst/>
              </a:prstGeom>
              <a:noFill/>
            </p:spPr>
            <p:txBody>
              <a:bodyPr wrap="square" rtlCol="0">
                <a:spAutoFit/>
              </a:bodyPr>
              <a:lstStyle/>
              <a:p>
                <a:r>
                  <a:rPr lang="en-GB" sz="2400" dirty="0">
                    <a:latin typeface="Segoe UI" panose="020B0502040204020203" pitchFamily="34" charset="0"/>
                    <a:cs typeface="Segoe UI" panose="020B0502040204020203" pitchFamily="34" charset="0"/>
                  </a:rPr>
                  <a:t>Phase space at the exit of the injector. </a:t>
                </a:r>
                <a:r>
                  <a:rPr lang="en-GB" sz="2400" dirty="0">
                    <a:latin typeface="Segoe UI" panose="020B0502040204020203" pitchFamily="34" charset="0"/>
                    <a:cs typeface="Segoe UI" panose="020B0502040204020203" pitchFamily="34" charset="0"/>
                  </a:rPr>
                  <a:t>(a) configuration </a:t>
                </a:r>
                <a:r>
                  <a:rPr lang="en-GB" sz="2400" dirty="0" smtClean="0">
                    <a:latin typeface="Segoe UI" panose="020B0502040204020203" pitchFamily="34" charset="0"/>
                    <a:cs typeface="Segoe UI" panose="020B0502040204020203" pitchFamily="34" charset="0"/>
                  </a:rPr>
                  <a:t>space, </a:t>
                </a:r>
                <a:r>
                  <a:rPr lang="en-GB" sz="2400" dirty="0">
                    <a:latin typeface="Segoe UI" panose="020B0502040204020203" pitchFamily="34" charset="0"/>
                    <a:cs typeface="Segoe UI" panose="020B0502040204020203" pitchFamily="34" charset="0"/>
                  </a:rPr>
                  <a:t>(b) longitudinal phase space, (c) radial phase space, (d) horizontal phase space</a:t>
                </a:r>
                <a:r>
                  <a:rPr lang="en-GB" sz="2400" dirty="0" smtClean="0">
                    <a:latin typeface="Segoe UI" panose="020B0502040204020203" pitchFamily="34" charset="0"/>
                    <a:cs typeface="Segoe UI" panose="020B0502040204020203" pitchFamily="34" charset="0"/>
                  </a:rPr>
                  <a:t>.</a:t>
                </a:r>
              </a:p>
              <a:p>
                <a:r>
                  <a:rPr lang="en-GB" sz="2400" dirty="0">
                    <a:latin typeface="Segoe UI" panose="020B0502040204020203" pitchFamily="34" charset="0"/>
                    <a:cs typeface="Segoe UI" panose="020B0502040204020203" pitchFamily="34" charset="0"/>
                  </a:rPr>
                  <a:t>(colour </a:t>
                </a:r>
                <a:r>
                  <a:rPr lang="en-GB" sz="2400" dirty="0" smtClean="0">
                    <a:latin typeface="Segoe UI" panose="020B0502040204020203" pitchFamily="34" charset="0"/>
                    <a:cs typeface="Segoe UI" panose="020B0502040204020203" pitchFamily="34" charset="0"/>
                  </a:rPr>
                  <a:t>scale: </a:t>
                </a:r>
                <a14:m>
                  <m:oMath xmlns:m="http://schemas.openxmlformats.org/officeDocument/2006/math">
                    <m:sSub>
                      <m:sSubPr>
                        <m:ctrlPr>
                          <a:rPr lang="en-US" sz="2400" i="1">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GB" sz="2400" i="1">
                            <a:latin typeface="Cambria Math" panose="02040503050406030204" pitchFamily="18" charset="0"/>
                          </a:rPr>
                          <m:t>𝜑</m:t>
                        </m:r>
                      </m:sub>
                    </m:sSub>
                    <m:r>
                      <a:rPr lang="en-GB" sz="2400" i="1">
                        <a:latin typeface="Cambria Math" panose="02040503050406030204" pitchFamily="18" charset="0"/>
                      </a:rPr>
                      <m:t>)</m:t>
                    </m:r>
                  </m:oMath>
                </a14:m>
                <a:endParaRPr lang="en-US" sz="2400" dirty="0">
                  <a:latin typeface="Segoe UI" panose="020B0502040204020203" pitchFamily="34" charset="0"/>
                  <a:cs typeface="Segoe UI" panose="020B0502040204020203" pitchFamily="34" charset="0"/>
                </a:endParaRPr>
              </a:p>
            </p:txBody>
          </p:sp>
        </mc:Choice>
        <mc:Fallback>
          <p:sp>
            <p:nvSpPr>
              <p:cNvPr id="51" name="TextBox 50"/>
              <p:cNvSpPr txBox="1">
                <a:spLocks noRot="1" noChangeAspect="1" noMove="1" noResize="1" noEditPoints="1" noAdjustHandles="1" noChangeArrowheads="1" noChangeShapeType="1" noTextEdit="1"/>
              </p:cNvSpPr>
              <p:nvPr/>
            </p:nvSpPr>
            <p:spPr>
              <a:xfrm>
                <a:off x="28164672" y="23196178"/>
                <a:ext cx="4056139" cy="2710550"/>
              </a:xfrm>
              <a:prstGeom prst="rect">
                <a:avLst/>
              </a:prstGeom>
              <a:blipFill>
                <a:blip r:embed="rId10"/>
                <a:stretch>
                  <a:fillRect l="-2252" t="-1573" r="-2853" b="-2921"/>
                </a:stretch>
              </a:blipFill>
            </p:spPr>
            <p:txBody>
              <a:bodyPr/>
              <a:lstStyle/>
              <a:p>
                <a:r>
                  <a:rPr lang="en-US">
                    <a:noFill/>
                  </a:rPr>
                  <a:t> </a:t>
                </a:r>
              </a:p>
            </p:txBody>
          </p:sp>
        </mc:Fallback>
      </mc:AlternateContent>
      <p:sp>
        <p:nvSpPr>
          <p:cNvPr id="52" name="TextBox 51"/>
          <p:cNvSpPr txBox="1"/>
          <p:nvPr/>
        </p:nvSpPr>
        <p:spPr>
          <a:xfrm>
            <a:off x="28809432" y="26167888"/>
            <a:ext cx="3446997" cy="830997"/>
          </a:xfrm>
          <a:prstGeom prst="rect">
            <a:avLst/>
          </a:prstGeom>
          <a:noFill/>
        </p:spPr>
        <p:txBody>
          <a:bodyPr wrap="square" rtlCol="0">
            <a:spAutoFit/>
          </a:bodyPr>
          <a:lstStyle/>
          <a:p>
            <a:pPr algn="r"/>
            <a:r>
              <a:rPr lang="en-GB" sz="2400" dirty="0">
                <a:latin typeface="Segoe UI" panose="020B0502040204020203" pitchFamily="34" charset="0"/>
                <a:cs typeface="Segoe UI" panose="020B0502040204020203" pitchFamily="34" charset="0"/>
              </a:rPr>
              <a:t>Histogram of the bunch, longitudinally.</a:t>
            </a:r>
            <a:endParaRPr lang="en-US" sz="2400" dirty="0">
              <a:latin typeface="Segoe UI" panose="020B0502040204020203" pitchFamily="34" charset="0"/>
              <a:cs typeface="Segoe UI" panose="020B0502040204020203" pitchFamily="34" charset="0"/>
            </a:endParaRPr>
          </a:p>
        </p:txBody>
      </p:sp>
      <p:sp>
        <p:nvSpPr>
          <p:cNvPr id="53" name="TextBox 52"/>
          <p:cNvSpPr txBox="1"/>
          <p:nvPr/>
        </p:nvSpPr>
        <p:spPr>
          <a:xfrm>
            <a:off x="35566053" y="27717986"/>
            <a:ext cx="2932095"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Uncorrelated transverse emittance</a:t>
            </a:r>
          </a:p>
        </p:txBody>
      </p:sp>
      <p:sp>
        <p:nvSpPr>
          <p:cNvPr id="58" name="TextBox 57"/>
          <p:cNvSpPr txBox="1"/>
          <p:nvPr/>
        </p:nvSpPr>
        <p:spPr>
          <a:xfrm>
            <a:off x="17334979" y="3647532"/>
            <a:ext cx="12140876" cy="4263307"/>
          </a:xfrm>
          <a:prstGeom prst="rect">
            <a:avLst/>
          </a:prstGeom>
          <a:solidFill>
            <a:schemeClr val="bg1"/>
          </a:solidFill>
          <a:effectLst>
            <a:outerShdw blurRad="50800" dist="38100" dir="2700000" algn="tl" rotWithShape="0">
              <a:prstClr val="black">
                <a:alpha val="40000"/>
              </a:prstClr>
            </a:outerShdw>
            <a:softEdge rad="228600"/>
          </a:effectLst>
        </p:spPr>
        <p:txBody>
          <a:bodyPr wrap="square" lIns="365760" tIns="365760" rIns="365760" bIns="365760" rtlCol="0">
            <a:spAutoFit/>
          </a:bodyPr>
          <a:lstStyle/>
          <a:p>
            <a:pPr algn="just"/>
            <a:r>
              <a:rPr lang="en-US" sz="3200" dirty="0">
                <a:latin typeface="Segoe UI" panose="020B0502040204020203" pitchFamily="34" charset="0"/>
                <a:cs typeface="Segoe UI" panose="020B0502040204020203" pitchFamily="34" charset="0"/>
              </a:rPr>
              <a:t>Jefferson Lab is </a:t>
            </a:r>
            <a:r>
              <a:rPr lang="en-US" sz="3200" dirty="0">
                <a:latin typeface="Segoe UI" panose="020B0502040204020203" pitchFamily="34" charset="0"/>
                <a:cs typeface="Segoe UI" panose="020B0502040204020203" pitchFamily="34" charset="0"/>
              </a:rPr>
              <a:t>in </a:t>
            </a:r>
            <a:r>
              <a:rPr lang="en-US" sz="3200" dirty="0">
                <a:latin typeface="Segoe UI" panose="020B0502040204020203" pitchFamily="34" charset="0"/>
                <a:cs typeface="Segoe UI" panose="020B0502040204020203" pitchFamily="34" charset="0"/>
              </a:rPr>
              <a:t>the process of designing an electron ion collider, JLEIC, to be built on site utilizing existing accelerator facilities. The proposal for this machine is to have unprecedented luminosity at a 45GeV center-of-mass energy. The luminosity is heavily dependent on ion cooling in both the booster and the storage ring of the </a:t>
            </a:r>
            <a:r>
              <a:rPr lang="en-US" sz="3200" dirty="0">
                <a:latin typeface="Segoe UI" panose="020B0502040204020203" pitchFamily="34" charset="0"/>
                <a:cs typeface="Segoe UI" panose="020B0502040204020203" pitchFamily="34" charset="0"/>
              </a:rPr>
              <a:t>accelerator. The injector for the Circulating Cooling Ring is presented:</a:t>
            </a:r>
          </a:p>
        </p:txBody>
      </p:sp>
      <p:sp>
        <p:nvSpPr>
          <p:cNvPr id="59" name="TextBox 58"/>
          <p:cNvSpPr txBox="1"/>
          <p:nvPr/>
        </p:nvSpPr>
        <p:spPr>
          <a:xfrm>
            <a:off x="17602302" y="7977706"/>
            <a:ext cx="11623250" cy="6001643"/>
          </a:xfrm>
          <a:prstGeom prst="rect">
            <a:avLst/>
          </a:prstGeom>
          <a:noFill/>
        </p:spPr>
        <p:txBody>
          <a:bodyPr wrap="square" rtlCol="0">
            <a:spAutoFit/>
          </a:bodyPr>
          <a:lstStyle/>
          <a:p>
            <a:pPr algn="just"/>
            <a:r>
              <a:rPr lang="en-GB" sz="3200" dirty="0">
                <a:latin typeface="Segoe UI" panose="020B0502040204020203" pitchFamily="34" charset="0"/>
                <a:cs typeface="Segoe UI" panose="020B0502040204020203" pitchFamily="34" charset="0"/>
              </a:rPr>
              <a:t>To achieve the high luminosity for 45GeV </a:t>
            </a:r>
            <a:r>
              <a:rPr lang="en-GB" sz="3200" dirty="0" err="1">
                <a:latin typeface="Segoe UI" panose="020B0502040204020203" pitchFamily="34" charset="0"/>
                <a:cs typeface="Segoe UI" panose="020B0502040204020203" pitchFamily="34" charset="0"/>
              </a:rPr>
              <a:t>center</a:t>
            </a:r>
            <a:r>
              <a:rPr lang="en-GB" sz="3200" dirty="0">
                <a:latin typeface="Segoe UI" panose="020B0502040204020203" pitchFamily="34" charset="0"/>
                <a:cs typeface="Segoe UI" panose="020B0502040204020203" pitchFamily="34" charset="0"/>
              </a:rPr>
              <a:t>-of-mass collisions, the ion beam must be continuously </a:t>
            </a:r>
            <a:r>
              <a:rPr lang="en-GB" sz="3200" dirty="0" smtClean="0">
                <a:latin typeface="Segoe UI" panose="020B0502040204020203" pitchFamily="34" charset="0"/>
                <a:cs typeface="Segoe UI" panose="020B0502040204020203" pitchFamily="34" charset="0"/>
              </a:rPr>
              <a:t>cooled. </a:t>
            </a:r>
            <a:r>
              <a:rPr lang="en-GB" sz="3200" dirty="0">
                <a:latin typeface="Segoe UI" panose="020B0502040204020203" pitchFamily="34" charset="0"/>
                <a:cs typeface="Segoe UI" panose="020B0502040204020203" pitchFamily="34" charset="0"/>
              </a:rPr>
              <a:t>The </a:t>
            </a:r>
            <a:r>
              <a:rPr lang="en-GB" sz="3200" dirty="0" smtClean="0">
                <a:latin typeface="Segoe UI" panose="020B0502040204020203" pitchFamily="34" charset="0"/>
                <a:cs typeface="Segoe UI" panose="020B0502040204020203" pitchFamily="34" charset="0"/>
              </a:rPr>
              <a:t>proton </a:t>
            </a:r>
            <a:r>
              <a:rPr lang="en-GB" sz="3200" dirty="0">
                <a:latin typeface="Segoe UI" panose="020B0502040204020203" pitchFamily="34" charset="0"/>
                <a:cs typeface="Segoe UI" panose="020B0502040204020203" pitchFamily="34" charset="0"/>
              </a:rPr>
              <a:t>energy is up to a maximum of </a:t>
            </a:r>
            <a:r>
              <a:rPr lang="en-GB" sz="3200" dirty="0" smtClean="0">
                <a:latin typeface="Segoe UI" panose="020B0502040204020203" pitchFamily="34" charset="0"/>
                <a:cs typeface="Segoe UI" panose="020B0502040204020203" pitchFamily="34" charset="0"/>
              </a:rPr>
              <a:t>100GeV/u, </a:t>
            </a:r>
            <a:r>
              <a:rPr lang="en-GB" sz="3200" dirty="0">
                <a:latin typeface="Segoe UI" panose="020B0502040204020203" pitchFamily="34" charset="0"/>
                <a:cs typeface="Segoe UI" panose="020B0502040204020203" pitchFamily="34" charset="0"/>
              </a:rPr>
              <a:t>which therefore requires the electron cooling bunches to have an energy up to 55MeV such that they co-propagate in the cooling solenoid channel. </a:t>
            </a:r>
            <a:r>
              <a:rPr lang="en-GB" sz="3200" dirty="0">
                <a:latin typeface="Segoe UI" panose="020B0502040204020203" pitchFamily="34" charset="0"/>
                <a:cs typeface="Segoe UI" panose="020B0502040204020203" pitchFamily="34" charset="0"/>
              </a:rPr>
              <a:t>To improve the </a:t>
            </a:r>
            <a:r>
              <a:rPr lang="en-GB" sz="3200" b="1" dirty="0">
                <a:latin typeface="Segoe UI" panose="020B0502040204020203" pitchFamily="34" charset="0"/>
                <a:cs typeface="Segoe UI" panose="020B0502040204020203" pitchFamily="34" charset="0"/>
              </a:rPr>
              <a:t>cooling efficiency</a:t>
            </a:r>
            <a:r>
              <a:rPr lang="en-GB" sz="3200" dirty="0">
                <a:latin typeface="Segoe UI" panose="020B0502040204020203" pitchFamily="34" charset="0"/>
                <a:cs typeface="Segoe UI" panose="020B0502040204020203" pitchFamily="34" charset="0"/>
              </a:rPr>
              <a:t>, a </a:t>
            </a:r>
            <a:r>
              <a:rPr lang="en-GB" sz="3200" b="1" dirty="0">
                <a:latin typeface="Segoe UI" panose="020B0502040204020203" pitchFamily="34" charset="0"/>
                <a:cs typeface="Segoe UI" panose="020B0502040204020203" pitchFamily="34" charset="0"/>
              </a:rPr>
              <a:t>magnetized electron beam</a:t>
            </a:r>
            <a:r>
              <a:rPr lang="en-GB" sz="3200" dirty="0">
                <a:latin typeface="Segoe UI" panose="020B0502040204020203" pitchFamily="34" charset="0"/>
                <a:cs typeface="Segoe UI" panose="020B0502040204020203" pitchFamily="34" charset="0"/>
              </a:rPr>
              <a:t> is used, The electron bunches are produced in the presence of a uniform longitudinal magnetic field. When the electrons exit this field they acquire angular momentum, which if preserved throughout the CCR, will be removed as the beam enters the fringe field of the cooling solenoid.</a:t>
            </a:r>
            <a:endParaRPr lang="en-US" sz="3200" dirty="0">
              <a:latin typeface="Segoe UI" panose="020B0502040204020203" pitchFamily="34" charset="0"/>
              <a:cs typeface="Segoe UI" panose="020B0502040204020203" pitchFamily="34" charset="0"/>
            </a:endParaRPr>
          </a:p>
        </p:txBody>
      </p:sp>
      <p:grpSp>
        <p:nvGrpSpPr>
          <p:cNvPr id="68" name="Group 67"/>
          <p:cNvGrpSpPr/>
          <p:nvPr/>
        </p:nvGrpSpPr>
        <p:grpSpPr>
          <a:xfrm>
            <a:off x="96793" y="22854409"/>
            <a:ext cx="19272738" cy="7865163"/>
            <a:chOff x="22789662" y="9276585"/>
            <a:chExt cx="19272738" cy="7865163"/>
          </a:xfrm>
          <a:effectLst>
            <a:outerShdw blurRad="50800" dist="38100" dir="2700000" algn="tl" rotWithShape="0">
              <a:prstClr val="black">
                <a:alpha val="40000"/>
              </a:prstClr>
            </a:outerShdw>
          </a:effectLst>
        </p:grpSpPr>
        <p:sp>
          <p:nvSpPr>
            <p:cNvPr id="54" name="Rectangle 53"/>
            <p:cNvSpPr/>
            <p:nvPr/>
          </p:nvSpPr>
          <p:spPr>
            <a:xfrm>
              <a:off x="22789662" y="9276585"/>
              <a:ext cx="19272738" cy="7865163"/>
            </a:xfrm>
            <a:prstGeom prst="rect">
              <a:avLst/>
            </a:prstGeom>
            <a:solidFill>
              <a:schemeClr val="bg1"/>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799">
                <a:latin typeface="Segoe UI" panose="020B0502040204020203" pitchFamily="34" charset="0"/>
                <a:cs typeface="Segoe UI" panose="020B0502040204020203" pitchFamily="34" charset="0"/>
              </a:endParaRPr>
            </a:p>
          </p:txBody>
        </p:sp>
        <p:pic>
          <p:nvPicPr>
            <p:cNvPr id="17" name="Picture 16"/>
            <p:cNvPicPr>
              <a:picLocks noChangeAspect="1"/>
            </p:cNvPicPr>
            <p:nvPr/>
          </p:nvPicPr>
          <p:blipFill>
            <a:blip r:embed="rId11">
              <a:clrChange>
                <a:clrFrom>
                  <a:srgbClr val="FFFFFF"/>
                </a:clrFrom>
                <a:clrTo>
                  <a:srgbClr val="FFFFFF">
                    <a:alpha val="0"/>
                  </a:srgbClr>
                </a:clrTo>
              </a:clrChange>
            </a:blip>
            <a:stretch>
              <a:fillRect/>
            </a:stretch>
          </p:blipFill>
          <p:spPr>
            <a:xfrm>
              <a:off x="22831949" y="12390524"/>
              <a:ext cx="18878761" cy="4518952"/>
            </a:xfrm>
            <a:prstGeom prst="rect">
              <a:avLst/>
            </a:prstGeom>
          </p:spPr>
        </p:pic>
        <p:sp>
          <p:nvSpPr>
            <p:cNvPr id="60" name="TextBox 59"/>
            <p:cNvSpPr txBox="1"/>
            <p:nvPr/>
          </p:nvSpPr>
          <p:spPr>
            <a:xfrm>
              <a:off x="23141354" y="9638779"/>
              <a:ext cx="18569356" cy="2554545"/>
            </a:xfrm>
            <a:prstGeom prst="rect">
              <a:avLst/>
            </a:prstGeom>
            <a:noFill/>
          </p:spPr>
          <p:txBody>
            <a:bodyPr wrap="square" rtlCol="0">
              <a:spAutoFit/>
            </a:bodyPr>
            <a:lstStyle/>
            <a:p>
              <a:pPr algn="just"/>
              <a:r>
                <a:rPr lang="en-GB" sz="3200" dirty="0">
                  <a:latin typeface="Segoe UI" panose="020B0502040204020203" pitchFamily="34" charset="0"/>
                  <a:cs typeface="Segoe UI" panose="020B0502040204020203" pitchFamily="34" charset="0"/>
                </a:rPr>
                <a:t>A </a:t>
              </a:r>
              <a:r>
                <a:rPr lang="en-GB" sz="3200" dirty="0">
                  <a:latin typeface="Segoe UI" panose="020B0502040204020203" pitchFamily="34" charset="0"/>
                  <a:cs typeface="Segoe UI" panose="020B0502040204020203" pitchFamily="34" charset="0"/>
                </a:rPr>
                <a:t>400kV DC </a:t>
              </a:r>
              <a:r>
                <a:rPr lang="en-GB" sz="3200" dirty="0">
                  <a:latin typeface="Segoe UI" panose="020B0502040204020203" pitchFamily="34" charset="0"/>
                  <a:cs typeface="Segoe UI" panose="020B0502040204020203" pitchFamily="34" charset="0"/>
                </a:rPr>
                <a:t>gun is immersed in the field of a Helmholtz coil </a:t>
              </a:r>
              <a:r>
                <a:rPr lang="en-GB" sz="3200" dirty="0">
                  <a:latin typeface="Segoe UI" panose="020B0502040204020203" pitchFamily="34" charset="0"/>
                  <a:cs typeface="Segoe UI" panose="020B0502040204020203" pitchFamily="34" charset="0"/>
                </a:rPr>
                <a:t>(</a:t>
              </a:r>
              <a:r>
                <a:rPr lang="en-GB" sz="3200" dirty="0">
                  <a:latin typeface="Segoe UI" panose="020B0502040204020203" pitchFamily="34" charset="0"/>
                  <a:cs typeface="Segoe UI" panose="020B0502040204020203" pitchFamily="34" charset="0"/>
                </a:rPr>
                <a:t>magnetizing solenoid), which is assumed to give a uniform longitudinal magnetic field over the diameter of the photocathode. </a:t>
              </a:r>
              <a:r>
                <a:rPr lang="en-GB" sz="3200" dirty="0">
                  <a:latin typeface="Segoe UI" panose="020B0502040204020203" pitchFamily="34" charset="0"/>
                  <a:cs typeface="Segoe UI" panose="020B0502040204020203" pitchFamily="34" charset="0"/>
                </a:rPr>
                <a:t>This </a:t>
              </a:r>
              <a:r>
                <a:rPr lang="en-GB" sz="3200" dirty="0">
                  <a:latin typeface="Segoe UI" panose="020B0502040204020203" pitchFamily="34" charset="0"/>
                  <a:cs typeface="Segoe UI" panose="020B0502040204020203" pitchFamily="34" charset="0"/>
                </a:rPr>
                <a:t>is followed by an additional traditional solenoid, </a:t>
              </a:r>
              <a:r>
                <a:rPr lang="en-GB" sz="3200" dirty="0" err="1">
                  <a:latin typeface="Segoe UI" panose="020B0502040204020203" pitchFamily="34" charset="0"/>
                  <a:cs typeface="Segoe UI" panose="020B0502040204020203" pitchFamily="34" charset="0"/>
                </a:rPr>
                <a:t>buncher</a:t>
              </a:r>
              <a:r>
                <a:rPr lang="en-GB" sz="3200" dirty="0">
                  <a:latin typeface="Segoe UI" panose="020B0502040204020203" pitchFamily="34" charset="0"/>
                  <a:cs typeface="Segoe UI" panose="020B0502040204020203" pitchFamily="34" charset="0"/>
                </a:rPr>
                <a:t> cavity, further focusing, a capture cavity, a final solenoid and a booster unit containing 4 double-cell cavities. The fundamental frequency of the RF is 952MHz to be compatible with the ion complex frequency.</a:t>
              </a:r>
              <a:endParaRPr lang="en-US" sz="3200" dirty="0">
                <a:latin typeface="Segoe UI" panose="020B0502040204020203" pitchFamily="34" charset="0"/>
                <a:cs typeface="Segoe UI" panose="020B0502040204020203" pitchFamily="34" charset="0"/>
              </a:endParaRPr>
            </a:p>
          </p:txBody>
        </p:sp>
      </p:grpSp>
      <mc:AlternateContent xmlns:mc="http://schemas.openxmlformats.org/markup-compatibility/2006">
        <mc:Choice xmlns:a14="http://schemas.microsoft.com/office/drawing/2010/main" Requires="a14">
          <p:sp>
            <p:nvSpPr>
              <p:cNvPr id="76" name="TextBox 75"/>
              <p:cNvSpPr txBox="1"/>
              <p:nvPr/>
            </p:nvSpPr>
            <p:spPr>
              <a:xfrm>
                <a:off x="29566556" y="7900507"/>
                <a:ext cx="9084429" cy="6148543"/>
              </a:xfrm>
              <a:prstGeom prst="rect">
                <a:avLst/>
              </a:prstGeom>
              <a:noFill/>
            </p:spPr>
            <p:txBody>
              <a:bodyPr wrap="square" rtlCol="0">
                <a:spAutoFit/>
              </a:bodyPr>
              <a:lstStyle/>
              <a:p>
                <a:pPr algn="just"/>
                <a:r>
                  <a:rPr lang="en-GB" sz="3200" dirty="0" smtClean="0">
                    <a:latin typeface="Segoe UI" panose="020B0502040204020203" pitchFamily="34" charset="0"/>
                    <a:cs typeface="Segoe UI" panose="020B0502040204020203" pitchFamily="34" charset="0"/>
                  </a:rPr>
                  <a:t>The magnetic field on the cathode is chosen specifically, in conjunction with the transverse emitting size to result in a drift emittance,</a:t>
                </a:r>
                <a14:m>
                  <m:oMath xmlns:m="http://schemas.openxmlformats.org/officeDocument/2006/math">
                    <m:r>
                      <a:rPr lang="en-GB" sz="3200"/>
                      <m:t> </m:t>
                    </m:r>
                    <m:sSub>
                      <m:sSubPr>
                        <m:ctrlPr>
                          <a:rPr lang="en-US" sz="3200" i="1"/>
                        </m:ctrlPr>
                      </m:sSubPr>
                      <m:e>
                        <m:r>
                          <a:rPr lang="en-GB" sz="3200" i="1"/>
                          <m:t>𝜖</m:t>
                        </m:r>
                      </m:e>
                      <m:sub>
                        <m:r>
                          <a:rPr lang="en-GB" sz="3200" i="1"/>
                          <m:t>𝑑</m:t>
                        </m:r>
                      </m:sub>
                    </m:sSub>
                    <m:r>
                      <a:rPr lang="en-GB" sz="3200" i="1"/>
                      <m:t>,</m:t>
                    </m:r>
                  </m:oMath>
                </a14:m>
                <a:r>
                  <a:rPr lang="en-GB" sz="3200" dirty="0">
                    <a:latin typeface="Segoe UI" panose="020B0502040204020203" pitchFamily="34" charset="0"/>
                    <a:cs typeface="Segoe UI" panose="020B0502040204020203" pitchFamily="34" charset="0"/>
                  </a:rPr>
                  <a:t> </a:t>
                </a:r>
                <a:r>
                  <a:rPr lang="en-GB" sz="3200" dirty="0">
                    <a:latin typeface="Segoe UI" panose="020B0502040204020203" pitchFamily="34" charset="0"/>
                    <a:cs typeface="Segoe UI" panose="020B0502040204020203" pitchFamily="34" charset="0"/>
                  </a:rPr>
                  <a:t>of </a:t>
                </a:r>
                <a:r>
                  <a:rPr lang="en-GB" sz="3200" dirty="0">
                    <a:latin typeface="Segoe UI" panose="020B0502040204020203" pitchFamily="34" charset="0"/>
                    <a:cs typeface="Segoe UI" panose="020B0502040204020203" pitchFamily="34" charset="0"/>
                  </a:rPr>
                  <a:t>36 </a:t>
                </a:r>
                <a14:m>
                  <m:oMath xmlns:m="http://schemas.openxmlformats.org/officeDocument/2006/math">
                    <m:r>
                      <a:rPr lang="en-GB" sz="3200" i="1"/>
                      <m:t>𝜇</m:t>
                    </m:r>
                  </m:oMath>
                </a14:m>
                <a:r>
                  <a:rPr lang="en-GB" sz="3200" dirty="0">
                    <a:latin typeface="Segoe UI" panose="020B0502040204020203" pitchFamily="34" charset="0"/>
                    <a:cs typeface="Segoe UI" panose="020B0502040204020203" pitchFamily="34" charset="0"/>
                  </a:rPr>
                  <a:t>m, calculated using:</a:t>
                </a:r>
                <a:endParaRPr lang="en-US" sz="3200" dirty="0">
                  <a:latin typeface="Segoe UI" panose="020B0502040204020203" pitchFamily="34" charset="0"/>
                  <a:cs typeface="Segoe UI" panose="020B0502040204020203" pitchFamily="34" charset="0"/>
                </a:endParaRPr>
              </a:p>
              <a:p>
                <a14:m>
                  <m:oMathPara xmlns:m="http://schemas.openxmlformats.org/officeDocument/2006/math">
                    <m:oMathParaPr>
                      <m:jc m:val="centerGroup"/>
                    </m:oMathParaPr>
                    <m:oMath xmlns:m="http://schemas.openxmlformats.org/officeDocument/2006/math">
                      <m:sSub>
                        <m:sSubPr>
                          <m:ctrlPr>
                            <a:rPr lang="en-US" sz="3200" i="1"/>
                          </m:ctrlPr>
                        </m:sSubPr>
                        <m:e>
                          <m:r>
                            <a:rPr lang="en-GB" sz="3200" i="1"/>
                            <m:t>𝜖</m:t>
                          </m:r>
                        </m:e>
                        <m:sub>
                          <m:r>
                            <a:rPr lang="en-GB" sz="3200" i="1"/>
                            <m:t>𝑑</m:t>
                          </m:r>
                        </m:sub>
                      </m:sSub>
                      <m:r>
                        <a:rPr lang="en-GB" sz="3200"/>
                        <m:t>=</m:t>
                      </m:r>
                      <m:f>
                        <m:fPr>
                          <m:ctrlPr>
                            <a:rPr lang="en-US" sz="3200" i="1"/>
                          </m:ctrlPr>
                        </m:fPr>
                        <m:num>
                          <m:sSub>
                            <m:sSubPr>
                              <m:ctrlPr>
                                <a:rPr lang="en-US" sz="3200" i="1"/>
                              </m:ctrlPr>
                            </m:sSubPr>
                            <m:e>
                              <m:r>
                                <a:rPr lang="en-GB" sz="3200" i="1"/>
                                <m:t>𝑒𝐵</m:t>
                              </m:r>
                            </m:e>
                            <m:sub>
                              <m:r>
                                <a:rPr lang="en-GB" sz="3200" i="1"/>
                                <m:t>𝑐𝑎𝑡h</m:t>
                              </m:r>
                            </m:sub>
                          </m:sSub>
                          <m:sSubSup>
                            <m:sSubSupPr>
                              <m:ctrlPr>
                                <a:rPr lang="en-US" sz="3200" i="1"/>
                              </m:ctrlPr>
                            </m:sSubSupPr>
                            <m:e>
                              <m:r>
                                <a:rPr lang="en-GB" sz="3200" i="1"/>
                                <m:t>𝑎</m:t>
                              </m:r>
                            </m:e>
                            <m:sub>
                              <m:r>
                                <a:rPr lang="en-GB" sz="3200"/>
                                <m:t>0</m:t>
                              </m:r>
                            </m:sub>
                            <m:sup>
                              <m:r>
                                <a:rPr lang="en-GB" sz="3200"/>
                                <m:t>2</m:t>
                              </m:r>
                            </m:sup>
                          </m:sSubSup>
                        </m:num>
                        <m:den>
                          <m:r>
                            <a:rPr lang="en-GB" sz="3200"/>
                            <m:t>8</m:t>
                          </m:r>
                          <m:sSub>
                            <m:sSubPr>
                              <m:ctrlPr>
                                <a:rPr lang="en-US" sz="3200" i="1"/>
                              </m:ctrlPr>
                            </m:sSubPr>
                            <m:e>
                              <m:r>
                                <a:rPr lang="en-GB" sz="3200" i="1"/>
                                <m:t>𝑚</m:t>
                              </m:r>
                            </m:e>
                            <m:sub>
                              <m:r>
                                <a:rPr lang="en-GB" sz="3200" i="1"/>
                                <m:t>𝑒</m:t>
                              </m:r>
                            </m:sub>
                          </m:sSub>
                          <m:r>
                            <a:rPr lang="en-GB" sz="3200" i="1"/>
                            <m:t>𝑐</m:t>
                          </m:r>
                        </m:den>
                      </m:f>
                      <m:r>
                        <a:rPr lang="en-GB" sz="3200" i="1"/>
                        <m:t>=36</m:t>
                      </m:r>
                      <m:r>
                        <a:rPr lang="en-GB" sz="3200" i="1"/>
                        <m:t>𝜇</m:t>
                      </m:r>
                      <m:r>
                        <a:rPr lang="en-GB" sz="3200" i="1"/>
                        <m:t>𝑚</m:t>
                      </m:r>
                    </m:oMath>
                  </m:oMathPara>
                </a14:m>
                <a:endParaRPr lang="en-US" sz="3200" dirty="0">
                  <a:latin typeface="Segoe UI" panose="020B0502040204020203" pitchFamily="34" charset="0"/>
                  <a:cs typeface="Segoe UI" panose="020B0502040204020203" pitchFamily="34" charset="0"/>
                </a:endParaRPr>
              </a:p>
              <a:p>
                <a:pPr algn="just"/>
                <a:r>
                  <a:rPr lang="en-GB" sz="3200" dirty="0">
                    <a:latin typeface="Segoe UI" panose="020B0502040204020203" pitchFamily="34" charset="0"/>
                    <a:cs typeface="Segoe UI" panose="020B0502040204020203" pitchFamily="34" charset="0"/>
                  </a:rPr>
                  <a:t>The </a:t>
                </a:r>
                <a:r>
                  <a:rPr lang="en-GB" sz="3200" dirty="0">
                    <a:latin typeface="Segoe UI" panose="020B0502040204020203" pitchFamily="34" charset="0"/>
                    <a:cs typeface="Segoe UI" panose="020B0502040204020203" pitchFamily="34" charset="0"/>
                  </a:rPr>
                  <a:t>drift emittance is chosen so </a:t>
                </a:r>
                <a:r>
                  <a:rPr lang="en-GB" sz="3200" dirty="0">
                    <a:latin typeface="Segoe UI" panose="020B0502040204020203" pitchFamily="34" charset="0"/>
                    <a:cs typeface="Segoe UI" panose="020B0502040204020203" pitchFamily="34" charset="0"/>
                  </a:rPr>
                  <a:t>that </a:t>
                </a:r>
                <a:r>
                  <a:rPr lang="en-GB" sz="3200" dirty="0">
                    <a:latin typeface="Segoe UI" panose="020B0502040204020203" pitchFamily="34" charset="0"/>
                    <a:cs typeface="Segoe UI" panose="020B0502040204020203" pitchFamily="34" charset="0"/>
                  </a:rPr>
                  <a:t>it is cancelled by the cooling solenoid field, such that:</a:t>
                </a:r>
                <a:endParaRPr lang="en-US" sz="3200" dirty="0">
                  <a:latin typeface="Segoe UI" panose="020B0502040204020203" pitchFamily="34" charset="0"/>
                  <a:cs typeface="Segoe UI" panose="020B0502040204020203" pitchFamily="34" charset="0"/>
                </a:endParaRPr>
              </a:p>
              <a:p>
                <a:pPr algn="ctr"/>
                <a14:m>
                  <m:oMath xmlns:m="http://schemas.openxmlformats.org/officeDocument/2006/math">
                    <m:sSub>
                      <m:sSubPr>
                        <m:ctrlPr>
                          <a:rPr lang="en-US" sz="3200" i="1"/>
                        </m:ctrlPr>
                      </m:sSubPr>
                      <m:e>
                        <m:r>
                          <a:rPr lang="en-GB" sz="3200" i="1"/>
                          <m:t>𝐵</m:t>
                        </m:r>
                      </m:e>
                      <m:sub>
                        <m:r>
                          <a:rPr lang="en-US" sz="3200" b="0" i="1" smtClean="0">
                            <a:latin typeface="Cambria Math" panose="02040503050406030204" pitchFamily="18" charset="0"/>
                          </a:rPr>
                          <m:t>𝑐</m:t>
                        </m:r>
                        <m:r>
                          <a:rPr lang="en-GB" sz="3200" i="1"/>
                          <m:t>𝑎𝑡h</m:t>
                        </m:r>
                      </m:sub>
                    </m:sSub>
                    <m:sSubSup>
                      <m:sSubSupPr>
                        <m:ctrlPr>
                          <a:rPr lang="en-US" sz="3200" i="1"/>
                        </m:ctrlPr>
                      </m:sSubSupPr>
                      <m:e>
                        <m:r>
                          <a:rPr lang="en-GB" sz="3200" i="1"/>
                          <m:t>𝑎</m:t>
                        </m:r>
                      </m:e>
                      <m:sub>
                        <m:r>
                          <a:rPr lang="en-GB" sz="3200" i="1"/>
                          <m:t>0</m:t>
                        </m:r>
                      </m:sub>
                      <m:sup>
                        <m:r>
                          <a:rPr lang="en-GB" sz="3200" i="1"/>
                          <m:t>2</m:t>
                        </m:r>
                      </m:sup>
                    </m:sSubSup>
                    <m:r>
                      <a:rPr lang="en-GB" sz="3200" i="1"/>
                      <m:t>=</m:t>
                    </m:r>
                    <m:sSub>
                      <m:sSubPr>
                        <m:ctrlPr>
                          <a:rPr lang="en-US" sz="3200" i="1"/>
                        </m:ctrlPr>
                      </m:sSubPr>
                      <m:e>
                        <m:r>
                          <a:rPr lang="en-GB" sz="3200" i="1"/>
                          <m:t>𝐵</m:t>
                        </m:r>
                      </m:e>
                      <m:sub>
                        <m:r>
                          <a:rPr lang="en-GB" sz="3200" i="1"/>
                          <m:t>𝑐𝑜𝑜𝑙</m:t>
                        </m:r>
                      </m:sub>
                    </m:sSub>
                    <m:sSubSup>
                      <m:sSubSupPr>
                        <m:ctrlPr>
                          <a:rPr lang="en-US" sz="3200" i="1"/>
                        </m:ctrlPr>
                      </m:sSubSupPr>
                      <m:e>
                        <m:r>
                          <a:rPr lang="en-GB" sz="3200" i="1"/>
                          <m:t>𝜎</m:t>
                        </m:r>
                      </m:e>
                      <m:sub>
                        <m:r>
                          <a:rPr lang="en-GB" sz="3200" i="1"/>
                          <m:t>𝑒</m:t>
                        </m:r>
                      </m:sub>
                      <m:sup>
                        <m:r>
                          <a:rPr lang="en-GB" sz="3200" i="1"/>
                          <m:t>2</m:t>
                        </m:r>
                      </m:sup>
                    </m:sSubSup>
                  </m:oMath>
                </a14:m>
                <a:r>
                  <a:rPr lang="en-GB" sz="3200" dirty="0">
                    <a:latin typeface="Segoe UI" panose="020B0502040204020203" pitchFamily="34" charset="0"/>
                    <a:cs typeface="Segoe UI" panose="020B0502040204020203" pitchFamily="34" charset="0"/>
                  </a:rPr>
                  <a:t> 	</a:t>
                </a:r>
                <a:endParaRPr lang="en-US" sz="3200" i="1" dirty="0">
                  <a:latin typeface="Segoe UI" panose="020B0502040204020203" pitchFamily="34" charset="0"/>
                  <a:cs typeface="Segoe UI" panose="020B0502040204020203" pitchFamily="34" charset="0"/>
                </a:endParaRPr>
              </a:p>
              <a:p>
                <a:pPr algn="just"/>
                <a14:m>
                  <m:oMath xmlns:m="http://schemas.openxmlformats.org/officeDocument/2006/math">
                    <m:sSub>
                      <m:sSubPr>
                        <m:ctrlPr>
                          <a:rPr lang="en-US" sz="3200" i="1"/>
                        </m:ctrlPr>
                      </m:sSubPr>
                      <m:e>
                        <m:r>
                          <a:rPr lang="en-GB" sz="3200" i="1"/>
                          <m:t>𝐵</m:t>
                        </m:r>
                      </m:e>
                      <m:sub>
                        <m:r>
                          <a:rPr lang="en-GB" sz="3200" i="1"/>
                          <m:t>𝑐𝑜𝑜𝑙</m:t>
                        </m:r>
                      </m:sub>
                    </m:sSub>
                  </m:oMath>
                </a14:m>
                <a:r>
                  <a:rPr lang="en-GB" sz="3200" dirty="0">
                    <a:latin typeface="Segoe UI" panose="020B0502040204020203" pitchFamily="34" charset="0"/>
                    <a:cs typeface="Segoe UI" panose="020B0502040204020203" pitchFamily="34" charset="0"/>
                  </a:rPr>
                  <a:t> and </a:t>
                </a:r>
                <a14:m>
                  <m:oMath xmlns:m="http://schemas.openxmlformats.org/officeDocument/2006/math">
                    <m:sSub>
                      <m:sSubPr>
                        <m:ctrlPr>
                          <a:rPr lang="en-US" sz="3200" i="1"/>
                        </m:ctrlPr>
                      </m:sSubPr>
                      <m:e>
                        <m:r>
                          <a:rPr lang="en-GB" sz="3200" i="1"/>
                          <m:t>𝜎</m:t>
                        </m:r>
                      </m:e>
                      <m:sub>
                        <m:r>
                          <a:rPr lang="en-GB" sz="3200" i="1"/>
                          <m:t>𝑒</m:t>
                        </m:r>
                      </m:sub>
                    </m:sSub>
                  </m:oMath>
                </a14:m>
                <a:r>
                  <a:rPr lang="en-GB" sz="3200" dirty="0">
                    <a:latin typeface="Segoe UI" panose="020B0502040204020203" pitchFamily="34" charset="0"/>
                    <a:cs typeface="Segoe UI" panose="020B0502040204020203" pitchFamily="34" charset="0"/>
                  </a:rPr>
                  <a:t>  are the field and beam radius at the cooler, fixed at 1T and 0.7mm respectively. </a:t>
                </a:r>
                <a:endParaRPr lang="en-US" sz="3200" dirty="0">
                  <a:latin typeface="Segoe UI" panose="020B0502040204020203" pitchFamily="34" charset="0"/>
                  <a:cs typeface="Segoe UI" panose="020B0502040204020203" pitchFamily="34" charset="0"/>
                </a:endParaRPr>
              </a:p>
              <a:p>
                <a:endParaRPr lang="en-US" sz="3200" dirty="0">
                  <a:latin typeface="Segoe UI" panose="020B0502040204020203" pitchFamily="34" charset="0"/>
                  <a:cs typeface="Segoe UI" panose="020B0502040204020203" pitchFamily="34" charset="0"/>
                </a:endParaRPr>
              </a:p>
            </p:txBody>
          </p:sp>
        </mc:Choice>
        <mc:Fallback>
          <p:sp>
            <p:nvSpPr>
              <p:cNvPr id="76" name="TextBox 75"/>
              <p:cNvSpPr txBox="1">
                <a:spLocks noRot="1" noChangeAspect="1" noMove="1" noResize="1" noEditPoints="1" noAdjustHandles="1" noChangeArrowheads="1" noChangeShapeType="1" noTextEdit="1"/>
              </p:cNvSpPr>
              <p:nvPr/>
            </p:nvSpPr>
            <p:spPr>
              <a:xfrm>
                <a:off x="29566556" y="7900507"/>
                <a:ext cx="9084429" cy="6148543"/>
              </a:xfrm>
              <a:prstGeom prst="rect">
                <a:avLst/>
              </a:prstGeom>
              <a:blipFill>
                <a:blip r:embed="rId12"/>
                <a:stretch>
                  <a:fillRect l="-1678" t="-1288" r="-1745"/>
                </a:stretch>
              </a:blipFill>
            </p:spPr>
            <p:txBody>
              <a:bodyPr/>
              <a:lstStyle/>
              <a:p>
                <a:r>
                  <a:rPr lang="en-US">
                    <a:noFill/>
                  </a:rPr>
                  <a:t> </a:t>
                </a:r>
              </a:p>
            </p:txBody>
          </p:sp>
        </mc:Fallback>
      </mc:AlternateContent>
      <p:sp>
        <p:nvSpPr>
          <p:cNvPr id="81" name="TextBox 80"/>
          <p:cNvSpPr txBox="1"/>
          <p:nvPr/>
        </p:nvSpPr>
        <p:spPr>
          <a:xfrm>
            <a:off x="-8716" y="30670008"/>
            <a:ext cx="39319201" cy="400110"/>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Notice: Authored by Jefferson Science Associates, LLC under U.S. DOE Contract No. DE-AC05-06OR23177. The U.S. Government retains a non-exclusive, paid-up, irrevocable, world-wide license to publish or reproduce this manuscript for U.S. Government purposes.</a:t>
            </a:r>
          </a:p>
        </p:txBody>
      </p:sp>
      <p:pic>
        <p:nvPicPr>
          <p:cNvPr id="1028" name="Picture 4" descr="https://www.jlab.org/div_dept/dir_off/public_affairs/logo/JLab_Tagline2High-0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30827" y="1814007"/>
            <a:ext cx="4686224" cy="146444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4"/>
          <a:stretch>
            <a:fillRect/>
          </a:stretch>
        </p:blipFill>
        <p:spPr>
          <a:xfrm>
            <a:off x="28117302" y="14163543"/>
            <a:ext cx="9715998" cy="8962934"/>
          </a:xfrm>
          <a:prstGeom prst="rect">
            <a:avLst/>
          </a:prstGeom>
        </p:spPr>
      </p:pic>
      <p:pic>
        <p:nvPicPr>
          <p:cNvPr id="10" name="Picture 9"/>
          <p:cNvPicPr>
            <a:picLocks noChangeAspect="1"/>
          </p:cNvPicPr>
          <p:nvPr/>
        </p:nvPicPr>
        <p:blipFill>
          <a:blip r:embed="rId15">
            <a:clrChange>
              <a:clrFrom>
                <a:srgbClr val="FFFFFF"/>
              </a:clrFrom>
              <a:clrTo>
                <a:srgbClr val="FFFFFF">
                  <a:alpha val="0"/>
                </a:srgbClr>
              </a:clrTo>
            </a:clrChange>
          </a:blip>
          <a:stretch>
            <a:fillRect/>
          </a:stretch>
        </p:blipFill>
        <p:spPr>
          <a:xfrm>
            <a:off x="1461296" y="13316887"/>
            <a:ext cx="16141005" cy="8609269"/>
          </a:xfrm>
          <a:prstGeom prst="rect">
            <a:avLst/>
          </a:prstGeom>
        </p:spPr>
      </p:pic>
    </p:spTree>
    <p:extLst>
      <p:ext uri="{BB962C8B-B14F-4D97-AF65-F5344CB8AC3E}">
        <p14:creationId xmlns:p14="http://schemas.microsoft.com/office/powerpoint/2010/main" val="852977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1273</TotalTime>
  <Words>500</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Segoe UI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Hannon</dc:creator>
  <cp:lastModifiedBy>Hannon</cp:lastModifiedBy>
  <cp:revision>25</cp:revision>
  <cp:lastPrinted>2018-04-25T19:36:23Z</cp:lastPrinted>
  <dcterms:created xsi:type="dcterms:W3CDTF">2018-04-25T17:47:46Z</dcterms:created>
  <dcterms:modified xsi:type="dcterms:W3CDTF">2018-04-26T15:01:12Z</dcterms:modified>
</cp:coreProperties>
</file>