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10147300" cy="1562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FF"/>
    <a:srgbClr val="33CC33"/>
    <a:srgbClr val="FF0000"/>
    <a:srgbClr val="003399"/>
    <a:srgbClr val="CC0066"/>
    <a:srgbClr val="FF5050"/>
    <a:srgbClr val="0000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809" autoAdjust="0"/>
  </p:normalViewPr>
  <p:slideViewPr>
    <p:cSldViewPr>
      <p:cViewPr>
        <p:scale>
          <a:sx n="30" d="100"/>
          <a:sy n="30" d="100"/>
        </p:scale>
        <p:origin x="184" y="3352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8338" y="0"/>
            <a:ext cx="4398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838363"/>
            <a:ext cx="43989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48338" y="14838363"/>
            <a:ext cx="43989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4675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1173163"/>
            <a:ext cx="4391025" cy="585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6000" y="7418388"/>
            <a:ext cx="81153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675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233363" indent="-87313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360363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503238" indent="-69850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647700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11049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5621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20193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4765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2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23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JLab_logo_text_white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25649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33363" y="1447800"/>
            <a:ext cx="32451675" cy="42336720"/>
          </a:xfrm>
          <a:prstGeom prst="roundRect">
            <a:avLst>
              <a:gd name="adj" fmla="val 194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495800" y="-609600"/>
            <a:ext cx="2346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Arial" pitchFamily="34" charset="0"/>
              </a:rPr>
              <a:t>JLEIC </a:t>
            </a:r>
            <a:r>
              <a:rPr lang="en-US" altLang="en-US" sz="6400" b="1" dirty="0" smtClean="0">
                <a:solidFill>
                  <a:srgbClr val="FF0000"/>
                </a:solidFill>
                <a:latin typeface="Arial" pitchFamily="34" charset="0"/>
              </a:rPr>
              <a:t>Ion Collider Ring with </a:t>
            </a:r>
            <a:r>
              <a:rPr lang="en-US" altLang="en-US" sz="6400" b="1" dirty="0">
                <a:solidFill>
                  <a:srgbClr val="FF0000"/>
                </a:solidFill>
                <a:latin typeface="Arial" pitchFamily="34" charset="0"/>
              </a:rPr>
              <a:t>Small </a:t>
            </a:r>
            <a:r>
              <a:rPr lang="en-US" altLang="en-US" sz="6400" b="1" dirty="0" smtClean="0">
                <a:solidFill>
                  <a:srgbClr val="FF0000"/>
                </a:solidFill>
                <a:latin typeface="Arial" pitchFamily="34" charset="0"/>
              </a:rPr>
              <a:t>Aperture Magnets</a:t>
            </a:r>
            <a:r>
              <a:rPr lang="en-GB" altLang="en-US" sz="6400" b="1" dirty="0" smtClean="0">
                <a:solidFill>
                  <a:srgbClr val="FF0000"/>
                </a:solidFill>
                <a:latin typeface="Arial" pitchFamily="34" charset="0"/>
              </a:rPr>
              <a:t>*</a:t>
            </a:r>
            <a:endParaRPr lang="es-ES" altLang="en-US" sz="6400" b="1" i="1" dirty="0">
              <a:solidFill>
                <a:schemeClr val="accent2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latin typeface="Arial" pitchFamily="34" charset="0"/>
              </a:rPr>
              <a:t>Yuhong</a:t>
            </a:r>
            <a:r>
              <a:rPr lang="en-US" altLang="en-US" sz="4000" b="1" dirty="0" smtClean="0">
                <a:latin typeface="Arial" pitchFamily="34" charset="0"/>
              </a:rPr>
              <a:t> Zhang, Jefferson </a:t>
            </a:r>
            <a:r>
              <a:rPr lang="en-US" altLang="en-US" sz="4000" b="1" dirty="0">
                <a:latin typeface="Arial" pitchFamily="34" charset="0"/>
              </a:rPr>
              <a:t>Lab, Newport News, VA 23606, USA</a:t>
            </a:r>
            <a:endParaRPr lang="en-US" altLang="en-US" sz="4000" dirty="0"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716280" y="1524000"/>
            <a:ext cx="31363920" cy="2286000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 dirty="0" smtClean="0">
                <a:latin typeface="Arial" pitchFamily="34" charset="0"/>
              </a:rPr>
              <a:t>Abstract:</a:t>
            </a:r>
            <a:r>
              <a:rPr lang="en-US" altLang="en-US" sz="3200" i="1" dirty="0" smtClean="0">
                <a:latin typeface="Arial" pitchFamily="34" charset="0"/>
              </a:rPr>
              <a:t>    </a:t>
            </a:r>
            <a:r>
              <a:rPr lang="en-US" altLang="en-US" sz="3200" dirty="0" smtClean="0">
                <a:latin typeface="Arial" pitchFamily="34" charset="0"/>
              </a:rPr>
              <a:t>One </a:t>
            </a:r>
            <a:r>
              <a:rPr lang="en-US" altLang="en-US" sz="3200" dirty="0">
                <a:latin typeface="Arial" pitchFamily="34" charset="0"/>
              </a:rPr>
              <a:t>important feature of </a:t>
            </a:r>
            <a:r>
              <a:rPr lang="en-US" altLang="en-US" sz="3200" dirty="0" smtClean="0">
                <a:latin typeface="Arial" pitchFamily="34" charset="0"/>
              </a:rPr>
              <a:t>the JLEIC design is </a:t>
            </a:r>
            <a:r>
              <a:rPr lang="en-US" altLang="en-US" sz="3200" dirty="0">
                <a:latin typeface="Arial" pitchFamily="34" charset="0"/>
              </a:rPr>
              <a:t>ultra small emittance </a:t>
            </a:r>
            <a:r>
              <a:rPr lang="en-US" altLang="en-US" sz="3200" dirty="0" smtClean="0">
                <a:latin typeface="Arial" pitchFamily="34" charset="0"/>
              </a:rPr>
              <a:t>of ion beams after multi-staged </a:t>
            </a:r>
            <a:r>
              <a:rPr lang="en-US" altLang="en-US" sz="3200" dirty="0">
                <a:latin typeface="Arial" pitchFamily="34" charset="0"/>
              </a:rPr>
              <a:t>strong </a:t>
            </a:r>
            <a:r>
              <a:rPr lang="en-US" altLang="en-US" sz="3200" dirty="0" smtClean="0">
                <a:latin typeface="Arial" pitchFamily="34" charset="0"/>
              </a:rPr>
              <a:t>cooling. This results </a:t>
            </a:r>
            <a:r>
              <a:rPr lang="en-US" altLang="en-US" sz="3200" dirty="0">
                <a:latin typeface="Arial" pitchFamily="34" charset="0"/>
              </a:rPr>
              <a:t>ultra small beam sizes in the ion collider </a:t>
            </a:r>
            <a:r>
              <a:rPr lang="en-US" altLang="en-US" sz="3200" dirty="0" smtClean="0">
                <a:latin typeface="Arial" pitchFamily="34" charset="0"/>
              </a:rPr>
              <a:t>ring, thus </a:t>
            </a:r>
            <a:r>
              <a:rPr lang="en-US" altLang="en-US" sz="3200" dirty="0">
                <a:latin typeface="Arial" pitchFamily="34" charset="0"/>
              </a:rPr>
              <a:t>requires smaller beam </a:t>
            </a:r>
            <a:r>
              <a:rPr lang="en-US" altLang="en-US" sz="3200" dirty="0" smtClean="0">
                <a:latin typeface="Arial" pitchFamily="34" charset="0"/>
              </a:rPr>
              <a:t>stay-clear</a:t>
            </a:r>
            <a:r>
              <a:rPr lang="en-US" altLang="en-US" sz="3200" dirty="0">
                <a:latin typeface="Arial" pitchFamily="34" charset="0"/>
              </a:rPr>
              <a:t>, </a:t>
            </a:r>
            <a:r>
              <a:rPr lang="en-US" altLang="en-US" sz="3200" dirty="0" smtClean="0">
                <a:latin typeface="Arial" pitchFamily="34" charset="0"/>
              </a:rPr>
              <a:t>and smaller </a:t>
            </a:r>
            <a:r>
              <a:rPr lang="en-US" altLang="en-US" sz="3200" dirty="0">
                <a:latin typeface="Arial" pitchFamily="34" charset="0"/>
              </a:rPr>
              <a:t>physical aperture of magnets. </a:t>
            </a:r>
            <a:r>
              <a:rPr lang="en-US" altLang="en-US" sz="3200" dirty="0" smtClean="0">
                <a:latin typeface="Arial" pitchFamily="34" charset="0"/>
              </a:rPr>
              <a:t>Here we </a:t>
            </a:r>
            <a:r>
              <a:rPr lang="en-US" altLang="en-US" sz="3200" dirty="0">
                <a:latin typeface="Arial" pitchFamily="34" charset="0"/>
              </a:rPr>
              <a:t>present two design concepts that take such </a:t>
            </a:r>
            <a:r>
              <a:rPr lang="en-US" altLang="en-US" sz="3200" dirty="0" smtClean="0">
                <a:latin typeface="Arial" pitchFamily="34" charset="0"/>
              </a:rPr>
              <a:t>advantage. The </a:t>
            </a:r>
            <a:r>
              <a:rPr lang="en-US" altLang="en-US" sz="3200" dirty="0">
                <a:latin typeface="Arial" pitchFamily="34" charset="0"/>
              </a:rPr>
              <a:t>first concept proposes a factor of two reduction </a:t>
            </a:r>
            <a:r>
              <a:rPr lang="en-US" altLang="en-US" sz="3200" dirty="0" smtClean="0">
                <a:latin typeface="Arial" pitchFamily="34" charset="0"/>
              </a:rPr>
              <a:t>of physical </a:t>
            </a:r>
            <a:r>
              <a:rPr lang="en-US" altLang="en-US" sz="3200" dirty="0">
                <a:latin typeface="Arial" pitchFamily="34" charset="0"/>
              </a:rPr>
              <a:t>aperture of </a:t>
            </a:r>
            <a:r>
              <a:rPr lang="en-US" altLang="en-US" sz="3200" dirty="0" smtClean="0">
                <a:latin typeface="Arial" pitchFamily="34" charset="0"/>
              </a:rPr>
              <a:t>ion arc </a:t>
            </a:r>
            <a:r>
              <a:rPr lang="en-US" altLang="en-US" sz="3200" dirty="0">
                <a:latin typeface="Arial" pitchFamily="34" charset="0"/>
              </a:rPr>
              <a:t>magnets from the present </a:t>
            </a:r>
            <a:r>
              <a:rPr lang="en-US" altLang="en-US" sz="3200" dirty="0" smtClean="0">
                <a:latin typeface="Arial" pitchFamily="34" charset="0"/>
              </a:rPr>
              <a:t>JLEIC baseline </a:t>
            </a:r>
            <a:r>
              <a:rPr lang="en-US" altLang="en-US" sz="3200" dirty="0">
                <a:latin typeface="Arial" pitchFamily="34" charset="0"/>
              </a:rPr>
              <a:t>design while the second concept </a:t>
            </a:r>
            <a:r>
              <a:rPr lang="en-US" altLang="en-US" sz="3200" dirty="0" smtClean="0">
                <a:latin typeface="Arial" pitchFamily="34" charset="0"/>
              </a:rPr>
              <a:t>explores reusing the RHIC </a:t>
            </a:r>
            <a:r>
              <a:rPr lang="en-US" altLang="en-US" sz="3200" dirty="0">
                <a:latin typeface="Arial" pitchFamily="34" charset="0"/>
              </a:rPr>
              <a:t>ion ring magnets for the JLEIC ion collider </a:t>
            </a:r>
            <a:r>
              <a:rPr lang="en-US" altLang="en-US" sz="3200" dirty="0" smtClean="0">
                <a:latin typeface="Arial" pitchFamily="34" charset="0"/>
              </a:rPr>
              <a:t>ring. It </a:t>
            </a:r>
            <a:r>
              <a:rPr lang="en-US" altLang="en-US" sz="3200" dirty="0">
                <a:latin typeface="Arial" pitchFamily="34" charset="0"/>
              </a:rPr>
              <a:t>is expected that both design concepts should achieve </a:t>
            </a:r>
            <a:r>
              <a:rPr lang="en-US" altLang="en-US" sz="3200" dirty="0" smtClean="0">
                <a:latin typeface="Arial" pitchFamily="34" charset="0"/>
              </a:rPr>
              <a:t>a substantial </a:t>
            </a:r>
            <a:r>
              <a:rPr lang="en-US" altLang="en-US" sz="3200" dirty="0">
                <a:latin typeface="Arial" pitchFamily="34" charset="0"/>
              </a:rPr>
              <a:t>cost reduction of JLEIC. 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/>
        </p:nvGraphicFramePr>
        <p:xfrm>
          <a:off x="1074738" y="1400175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400175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5984200" y="-152400"/>
            <a:ext cx="7315200" cy="13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Thomas Jefferson National Accelerator Facility, </a:t>
            </a:r>
            <a:endParaRPr lang="en-US" altLang="en-US" sz="2000" b="1" i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Managed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by the Jefferson Science Associates,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LLC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for the U.S. Department of Energy, </a:t>
            </a:r>
            <a:r>
              <a:rPr lang="en-US" altLang="en-US" sz="2000" b="1" i="1" dirty="0" smtClean="0">
                <a:solidFill>
                  <a:schemeClr val="accent2"/>
                </a:solidFill>
                <a:latin typeface="Arial" pitchFamily="34" charset="0"/>
              </a:rPr>
              <a:t>Office </a:t>
            </a:r>
            <a:r>
              <a:rPr lang="en-US" altLang="en-US" sz="2000" b="1" i="1" dirty="0">
                <a:solidFill>
                  <a:schemeClr val="accent2"/>
                </a:solidFill>
                <a:latin typeface="Arial" pitchFamily="34" charset="0"/>
              </a:rPr>
              <a:t>of Science</a:t>
            </a:r>
          </a:p>
        </p:txBody>
      </p:sp>
      <p:sp>
        <p:nvSpPr>
          <p:cNvPr id="2" name="AutoShape 4016"/>
          <p:cNvSpPr>
            <a:spLocks noChangeArrowheads="1"/>
          </p:cNvSpPr>
          <p:nvPr/>
        </p:nvSpPr>
        <p:spPr bwMode="auto">
          <a:xfrm>
            <a:off x="24978360" y="1015764"/>
            <a:ext cx="7863840" cy="355836"/>
          </a:xfrm>
          <a:prstGeom prst="roundRect">
            <a:avLst>
              <a:gd name="adj" fmla="val 1214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* Work supported by U.S. DOE Contract No. DE-AC05-06OR23177. </a:t>
            </a:r>
          </a:p>
        </p:txBody>
      </p: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125200" y="38983920"/>
            <a:ext cx="10550265" cy="46634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latin typeface="Arial" charset="0"/>
              </a:rPr>
              <a:t>Conclusion for </a:t>
            </a:r>
            <a:r>
              <a:rPr lang="en-US" altLang="en-US" sz="4800" b="1" dirty="0" smtClean="0">
                <a:latin typeface="Arial" charset="0"/>
              </a:rPr>
              <a:t>Concept </a:t>
            </a:r>
            <a:r>
              <a:rPr lang="en-US" altLang="en-US" sz="4800" b="1" dirty="0">
                <a:latin typeface="Arial" charset="0"/>
              </a:rPr>
              <a:t>1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educe physical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aperture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by half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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reduce the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cost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Key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is preserving small emittance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in the entire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beam cycle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in the collider ring, otherwise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the beam will lost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equires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multi-step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cooling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, both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DC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cooling in the booster and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bunched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ERL cooing during collision 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Without ERL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cooling is not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a show-stopper. Emittance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will grow due to IBS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the ion beam must be frequently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replaced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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charset="0"/>
              </a:rPr>
              <a:t>fall-back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of the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design</a:t>
            </a:r>
          </a:p>
        </p:txBody>
      </p:sp>
      <p:grpSp>
        <p:nvGrpSpPr>
          <p:cNvPr id="2121" name="Group 6"/>
          <p:cNvGrpSpPr>
            <a:grpSpLocks/>
          </p:cNvGrpSpPr>
          <p:nvPr/>
        </p:nvGrpSpPr>
        <p:grpSpPr bwMode="auto">
          <a:xfrm>
            <a:off x="381000" y="39364919"/>
            <a:ext cx="10744200" cy="4297680"/>
            <a:chOff x="396240" y="36794596"/>
            <a:chExt cx="10744201" cy="3809127"/>
          </a:xfrm>
        </p:grpSpPr>
        <p:sp>
          <p:nvSpPr>
            <p:cNvPr id="2344" name="AutoShape 3862"/>
            <p:cNvSpPr>
              <a:spLocks noChangeArrowheads="1"/>
            </p:cNvSpPr>
            <p:nvPr/>
          </p:nvSpPr>
          <p:spPr bwMode="auto">
            <a:xfrm>
              <a:off x="396240" y="36794596"/>
              <a:ext cx="10607040" cy="3809127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800" b="1" dirty="0" smtClean="0">
                  <a:solidFill>
                    <a:srgbClr val="000000"/>
                  </a:solidFill>
                  <a:latin typeface="Arial" pitchFamily="34" charset="0"/>
                </a:rPr>
                <a:t>JLEIC ERL-Circulator </a:t>
              </a:r>
              <a:r>
                <a:rPr lang="en-US" altLang="en-US" sz="4800" b="1" dirty="0">
                  <a:solidFill>
                    <a:srgbClr val="000000"/>
                  </a:solidFill>
                  <a:latin typeface="Arial" pitchFamily="34" charset="0"/>
                </a:rPr>
                <a:t>Cooler</a:t>
              </a:r>
              <a:endParaRPr lang="en-US" altLang="en-US" sz="4800" dirty="0">
                <a:latin typeface="Arial" pitchFamily="34" charset="0"/>
              </a:endParaRPr>
            </a:p>
          </p:txBody>
        </p:sp>
        <p:grpSp>
          <p:nvGrpSpPr>
            <p:cNvPr id="2345" name="Group 200"/>
            <p:cNvGrpSpPr>
              <a:grpSpLocks/>
            </p:cNvGrpSpPr>
            <p:nvPr/>
          </p:nvGrpSpPr>
          <p:grpSpPr bwMode="auto">
            <a:xfrm>
              <a:off x="553973" y="37429450"/>
              <a:ext cx="10586468" cy="3118621"/>
              <a:chOff x="-22742" y="1565506"/>
              <a:chExt cx="10860724" cy="2972042"/>
            </a:xfrm>
          </p:grpSpPr>
          <p:pic>
            <p:nvPicPr>
              <p:cNvPr id="2346" name="Picture 201" descr="Screen Shot 2016-11-16 at 1.56.50 P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61" y="1565506"/>
                <a:ext cx="10412786" cy="297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Rectangular Callout 202"/>
              <p:cNvSpPr/>
              <p:nvPr/>
            </p:nvSpPr>
            <p:spPr>
              <a:xfrm>
                <a:off x="8961804" y="3768883"/>
                <a:ext cx="1876178" cy="675815"/>
              </a:xfrm>
              <a:prstGeom prst="wedgeRectCallout">
                <a:avLst>
                  <a:gd name="adj1" fmla="val 14507"/>
                  <a:gd name="adj2" fmla="val -194382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Circulator cooler ring</a:t>
                </a:r>
              </a:p>
            </p:txBody>
          </p:sp>
          <p:sp>
            <p:nvSpPr>
              <p:cNvPr id="204" name="Rectangular Callout 203"/>
              <p:cNvSpPr/>
              <p:nvPr/>
            </p:nvSpPr>
            <p:spPr>
              <a:xfrm>
                <a:off x="-22742" y="4024221"/>
                <a:ext cx="1566739" cy="434453"/>
              </a:xfrm>
              <a:prstGeom prst="wedgeRectCallout">
                <a:avLst>
                  <a:gd name="adj1" fmla="val 30190"/>
                  <a:gd name="adj2" fmla="val -141486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ERL ring</a:t>
                </a:r>
              </a:p>
            </p:txBody>
          </p:sp>
        </p:grpSp>
      </p:grpSp>
      <p:sp>
        <p:nvSpPr>
          <p:cNvPr id="326" name="AutoShape 3862"/>
          <p:cNvSpPr>
            <a:spLocks noChangeArrowheads="1"/>
          </p:cNvSpPr>
          <p:nvPr/>
        </p:nvSpPr>
        <p:spPr bwMode="auto">
          <a:xfrm>
            <a:off x="11125200" y="15590520"/>
            <a:ext cx="10607675" cy="70408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rial" pitchFamily="34" charset="0"/>
              </a:rPr>
              <a:t>Staged Electron Cooling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Achieving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very small emittance (order of magnitude reduction in all dimensions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), short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bunch length ~1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cm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Suppressing </a:t>
            </a: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IBS induced emittance </a:t>
            </a: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degradation</a:t>
            </a: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59845"/>
              </p:ext>
            </p:extLst>
          </p:nvPr>
        </p:nvGraphicFramePr>
        <p:xfrm>
          <a:off x="11277600" y="17907000"/>
          <a:ext cx="10264612" cy="47222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6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9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46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46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1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162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7585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03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646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</a:tr>
              <a:tr h="790377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0377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711">
                <a:tc vMerge="1"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40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54.5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2" name="AutoShape 3862"/>
          <p:cNvSpPr>
            <a:spLocks noChangeArrowheads="1"/>
          </p:cNvSpPr>
          <p:nvPr/>
        </p:nvSpPr>
        <p:spPr bwMode="auto">
          <a:xfrm>
            <a:off x="381000" y="15925800"/>
            <a:ext cx="10607675" cy="530352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JLEIC Baseline e-p Parameters</a:t>
            </a:r>
          </a:p>
        </p:txBody>
      </p:sp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87133"/>
              </p:ext>
            </p:extLst>
          </p:nvPr>
        </p:nvGraphicFramePr>
        <p:xfrm>
          <a:off x="457200" y="16718280"/>
          <a:ext cx="10515600" cy="4389120"/>
        </p:xfrm>
        <a:graphic>
          <a:graphicData uri="http://schemas.openxmlformats.org/drawingml/2006/table">
            <a:tbl>
              <a:tblPr/>
              <a:tblGrid>
                <a:gridCol w="2787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5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3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35"/>
                <a:gridCol w="10657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53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1417"/>
              </a:tblGrid>
              <a:tr h="365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 (low)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 (medium)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 (high)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476/4=119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Particles per bunch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 length, RMS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Norm.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(x/y)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l-GR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54/10.8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0.9/0.18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432/87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&amp; vert. β*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6/1.2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10.5/2.1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Vert. beam-beam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Laslett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tune-shift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3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/IP, w/HG,10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9700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97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1000" y="10591800"/>
            <a:ext cx="10607675" cy="5257800"/>
            <a:chOff x="325005" y="11171961"/>
            <a:chExt cx="10607675" cy="6717612"/>
          </a:xfrm>
        </p:grpSpPr>
        <p:sp>
          <p:nvSpPr>
            <p:cNvPr id="2154" name="AutoShape 3862"/>
            <p:cNvSpPr>
              <a:spLocks noChangeArrowheads="1"/>
            </p:cNvSpPr>
            <p:nvPr/>
          </p:nvSpPr>
          <p:spPr bwMode="auto">
            <a:xfrm>
              <a:off x="325005" y="11171961"/>
              <a:ext cx="10607675" cy="6717612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smtClean="0">
                  <a:latin typeface="Arial" pitchFamily="34" charset="0"/>
                </a:rPr>
                <a:t> Luminosity &amp; Upgrade Potentia</a:t>
              </a:r>
              <a:r>
                <a:rPr lang="en-US" altLang="en-US" sz="4800" b="1" dirty="0">
                  <a:latin typeface="Arial" pitchFamily="34" charset="0"/>
                </a:rPr>
                <a:t>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b="1" dirty="0" smtClean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b="1" dirty="0">
                <a:latin typeface="Arial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46925" y="12114868"/>
              <a:ext cx="10393680" cy="5716291"/>
              <a:chOff x="11295325" y="13226340"/>
              <a:chExt cx="10393680" cy="5716291"/>
            </a:xfrm>
          </p:grpSpPr>
          <p:pic>
            <p:nvPicPr>
              <p:cNvPr id="163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5325" y="13226340"/>
                <a:ext cx="10317480" cy="5716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" name="Rectangular Callout 163"/>
              <p:cNvSpPr/>
              <p:nvPr/>
            </p:nvSpPr>
            <p:spPr>
              <a:xfrm>
                <a:off x="17650405" y="13946780"/>
                <a:ext cx="1737360" cy="350484"/>
              </a:xfrm>
              <a:prstGeom prst="wedgeRectCallout">
                <a:avLst>
                  <a:gd name="adj1" fmla="val 60114"/>
                  <a:gd name="adj2" fmla="val -5828"/>
                </a:avLst>
              </a:prstGeom>
              <a:solidFill>
                <a:srgbClr val="00FF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Rectangular Callout 164"/>
              <p:cNvSpPr/>
              <p:nvPr/>
            </p:nvSpPr>
            <p:spPr>
              <a:xfrm>
                <a:off x="19128685" y="15106777"/>
                <a:ext cx="2560320" cy="769987"/>
              </a:xfrm>
              <a:prstGeom prst="wedgeRectCallout">
                <a:avLst>
                  <a:gd name="adj1" fmla="val 14701"/>
                  <a:gd name="adj2" fmla="val -140480"/>
                </a:avLst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115 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 </a:t>
                </a:r>
              </a:p>
              <a:p>
                <a:pPr algn="ctr">
                  <a:defRPr/>
                </a:pPr>
                <a:r>
                  <a:rPr lang="en-US" sz="2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(LHC SC magnet)</a:t>
                </a:r>
                <a:endPara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ular Callout 165"/>
              <p:cNvSpPr/>
              <p:nvPr/>
            </p:nvSpPr>
            <p:spPr>
              <a:xfrm>
                <a:off x="17589445" y="14589334"/>
                <a:ext cx="1737360" cy="350484"/>
              </a:xfrm>
              <a:prstGeom prst="wedgeRectCallout">
                <a:avLst>
                  <a:gd name="adj1" fmla="val 59074"/>
                  <a:gd name="adj2" fmla="val -8385"/>
                </a:avLst>
              </a:prstGeom>
              <a:solidFill>
                <a:srgbClr val="FF66FF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 GeV CM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V="1">
                <a:off x="12781124" y="17068800"/>
                <a:ext cx="8503920" cy="1"/>
              </a:xfrm>
              <a:prstGeom prst="line">
                <a:avLst/>
              </a:prstGeom>
              <a:ln w="762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12824723" y="16341754"/>
                <a:ext cx="8412480" cy="0"/>
              </a:xfrm>
              <a:prstGeom prst="line">
                <a:avLst/>
              </a:prstGeom>
              <a:ln w="76200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5"/>
              <p:cNvSpPr txBox="1">
                <a:spLocks noChangeArrowheads="1"/>
              </p:cNvSpPr>
              <p:nvPr/>
            </p:nvSpPr>
            <p:spPr bwMode="auto">
              <a:xfrm>
                <a:off x="16376530" y="13421053"/>
                <a:ext cx="1502475" cy="4616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altLang="en-US" sz="2400" b="1" dirty="0" smtClean="0">
                    <a:solidFill>
                      <a:schemeClr val="bg1"/>
                    </a:solidFill>
                  </a:rPr>
                  <a:t>Baseline</a:t>
                </a:r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67373" y="36347400"/>
            <a:ext cx="10607675" cy="3048000"/>
            <a:chOff x="367373" y="36347400"/>
            <a:chExt cx="10607675" cy="3048000"/>
          </a:xfrm>
        </p:grpSpPr>
        <p:sp>
          <p:nvSpPr>
            <p:cNvPr id="173" name="AutoShape 3862"/>
            <p:cNvSpPr>
              <a:spLocks noChangeArrowheads="1"/>
            </p:cNvSpPr>
            <p:nvPr/>
          </p:nvSpPr>
          <p:spPr bwMode="auto">
            <a:xfrm>
              <a:off x="367373" y="36347400"/>
              <a:ext cx="10607675" cy="29718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5400" b="1" dirty="0" smtClean="0">
                  <a:solidFill>
                    <a:srgbClr val="000000"/>
                  </a:solidFill>
                  <a:latin typeface="Arial" charset="0"/>
                </a:rPr>
                <a:t>JLEIC New Ion Injector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69601" y="37247612"/>
              <a:ext cx="9493599" cy="199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2439" name="Picture 39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091052"/>
              <a:ext cx="8860005" cy="2304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5" name="AutoShape 3862"/>
          <p:cNvSpPr>
            <a:spLocks noChangeArrowheads="1"/>
          </p:cNvSpPr>
          <p:nvPr/>
        </p:nvSpPr>
        <p:spPr bwMode="auto">
          <a:xfrm>
            <a:off x="381000" y="26441400"/>
            <a:ext cx="10607675" cy="5209547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Small Physical Aperture Magnets</a:t>
            </a:r>
            <a:endParaRPr lang="en-US" altLang="en-US" sz="4800" b="1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itchFamily="34" charset="0"/>
              </a:rPr>
              <a:t>Fact </a:t>
            </a:r>
            <a:r>
              <a:rPr lang="en-US" altLang="en-US" sz="3200" dirty="0" smtClean="0">
                <a:latin typeface="Arial" pitchFamily="34" charset="0"/>
              </a:rPr>
              <a:t>   (Experiences taught us)</a:t>
            </a:r>
            <a:endParaRPr lang="en-US" altLang="en-US" sz="3200" dirty="0">
              <a:latin typeface="Arial" pitchFamily="34" charset="0"/>
            </a:endParaRPr>
          </a:p>
          <a:p>
            <a:pPr marL="574675" indent="-234950" eaLnBrk="1" hangingPunct="1">
              <a:spcBef>
                <a:spcPct val="0"/>
              </a:spcBef>
              <a:buFontTx/>
              <a:buNone/>
            </a:pPr>
            <a:r>
              <a:rPr lang="en-US" altLang="en-US" sz="3200" b="1" i="1" dirty="0" smtClean="0">
                <a:solidFill>
                  <a:srgbClr val="FF0000"/>
                </a:solidFill>
                <a:latin typeface="Arial" pitchFamily="34" charset="0"/>
              </a:rPr>
              <a:t>“Magnet </a:t>
            </a:r>
            <a:r>
              <a:rPr lang="en-US" altLang="en-US" sz="3200" b="1" i="1" dirty="0">
                <a:solidFill>
                  <a:srgbClr val="FF0000"/>
                </a:solidFill>
                <a:latin typeface="Arial" pitchFamily="34" charset="0"/>
              </a:rPr>
              <a:t>cost  is roughly linearly proportional to its 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Arial" pitchFamily="34" charset="0"/>
              </a:rPr>
              <a:t>physical </a:t>
            </a:r>
            <a:r>
              <a:rPr lang="en-US" altLang="en-US" sz="3200" b="1" i="1" dirty="0">
                <a:solidFill>
                  <a:srgbClr val="FF0000"/>
                </a:solidFill>
                <a:latin typeface="Arial" pitchFamily="34" charset="0"/>
              </a:rPr>
              <a:t>aperture, some time can be even 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Arial" pitchFamily="34" charset="0"/>
              </a:rPr>
              <a:t>worse”</a:t>
            </a:r>
            <a:endParaRPr lang="en-US" altLang="en-US" sz="3200" b="1" i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latin typeface="Arial" pitchFamily="34" charset="0"/>
              </a:rPr>
              <a:t>Idea</a:t>
            </a:r>
            <a:endParaRPr lang="en-US" altLang="en-US" sz="3200" b="1" dirty="0">
              <a:latin typeface="Arial" pitchFamily="34" charset="0"/>
            </a:endParaRPr>
          </a:p>
          <a:p>
            <a:pPr marL="568325" indent="-284163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A</a:t>
            </a:r>
            <a:r>
              <a:rPr lang="en-US" altLang="en-US" sz="3200" dirty="0" smtClean="0">
                <a:latin typeface="Arial" pitchFamily="34" charset="0"/>
              </a:rPr>
              <a:t>perture </a:t>
            </a:r>
            <a:r>
              <a:rPr lang="en-US" altLang="en-US" sz="3200" dirty="0">
                <a:latin typeface="Arial" pitchFamily="34" charset="0"/>
              </a:rPr>
              <a:t>of </a:t>
            </a:r>
            <a:r>
              <a:rPr lang="en-US" altLang="en-US" sz="3200" dirty="0" smtClean="0">
                <a:latin typeface="Arial" pitchFamily="34" charset="0"/>
              </a:rPr>
              <a:t>magnets is made much smaller</a:t>
            </a:r>
            <a:r>
              <a:rPr lang="en-US" altLang="en-US" sz="3200" dirty="0">
                <a:latin typeface="Arial" pitchFamily="34" charset="0"/>
              </a:rPr>
              <a:t>, then we may be able to save the magnet cost substantially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latin typeface="Arial" pitchFamily="34" charset="0"/>
              </a:rPr>
              <a:t>Opportunity </a:t>
            </a:r>
            <a:r>
              <a:rPr lang="en-US" altLang="en-US" sz="3200" dirty="0" smtClean="0">
                <a:latin typeface="Arial" pitchFamily="34" charset="0"/>
              </a:rPr>
              <a:t> </a:t>
            </a:r>
            <a:endParaRPr lang="en-US" altLang="en-US" sz="3200" dirty="0">
              <a:latin typeface="Arial" pitchFamily="34" charset="0"/>
            </a:endParaRPr>
          </a:p>
          <a:p>
            <a:pPr marL="808038" indent="-403225" defTabSz="122238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JLEIC </a:t>
            </a:r>
            <a:r>
              <a:rPr lang="en-US" altLang="en-US" sz="3200" dirty="0">
                <a:latin typeface="Arial" pitchFamily="34" charset="0"/>
              </a:rPr>
              <a:t>ion beam has a much smaller emittance achieved by </a:t>
            </a:r>
            <a:r>
              <a:rPr lang="en-US" altLang="en-US" sz="3200" dirty="0" smtClean="0">
                <a:latin typeface="Arial" pitchFamily="34" charset="0"/>
              </a:rPr>
              <a:t>cooling</a:t>
            </a:r>
            <a:endParaRPr lang="en-US" altLang="en-US" sz="32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Arial" pitchFamily="34" charset="0"/>
            </a:endParaRPr>
          </a:p>
        </p:txBody>
      </p:sp>
      <p:grpSp>
        <p:nvGrpSpPr>
          <p:cNvPr id="381" name="Group 380"/>
          <p:cNvGrpSpPr/>
          <p:nvPr/>
        </p:nvGrpSpPr>
        <p:grpSpPr>
          <a:xfrm>
            <a:off x="381000" y="3886200"/>
            <a:ext cx="9692640" cy="6675120"/>
            <a:chOff x="247573" y="34348350"/>
            <a:chExt cx="9692640" cy="6675120"/>
          </a:xfrm>
        </p:grpSpPr>
        <p:grpSp>
          <p:nvGrpSpPr>
            <p:cNvPr id="383" name="Group 3"/>
            <p:cNvGrpSpPr>
              <a:grpSpLocks/>
            </p:cNvGrpSpPr>
            <p:nvPr/>
          </p:nvGrpSpPr>
          <p:grpSpPr bwMode="auto">
            <a:xfrm>
              <a:off x="247573" y="34348350"/>
              <a:ext cx="9692640" cy="6675120"/>
              <a:chOff x="295913" y="5640188"/>
              <a:chExt cx="9692061" cy="7009578"/>
            </a:xfrm>
          </p:grpSpPr>
          <p:sp>
            <p:nvSpPr>
              <p:cNvPr id="385" name="AutoShape 3862"/>
              <p:cNvSpPr>
                <a:spLocks noChangeArrowheads="1"/>
              </p:cNvSpPr>
              <p:nvPr/>
            </p:nvSpPr>
            <p:spPr bwMode="auto">
              <a:xfrm>
                <a:off x="295913" y="5640188"/>
                <a:ext cx="9692061" cy="7009578"/>
              </a:xfrm>
              <a:prstGeom prst="roundRect">
                <a:avLst>
                  <a:gd name="adj" fmla="val 2995"/>
                </a:avLst>
              </a:prstGeom>
              <a:solidFill>
                <a:srgbClr val="EAEAEA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40" tIns="0" rIns="91440" bIns="0"/>
              <a:lstStyle>
                <a:lvl1pPr marL="231775" indent="-231775" eaLnBrk="0" hangingPunct="0">
                  <a:spcBef>
                    <a:spcPct val="20000"/>
                  </a:spcBef>
                  <a:buChar char="•"/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57250" indent="-290513" eaLnBrk="0" hangingPunct="0">
                  <a:spcBef>
                    <a:spcPct val="20000"/>
                  </a:spcBef>
                  <a:buChar char="–"/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2636838" indent="-342900" eaLnBrk="0" hangingPunct="0">
                  <a:spcBef>
                    <a:spcPct val="20000"/>
                  </a:spcBef>
                  <a:buChar char="•"/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2979738" indent="-228600" eaLnBrk="0" hangingPunct="0">
                  <a:spcBef>
                    <a:spcPct val="20000"/>
                  </a:spcBef>
                  <a:buChar char="–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3322638" indent="-228600" eaLnBrk="0" hangingPunct="0">
                  <a:spcBef>
                    <a:spcPct val="20000"/>
                  </a:spcBef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37798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42370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46942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5151438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Arial" pitchFamily="34" charset="0"/>
                  </a:rPr>
                  <a:t>JLEIC </a:t>
                </a:r>
                <a:r>
                  <a:rPr lang="en-US" altLang="en-US" sz="4800" b="1" dirty="0" smtClean="0">
                    <a:solidFill>
                      <a:srgbClr val="000000"/>
                    </a:solidFill>
                    <a:latin typeface="Arial" pitchFamily="34" charset="0"/>
                  </a:rPr>
                  <a:t>Layout &amp; on Site Map</a:t>
                </a:r>
                <a:endParaRPr lang="en-US" altLang="en-US" sz="4800" dirty="0">
                  <a:latin typeface="Arial" pitchFamily="34" charset="0"/>
                </a:endParaRPr>
              </a:p>
            </p:txBody>
          </p:sp>
          <p:grpSp>
            <p:nvGrpSpPr>
              <p:cNvPr id="386" name="Group 130"/>
              <p:cNvGrpSpPr>
                <a:grpSpLocks/>
              </p:cNvGrpSpPr>
              <p:nvPr/>
            </p:nvGrpSpPr>
            <p:grpSpPr bwMode="auto">
              <a:xfrm>
                <a:off x="372108" y="6504380"/>
                <a:ext cx="6837985" cy="4416997"/>
                <a:chOff x="-321800" y="-653695"/>
                <a:chExt cx="6063471" cy="4875611"/>
              </a:xfrm>
            </p:grpSpPr>
            <p:pic>
              <p:nvPicPr>
                <p:cNvPr id="387" name="Picture 64" descr="Complex.pdf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21800" y="-653695"/>
                  <a:ext cx="6063471" cy="4875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8721" y="1660454"/>
                  <a:ext cx="1332217" cy="53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3-10 GeV</a:t>
                  </a:r>
                </a:p>
              </p:txBody>
            </p:sp>
            <p:sp>
              <p:nvSpPr>
                <p:cNvPr id="38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529409" y="-459375"/>
                  <a:ext cx="1784809" cy="509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8-100 GeV</a:t>
                  </a:r>
                </a:p>
              </p:txBody>
            </p:sp>
            <p:sp>
              <p:nvSpPr>
                <p:cNvPr id="3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42977" y="1748781"/>
                  <a:ext cx="937044" cy="53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rPr>
                    <a:t>8 GeV</a:t>
                  </a:r>
                </a:p>
              </p:txBody>
            </p:sp>
            <p:sp>
              <p:nvSpPr>
                <p:cNvPr id="39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62378" y="2818116"/>
                  <a:ext cx="698168" cy="413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15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3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15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9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 err="1">
                      <a:solidFill>
                        <a:srgbClr val="993300"/>
                      </a:solidFill>
                      <a:latin typeface="Arial" pitchFamily="34" charset="0"/>
                      <a:cs typeface="Arial" pitchFamily="34" charset="0"/>
                    </a:rPr>
                    <a:t>Linac</a:t>
                  </a:r>
                  <a:endParaRPr lang="en-US" altLang="en-US" sz="1800" b="1" dirty="0">
                    <a:solidFill>
                      <a:srgbClr val="9933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384" name="Picture 37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79768" y="38798430"/>
              <a:ext cx="4669005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0" name="AutoShape 3862"/>
          <p:cNvSpPr>
            <a:spLocks noChangeArrowheads="1"/>
          </p:cNvSpPr>
          <p:nvPr/>
        </p:nvSpPr>
        <p:spPr bwMode="auto">
          <a:xfrm>
            <a:off x="381000" y="21336000"/>
            <a:ext cx="10607675" cy="5029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JLEIC CM Energy Reach 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Present baseline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914400" lvl="1" indent="-404813" defTabSz="342900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Full coverage of CM energy from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20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~70 GeV</a:t>
            </a:r>
          </a:p>
          <a:p>
            <a:pPr marL="914400" lvl="1" indent="-404813" defTabSz="342900" eaLnBrk="1" hangingPunct="1">
              <a:spcBef>
                <a:spcPct val="0"/>
              </a:spcBef>
              <a:defRPr/>
            </a:pP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3-12 GeV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up to 100 GeV,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up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40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GeV/u</a:t>
            </a:r>
          </a:p>
          <a:p>
            <a:pPr marL="914400" lvl="1" indent="-404813" defTabSz="342900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Approach: 3 T ion ring dipole magnets 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Leading option for future energy upgrade</a:t>
            </a:r>
          </a:p>
          <a:p>
            <a:pPr marL="914400" lvl="1" indent="-404813" eaLnBrk="1" hangingPunct="1">
              <a:spcBef>
                <a:spcPct val="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Full coverage of CM energy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up to ~100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</a:t>
            </a:r>
          </a:p>
          <a:p>
            <a:pPr marL="914400" lvl="1" indent="-404813" eaLnBrk="1" hangingPunct="1">
              <a:spcBef>
                <a:spcPct val="0"/>
              </a:spcBef>
              <a:defRPr/>
            </a:pP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3-12 GeV, </a:t>
            </a: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up 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200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GeV, </a:t>
            </a:r>
            <a:r>
              <a:rPr lang="en-US" altLang="en-US" sz="3000" i="1" dirty="0">
                <a:solidFill>
                  <a:srgbClr val="000000"/>
                </a:solidFill>
                <a:latin typeface="Arial" charset="0"/>
              </a:rPr>
              <a:t>ion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: up 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80 GeV/u</a:t>
            </a:r>
          </a:p>
          <a:p>
            <a:pPr marL="914400" lvl="1" indent="-404813" eaLnBrk="1" hangingPunct="1">
              <a:spcBef>
                <a:spcPct val="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Approach:  6 T ion ring dipole magnets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This could be an alternate design for the JLEC baseline</a:t>
            </a:r>
          </a:p>
        </p:txBody>
      </p:sp>
      <p:sp>
        <p:nvSpPr>
          <p:cNvPr id="401" name="AutoShape 3862"/>
          <p:cNvSpPr>
            <a:spLocks noChangeArrowheads="1"/>
          </p:cNvSpPr>
          <p:nvPr/>
        </p:nvSpPr>
        <p:spPr bwMode="auto">
          <a:xfrm>
            <a:off x="365125" y="31699200"/>
            <a:ext cx="10607675" cy="45720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Arial" pitchFamily="34" charset="0"/>
              </a:rPr>
              <a:t>What Affects Dipole Aperture Size?</a:t>
            </a:r>
            <a:endParaRPr lang="en-US" altLang="en-US" sz="4800" b="1" dirty="0">
              <a:latin typeface="Arial" pitchFamily="34" charset="0"/>
            </a:endParaRP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Beam stay-clear</a:t>
            </a: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</a:rPr>
              <a:t>Transverse </a:t>
            </a:r>
            <a:r>
              <a:rPr lang="en-US" altLang="en-US" sz="3000" dirty="0">
                <a:latin typeface="Arial" pitchFamily="34" charset="0"/>
              </a:rPr>
              <a:t>e</a:t>
            </a:r>
            <a:r>
              <a:rPr lang="en-US" altLang="en-US" sz="3000" dirty="0" smtClean="0">
                <a:latin typeface="Arial" pitchFamily="34" charset="0"/>
              </a:rPr>
              <a:t>mittance &amp; beam </a:t>
            </a:r>
            <a:r>
              <a:rPr lang="en-US" altLang="en-US" sz="3000" dirty="0">
                <a:latin typeface="Arial" pitchFamily="34" charset="0"/>
              </a:rPr>
              <a:t>size </a:t>
            </a:r>
            <a:r>
              <a:rPr lang="en-US" altLang="en-US" sz="3000" dirty="0" smtClean="0">
                <a:latin typeface="Arial" pitchFamily="34" charset="0"/>
              </a:rPr>
              <a:t>(</a:t>
            </a:r>
            <a:r>
              <a:rPr lang="en-US" altLang="en-US" sz="3000" dirty="0" err="1" smtClean="0">
                <a:latin typeface="Arial" pitchFamily="34" charset="0"/>
              </a:rPr>
              <a:t>betatron</a:t>
            </a:r>
            <a:r>
              <a:rPr lang="en-US" altLang="en-US" sz="3000" dirty="0" smtClean="0">
                <a:latin typeface="Arial" pitchFamily="34" charset="0"/>
              </a:rPr>
              <a:t> &amp; disp.)</a:t>
            </a:r>
            <a:endParaRPr lang="en-US" altLang="en-US" sz="3000" dirty="0">
              <a:latin typeface="Arial" pitchFamily="34" charset="0"/>
            </a:endParaRP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>
                <a:latin typeface="Arial" pitchFamily="34" charset="0"/>
              </a:rPr>
              <a:t>Orbital steering (+/- 5 </a:t>
            </a:r>
            <a:r>
              <a:rPr lang="en-US" altLang="en-US" sz="3000" dirty="0" smtClean="0">
                <a:latin typeface="Arial" pitchFamily="34" charset="0"/>
              </a:rPr>
              <a:t>mm)</a:t>
            </a:r>
          </a:p>
          <a:p>
            <a:pPr marL="741363" lvl="1" indent="-395288" eaLnBrk="1" hangingPunct="1">
              <a:spcBef>
                <a:spcPct val="0"/>
              </a:spcBef>
            </a:pPr>
            <a:r>
              <a:rPr lang="en-US" altLang="en-US" sz="3000" dirty="0" smtClean="0">
                <a:latin typeface="Arial" pitchFamily="34" charset="0"/>
              </a:rPr>
              <a:t>Number </a:t>
            </a:r>
            <a:r>
              <a:rPr lang="en-US" altLang="en-US" sz="3000" dirty="0">
                <a:latin typeface="Arial" pitchFamily="34" charset="0"/>
              </a:rPr>
              <a:t>of sigma </a:t>
            </a:r>
            <a:r>
              <a:rPr lang="en-US" altLang="en-US" sz="3000" dirty="0" smtClean="0">
                <a:latin typeface="Arial" pitchFamily="34" charset="0"/>
              </a:rPr>
              <a:t>(</a:t>
            </a:r>
            <a:r>
              <a:rPr lang="en-US" altLang="en-US" sz="3000" dirty="0">
                <a:latin typeface="Arial" pitchFamily="34" charset="0"/>
              </a:rPr>
              <a:t>6 to 10) 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Dynamic aperture  (with low beta insertions)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>
                <a:latin typeface="Arial" pitchFamily="34" charset="0"/>
              </a:rPr>
              <a:t>Injection </a:t>
            </a:r>
            <a:r>
              <a:rPr lang="en-US" altLang="en-US" sz="3200" dirty="0" smtClean="0">
                <a:latin typeface="Arial" pitchFamily="34" charset="0"/>
              </a:rPr>
              <a:t>(</a:t>
            </a:r>
            <a:r>
              <a:rPr lang="en-US" altLang="en-US" sz="3200" dirty="0">
                <a:latin typeface="Arial" pitchFamily="34" charset="0"/>
              </a:rPr>
              <a:t>beta-squeeze easies the problem)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Collimation  </a:t>
            </a:r>
            <a:r>
              <a:rPr lang="en-US" altLang="en-US" sz="3200" dirty="0">
                <a:latin typeface="Arial" pitchFamily="34" charset="0"/>
              </a:rPr>
              <a:t>(transverse tails)</a:t>
            </a:r>
          </a:p>
          <a:p>
            <a:pPr marL="339725" indent="-339725" eaLnBrk="1" hangingPunct="1">
              <a:spcBef>
                <a:spcPct val="0"/>
              </a:spcBef>
            </a:pPr>
            <a:r>
              <a:rPr lang="en-US" altLang="en-US" sz="3200" dirty="0" smtClean="0">
                <a:latin typeface="Arial" pitchFamily="34" charset="0"/>
              </a:rPr>
              <a:t>Collective effects and scatterings   </a:t>
            </a:r>
            <a:r>
              <a:rPr lang="en-US" altLang="en-US" sz="3200" dirty="0">
                <a:latin typeface="Arial" pitchFamily="34" charset="0"/>
              </a:rPr>
              <a:t>(beam life-time</a:t>
            </a:r>
            <a:r>
              <a:rPr lang="en-US" altLang="en-US" sz="3200" dirty="0" smtClean="0">
                <a:latin typeface="Arial" pitchFamily="34" charset="0"/>
              </a:rPr>
              <a:t>)</a:t>
            </a: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403" name="AutoShape 3862"/>
          <p:cNvSpPr>
            <a:spLocks noChangeArrowheads="1"/>
          </p:cNvSpPr>
          <p:nvPr/>
        </p:nvSpPr>
        <p:spPr bwMode="auto">
          <a:xfrm>
            <a:off x="10149840" y="3886200"/>
            <a:ext cx="12252960" cy="77724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Dipole Aperture</a:t>
            </a:r>
            <a:r>
              <a:rPr lang="en-US" altLang="en-US" sz="4800" b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4800" b="1" dirty="0" smtClean="0">
                <a:solidFill>
                  <a:srgbClr val="000000"/>
                </a:solidFill>
                <a:latin typeface="Arial" charset="0"/>
              </a:rPr>
              <a:t>Analyses &amp; Opportunity </a:t>
            </a:r>
          </a:p>
        </p:txBody>
      </p:sp>
      <p:graphicFrame>
        <p:nvGraphicFramePr>
          <p:cNvPr id="40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18076"/>
              </p:ext>
            </p:extLst>
          </p:nvPr>
        </p:nvGraphicFramePr>
        <p:xfrm>
          <a:off x="10318116" y="4648200"/>
          <a:ext cx="12010308" cy="5929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9025"/>
                <a:gridCol w="722775"/>
                <a:gridCol w="1059633"/>
                <a:gridCol w="1091847"/>
                <a:gridCol w="1091847"/>
                <a:gridCol w="1091847"/>
                <a:gridCol w="1007858"/>
                <a:gridCol w="1259821"/>
                <a:gridCol w="1259821"/>
                <a:gridCol w="1175834"/>
              </a:tblGrid>
              <a:tr h="3442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29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energy)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norm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0.5/0.25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/0.1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0.5/0.1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unnorm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9.2/4.6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4.6/ 0.9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2.2/0.4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429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Maxi.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beta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429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 disp.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/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/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0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beam size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3.9/ 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2.6/1.3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/0.9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2.3/0.7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/0.42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0.8/0.2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/0.1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8859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stay-clear in arc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39/32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26/13 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 9.4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24/6.5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/7.7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/2.5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/1.1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4.3/0.8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sagitta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86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steering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8859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phys.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x74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x 29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/25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x 12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05" name="Group 404"/>
          <p:cNvGrpSpPr/>
          <p:nvPr/>
        </p:nvGrpSpPr>
        <p:grpSpPr>
          <a:xfrm>
            <a:off x="14166461" y="10449580"/>
            <a:ext cx="3511939" cy="523220"/>
            <a:chOff x="3563440" y="4770198"/>
            <a:chExt cx="3511939" cy="523220"/>
          </a:xfrm>
        </p:grpSpPr>
        <p:sp>
          <p:nvSpPr>
            <p:cNvPr id="408" name="TextBox 407"/>
            <p:cNvSpPr txBox="1"/>
            <p:nvPr/>
          </p:nvSpPr>
          <p:spPr>
            <a:xfrm>
              <a:off x="4360320" y="4770198"/>
              <a:ext cx="2029259" cy="523220"/>
            </a:xfrm>
            <a:prstGeom prst="rect">
              <a:avLst/>
            </a:prstGeom>
            <a:solidFill>
              <a:srgbClr val="FF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42% x 34%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6" name="Straight Arrow Connector 405"/>
            <p:cNvCxnSpPr>
              <a:endCxn id="408" idx="1"/>
            </p:cNvCxnSpPr>
            <p:nvPr/>
          </p:nvCxnSpPr>
          <p:spPr bwMode="auto">
            <a:xfrm>
              <a:off x="3563440" y="4777808"/>
              <a:ext cx="796880" cy="25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7" name="Straight Arrow Connector 406"/>
            <p:cNvCxnSpPr>
              <a:endCxn id="408" idx="3"/>
            </p:cNvCxnSpPr>
            <p:nvPr/>
          </p:nvCxnSpPr>
          <p:spPr bwMode="auto">
            <a:xfrm flipH="1">
              <a:off x="6389579" y="4804151"/>
              <a:ext cx="685800" cy="22765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09" name="Rectangular Callout 408"/>
          <p:cNvSpPr/>
          <p:nvPr/>
        </p:nvSpPr>
        <p:spPr bwMode="auto">
          <a:xfrm>
            <a:off x="10305487" y="10591800"/>
            <a:ext cx="3410513" cy="914400"/>
          </a:xfrm>
          <a:prstGeom prst="wedgeRectCallout">
            <a:avLst>
              <a:gd name="adj1" fmla="val 42080"/>
              <a:gd name="adj2" fmla="val -7397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100mm x 60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 is the present baseline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Rectangular Callout 409"/>
          <p:cNvSpPr/>
          <p:nvPr/>
        </p:nvSpPr>
        <p:spPr bwMode="auto">
          <a:xfrm>
            <a:off x="18973800" y="10439400"/>
            <a:ext cx="3200400" cy="914400"/>
          </a:xfrm>
          <a:prstGeom prst="wedgeRectCallout">
            <a:avLst>
              <a:gd name="adj1" fmla="val -60302"/>
              <a:gd name="adj2" fmla="val -58024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 50mm x 30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mm aperture enough? 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09325" y="11704320"/>
            <a:ext cx="10607040" cy="3840480"/>
            <a:chOff x="21935322" y="5064187"/>
            <a:chExt cx="10563120" cy="5192763"/>
          </a:xfrm>
        </p:grpSpPr>
        <p:sp>
          <p:nvSpPr>
            <p:cNvPr id="428" name="AutoShape 3862"/>
            <p:cNvSpPr>
              <a:spLocks noChangeArrowheads="1"/>
            </p:cNvSpPr>
            <p:nvPr/>
          </p:nvSpPr>
          <p:spPr bwMode="auto">
            <a:xfrm>
              <a:off x="21935322" y="5064187"/>
              <a:ext cx="10563120" cy="5192763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4800" b="1" dirty="0" smtClean="0">
                  <a:solidFill>
                    <a:srgbClr val="000000"/>
                  </a:solidFill>
                  <a:latin typeface="Arial" charset="0"/>
                </a:rPr>
                <a:t>Ion </a:t>
              </a:r>
              <a:r>
                <a:rPr lang="en-US" altLang="en-US" sz="4800" b="1" dirty="0">
                  <a:solidFill>
                    <a:srgbClr val="000000"/>
                  </a:solidFill>
                  <a:latin typeface="Arial" charset="0"/>
                </a:rPr>
                <a:t>Collider Ring Arc Cell</a:t>
              </a:r>
              <a:endParaRPr lang="en-US" altLang="en-US" sz="4800" b="1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562976" y="6032680"/>
              <a:ext cx="8632560" cy="4224270"/>
              <a:chOff x="23803233" y="6256644"/>
              <a:chExt cx="7459343" cy="4040927"/>
            </a:xfrm>
          </p:grpSpPr>
          <p:pic>
            <p:nvPicPr>
              <p:cNvPr id="429" name="Picture 43"/>
              <p:cNvPicPr>
                <a:picLocks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66" t="4916" r="13916" b="10808"/>
              <a:stretch/>
            </p:blipFill>
            <p:spPr bwMode="auto">
              <a:xfrm>
                <a:off x="23803233" y="6256644"/>
                <a:ext cx="5885630" cy="4040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" name="TextBox 439"/>
              <p:cNvSpPr txBox="1"/>
              <p:nvPr/>
            </p:nvSpPr>
            <p:spPr>
              <a:xfrm>
                <a:off x="27655055" y="6788499"/>
                <a:ext cx="3607521" cy="1074835"/>
              </a:xfrm>
              <a:prstGeom prst="rect">
                <a:avLst/>
              </a:prstGeom>
              <a:solidFill>
                <a:srgbClr val="FF99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 mm x 30 mm should give 8</a:t>
                </a:r>
                <a:r>
                  <a:rPr lang="el-GR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400" b="1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8</a:t>
                </a:r>
                <a:r>
                  <a:rPr lang="el-GR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US" sz="2400" b="1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n-US" sz="24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dipoles </a:t>
                </a:r>
                <a:endParaRPr lang="en-US" sz="24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2649200" y="21061680"/>
            <a:ext cx="8819030" cy="731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125200" y="22692360"/>
            <a:ext cx="10607040" cy="6035040"/>
            <a:chOff x="33458333" y="22250400"/>
            <a:chExt cx="10607040" cy="6035040"/>
          </a:xfrm>
        </p:grpSpPr>
        <p:sp>
          <p:nvSpPr>
            <p:cNvPr id="260" name="AutoShape 3862"/>
            <p:cNvSpPr>
              <a:spLocks noChangeArrowheads="1"/>
            </p:cNvSpPr>
            <p:nvPr/>
          </p:nvSpPr>
          <p:spPr bwMode="auto">
            <a:xfrm>
              <a:off x="33458333" y="22250400"/>
              <a:ext cx="10607040" cy="603504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800" b="1" dirty="0" smtClean="0">
                  <a:solidFill>
                    <a:srgbClr val="000000"/>
                  </a:solidFill>
                  <a:latin typeface="Arial" pitchFamily="34" charset="0"/>
                </a:rPr>
                <a:t>Beam Formation w/ Cooling</a:t>
              </a:r>
              <a:endParaRPr lang="en-US" altLang="en-US" sz="4800" dirty="0">
                <a:latin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610731" y="22825720"/>
              <a:ext cx="10332718" cy="2735996"/>
              <a:chOff x="34518598" y="24340421"/>
              <a:chExt cx="10332718" cy="2735996"/>
            </a:xfrm>
          </p:grpSpPr>
          <p:sp>
            <p:nvSpPr>
              <p:cNvPr id="446" name="Rounded Rectangle 445"/>
              <p:cNvSpPr/>
              <p:nvPr/>
            </p:nvSpPr>
            <p:spPr bwMode="auto">
              <a:xfrm>
                <a:off x="34518598" y="24513121"/>
                <a:ext cx="10332718" cy="256032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447" name="Straight Arrow Connector 446"/>
              <p:cNvCxnSpPr/>
              <p:nvPr/>
            </p:nvCxnSpPr>
            <p:spPr bwMode="auto">
              <a:xfrm flipV="1">
                <a:off x="34928948" y="24482641"/>
                <a:ext cx="0" cy="256032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8" name="Straight Arrow Connector 447"/>
              <p:cNvCxnSpPr/>
              <p:nvPr/>
            </p:nvCxnSpPr>
            <p:spPr bwMode="auto">
              <a:xfrm flipV="1">
                <a:off x="34689554" y="26930690"/>
                <a:ext cx="9875521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>
                <a:off x="34976826" y="26474278"/>
                <a:ext cx="172363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0" name="Straight Connector 449"/>
              <p:cNvCxnSpPr/>
              <p:nvPr/>
            </p:nvCxnSpPr>
            <p:spPr bwMode="auto">
              <a:xfrm>
                <a:off x="40081199" y="25774355"/>
                <a:ext cx="164592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1" name="Straight Connector 450"/>
              <p:cNvCxnSpPr/>
              <p:nvPr/>
            </p:nvCxnSpPr>
            <p:spPr bwMode="auto">
              <a:xfrm>
                <a:off x="42296270" y="25295272"/>
                <a:ext cx="21945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2" name="Straight Connector 451"/>
              <p:cNvCxnSpPr/>
              <p:nvPr/>
            </p:nvCxnSpPr>
            <p:spPr bwMode="auto">
              <a:xfrm flipV="1">
                <a:off x="36660417" y="26125107"/>
                <a:ext cx="233699" cy="34917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3" name="Straight Connector 452"/>
              <p:cNvCxnSpPr/>
              <p:nvPr/>
            </p:nvCxnSpPr>
            <p:spPr bwMode="auto">
              <a:xfrm flipV="1">
                <a:off x="41725219" y="25295272"/>
                <a:ext cx="571051" cy="4790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54" name="TextBox 453"/>
              <p:cNvSpPr txBox="1"/>
              <p:nvPr/>
            </p:nvSpPr>
            <p:spPr>
              <a:xfrm>
                <a:off x="34872973" y="25524378"/>
                <a:ext cx="20635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Multi-turn injection accumulation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36829719" y="25778041"/>
                <a:ext cx="1575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Pre-cool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41910000" y="24635041"/>
                <a:ext cx="29149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splitting,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35068796" y="26485034"/>
                <a:ext cx="1575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285 MeV</a:t>
                </a:r>
                <a:endParaRPr lang="en-US" sz="24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40235938" y="25778041"/>
                <a:ext cx="1369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42364127" y="25353533"/>
                <a:ext cx="23508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100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40081200" y="26006641"/>
                <a:ext cx="16278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5.4 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42409698" y="25625142"/>
                <a:ext cx="20705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56 </a:t>
                </a: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2" name="Straight Connector 461"/>
              <p:cNvCxnSpPr/>
              <p:nvPr/>
            </p:nvCxnSpPr>
            <p:spPr bwMode="auto">
              <a:xfrm>
                <a:off x="40041503" y="24589321"/>
                <a:ext cx="0" cy="2103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3" name="TextBox 462"/>
              <p:cNvSpPr txBox="1"/>
              <p:nvPr/>
            </p:nvSpPr>
            <p:spPr>
              <a:xfrm>
                <a:off x="39852600" y="24340421"/>
                <a:ext cx="2443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Ring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38404800" y="24645221"/>
                <a:ext cx="1800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booster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5" name="Straight Arrow Connector 464"/>
              <p:cNvCxnSpPr/>
              <p:nvPr/>
            </p:nvCxnSpPr>
            <p:spPr bwMode="auto">
              <a:xfrm>
                <a:off x="40011927" y="24787441"/>
                <a:ext cx="201090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6" name="Straight Arrow Connector 465"/>
              <p:cNvCxnSpPr/>
              <p:nvPr/>
            </p:nvCxnSpPr>
            <p:spPr bwMode="auto">
              <a:xfrm flipH="1">
                <a:off x="38455869" y="25092241"/>
                <a:ext cx="153869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67" name="TextBox 466"/>
              <p:cNvSpPr txBox="1"/>
              <p:nvPr/>
            </p:nvSpPr>
            <p:spPr>
              <a:xfrm>
                <a:off x="35068796" y="24445910"/>
                <a:ext cx="1751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68" name="Straight Connector 467"/>
              <p:cNvCxnSpPr/>
              <p:nvPr/>
            </p:nvCxnSpPr>
            <p:spPr bwMode="auto">
              <a:xfrm>
                <a:off x="36899810" y="26141820"/>
                <a:ext cx="143636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9" name="Straight Connector 468"/>
              <p:cNvCxnSpPr/>
              <p:nvPr/>
            </p:nvCxnSpPr>
            <p:spPr bwMode="auto">
              <a:xfrm flipV="1">
                <a:off x="38336172" y="25774355"/>
                <a:ext cx="266336" cy="36569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0" name="TextBox 469"/>
              <p:cNvSpPr txBox="1"/>
              <p:nvPr/>
            </p:nvSpPr>
            <p:spPr>
              <a:xfrm>
                <a:off x="39913335" y="24787441"/>
                <a:ext cx="20222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Stacking,</a:t>
                </a:r>
              </a:p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TextBox 470"/>
              <p:cNvSpPr txBox="1"/>
              <p:nvPr/>
            </p:nvSpPr>
            <p:spPr>
              <a:xfrm>
                <a:off x="36899810" y="26132973"/>
                <a:ext cx="1369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TextBox 471"/>
              <p:cNvSpPr txBox="1"/>
              <p:nvPr/>
            </p:nvSpPr>
            <p:spPr>
              <a:xfrm>
                <a:off x="36711655" y="26368531"/>
                <a:ext cx="18455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1.1 MeV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3" name="Straight Connector 472"/>
              <p:cNvCxnSpPr/>
              <p:nvPr/>
            </p:nvCxnSpPr>
            <p:spPr bwMode="auto">
              <a:xfrm>
                <a:off x="38562957" y="25774355"/>
                <a:ext cx="143636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4" name="TextBox 473"/>
              <p:cNvSpPr txBox="1"/>
              <p:nvPr/>
            </p:nvSpPr>
            <p:spPr>
              <a:xfrm>
                <a:off x="38575566" y="25774355"/>
                <a:ext cx="1369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TextBox 474"/>
              <p:cNvSpPr txBox="1"/>
              <p:nvPr/>
            </p:nvSpPr>
            <p:spPr>
              <a:xfrm>
                <a:off x="38525896" y="25454131"/>
                <a:ext cx="1575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3623362" y="25478565"/>
              <a:ext cx="10350573" cy="2715435"/>
              <a:chOff x="33623362" y="25571265"/>
              <a:chExt cx="10350573" cy="271543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3623362" y="25571265"/>
                <a:ext cx="10350573" cy="2715435"/>
                <a:chOff x="34531229" y="27408722"/>
                <a:chExt cx="10350573" cy="2715435"/>
              </a:xfrm>
            </p:grpSpPr>
            <p:sp>
              <p:nvSpPr>
                <p:cNvPr id="477" name="Rounded Rectangle 476"/>
                <p:cNvSpPr/>
                <p:nvPr/>
              </p:nvSpPr>
              <p:spPr bwMode="auto">
                <a:xfrm>
                  <a:off x="34531229" y="27563837"/>
                  <a:ext cx="10332721" cy="2560320"/>
                </a:xfrm>
                <a:prstGeom prst="roundRect">
                  <a:avLst/>
                </a:prstGeom>
                <a:solidFill>
                  <a:srgbClr val="FFFF99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78" name="Straight Arrow Connector 477"/>
                <p:cNvCxnSpPr/>
                <p:nvPr/>
              </p:nvCxnSpPr>
              <p:spPr bwMode="auto">
                <a:xfrm flipV="1">
                  <a:off x="34899601" y="27538164"/>
                  <a:ext cx="0" cy="256032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79" name="Straight Arrow Connector 478"/>
                <p:cNvCxnSpPr/>
                <p:nvPr/>
              </p:nvCxnSpPr>
              <p:spPr bwMode="auto">
                <a:xfrm flipV="1">
                  <a:off x="34781931" y="29986997"/>
                  <a:ext cx="978408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80" name="Straight Connector 479"/>
                <p:cNvCxnSpPr/>
                <p:nvPr/>
              </p:nvCxnSpPr>
              <p:spPr bwMode="auto">
                <a:xfrm>
                  <a:off x="34899601" y="29529797"/>
                  <a:ext cx="19202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1" name="Straight Connector 480"/>
                <p:cNvCxnSpPr/>
                <p:nvPr/>
              </p:nvCxnSpPr>
              <p:spPr bwMode="auto">
                <a:xfrm>
                  <a:off x="40157401" y="28733275"/>
                  <a:ext cx="13716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2" name="Straight Connector 481"/>
                <p:cNvCxnSpPr/>
                <p:nvPr/>
              </p:nvCxnSpPr>
              <p:spPr bwMode="auto">
                <a:xfrm>
                  <a:off x="41906585" y="28158197"/>
                  <a:ext cx="27432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3" name="Straight Connector 482"/>
                <p:cNvCxnSpPr/>
                <p:nvPr/>
              </p:nvCxnSpPr>
              <p:spPr bwMode="auto">
                <a:xfrm flipV="1">
                  <a:off x="36736583" y="29249091"/>
                  <a:ext cx="326453" cy="27269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4" name="Straight Connector 483"/>
                <p:cNvCxnSpPr/>
                <p:nvPr/>
              </p:nvCxnSpPr>
              <p:spPr bwMode="auto">
                <a:xfrm flipV="1">
                  <a:off x="41538060" y="28125601"/>
                  <a:ext cx="428555" cy="6299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85" name="TextBox 484"/>
                <p:cNvSpPr txBox="1"/>
                <p:nvPr/>
              </p:nvSpPr>
              <p:spPr>
                <a:xfrm>
                  <a:off x="34747200" y="28843997"/>
                  <a:ext cx="224693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Multi-turn injection accumulation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TextBox 485"/>
                <p:cNvSpPr txBox="1"/>
                <p:nvPr/>
              </p:nvSpPr>
              <p:spPr>
                <a:xfrm>
                  <a:off x="40186276" y="28367687"/>
                  <a:ext cx="14189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Pre-cool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" name="TextBox 486"/>
                <p:cNvSpPr txBox="1"/>
                <p:nvPr/>
              </p:nvSpPr>
              <p:spPr>
                <a:xfrm>
                  <a:off x="41498522" y="27526511"/>
                  <a:ext cx="338328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Bunch splitting, </a:t>
                  </a:r>
                </a:p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Emittance preservation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" name="TextBox 487"/>
                <p:cNvSpPr txBox="1"/>
                <p:nvPr/>
              </p:nvSpPr>
              <p:spPr>
                <a:xfrm>
                  <a:off x="34975800" y="29682197"/>
                  <a:ext cx="17780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100 MeV/u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TextBox 488"/>
                <p:cNvSpPr txBox="1"/>
                <p:nvPr/>
              </p:nvSpPr>
              <p:spPr>
                <a:xfrm>
                  <a:off x="41936966" y="28139087"/>
                  <a:ext cx="25967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40 GeV/u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TextBox 489"/>
                <p:cNvSpPr txBox="1"/>
                <p:nvPr/>
              </p:nvSpPr>
              <p:spPr>
                <a:xfrm>
                  <a:off x="39941014" y="28920197"/>
                  <a:ext cx="195911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4.3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TextBox 490"/>
                <p:cNvSpPr txBox="1"/>
                <p:nvPr/>
              </p:nvSpPr>
              <p:spPr>
                <a:xfrm>
                  <a:off x="42273559" y="28386797"/>
                  <a:ext cx="19399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ERL cooler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21.8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2" name="Straight Connector 491"/>
                <p:cNvCxnSpPr/>
                <p:nvPr/>
              </p:nvCxnSpPr>
              <p:spPr bwMode="auto">
                <a:xfrm>
                  <a:off x="37871402" y="27538164"/>
                  <a:ext cx="0" cy="239022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93" name="TextBox 492"/>
                <p:cNvSpPr txBox="1"/>
                <p:nvPr/>
              </p:nvSpPr>
              <p:spPr>
                <a:xfrm>
                  <a:off x="37751476" y="27561122"/>
                  <a:ext cx="24821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ollider Ring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TextBox 493"/>
                <p:cNvSpPr txBox="1"/>
                <p:nvPr/>
              </p:nvSpPr>
              <p:spPr>
                <a:xfrm>
                  <a:off x="36457690" y="27998018"/>
                  <a:ext cx="15016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booster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5" name="Straight Arrow Connector 494"/>
                <p:cNvCxnSpPr/>
                <p:nvPr/>
              </p:nvCxnSpPr>
              <p:spPr bwMode="auto">
                <a:xfrm>
                  <a:off x="37871400" y="28018322"/>
                  <a:ext cx="21545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96" name="Straight Arrow Connector 495"/>
                <p:cNvCxnSpPr/>
                <p:nvPr/>
              </p:nvCxnSpPr>
              <p:spPr bwMode="auto">
                <a:xfrm flipH="1">
                  <a:off x="36591240" y="28094522"/>
                  <a:ext cx="128016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97" name="Straight Connector 496"/>
                <p:cNvCxnSpPr/>
                <p:nvPr/>
              </p:nvCxnSpPr>
              <p:spPr bwMode="auto">
                <a:xfrm>
                  <a:off x="37048441" y="29224997"/>
                  <a:ext cx="82296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98" name="TextBox 497"/>
                <p:cNvSpPr txBox="1"/>
                <p:nvPr/>
              </p:nvSpPr>
              <p:spPr>
                <a:xfrm>
                  <a:off x="37871402" y="28209334"/>
                  <a:ext cx="189121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Stacking, emittance preservation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 bwMode="auto">
                <a:xfrm>
                  <a:off x="37927914" y="29224997"/>
                  <a:ext cx="18288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00" name="TextBox 499"/>
                <p:cNvSpPr txBox="1"/>
                <p:nvPr/>
              </p:nvSpPr>
              <p:spPr>
                <a:xfrm>
                  <a:off x="36801406" y="29224997"/>
                  <a:ext cx="137479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GeV/u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TextBox 500"/>
                <p:cNvSpPr txBox="1"/>
                <p:nvPr/>
              </p:nvSpPr>
              <p:spPr>
                <a:xfrm>
                  <a:off x="37947601" y="29163505"/>
                  <a:ext cx="178993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TextBox 501"/>
                <p:cNvSpPr txBox="1"/>
                <p:nvPr/>
              </p:nvSpPr>
              <p:spPr>
                <a:xfrm>
                  <a:off x="34961827" y="27408722"/>
                  <a:ext cx="216280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Lead ion</a:t>
                  </a:r>
                  <a:endPara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TextBox 502"/>
                <p:cNvSpPr txBox="1"/>
                <p:nvPr/>
              </p:nvSpPr>
              <p:spPr>
                <a:xfrm>
                  <a:off x="34916541" y="29453597"/>
                  <a:ext cx="18607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TextBox 503"/>
                <p:cNvSpPr txBox="1"/>
                <p:nvPr/>
              </p:nvSpPr>
              <p:spPr>
                <a:xfrm>
                  <a:off x="40173218" y="28692748"/>
                  <a:ext cx="14923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GeV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05" name="Straight Connector 504"/>
              <p:cNvCxnSpPr/>
              <p:nvPr/>
            </p:nvCxnSpPr>
            <p:spPr bwMode="auto">
              <a:xfrm flipV="1">
                <a:off x="38833340" y="26854140"/>
                <a:ext cx="492393" cy="55225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6" name="TextBox 505"/>
              <p:cNvSpPr txBox="1"/>
              <p:nvPr/>
            </p:nvSpPr>
            <p:spPr>
              <a:xfrm>
                <a:off x="36049133" y="26701740"/>
                <a:ext cx="10688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Fast ramp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5591933" y="24230846"/>
              <a:ext cx="2227585" cy="1327894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7" name="AutoShape 3862"/>
          <p:cNvSpPr>
            <a:spLocks noChangeArrowheads="1"/>
          </p:cNvSpPr>
          <p:nvPr/>
        </p:nvSpPr>
        <p:spPr bwMode="auto">
          <a:xfrm>
            <a:off x="11125200" y="28803600"/>
            <a:ext cx="10566253" cy="53949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Risk Factor &amp; Fall Back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endParaRPr lang="en-US" alt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6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Without cooling, emittance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will grow due to IBS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ut-off emittance: beam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too fat to fit into the aperture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?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8" name="Content Placeholder 2"/>
          <p:cNvSpPr txBox="1">
            <a:spLocks/>
          </p:cNvSpPr>
          <p:nvPr/>
        </p:nvSpPr>
        <p:spPr bwMode="auto">
          <a:xfrm>
            <a:off x="11417228" y="29565600"/>
            <a:ext cx="9875520" cy="109728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800"/>
              </a:spcBef>
              <a:buFontTx/>
              <a:buNone/>
            </a:pPr>
            <a:r>
              <a:rPr lang="en-US" sz="32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Would e-Cooling become a single point total failure for a design with small SC dipole aperture?</a:t>
            </a:r>
          </a:p>
        </p:txBody>
      </p:sp>
      <p:graphicFrame>
        <p:nvGraphicFramePr>
          <p:cNvPr id="509" name="Table 5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7306"/>
              </p:ext>
            </p:extLst>
          </p:nvPr>
        </p:nvGraphicFramePr>
        <p:xfrm>
          <a:off x="11398384" y="31623000"/>
          <a:ext cx="9875519" cy="243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3900"/>
                <a:gridCol w="851338"/>
                <a:gridCol w="1315704"/>
                <a:gridCol w="1470492"/>
                <a:gridCol w="1393099"/>
                <a:gridCol w="1393099"/>
                <a:gridCol w="1547887"/>
              </a:tblGrid>
              <a:tr h="495261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Cut-off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52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62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0.5/ 0.25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/ 2.3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0.1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 / 9.7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62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ratio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 / 9.2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 /  97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6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spot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/ 1.3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0.9x0.42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1.4x1.3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0.7x0.13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1.3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0" name="Rectangle 509"/>
          <p:cNvSpPr/>
          <p:nvPr/>
        </p:nvSpPr>
        <p:spPr bwMode="auto">
          <a:xfrm>
            <a:off x="15392400" y="31592520"/>
            <a:ext cx="118872" cy="246888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Rectangle 510"/>
          <p:cNvSpPr/>
          <p:nvPr/>
        </p:nvSpPr>
        <p:spPr bwMode="auto">
          <a:xfrm>
            <a:off x="18288000" y="31623000"/>
            <a:ext cx="118872" cy="246888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AutoShape 3862"/>
          <p:cNvSpPr>
            <a:spLocks noChangeArrowheads="1"/>
          </p:cNvSpPr>
          <p:nvPr/>
        </p:nvSpPr>
        <p:spPr bwMode="auto">
          <a:xfrm>
            <a:off x="11109324" y="34290000"/>
            <a:ext cx="10607040" cy="46634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Emittance Evolution </a:t>
            </a:r>
            <a:r>
              <a:rPr lang="en-US" altLang="en-US" sz="4800" b="1" dirty="0">
                <a:latin typeface="Arial" charset="0"/>
              </a:rPr>
              <a:t>w/o Cooling During </a:t>
            </a:r>
            <a:r>
              <a:rPr lang="en-US" altLang="en-US" sz="4800" b="1" dirty="0" smtClean="0">
                <a:latin typeface="Arial" charset="0"/>
              </a:rPr>
              <a:t>Collision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4" name="Picture 513"/>
          <p:cNvPicPr>
            <a:picLocks noChangeAspect="1"/>
          </p:cNvPicPr>
          <p:nvPr/>
        </p:nvPicPr>
        <p:blipFill rotWithShape="1">
          <a:blip r:embed="rId13"/>
          <a:srcRect/>
          <a:stretch/>
        </p:blipFill>
        <p:spPr>
          <a:xfrm>
            <a:off x="11915535" y="35814000"/>
            <a:ext cx="8887065" cy="2971800"/>
          </a:xfrm>
          <a:prstGeom prst="rect">
            <a:avLst/>
          </a:prstGeom>
        </p:spPr>
      </p:pic>
      <p:sp>
        <p:nvSpPr>
          <p:cNvPr id="515" name="AutoShape 3862"/>
          <p:cNvSpPr>
            <a:spLocks noChangeArrowheads="1"/>
          </p:cNvSpPr>
          <p:nvPr/>
        </p:nvSpPr>
        <p:spPr bwMode="auto">
          <a:xfrm>
            <a:off x="22463760" y="3886200"/>
            <a:ext cx="10149840" cy="77724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RHIC Magnets for JLEIC </a:t>
            </a:r>
            <a:r>
              <a:rPr lang="en-US" altLang="en-US" sz="4800" b="1" dirty="0">
                <a:latin typeface="Arial" charset="0"/>
              </a:rPr>
              <a:t>Ion Collider </a:t>
            </a:r>
            <a:r>
              <a:rPr lang="en-US" altLang="en-US" sz="4800" b="1" dirty="0" smtClean="0">
                <a:latin typeface="Arial" charset="0"/>
              </a:rPr>
              <a:t>Ring w/ Small Aperture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About 4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years ago, we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explored whether the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RHIC magnets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can be used for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JLEIC ion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collider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ring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We had assume a small aperture requirement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7" name="AutoShape 3862"/>
          <p:cNvSpPr>
            <a:spLocks noChangeArrowheads="1"/>
          </p:cNvSpPr>
          <p:nvPr/>
        </p:nvSpPr>
        <p:spPr bwMode="auto">
          <a:xfrm>
            <a:off x="21793199" y="20817840"/>
            <a:ext cx="10789920" cy="131673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latin typeface="Arial" charset="0"/>
              </a:rPr>
              <a:t>Ways for Reducing </a:t>
            </a:r>
            <a:r>
              <a:rPr lang="en-US" altLang="en-US" sz="4800" b="1" dirty="0" smtClean="0">
                <a:latin typeface="Arial" charset="0"/>
              </a:rPr>
              <a:t>Footprint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RHIC cell:               29.6 m,  3.77 T,   3.06° x 2 =   6.12°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New magnet cell:    29.6 m,   7.54 T,   6.12° x 2 = 12.24°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18" name="Group 517"/>
          <p:cNvGrpSpPr/>
          <p:nvPr/>
        </p:nvGrpSpPr>
        <p:grpSpPr>
          <a:xfrm>
            <a:off x="21973149" y="23622000"/>
            <a:ext cx="6766559" cy="292734"/>
            <a:chOff x="-1" y="1676400"/>
            <a:chExt cx="3742996" cy="152400"/>
          </a:xfrm>
        </p:grpSpPr>
        <p:sp>
          <p:nvSpPr>
            <p:cNvPr id="519" name="Rectangle 518"/>
            <p:cNvSpPr/>
            <p:nvPr/>
          </p:nvSpPr>
          <p:spPr bwMode="auto">
            <a:xfrm>
              <a:off x="152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0" name="Rectangle 519"/>
            <p:cNvSpPr/>
            <p:nvPr/>
          </p:nvSpPr>
          <p:spPr bwMode="auto">
            <a:xfrm>
              <a:off x="1295400" y="16764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1" name="Rectangle 520"/>
            <p:cNvSpPr/>
            <p:nvPr/>
          </p:nvSpPr>
          <p:spPr bwMode="auto">
            <a:xfrm>
              <a:off x="2438400" y="16764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522" name="Straight Connector 521"/>
            <p:cNvCxnSpPr/>
            <p:nvPr/>
          </p:nvCxnSpPr>
          <p:spPr bwMode="auto">
            <a:xfrm>
              <a:off x="-1" y="1752600"/>
              <a:ext cx="37429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3" name="Group 522"/>
          <p:cNvGrpSpPr/>
          <p:nvPr/>
        </p:nvGrpSpPr>
        <p:grpSpPr>
          <a:xfrm>
            <a:off x="21973151" y="24231600"/>
            <a:ext cx="10579489" cy="292734"/>
            <a:chOff x="0" y="2133600"/>
            <a:chExt cx="5852160" cy="152400"/>
          </a:xfrm>
        </p:grpSpPr>
        <p:sp>
          <p:nvSpPr>
            <p:cNvPr id="524" name="Rectangle 523"/>
            <p:cNvSpPr/>
            <p:nvPr/>
          </p:nvSpPr>
          <p:spPr bwMode="auto">
            <a:xfrm>
              <a:off x="152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>
              <a:off x="2438400" y="2133600"/>
              <a:ext cx="1005840" cy="1524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6" name="Rectangle 525"/>
            <p:cNvSpPr/>
            <p:nvPr/>
          </p:nvSpPr>
          <p:spPr bwMode="auto">
            <a:xfrm>
              <a:off x="129540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7" name="Rectangle 526"/>
            <p:cNvSpPr/>
            <p:nvPr/>
          </p:nvSpPr>
          <p:spPr bwMode="auto">
            <a:xfrm>
              <a:off x="4709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8" name="Rectangle 527"/>
            <p:cNvSpPr/>
            <p:nvPr/>
          </p:nvSpPr>
          <p:spPr bwMode="auto">
            <a:xfrm>
              <a:off x="3566160" y="2133600"/>
              <a:ext cx="1005840" cy="152400"/>
            </a:xfrm>
            <a:prstGeom prst="rect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529" name="Straight Connector 528"/>
            <p:cNvCxnSpPr/>
            <p:nvPr/>
          </p:nvCxnSpPr>
          <p:spPr bwMode="auto">
            <a:xfrm>
              <a:off x="0" y="2209800"/>
              <a:ext cx="5852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1945600" y="22783800"/>
            <a:ext cx="4848287" cy="690265"/>
            <a:chOff x="22082760" y="22828260"/>
            <a:chExt cx="4848287" cy="690265"/>
          </a:xfrm>
        </p:grpSpPr>
        <p:sp>
          <p:nvSpPr>
            <p:cNvPr id="530" name="TextBox 529"/>
            <p:cNvSpPr txBox="1"/>
            <p:nvPr/>
          </p:nvSpPr>
          <p:spPr>
            <a:xfrm>
              <a:off x="22220514" y="23056860"/>
              <a:ext cx="2093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RHIC cell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23873559" y="23052395"/>
              <a:ext cx="3057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magnet cell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2" name="Group 531"/>
            <p:cNvGrpSpPr/>
            <p:nvPr/>
          </p:nvGrpSpPr>
          <p:grpSpPr>
            <a:xfrm>
              <a:off x="22082760" y="22828260"/>
              <a:ext cx="4663441" cy="292734"/>
              <a:chOff x="0" y="1676400"/>
              <a:chExt cx="2579634" cy="152400"/>
            </a:xfrm>
          </p:grpSpPr>
          <p:sp>
            <p:nvSpPr>
              <p:cNvPr id="533" name="Rectangle 532"/>
              <p:cNvSpPr/>
              <p:nvPr/>
            </p:nvSpPr>
            <p:spPr bwMode="auto">
              <a:xfrm>
                <a:off x="152400" y="1676400"/>
                <a:ext cx="1005840" cy="152400"/>
              </a:xfrm>
              <a:prstGeom prst="rect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1295400" y="1676400"/>
                <a:ext cx="1005840" cy="152400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 bwMode="auto">
              <a:xfrm>
                <a:off x="0" y="1752600"/>
                <a:ext cx="257963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aphicFrame>
        <p:nvGraphicFramePr>
          <p:cNvPr id="536" name="Table 5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36035"/>
              </p:ext>
            </p:extLst>
          </p:nvPr>
        </p:nvGraphicFramePr>
        <p:xfrm>
          <a:off x="22221106" y="24765000"/>
          <a:ext cx="6734894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7192"/>
                <a:gridCol w="917847"/>
                <a:gridCol w="1270655"/>
                <a:gridCol w="1219200"/>
              </a:tblGrid>
              <a:tr h="345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57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Bending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(@200 GeV)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986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819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Segitta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" name="TextBox 193"/>
          <p:cNvSpPr txBox="1"/>
          <p:nvPr/>
        </p:nvSpPr>
        <p:spPr>
          <a:xfrm>
            <a:off x="13944600" y="10972800"/>
            <a:ext cx="4875800" cy="584775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Propose: 70mm x 45mm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22555200" y="6934200"/>
            <a:ext cx="4648200" cy="4736353"/>
            <a:chOff x="-33273" y="1272064"/>
            <a:chExt cx="4816206" cy="5106721"/>
          </a:xfrm>
        </p:grpSpPr>
        <p:sp>
          <p:nvSpPr>
            <p:cNvPr id="207" name="Line 32"/>
            <p:cNvSpPr>
              <a:spLocks noChangeShapeType="1"/>
            </p:cNvSpPr>
            <p:nvPr/>
          </p:nvSpPr>
          <p:spPr bwMode="auto">
            <a:xfrm rot="10800000" flipV="1">
              <a:off x="381001" y="1848196"/>
              <a:ext cx="816954" cy="16453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08" name="Text Box 33"/>
            <p:cNvSpPr txBox="1">
              <a:spLocks noChangeArrowheads="1"/>
            </p:cNvSpPr>
            <p:nvPr/>
          </p:nvSpPr>
          <p:spPr bwMode="auto">
            <a:xfrm>
              <a:off x="-33273" y="3429000"/>
              <a:ext cx="1541955" cy="646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cs typeface="Arial" pitchFamily="34" charset="0"/>
                </a:rPr>
                <a:t>design orbit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600" b="1" dirty="0" smtClean="0">
                  <a:cs typeface="Arial" pitchFamily="34" charset="0"/>
                </a:rPr>
                <a:t>(</a:t>
              </a:r>
              <a:r>
                <a:rPr lang="en-US" altLang="en-US" sz="1600" b="1" dirty="0" smtClean="0">
                  <a:cs typeface="Arial" pitchFamily="34" charset="0"/>
                  <a:sym typeface="Symbol" pitchFamily="18" charset="2"/>
                </a:rPr>
                <a:t></a:t>
              </a:r>
              <a:r>
                <a:rPr lang="en-US" altLang="en-US" sz="16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r>
                <a:rPr lang="en-US" altLang="en-US" sz="1600" b="1" dirty="0" smtClean="0">
                  <a:cs typeface="Arial" pitchFamily="34" charset="0"/>
                </a:rPr>
                <a:t>=243 m)</a:t>
              </a:r>
              <a:endParaRPr lang="en-US" altLang="en-US" sz="1600" b="1" dirty="0">
                <a:cs typeface="Arial" pitchFamily="34" charset="0"/>
              </a:endParaRPr>
            </a:p>
          </p:txBody>
        </p:sp>
        <p:sp>
          <p:nvSpPr>
            <p:cNvPr id="209" name="Line 24"/>
            <p:cNvSpPr>
              <a:spLocks noChangeShapeType="1"/>
            </p:cNvSpPr>
            <p:nvPr/>
          </p:nvSpPr>
          <p:spPr bwMode="auto">
            <a:xfrm flipV="1">
              <a:off x="55183" y="2263983"/>
              <a:ext cx="3627821" cy="174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0" name="Arc 25"/>
            <p:cNvSpPr>
              <a:spLocks/>
            </p:cNvSpPr>
            <p:nvPr/>
          </p:nvSpPr>
          <p:spPr bwMode="auto">
            <a:xfrm rot="10800000" flipV="1">
              <a:off x="530123" y="1501986"/>
              <a:ext cx="3152882" cy="3047999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1" name="Line 27"/>
            <p:cNvSpPr>
              <a:spLocks noChangeShapeType="1"/>
            </p:cNvSpPr>
            <p:nvPr/>
          </p:nvSpPr>
          <p:spPr bwMode="auto">
            <a:xfrm flipV="1">
              <a:off x="228600" y="2061817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2" name="Line 28"/>
            <p:cNvSpPr>
              <a:spLocks noChangeShapeType="1"/>
            </p:cNvSpPr>
            <p:nvPr/>
          </p:nvSpPr>
          <p:spPr bwMode="auto">
            <a:xfrm rot="10800000" flipV="1">
              <a:off x="228599" y="1483170"/>
              <a:ext cx="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4" name="Line 29"/>
            <p:cNvSpPr>
              <a:spLocks noChangeShapeType="1"/>
            </p:cNvSpPr>
            <p:nvPr/>
          </p:nvSpPr>
          <p:spPr bwMode="auto">
            <a:xfrm>
              <a:off x="483512" y="2086870"/>
              <a:ext cx="3271726" cy="151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5" name="Line 34"/>
            <p:cNvSpPr>
              <a:spLocks noChangeShapeType="1"/>
            </p:cNvSpPr>
            <p:nvPr/>
          </p:nvSpPr>
          <p:spPr bwMode="auto">
            <a:xfrm>
              <a:off x="622579" y="2454957"/>
              <a:ext cx="1483984" cy="39238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6" name="Line 35"/>
            <p:cNvSpPr>
              <a:spLocks noChangeShapeType="1"/>
            </p:cNvSpPr>
            <p:nvPr/>
          </p:nvSpPr>
          <p:spPr bwMode="auto">
            <a:xfrm flipH="1">
              <a:off x="2115088" y="2492585"/>
              <a:ext cx="152400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17" name="Text Box 36"/>
            <p:cNvSpPr txBox="1">
              <a:spLocks noChangeArrowheads="1"/>
            </p:cNvSpPr>
            <p:nvPr/>
          </p:nvSpPr>
          <p:spPr bwMode="auto">
            <a:xfrm>
              <a:off x="2688437" y="4435685"/>
              <a:ext cx="45397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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</a:endParaRPr>
            </a:p>
          </p:txBody>
        </p:sp>
        <p:sp>
          <p:nvSpPr>
            <p:cNvPr id="218" name="Arc 37"/>
            <p:cNvSpPr>
              <a:spLocks/>
            </p:cNvSpPr>
            <p:nvPr/>
          </p:nvSpPr>
          <p:spPr bwMode="auto">
            <a:xfrm rot="10800000" flipV="1">
              <a:off x="1878927" y="5616785"/>
              <a:ext cx="466725" cy="377825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19" name="Text Box 38"/>
            <p:cNvSpPr txBox="1">
              <a:spLocks noChangeArrowheads="1"/>
            </p:cNvSpPr>
            <p:nvPr/>
          </p:nvSpPr>
          <p:spPr bwMode="auto">
            <a:xfrm>
              <a:off x="1885956" y="5242606"/>
              <a:ext cx="47320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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0" name="Arc 26"/>
            <p:cNvSpPr>
              <a:spLocks/>
            </p:cNvSpPr>
            <p:nvPr/>
          </p:nvSpPr>
          <p:spPr bwMode="auto">
            <a:xfrm rot="10800000" flipV="1">
              <a:off x="631037" y="2190960"/>
              <a:ext cx="2979737" cy="987426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326237" y="1272064"/>
              <a:ext cx="3600160" cy="1449121"/>
              <a:chOff x="4953000" y="1141679"/>
              <a:chExt cx="3600160" cy="1449121"/>
            </a:xfrm>
          </p:grpSpPr>
          <p:sp>
            <p:nvSpPr>
              <p:cNvPr id="238" name="Arc 26"/>
              <p:cNvSpPr>
                <a:spLocks/>
              </p:cNvSpPr>
              <p:nvPr/>
            </p:nvSpPr>
            <p:spPr bwMode="auto">
              <a:xfrm rot="10983516" flipV="1">
                <a:off x="5573423" y="1153929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39" name="Straight Connector 238"/>
              <p:cNvCxnSpPr/>
              <p:nvPr/>
            </p:nvCxnSpPr>
            <p:spPr bwMode="auto">
              <a:xfrm>
                <a:off x="4953000" y="1524000"/>
                <a:ext cx="304800" cy="838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0" name="Arc 26"/>
              <p:cNvSpPr>
                <a:spLocks/>
              </p:cNvSpPr>
              <p:nvPr/>
            </p:nvSpPr>
            <p:spPr bwMode="auto">
              <a:xfrm rot="10486307" flipV="1">
                <a:off x="4976916" y="1141679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41" name="Straight Connector 240"/>
              <p:cNvCxnSpPr/>
              <p:nvPr/>
            </p:nvCxnSpPr>
            <p:spPr bwMode="auto">
              <a:xfrm flipH="1">
                <a:off x="8229600" y="1472853"/>
                <a:ext cx="304800" cy="83219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Arc 26"/>
              <p:cNvSpPr>
                <a:spLocks/>
              </p:cNvSpPr>
              <p:nvPr/>
            </p:nvSpPr>
            <p:spPr bwMode="auto">
              <a:xfrm rot="10603516" flipV="1">
                <a:off x="5121876" y="1603375"/>
                <a:ext cx="2979737" cy="987425"/>
              </a:xfrm>
              <a:custGeom>
                <a:avLst/>
                <a:gdLst>
                  <a:gd name="T0" fmla="*/ 0 w 29062"/>
                  <a:gd name="T1" fmla="*/ 0 h 21600"/>
                  <a:gd name="T2" fmla="*/ 0 w 29062"/>
                  <a:gd name="T3" fmla="*/ 0 h 21600"/>
                  <a:gd name="T4" fmla="*/ 0 w 290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062" h="21600" fill="none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</a:path>
                  <a:path w="29062" h="21600" stroke="0" extrusionOk="0">
                    <a:moveTo>
                      <a:pt x="0" y="5631"/>
                    </a:moveTo>
                    <a:cubicBezTo>
                      <a:pt x="3977" y="2008"/>
                      <a:pt x="9164" y="-1"/>
                      <a:pt x="14545" y="0"/>
                    </a:cubicBezTo>
                    <a:cubicBezTo>
                      <a:pt x="19912" y="0"/>
                      <a:pt x="25087" y="1998"/>
                      <a:pt x="29061" y="5605"/>
                    </a:cubicBezTo>
                    <a:lnTo>
                      <a:pt x="14545" y="21600"/>
                    </a:lnTo>
                    <a:lnTo>
                      <a:pt x="0" y="5631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/>
              </a:p>
            </p:txBody>
          </p:sp>
          <p:cxnSp>
            <p:nvCxnSpPr>
              <p:cNvPr id="243" name="Straight Connector 242"/>
              <p:cNvCxnSpPr/>
              <p:nvPr/>
            </p:nvCxnSpPr>
            <p:spPr bwMode="auto">
              <a:xfrm>
                <a:off x="8237537" y="1841500"/>
                <a:ext cx="144463" cy="7302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2" name="Line 34"/>
            <p:cNvSpPr>
              <a:spLocks noChangeShapeType="1"/>
            </p:cNvSpPr>
            <p:nvPr/>
          </p:nvSpPr>
          <p:spPr bwMode="auto">
            <a:xfrm>
              <a:off x="530122" y="2263985"/>
              <a:ext cx="1592437" cy="23563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3" name="Line 35"/>
            <p:cNvSpPr>
              <a:spLocks noChangeShapeType="1"/>
            </p:cNvSpPr>
            <p:nvPr/>
          </p:nvSpPr>
          <p:spPr bwMode="auto">
            <a:xfrm flipH="1">
              <a:off x="2112288" y="2244935"/>
              <a:ext cx="1570309" cy="23754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Dot"/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4" name="Line 24"/>
            <p:cNvSpPr>
              <a:spLocks noChangeShapeType="1"/>
            </p:cNvSpPr>
            <p:nvPr/>
          </p:nvSpPr>
          <p:spPr bwMode="auto">
            <a:xfrm flipV="1">
              <a:off x="55183" y="1494529"/>
              <a:ext cx="2178037" cy="149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5" name="Text Box 38"/>
            <p:cNvSpPr txBox="1">
              <a:spLocks noChangeArrowheads="1"/>
            </p:cNvSpPr>
            <p:nvPr/>
          </p:nvSpPr>
          <p:spPr bwMode="auto">
            <a:xfrm>
              <a:off x="-2438" y="1717538"/>
              <a:ext cx="3834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</a:t>
              </a:r>
              <a:r>
                <a:rPr lang="en-US" altLang="en-US" sz="18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d</a:t>
              </a:r>
              <a:endParaRPr lang="en-US" altLang="en-US" sz="1800" b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6" name="Text Box 38"/>
            <p:cNvSpPr txBox="1">
              <a:spLocks noChangeArrowheads="1"/>
            </p:cNvSpPr>
            <p:nvPr/>
          </p:nvSpPr>
          <p:spPr bwMode="auto">
            <a:xfrm>
              <a:off x="1614237" y="1806785"/>
              <a:ext cx="464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L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7" name="Text Box 38"/>
            <p:cNvSpPr txBox="1">
              <a:spLocks noChangeArrowheads="1"/>
            </p:cNvSpPr>
            <p:nvPr/>
          </p:nvSpPr>
          <p:spPr bwMode="auto">
            <a:xfrm>
              <a:off x="1655470" y="2198132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L</a:t>
              </a:r>
              <a:endParaRPr lang="en-US" altLang="en-US" sz="1800" b="1" baseline="-2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28" name="Line 27"/>
            <p:cNvSpPr>
              <a:spLocks noChangeShapeType="1"/>
            </p:cNvSpPr>
            <p:nvPr/>
          </p:nvSpPr>
          <p:spPr bwMode="auto">
            <a:xfrm flipV="1">
              <a:off x="2166836" y="1483169"/>
              <a:ext cx="0" cy="6077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29" name="Text Box 36"/>
            <p:cNvSpPr txBox="1">
              <a:spLocks noChangeArrowheads="1"/>
            </p:cNvSpPr>
            <p:nvPr/>
          </p:nvSpPr>
          <p:spPr bwMode="auto">
            <a:xfrm>
              <a:off x="2057400" y="1730585"/>
              <a:ext cx="4683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cs typeface="Arial" pitchFamily="34" charset="0"/>
                  <a:sym typeface="Symbol" pitchFamily="18" charset="2"/>
                </a:rPr>
                <a:t>d</a:t>
              </a:r>
              <a:r>
                <a:rPr lang="en-US" altLang="en-US" sz="1800" b="1" baseline="-25000" dirty="0" smtClean="0">
                  <a:cs typeface="Arial" pitchFamily="34" charset="0"/>
                  <a:sym typeface="Symbol" pitchFamily="18" charset="2"/>
                </a:rPr>
                <a:t>0</a:t>
              </a:r>
              <a:endParaRPr lang="en-US" altLang="en-US" sz="1800" b="1" baseline="-25000" dirty="0">
                <a:cs typeface="Arial" pitchFamily="34" charset="0"/>
              </a:endParaRPr>
            </a:p>
          </p:txBody>
        </p:sp>
        <p:sp>
          <p:nvSpPr>
            <p:cNvPr id="230" name="Text Box 33"/>
            <p:cNvSpPr txBox="1">
              <a:spLocks noChangeArrowheads="1"/>
            </p:cNvSpPr>
            <p:nvPr/>
          </p:nvSpPr>
          <p:spPr bwMode="auto">
            <a:xfrm>
              <a:off x="2539422" y="5427272"/>
              <a:ext cx="2145128" cy="696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800" b="1" dirty="0" smtClean="0">
                  <a:cs typeface="Arial" pitchFamily="34" charset="0"/>
                </a:rPr>
                <a:t>(9.45 m, bent w/ 4.85 cm </a:t>
              </a:r>
              <a:r>
                <a:rPr lang="en-US" altLang="en-US" sz="1800" b="1" dirty="0" err="1" smtClean="0">
                  <a:cs typeface="Arial" pitchFamily="34" charset="0"/>
                </a:rPr>
                <a:t>sagitta</a:t>
              </a:r>
              <a:r>
                <a:rPr lang="en-US" altLang="en-US" sz="1800" b="1" dirty="0" smtClean="0">
                  <a:cs typeface="Arial" pitchFamily="34" charset="0"/>
                </a:rPr>
                <a:t>)</a:t>
              </a:r>
              <a:endParaRPr lang="en-US" altLang="en-US" sz="1800" b="1" dirty="0">
                <a:cs typeface="Arial" pitchFamily="34" charset="0"/>
              </a:endParaRPr>
            </a:p>
          </p:txBody>
        </p:sp>
        <p:sp>
          <p:nvSpPr>
            <p:cNvPr id="231" name="Line 32"/>
            <p:cNvSpPr>
              <a:spLocks noChangeShapeType="1"/>
            </p:cNvSpPr>
            <p:nvPr/>
          </p:nvSpPr>
          <p:spPr bwMode="auto">
            <a:xfrm rot="10800000" flipV="1">
              <a:off x="2920598" y="2110044"/>
              <a:ext cx="544509" cy="50422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232" name="Text Box 33"/>
            <p:cNvSpPr txBox="1">
              <a:spLocks noChangeArrowheads="1"/>
            </p:cNvSpPr>
            <p:nvPr/>
          </p:nvSpPr>
          <p:spPr bwMode="auto">
            <a:xfrm>
              <a:off x="2418294" y="2510085"/>
              <a:ext cx="84508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FF0000"/>
                  </a:solidFill>
                  <a:cs typeface="Arial" pitchFamily="34" charset="0"/>
                </a:rPr>
                <a:t>new orbit</a:t>
              </a:r>
            </a:p>
          </p:txBody>
        </p:sp>
        <p:sp>
          <p:nvSpPr>
            <p:cNvPr id="233" name="Text Box 38"/>
            <p:cNvSpPr txBox="1">
              <a:spLocks noChangeArrowheads="1"/>
            </p:cNvSpPr>
            <p:nvPr/>
          </p:nvSpPr>
          <p:spPr bwMode="auto">
            <a:xfrm>
              <a:off x="1921994" y="3765548"/>
              <a:ext cx="38824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</a:t>
              </a:r>
              <a:endParaRPr lang="en-US" altLang="en-US" sz="1800" b="1" baseline="-250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234" name="Text Box 36"/>
            <p:cNvSpPr txBox="1">
              <a:spLocks noChangeArrowheads="1"/>
            </p:cNvSpPr>
            <p:nvPr/>
          </p:nvSpPr>
          <p:spPr bwMode="auto">
            <a:xfrm>
              <a:off x="2471825" y="3378646"/>
              <a:ext cx="3690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cs typeface="Arial" pitchFamily="34" charset="0"/>
                  <a:sym typeface="Symbol" pitchFamily="18" charset="2"/>
                </a:rPr>
                <a:t></a:t>
              </a:r>
              <a:endParaRPr lang="en-US" altLang="en-US" sz="1800" b="1" baseline="-25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35" name="Arc 37"/>
            <p:cNvSpPr>
              <a:spLocks/>
            </p:cNvSpPr>
            <p:nvPr/>
          </p:nvSpPr>
          <p:spPr bwMode="auto">
            <a:xfrm rot="10800000" flipV="1">
              <a:off x="1905001" y="4106307"/>
              <a:ext cx="466725" cy="377825"/>
            </a:xfrm>
            <a:custGeom>
              <a:avLst/>
              <a:gdLst>
                <a:gd name="T0" fmla="*/ 0 w 29062"/>
                <a:gd name="T1" fmla="*/ 0 h 21600"/>
                <a:gd name="T2" fmla="*/ 0 w 29062"/>
                <a:gd name="T3" fmla="*/ 0 h 21600"/>
                <a:gd name="T4" fmla="*/ 0 w 290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062" h="21600" fill="none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</a:path>
                <a:path w="29062" h="21600" stroke="0" extrusionOk="0">
                  <a:moveTo>
                    <a:pt x="0" y="5631"/>
                  </a:moveTo>
                  <a:cubicBezTo>
                    <a:pt x="3977" y="2008"/>
                    <a:pt x="9164" y="-1"/>
                    <a:pt x="14545" y="0"/>
                  </a:cubicBezTo>
                  <a:cubicBezTo>
                    <a:pt x="19912" y="0"/>
                    <a:pt x="25087" y="1998"/>
                    <a:pt x="29061" y="5605"/>
                  </a:cubicBezTo>
                  <a:lnTo>
                    <a:pt x="14545" y="21600"/>
                  </a:lnTo>
                  <a:lnTo>
                    <a:pt x="0" y="563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36" name="Right Brace 235"/>
            <p:cNvSpPr/>
            <p:nvPr/>
          </p:nvSpPr>
          <p:spPr bwMode="auto">
            <a:xfrm rot="1089162">
              <a:off x="3784412" y="1647183"/>
              <a:ext cx="328731" cy="915184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7" name="Text Box 33"/>
            <p:cNvSpPr txBox="1">
              <a:spLocks noChangeArrowheads="1"/>
            </p:cNvSpPr>
            <p:nvPr/>
          </p:nvSpPr>
          <p:spPr bwMode="auto">
            <a:xfrm>
              <a:off x="3934305" y="1834933"/>
              <a:ext cx="848628" cy="646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FF"/>
                  </a:solidFill>
                  <a:cs typeface="Arial" pitchFamily="34" charset="0"/>
                </a:rPr>
                <a:t>Good field</a:t>
              </a:r>
            </a:p>
          </p:txBody>
        </p:sp>
      </p:grpSp>
      <p:graphicFrame>
        <p:nvGraphicFramePr>
          <p:cNvPr id="244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529003"/>
              </p:ext>
            </p:extLst>
          </p:nvPr>
        </p:nvGraphicFramePr>
        <p:xfrm>
          <a:off x="27127200" y="6934200"/>
          <a:ext cx="54102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6293"/>
                <a:gridCol w="869909"/>
                <a:gridCol w="963998"/>
              </a:tblGrid>
              <a:tr h="1370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JLEIC collider ring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kinetic energy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140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emittance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~0.5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betatron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Largest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RMS beam size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709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stay-clear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</a:t>
                      </a:r>
                      <a:r>
                        <a:rPr lang="el-GR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~11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steering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aperture (diameter)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 allowable </a:t>
                      </a:r>
                      <a:r>
                        <a:rPr lang="en-US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sagitta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  <a:r>
                        <a:rPr lang="en-US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bending radius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" name="AutoShape 3862"/>
          <p:cNvSpPr>
            <a:spLocks noChangeArrowheads="1"/>
          </p:cNvSpPr>
          <p:nvPr/>
        </p:nvSpPr>
        <p:spPr bwMode="auto">
          <a:xfrm>
            <a:off x="21793200" y="11750040"/>
            <a:ext cx="10789920" cy="90525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 smtClean="0">
                <a:latin typeface="Arial" charset="0"/>
              </a:rPr>
              <a:t>RHIC Magnets Only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5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48987"/>
              </p:ext>
            </p:extLst>
          </p:nvPr>
        </p:nvGraphicFramePr>
        <p:xfrm>
          <a:off x="21869400" y="12588240"/>
          <a:ext cx="10591800" cy="813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6839"/>
                <a:gridCol w="844274"/>
                <a:gridCol w="1228035"/>
                <a:gridCol w="1304787"/>
                <a:gridCol w="1381539"/>
                <a:gridCol w="1228035"/>
                <a:gridCol w="1458291"/>
              </a:tblGrid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RHIC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JLEIC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Baseline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Maxi. kinetic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160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CM energy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max.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bending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Dipole bending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2.23°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3.83°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Cell length &amp; packing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29.6 &amp;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0.638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Figure-8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angle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81.7°</a:t>
                      </a: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Cells in each arc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40.6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Total dipoles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162(x2)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3840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2907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42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Enlarged by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961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Footprint, 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 x 443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1099 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484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 x 554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787x310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462955"/>
              </p:ext>
            </p:extLst>
          </p:nvPr>
        </p:nvGraphicFramePr>
        <p:xfrm>
          <a:off x="21869400" y="27671658"/>
          <a:ext cx="10637520" cy="6161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7295"/>
                <a:gridCol w="708903"/>
                <a:gridCol w="1240583"/>
                <a:gridCol w="1329196"/>
                <a:gridCol w="1329196"/>
                <a:gridCol w="1329196"/>
                <a:gridCol w="1333151"/>
              </a:tblGrid>
              <a:tr h="68211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43034"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RHIC &amp; new dipole field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3.8/ 7 .5</a:t>
                      </a:r>
                    </a:p>
                  </a:txBody>
                  <a:tcPr marL="0" marR="0" marT="0" marB="0" anchor="ctr"/>
                </a:tc>
              </a:tr>
              <a:tr h="5716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RHIC cells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in super-period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baseline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New 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cell in super-period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92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Total cells in super-period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of super-period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29.6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59.2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0" marR="0" marT="0" marB="0" anchor="ctr"/>
                </a:tc>
              </a:tr>
              <a:tr h="51594"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Total bend/super-period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18.36°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24.5°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67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Figure-8 crossing angle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97.5°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103.5°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105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Arc length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1007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Super-periods per arc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RHIC &amp; New dipole in ring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&amp; 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&amp; 59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91 &amp; 45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&amp; 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105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Arc radius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105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Straight length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364.5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364.1</a:t>
                      </a:r>
                    </a:p>
                  </a:txBody>
                  <a:tcPr marL="0" marR="0" marT="0" marB="0" anchor="ctr"/>
                </a:tc>
              </a:tr>
              <a:tr h="34105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circumference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2140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3564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2474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2742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3013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Footprint, length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x width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787x310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1217x554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888x370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969x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416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1050x462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3767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Upgrade,</a:t>
                      </a:r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 p &amp; CM energy</a:t>
                      </a:r>
                    </a:p>
                    <a:p>
                      <a:pPr algn="r"/>
                      <a:r>
                        <a:rPr lang="en-US" sz="2200" baseline="0" dirty="0" smtClean="0">
                          <a:latin typeface="Arial" pitchFamily="34" charset="0"/>
                          <a:cs typeface="Arial" pitchFamily="34" charset="0"/>
                        </a:rPr>
                        <a:t>(e energy 14 GeV)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/ 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164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/ 130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339 / 138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/ 147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47" name="AutoShape 3862"/>
          <p:cNvSpPr>
            <a:spLocks noChangeArrowheads="1"/>
          </p:cNvSpPr>
          <p:nvPr/>
        </p:nvSpPr>
        <p:spPr bwMode="auto">
          <a:xfrm>
            <a:off x="21793199" y="34061400"/>
            <a:ext cx="10789920" cy="61722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dirty="0">
                <a:latin typeface="Arial" charset="0"/>
              </a:rPr>
              <a:t>Conclusion for </a:t>
            </a:r>
            <a:r>
              <a:rPr lang="en-US" altLang="en-US" sz="4800" b="1" dirty="0" smtClean="0">
                <a:latin typeface="Arial" charset="0"/>
              </a:rPr>
              <a:t>Concept 2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Reusing RHIC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magnets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for JLEIC figure-8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ion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collider ring is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possible, however it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requires a large footprint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(circumference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) if using RHIC dipole magnet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alone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Bending angle of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RHIC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dipoles is limited by magnet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charset="0"/>
              </a:rPr>
              <a:t>sagitte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To reduce the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footprint/circumference substantially,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one may mix the RHIC dipoles with new high field dipoles. 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Perhaps 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the best approach is alternating cell based, i.e., RHIC cells and non-RHIC cells 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charset="0"/>
              </a:rPr>
              <a:t>There is a natural upgrade approach by replacing the RHIC 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magnets</a:t>
            </a:r>
            <a:endParaRPr lang="en-US" alt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8" name="AutoShape 3862"/>
          <p:cNvSpPr>
            <a:spLocks noChangeArrowheads="1"/>
          </p:cNvSpPr>
          <p:nvPr/>
        </p:nvSpPr>
        <p:spPr bwMode="auto">
          <a:xfrm>
            <a:off x="21793200" y="40309800"/>
            <a:ext cx="10789920" cy="33375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800" b="1" i="1" dirty="0" smtClean="0">
                <a:latin typeface="Arial" charset="0"/>
              </a:rPr>
              <a:t>Acknowledgement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A. Hutton (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charset="0"/>
              </a:rPr>
              <a:t>JLab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) for suggestion of an exploratory study of reusing the existing ion rings (including RHIC) magnets for the JLEIC ion collider ring</a:t>
            </a:r>
          </a:p>
          <a:p>
            <a:pPr marL="339725" indent="-339725" eaLnBrk="1" hangingPunct="1">
              <a:spcBef>
                <a:spcPct val="0"/>
              </a:spcBef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T. </a:t>
            </a:r>
            <a:r>
              <a:rPr lang="en-US" altLang="en-US" sz="3200" dirty="0" err="1" smtClean="0">
                <a:solidFill>
                  <a:srgbClr val="000000"/>
                </a:solidFill>
                <a:latin typeface="Arial" charset="0"/>
              </a:rPr>
              <a:t>Roser</a:t>
            </a:r>
            <a:r>
              <a:rPr lang="en-US" altLang="en-US" sz="3200" dirty="0" smtClean="0">
                <a:solidFill>
                  <a:srgbClr val="000000"/>
                </a:solidFill>
                <a:latin typeface="Arial" charset="0"/>
              </a:rPr>
              <a:t> (BNL) also suggested exploring small aperture of JLEIC collider ring magnets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21997</TotalTime>
  <Words>1889</Words>
  <Application>Microsoft Office PowerPoint</Application>
  <PresentationFormat>Custom</PresentationFormat>
  <Paragraphs>683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Yuhong Zhang</cp:lastModifiedBy>
  <cp:revision>589</cp:revision>
  <cp:lastPrinted>2017-04-10T13:51:49Z</cp:lastPrinted>
  <dcterms:created xsi:type="dcterms:W3CDTF">2003-04-07T21:48:10Z</dcterms:created>
  <dcterms:modified xsi:type="dcterms:W3CDTF">2018-04-26T19:36:55Z</dcterms:modified>
</cp:coreProperties>
</file>