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43891200"/>
  <p:notesSz cx="10147300" cy="15621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0066"/>
    <a:srgbClr val="FF5050"/>
    <a:srgbClr val="FF0000"/>
    <a:srgbClr val="000099"/>
    <a:srgbClr val="808080"/>
    <a:srgbClr val="00CC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7809" autoAdjust="0"/>
  </p:normalViewPr>
  <p:slideViewPr>
    <p:cSldViewPr>
      <p:cViewPr>
        <p:scale>
          <a:sx n="30" d="100"/>
          <a:sy n="30" d="100"/>
        </p:scale>
        <p:origin x="32" y="-136"/>
      </p:cViewPr>
      <p:guideLst>
        <p:guide orient="horz" pos="13824"/>
        <p:guide pos="10368"/>
      </p:guideLst>
    </p:cSldViewPr>
  </p:slideViewPr>
  <p:outlineViewPr>
    <p:cViewPr>
      <p:scale>
        <a:sx n="33" d="100"/>
        <a:sy n="33" d="100"/>
      </p:scale>
      <p:origin x="0" y="0"/>
    </p:cViewPr>
  </p:outlin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4.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5.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jlabgrp\group\casa\yzhang\JLEIC\design\ideas\no%20cooling\JLEIC_no_cooling_plo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jlabgrp\group\casa\yzhang\JLEIC\design\ideas\no%20cooling\JLEIC_no_cooling_plot.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jlabgrp\group\casa\yzhang\JLEIC\design\ideas\no%20cooling\JLEIC_no_cooling_plot.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Yuhong\Desktop\no%20cooling\JLEIC_no_cooling_plot.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jlabgrp\group\casa\yzhang\JLEIC\design\ideas\no%20cooling\JLEIC_no_cooling_plot.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65574149625738"/>
          <c:y val="4.5496823119052537E-2"/>
          <c:w val="0.82174350860323686"/>
          <c:h val="0.67652115609064245"/>
        </c:manualLayout>
      </c:layout>
      <c:scatterChart>
        <c:scatterStyle val="smoothMarker"/>
        <c:varyColors val="0"/>
        <c:ser>
          <c:idx val="0"/>
          <c:order val="0"/>
          <c:tx>
            <c:v>Present Baseline design</c:v>
          </c:tx>
          <c:spPr>
            <a:ln w="57150">
              <a:solidFill>
                <a:srgbClr val="00B050"/>
              </a:solidFill>
            </a:ln>
          </c:spPr>
          <c:marker>
            <c:spPr>
              <a:solidFill>
                <a:srgbClr val="00B050"/>
              </a:solidFill>
              <a:ln w="57150">
                <a:solidFill>
                  <a:srgbClr val="00B050"/>
                </a:solidFill>
              </a:ln>
            </c:spPr>
          </c:marker>
          <c:xVal>
            <c:numRef>
              <c:f>'[JLEIC_no_cooling_plot.xlsx]2'!$A$1:$A$2</c:f>
              <c:numCache>
                <c:formatCode>General</c:formatCode>
                <c:ptCount val="2"/>
                <c:pt idx="0">
                  <c:v>0</c:v>
                </c:pt>
                <c:pt idx="1">
                  <c:v>240</c:v>
                </c:pt>
              </c:numCache>
            </c:numRef>
          </c:xVal>
          <c:yVal>
            <c:numRef>
              <c:f>'[JLEIC_no_cooling_plot.xlsx]2'!$C$1:$C$2</c:f>
              <c:numCache>
                <c:formatCode>General</c:formatCode>
                <c:ptCount val="2"/>
                <c:pt idx="0">
                  <c:v>3.03</c:v>
                </c:pt>
                <c:pt idx="1">
                  <c:v>3.03</c:v>
                </c:pt>
              </c:numCache>
            </c:numRef>
          </c:yVal>
          <c:smooth val="1"/>
        </c:ser>
        <c:ser>
          <c:idx val="2"/>
          <c:order val="1"/>
          <c:tx>
            <c:v>Initial emittance: 1 and 0.5 um</c:v>
          </c:tx>
          <c:spPr>
            <a:ln w="57150">
              <a:solidFill>
                <a:srgbClr val="FF0000"/>
              </a:solidFill>
            </a:ln>
          </c:spPr>
          <c:marker>
            <c:spPr>
              <a:solidFill>
                <a:srgbClr val="FF0000"/>
              </a:solidFill>
              <a:ln w="57150">
                <a:solidFill>
                  <a:srgbClr val="FF0000"/>
                </a:solidFill>
              </a:ln>
            </c:spPr>
          </c:marker>
          <c:xVal>
            <c:numRef>
              <c:f>'[JLEIC_no_cooling_plot.xlsx]2'!$E$1:$E$9</c:f>
              <c:numCache>
                <c:formatCode>General</c:formatCode>
                <c:ptCount val="9"/>
                <c:pt idx="0">
                  <c:v>0</c:v>
                </c:pt>
                <c:pt idx="1">
                  <c:v>0.5</c:v>
                </c:pt>
                <c:pt idx="2">
                  <c:v>1</c:v>
                </c:pt>
                <c:pt idx="3">
                  <c:v>1.5</c:v>
                </c:pt>
                <c:pt idx="4">
                  <c:v>2</c:v>
                </c:pt>
                <c:pt idx="5">
                  <c:v>2.5</c:v>
                </c:pt>
                <c:pt idx="6">
                  <c:v>3</c:v>
                </c:pt>
                <c:pt idx="7">
                  <c:v>3.5</c:v>
                </c:pt>
                <c:pt idx="8">
                  <c:v>4</c:v>
                </c:pt>
              </c:numCache>
            </c:numRef>
          </c:xVal>
          <c:yVal>
            <c:numRef>
              <c:f>'[JLEIC_no_cooling_plot.xlsx]2'!$F$1:$F$9</c:f>
              <c:numCache>
                <c:formatCode>General</c:formatCode>
                <c:ptCount val="9"/>
                <c:pt idx="0">
                  <c:v>4.5999999999999996</c:v>
                </c:pt>
                <c:pt idx="1">
                  <c:v>3.07</c:v>
                </c:pt>
                <c:pt idx="2">
                  <c:v>2.27</c:v>
                </c:pt>
                <c:pt idx="3">
                  <c:v>1.87</c:v>
                </c:pt>
                <c:pt idx="4">
                  <c:v>1.63</c:v>
                </c:pt>
                <c:pt idx="5">
                  <c:v>1.47</c:v>
                </c:pt>
                <c:pt idx="6">
                  <c:v>1.34</c:v>
                </c:pt>
                <c:pt idx="7">
                  <c:v>1.24</c:v>
                </c:pt>
                <c:pt idx="8">
                  <c:v>1.1599999999999999</c:v>
                </c:pt>
              </c:numCache>
            </c:numRef>
          </c:yVal>
          <c:smooth val="1"/>
        </c:ser>
        <c:dLbls>
          <c:showLegendKey val="0"/>
          <c:showVal val="0"/>
          <c:showCatName val="0"/>
          <c:showSerName val="0"/>
          <c:showPercent val="0"/>
          <c:showBubbleSize val="0"/>
        </c:dLbls>
        <c:axId val="67159552"/>
        <c:axId val="79196544"/>
      </c:scatterChart>
      <c:valAx>
        <c:axId val="67159552"/>
        <c:scaling>
          <c:orientation val="minMax"/>
          <c:max val="4"/>
          <c:min val="0"/>
        </c:scaling>
        <c:delete val="0"/>
        <c:axPos val="b"/>
        <c:numFmt formatCode="General" sourceLinked="1"/>
        <c:majorTickMark val="out"/>
        <c:minorTickMark val="none"/>
        <c:tickLblPos val="nextTo"/>
        <c:txPr>
          <a:bodyPr rot="0" vert="horz"/>
          <a:lstStyle/>
          <a:p>
            <a:pPr>
              <a:defRPr/>
            </a:pPr>
            <a:endParaRPr lang="en-US"/>
          </a:p>
        </c:txPr>
        <c:crossAx val="79196544"/>
        <c:crosses val="autoZero"/>
        <c:crossBetween val="midCat"/>
        <c:majorUnit val="0.5"/>
      </c:valAx>
      <c:valAx>
        <c:axId val="79196544"/>
        <c:scaling>
          <c:orientation val="minMax"/>
          <c:max val="5"/>
          <c:min val="0"/>
        </c:scaling>
        <c:delete val="0"/>
        <c:axPos val="l"/>
        <c:majorGridlines/>
        <c:numFmt formatCode="General" sourceLinked="1"/>
        <c:majorTickMark val="out"/>
        <c:minorTickMark val="none"/>
        <c:tickLblPos val="nextTo"/>
        <c:crossAx val="67159552"/>
        <c:crosses val="autoZero"/>
        <c:crossBetween val="midCat"/>
      </c:valAx>
    </c:plotArea>
    <c:legend>
      <c:legendPos val="r"/>
      <c:layout>
        <c:manualLayout>
          <c:xMode val="edge"/>
          <c:yMode val="edge"/>
          <c:x val="0.45872711722141152"/>
          <c:y val="9.1337324272822068E-2"/>
          <c:w val="0.50202700177694426"/>
          <c:h val="0.21217722757936297"/>
        </c:manualLayout>
      </c:layout>
      <c:overlay val="0"/>
    </c:legend>
    <c:plotVisOnly val="1"/>
    <c:dispBlanksAs val="gap"/>
    <c:showDLblsOverMax val="0"/>
  </c:chart>
  <c:txPr>
    <a:bodyPr/>
    <a:lstStyle/>
    <a:p>
      <a:pPr>
        <a:defRPr sz="2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41690527320448"/>
          <c:y val="3.1966803059338238E-2"/>
          <c:w val="0.81577944802354252"/>
          <c:h val="0.77660439036809248"/>
        </c:manualLayout>
      </c:layout>
      <c:scatterChart>
        <c:scatterStyle val="smoothMarker"/>
        <c:varyColors val="0"/>
        <c:ser>
          <c:idx val="0"/>
          <c:order val="0"/>
          <c:tx>
            <c:v>Present Baseline design</c:v>
          </c:tx>
          <c:spPr>
            <a:ln w="57150">
              <a:solidFill>
                <a:srgbClr val="00B050"/>
              </a:solidFill>
            </a:ln>
          </c:spPr>
          <c:marker>
            <c:spPr>
              <a:solidFill>
                <a:srgbClr val="00B050"/>
              </a:solidFill>
              <a:ln w="57150">
                <a:solidFill>
                  <a:srgbClr val="00B050"/>
                </a:solidFill>
              </a:ln>
            </c:spPr>
          </c:marker>
          <c:xVal>
            <c:numRef>
              <c:f>'[JLEIC_no_cooling_plot.xlsx]2'!$A$1:$A$2</c:f>
              <c:numCache>
                <c:formatCode>General</c:formatCode>
                <c:ptCount val="2"/>
                <c:pt idx="0">
                  <c:v>0</c:v>
                </c:pt>
                <c:pt idx="1">
                  <c:v>240</c:v>
                </c:pt>
              </c:numCache>
            </c:numRef>
          </c:xVal>
          <c:yVal>
            <c:numRef>
              <c:f>'[JLEIC_no_cooling_plot.xlsx]2'!$C$1:$C$2</c:f>
              <c:numCache>
                <c:formatCode>General</c:formatCode>
                <c:ptCount val="2"/>
                <c:pt idx="0">
                  <c:v>3.03</c:v>
                </c:pt>
                <c:pt idx="1">
                  <c:v>3.03</c:v>
                </c:pt>
              </c:numCache>
            </c:numRef>
          </c:yVal>
          <c:smooth val="1"/>
        </c:ser>
        <c:ser>
          <c:idx val="2"/>
          <c:order val="1"/>
          <c:tx>
            <c:v>Initial emittance: 1 and 0.5 um</c:v>
          </c:tx>
          <c:spPr>
            <a:ln w="57150">
              <a:solidFill>
                <a:srgbClr val="FF0000"/>
              </a:solidFill>
            </a:ln>
          </c:spPr>
          <c:marker>
            <c:spPr>
              <a:solidFill>
                <a:srgbClr val="FF0000"/>
              </a:solidFill>
              <a:ln w="57150">
                <a:solidFill>
                  <a:srgbClr val="FF0000"/>
                </a:solidFill>
              </a:ln>
            </c:spPr>
          </c:marker>
          <c:xVal>
            <c:numRef>
              <c:f>'[JLEIC_no_cooling_plot.xlsx]2'!$E$1:$E$9</c:f>
              <c:numCache>
                <c:formatCode>General</c:formatCode>
                <c:ptCount val="9"/>
                <c:pt idx="0">
                  <c:v>0</c:v>
                </c:pt>
                <c:pt idx="1">
                  <c:v>0.5</c:v>
                </c:pt>
                <c:pt idx="2">
                  <c:v>1</c:v>
                </c:pt>
                <c:pt idx="3">
                  <c:v>1.5</c:v>
                </c:pt>
                <c:pt idx="4">
                  <c:v>2</c:v>
                </c:pt>
                <c:pt idx="5">
                  <c:v>2.5</c:v>
                </c:pt>
                <c:pt idx="6">
                  <c:v>3</c:v>
                </c:pt>
                <c:pt idx="7">
                  <c:v>3.5</c:v>
                </c:pt>
                <c:pt idx="8">
                  <c:v>4</c:v>
                </c:pt>
              </c:numCache>
            </c:numRef>
          </c:xVal>
          <c:yVal>
            <c:numRef>
              <c:f>'[JLEIC_no_cooling_plot.xlsx]2'!$F$1:$F$9</c:f>
              <c:numCache>
                <c:formatCode>General</c:formatCode>
                <c:ptCount val="9"/>
                <c:pt idx="0">
                  <c:v>4.5999999999999996</c:v>
                </c:pt>
                <c:pt idx="1">
                  <c:v>3.07</c:v>
                </c:pt>
                <c:pt idx="2">
                  <c:v>2.27</c:v>
                </c:pt>
                <c:pt idx="3">
                  <c:v>1.87</c:v>
                </c:pt>
                <c:pt idx="4">
                  <c:v>1.63</c:v>
                </c:pt>
                <c:pt idx="5">
                  <c:v>1.47</c:v>
                </c:pt>
                <c:pt idx="6">
                  <c:v>1.34</c:v>
                </c:pt>
                <c:pt idx="7">
                  <c:v>1.24</c:v>
                </c:pt>
                <c:pt idx="8">
                  <c:v>1.1599999999999999</c:v>
                </c:pt>
              </c:numCache>
            </c:numRef>
          </c:yVal>
          <c:smooth val="1"/>
        </c:ser>
        <c:dLbls>
          <c:showLegendKey val="0"/>
          <c:showVal val="0"/>
          <c:showCatName val="0"/>
          <c:showSerName val="0"/>
          <c:showPercent val="0"/>
          <c:showBubbleSize val="0"/>
        </c:dLbls>
        <c:axId val="84519168"/>
        <c:axId val="84529536"/>
      </c:scatterChart>
      <c:valAx>
        <c:axId val="84519168"/>
        <c:scaling>
          <c:orientation val="minMax"/>
          <c:max val="4"/>
          <c:min val="0"/>
        </c:scaling>
        <c:delete val="0"/>
        <c:axPos val="b"/>
        <c:numFmt formatCode="General" sourceLinked="1"/>
        <c:majorTickMark val="out"/>
        <c:minorTickMark val="none"/>
        <c:tickLblPos val="nextTo"/>
        <c:txPr>
          <a:bodyPr rot="0" vert="horz"/>
          <a:lstStyle/>
          <a:p>
            <a:pPr>
              <a:defRPr sz="2400"/>
            </a:pPr>
            <a:endParaRPr lang="en-US"/>
          </a:p>
        </c:txPr>
        <c:crossAx val="84529536"/>
        <c:crosses val="autoZero"/>
        <c:crossBetween val="midCat"/>
        <c:majorUnit val="0.5"/>
      </c:valAx>
      <c:valAx>
        <c:axId val="84529536"/>
        <c:scaling>
          <c:orientation val="minMax"/>
          <c:max val="5"/>
          <c:min val="0"/>
        </c:scaling>
        <c:delete val="0"/>
        <c:axPos val="l"/>
        <c:majorGridlines/>
        <c:numFmt formatCode="General" sourceLinked="1"/>
        <c:majorTickMark val="out"/>
        <c:minorTickMark val="none"/>
        <c:tickLblPos val="nextTo"/>
        <c:txPr>
          <a:bodyPr/>
          <a:lstStyle/>
          <a:p>
            <a:pPr>
              <a:defRPr sz="2400"/>
            </a:pPr>
            <a:endParaRPr lang="en-US"/>
          </a:p>
        </c:txPr>
        <c:crossAx val="84519168"/>
        <c:crosses val="autoZero"/>
        <c:crossBetween val="midCat"/>
      </c:valAx>
    </c:plotArea>
    <c:legend>
      <c:legendPos val="r"/>
      <c:layout>
        <c:manualLayout>
          <c:xMode val="edge"/>
          <c:yMode val="edge"/>
          <c:x val="0.43654984888252607"/>
          <c:y val="1.8105992922901701E-2"/>
          <c:w val="0.4909438479590969"/>
          <c:h val="0.18153380929856838"/>
        </c:manualLayout>
      </c:layout>
      <c:overlay val="0"/>
      <c:txPr>
        <a:bodyPr/>
        <a:lstStyle/>
        <a:p>
          <a:pPr>
            <a:defRPr sz="2400"/>
          </a:pPr>
          <a:endParaRPr lang="en-US"/>
        </a:p>
      </c:txPr>
    </c:legend>
    <c:plotVisOnly val="1"/>
    <c:dispBlanksAs val="gap"/>
    <c:showDLblsOverMax val="0"/>
  </c:chart>
  <c:txPr>
    <a:bodyPr/>
    <a:lstStyle/>
    <a:p>
      <a:pPr>
        <a:defRPr sz="16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29889684842026"/>
          <c:y val="3.6052335311433946E-2"/>
          <c:w val="0.83644067796610155"/>
          <c:h val="0.7932978791330717"/>
        </c:manualLayout>
      </c:layout>
      <c:scatterChart>
        <c:scatterStyle val="smoothMarker"/>
        <c:varyColors val="0"/>
        <c:ser>
          <c:idx val="0"/>
          <c:order val="0"/>
          <c:tx>
            <c:v>Present Baseline design</c:v>
          </c:tx>
          <c:spPr>
            <a:ln w="57150">
              <a:solidFill>
                <a:srgbClr val="00B050"/>
              </a:solidFill>
            </a:ln>
          </c:spPr>
          <c:marker>
            <c:spPr>
              <a:solidFill>
                <a:srgbClr val="00B050"/>
              </a:solidFill>
              <a:ln w="57150">
                <a:solidFill>
                  <a:srgbClr val="00B050"/>
                </a:solidFill>
              </a:ln>
            </c:spPr>
          </c:marker>
          <c:xVal>
            <c:numRef>
              <c:f>'[JLEIC_no_cooling_plot.xlsx]3'!$A$1:$A$2</c:f>
              <c:numCache>
                <c:formatCode>General</c:formatCode>
                <c:ptCount val="2"/>
                <c:pt idx="0">
                  <c:v>0</c:v>
                </c:pt>
                <c:pt idx="1">
                  <c:v>4</c:v>
                </c:pt>
              </c:numCache>
            </c:numRef>
          </c:xVal>
          <c:yVal>
            <c:numRef>
              <c:f>'[JLEIC_no_cooling_plot.xlsx]3'!$C$1:$C$2</c:f>
              <c:numCache>
                <c:formatCode>General</c:formatCode>
                <c:ptCount val="2"/>
                <c:pt idx="0">
                  <c:v>2.76</c:v>
                </c:pt>
                <c:pt idx="1">
                  <c:v>2.76</c:v>
                </c:pt>
              </c:numCache>
            </c:numRef>
          </c:yVal>
          <c:smooth val="1"/>
        </c:ser>
        <c:ser>
          <c:idx val="2"/>
          <c:order val="1"/>
          <c:tx>
            <c:v>Initial emittance: 1 and 0.5 um</c:v>
          </c:tx>
          <c:spPr>
            <a:ln w="57150">
              <a:solidFill>
                <a:srgbClr val="FF0000"/>
              </a:solidFill>
            </a:ln>
          </c:spPr>
          <c:marker>
            <c:spPr>
              <a:solidFill>
                <a:srgbClr val="FF0000"/>
              </a:solidFill>
              <a:ln w="57150">
                <a:solidFill>
                  <a:srgbClr val="FF0000"/>
                </a:solidFill>
              </a:ln>
            </c:spPr>
          </c:marker>
          <c:xVal>
            <c:numRef>
              <c:f>'[JLEIC_no_cooling_plot.xlsx]3'!$E$1:$E$9</c:f>
              <c:numCache>
                <c:formatCode>General</c:formatCode>
                <c:ptCount val="9"/>
                <c:pt idx="0">
                  <c:v>0.5</c:v>
                </c:pt>
                <c:pt idx="1">
                  <c:v>1</c:v>
                </c:pt>
                <c:pt idx="2">
                  <c:v>1.5</c:v>
                </c:pt>
                <c:pt idx="3">
                  <c:v>2</c:v>
                </c:pt>
                <c:pt idx="4">
                  <c:v>2.5</c:v>
                </c:pt>
                <c:pt idx="5">
                  <c:v>3</c:v>
                </c:pt>
                <c:pt idx="6">
                  <c:v>3.5</c:v>
                </c:pt>
                <c:pt idx="7">
                  <c:v>4</c:v>
                </c:pt>
              </c:numCache>
            </c:numRef>
          </c:xVal>
          <c:yVal>
            <c:numRef>
              <c:f>'[JLEIC_no_cooling_plot.xlsx]3'!$F$1:$F$9</c:f>
              <c:numCache>
                <c:formatCode>General</c:formatCode>
                <c:ptCount val="9"/>
                <c:pt idx="0">
                  <c:v>1.92</c:v>
                </c:pt>
                <c:pt idx="1">
                  <c:v>2.17</c:v>
                </c:pt>
                <c:pt idx="2">
                  <c:v>2.14</c:v>
                </c:pt>
                <c:pt idx="3">
                  <c:v>2.0699999999999998</c:v>
                </c:pt>
                <c:pt idx="4">
                  <c:v>1.98</c:v>
                </c:pt>
                <c:pt idx="5">
                  <c:v>1.9</c:v>
                </c:pt>
                <c:pt idx="6">
                  <c:v>1.82</c:v>
                </c:pt>
                <c:pt idx="7">
                  <c:v>1.75</c:v>
                </c:pt>
              </c:numCache>
            </c:numRef>
          </c:yVal>
          <c:smooth val="1"/>
        </c:ser>
        <c:dLbls>
          <c:showLegendKey val="0"/>
          <c:showVal val="0"/>
          <c:showCatName val="0"/>
          <c:showSerName val="0"/>
          <c:showPercent val="0"/>
          <c:showBubbleSize val="0"/>
        </c:dLbls>
        <c:axId val="85536768"/>
        <c:axId val="85538688"/>
      </c:scatterChart>
      <c:valAx>
        <c:axId val="85536768"/>
        <c:scaling>
          <c:orientation val="minMax"/>
          <c:max val="4"/>
          <c:min val="0"/>
        </c:scaling>
        <c:delete val="0"/>
        <c:axPos val="b"/>
        <c:numFmt formatCode="General" sourceLinked="1"/>
        <c:majorTickMark val="out"/>
        <c:minorTickMark val="none"/>
        <c:tickLblPos val="nextTo"/>
        <c:txPr>
          <a:bodyPr rot="0" vert="horz"/>
          <a:lstStyle/>
          <a:p>
            <a:pPr>
              <a:defRPr sz="2400"/>
            </a:pPr>
            <a:endParaRPr lang="en-US"/>
          </a:p>
        </c:txPr>
        <c:crossAx val="85538688"/>
        <c:crosses val="autoZero"/>
        <c:crossBetween val="midCat"/>
        <c:majorUnit val="0.5"/>
      </c:valAx>
      <c:valAx>
        <c:axId val="85538688"/>
        <c:scaling>
          <c:orientation val="minMax"/>
          <c:max val="3.5"/>
          <c:min val="1.5"/>
        </c:scaling>
        <c:delete val="0"/>
        <c:axPos val="l"/>
        <c:majorGridlines/>
        <c:numFmt formatCode="General" sourceLinked="1"/>
        <c:majorTickMark val="out"/>
        <c:minorTickMark val="none"/>
        <c:tickLblPos val="nextTo"/>
        <c:txPr>
          <a:bodyPr/>
          <a:lstStyle/>
          <a:p>
            <a:pPr>
              <a:defRPr sz="2400"/>
            </a:pPr>
            <a:endParaRPr lang="en-US"/>
          </a:p>
        </c:txPr>
        <c:crossAx val="85536768"/>
        <c:crosses val="autoZero"/>
        <c:crossBetween val="midCat"/>
        <c:majorUnit val="0.5"/>
      </c:valAx>
    </c:plotArea>
    <c:legend>
      <c:legendPos val="r"/>
      <c:layout>
        <c:manualLayout>
          <c:xMode val="edge"/>
          <c:yMode val="edge"/>
          <c:x val="0.14005861881345666"/>
          <c:y val="6.7427237225685721E-2"/>
          <c:w val="0.50964284614358013"/>
          <c:h val="0.15335365132359294"/>
        </c:manualLayout>
      </c:layout>
      <c:overlay val="0"/>
      <c:txPr>
        <a:bodyPr/>
        <a:lstStyle/>
        <a:p>
          <a:pPr>
            <a:defRPr sz="2400"/>
          </a:pPr>
          <a:endParaRPr lang="en-US"/>
        </a:p>
      </c:txPr>
    </c:legend>
    <c:plotVisOnly val="1"/>
    <c:dispBlanksAs val="gap"/>
    <c:showDLblsOverMax val="0"/>
  </c:chart>
  <c:txPr>
    <a:bodyPr/>
    <a:lstStyle/>
    <a:p>
      <a:pPr>
        <a:defRPr sz="16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47961371240809"/>
          <c:y val="3.2457722445711233E-2"/>
          <c:w val="0.8663944821782773"/>
          <c:h val="0.79229452250672061"/>
        </c:manualLayout>
      </c:layout>
      <c:scatterChart>
        <c:scatterStyle val="smoothMarker"/>
        <c:varyColors val="0"/>
        <c:ser>
          <c:idx val="0"/>
          <c:order val="0"/>
          <c:tx>
            <c:v>Present Baseline design</c:v>
          </c:tx>
          <c:spPr>
            <a:ln w="57150">
              <a:solidFill>
                <a:srgbClr val="0000FF"/>
              </a:solidFill>
            </a:ln>
          </c:spPr>
          <c:marker>
            <c:spPr>
              <a:solidFill>
                <a:srgbClr val="0000FF"/>
              </a:solidFill>
              <a:ln w="57150">
                <a:solidFill>
                  <a:srgbClr val="0000FF"/>
                </a:solidFill>
              </a:ln>
            </c:spPr>
          </c:marker>
          <c:xVal>
            <c:numRef>
              <c:f>'[JLEIC_no_cooling_plot.xlsx]2'!$A$1:$A$2</c:f>
              <c:numCache>
                <c:formatCode>General</c:formatCode>
                <c:ptCount val="2"/>
                <c:pt idx="0">
                  <c:v>0</c:v>
                </c:pt>
                <c:pt idx="1">
                  <c:v>240</c:v>
                </c:pt>
              </c:numCache>
            </c:numRef>
          </c:xVal>
          <c:yVal>
            <c:numRef>
              <c:f>'[JLEIC_no_cooling_plot.xlsx]2'!$C$1:$C$2</c:f>
              <c:numCache>
                <c:formatCode>General</c:formatCode>
                <c:ptCount val="2"/>
                <c:pt idx="0">
                  <c:v>3.03</c:v>
                </c:pt>
                <c:pt idx="1">
                  <c:v>3.03</c:v>
                </c:pt>
              </c:numCache>
            </c:numRef>
          </c:yVal>
          <c:smooth val="1"/>
        </c:ser>
        <c:ser>
          <c:idx val="2"/>
          <c:order val="1"/>
          <c:tx>
            <c:v>Ultimate design</c:v>
          </c:tx>
          <c:spPr>
            <a:ln w="57150">
              <a:solidFill>
                <a:srgbClr val="00B050"/>
              </a:solidFill>
            </a:ln>
          </c:spPr>
          <c:marker>
            <c:spPr>
              <a:solidFill>
                <a:srgbClr val="00B050"/>
              </a:solidFill>
              <a:ln w="57150">
                <a:solidFill>
                  <a:srgbClr val="00B050"/>
                </a:solidFill>
              </a:ln>
            </c:spPr>
          </c:marker>
          <c:xVal>
            <c:numRef>
              <c:f>'[JLEIC_no_cooling_plot.xlsx]2'!$A$1:$A$2</c:f>
              <c:numCache>
                <c:formatCode>General</c:formatCode>
                <c:ptCount val="2"/>
                <c:pt idx="0">
                  <c:v>0</c:v>
                </c:pt>
                <c:pt idx="1">
                  <c:v>240</c:v>
                </c:pt>
              </c:numCache>
            </c:numRef>
          </c:xVal>
          <c:yVal>
            <c:numRef>
              <c:f>'[JLEIC_no_cooling_plot.xlsx]2'!$B$1:$B$2</c:f>
              <c:numCache>
                <c:formatCode>General</c:formatCode>
                <c:ptCount val="2"/>
                <c:pt idx="0">
                  <c:v>8.81</c:v>
                </c:pt>
                <c:pt idx="1">
                  <c:v>8.81</c:v>
                </c:pt>
              </c:numCache>
            </c:numRef>
          </c:yVal>
          <c:smooth val="1"/>
        </c:ser>
        <c:ser>
          <c:idx val="1"/>
          <c:order val="2"/>
          <c:tx>
            <c:v>"Initial emittance: 0.5 and 0.25 um</c:v>
          </c:tx>
          <c:spPr>
            <a:ln w="57150">
              <a:solidFill>
                <a:srgbClr val="FF0000"/>
              </a:solidFill>
            </a:ln>
          </c:spPr>
          <c:marker>
            <c:spPr>
              <a:solidFill>
                <a:srgbClr val="FF0000"/>
              </a:solidFill>
              <a:ln w="57150">
                <a:solidFill>
                  <a:srgbClr val="FF0000"/>
                </a:solidFill>
              </a:ln>
            </c:spPr>
          </c:marker>
          <c:xVal>
            <c:numRef>
              <c:f>'[JLEIC_no_cooling_plot.xlsx]2'!$E$1:$E$9</c:f>
              <c:numCache>
                <c:formatCode>General</c:formatCode>
                <c:ptCount val="9"/>
                <c:pt idx="0">
                  <c:v>0</c:v>
                </c:pt>
                <c:pt idx="1">
                  <c:v>0.5</c:v>
                </c:pt>
                <c:pt idx="2">
                  <c:v>1</c:v>
                </c:pt>
                <c:pt idx="3">
                  <c:v>1.5</c:v>
                </c:pt>
                <c:pt idx="4">
                  <c:v>2</c:v>
                </c:pt>
                <c:pt idx="5">
                  <c:v>2.5</c:v>
                </c:pt>
                <c:pt idx="6">
                  <c:v>3</c:v>
                </c:pt>
                <c:pt idx="7">
                  <c:v>3.5</c:v>
                </c:pt>
                <c:pt idx="8">
                  <c:v>4</c:v>
                </c:pt>
              </c:numCache>
            </c:numRef>
          </c:xVal>
          <c:yVal>
            <c:numRef>
              <c:f>'[JLEIC_no_cooling_plot.xlsx]2'!$G$1:$G$9</c:f>
              <c:numCache>
                <c:formatCode>General</c:formatCode>
                <c:ptCount val="9"/>
                <c:pt idx="0">
                  <c:v>8.3800000000000008</c:v>
                </c:pt>
                <c:pt idx="1">
                  <c:v>3.99</c:v>
                </c:pt>
                <c:pt idx="2">
                  <c:v>2.76</c:v>
                </c:pt>
                <c:pt idx="3">
                  <c:v>2.21</c:v>
                </c:pt>
                <c:pt idx="4">
                  <c:v>1.91</c:v>
                </c:pt>
                <c:pt idx="5">
                  <c:v>1.7</c:v>
                </c:pt>
                <c:pt idx="6">
                  <c:v>1.54</c:v>
                </c:pt>
                <c:pt idx="7">
                  <c:v>1.43</c:v>
                </c:pt>
                <c:pt idx="8">
                  <c:v>1.33</c:v>
                </c:pt>
              </c:numCache>
            </c:numRef>
          </c:yVal>
          <c:smooth val="1"/>
        </c:ser>
        <c:dLbls>
          <c:showLegendKey val="0"/>
          <c:showVal val="0"/>
          <c:showCatName val="0"/>
          <c:showSerName val="0"/>
          <c:showPercent val="0"/>
          <c:showBubbleSize val="0"/>
        </c:dLbls>
        <c:axId val="85744256"/>
        <c:axId val="85759104"/>
      </c:scatterChart>
      <c:valAx>
        <c:axId val="85744256"/>
        <c:scaling>
          <c:orientation val="minMax"/>
          <c:max val="4"/>
          <c:min val="0"/>
        </c:scaling>
        <c:delete val="0"/>
        <c:axPos val="b"/>
        <c:numFmt formatCode="General" sourceLinked="1"/>
        <c:majorTickMark val="out"/>
        <c:minorTickMark val="none"/>
        <c:tickLblPos val="nextTo"/>
        <c:txPr>
          <a:bodyPr rot="0" vert="horz"/>
          <a:lstStyle/>
          <a:p>
            <a:pPr>
              <a:defRPr/>
            </a:pPr>
            <a:endParaRPr lang="en-US"/>
          </a:p>
        </c:txPr>
        <c:crossAx val="85759104"/>
        <c:crosses val="autoZero"/>
        <c:crossBetween val="midCat"/>
        <c:majorUnit val="0.5"/>
      </c:valAx>
      <c:valAx>
        <c:axId val="85759104"/>
        <c:scaling>
          <c:orientation val="minMax"/>
          <c:max val="10"/>
          <c:min val="0"/>
        </c:scaling>
        <c:delete val="0"/>
        <c:axPos val="l"/>
        <c:majorGridlines/>
        <c:numFmt formatCode="General" sourceLinked="1"/>
        <c:majorTickMark val="out"/>
        <c:minorTickMark val="none"/>
        <c:tickLblPos val="nextTo"/>
        <c:crossAx val="85744256"/>
        <c:crosses val="autoZero"/>
        <c:crossBetween val="midCat"/>
      </c:valAx>
    </c:plotArea>
    <c:legend>
      <c:legendPos val="r"/>
      <c:layout>
        <c:manualLayout>
          <c:xMode val="edge"/>
          <c:yMode val="edge"/>
          <c:x val="0.44257989220813049"/>
          <c:y val="0.18339264130680855"/>
          <c:w val="0.53048195788503538"/>
          <c:h val="0.21954054665910452"/>
        </c:manualLayout>
      </c:layout>
      <c:overlay val="0"/>
      <c:txPr>
        <a:bodyPr/>
        <a:lstStyle/>
        <a:p>
          <a:pPr>
            <a:defRPr sz="2000"/>
          </a:pPr>
          <a:endParaRPr lang="en-US"/>
        </a:p>
      </c:txPr>
    </c:legend>
    <c:plotVisOnly val="1"/>
    <c:dispBlanksAs val="gap"/>
    <c:showDLblsOverMax val="0"/>
  </c:chart>
  <c:txPr>
    <a:bodyPr/>
    <a:lstStyle/>
    <a:p>
      <a:pPr>
        <a:defRPr sz="2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9263616381393"/>
          <c:y val="3.3805753214948504E-2"/>
          <c:w val="0.80817956701766291"/>
          <c:h val="0.73313709935899207"/>
        </c:manualLayout>
      </c:layout>
      <c:scatterChart>
        <c:scatterStyle val="smoothMarker"/>
        <c:varyColors val="0"/>
        <c:ser>
          <c:idx val="0"/>
          <c:order val="0"/>
          <c:tx>
            <c:v>Present Baseline design</c:v>
          </c:tx>
          <c:spPr>
            <a:ln w="57150">
              <a:solidFill>
                <a:srgbClr val="00B050"/>
              </a:solidFill>
            </a:ln>
          </c:spPr>
          <c:marker>
            <c:spPr>
              <a:solidFill>
                <a:srgbClr val="00B050"/>
              </a:solidFill>
              <a:ln w="57150">
                <a:solidFill>
                  <a:srgbClr val="00B050"/>
                </a:solidFill>
              </a:ln>
            </c:spPr>
          </c:marker>
          <c:xVal>
            <c:numRef>
              <c:f>'[JLEIC_no_cooling_plot.xlsx]3'!$A$1:$A$2</c:f>
              <c:numCache>
                <c:formatCode>General</c:formatCode>
                <c:ptCount val="2"/>
                <c:pt idx="0">
                  <c:v>0</c:v>
                </c:pt>
                <c:pt idx="1">
                  <c:v>4</c:v>
                </c:pt>
              </c:numCache>
            </c:numRef>
          </c:xVal>
          <c:yVal>
            <c:numRef>
              <c:f>'[JLEIC_no_cooling_plot.xlsx]3'!$C$1:$C$2</c:f>
              <c:numCache>
                <c:formatCode>General</c:formatCode>
                <c:ptCount val="2"/>
                <c:pt idx="0">
                  <c:v>2.76</c:v>
                </c:pt>
                <c:pt idx="1">
                  <c:v>2.76</c:v>
                </c:pt>
              </c:numCache>
            </c:numRef>
          </c:yVal>
          <c:smooth val="1"/>
        </c:ser>
        <c:ser>
          <c:idx val="1"/>
          <c:order val="1"/>
          <c:tx>
            <c:v>Initial emittance: 1 and 0.5 um</c:v>
          </c:tx>
          <c:spPr>
            <a:ln w="57150">
              <a:solidFill>
                <a:srgbClr val="0000FF"/>
              </a:solidFill>
            </a:ln>
          </c:spPr>
          <c:marker>
            <c:spPr>
              <a:solidFill>
                <a:srgbClr val="0000FF"/>
              </a:solidFill>
              <a:ln w="57150">
                <a:solidFill>
                  <a:srgbClr val="0000FF"/>
                </a:solidFill>
              </a:ln>
            </c:spPr>
          </c:marker>
          <c:xVal>
            <c:numRef>
              <c:f>'[JLEIC_no_cooling_plot.xlsx]3'!$E$1:$E$8</c:f>
              <c:numCache>
                <c:formatCode>General</c:formatCode>
                <c:ptCount val="8"/>
                <c:pt idx="0">
                  <c:v>0.5</c:v>
                </c:pt>
                <c:pt idx="1">
                  <c:v>1</c:v>
                </c:pt>
                <c:pt idx="2">
                  <c:v>1.5</c:v>
                </c:pt>
                <c:pt idx="3">
                  <c:v>2</c:v>
                </c:pt>
                <c:pt idx="4">
                  <c:v>2.5</c:v>
                </c:pt>
                <c:pt idx="5">
                  <c:v>3</c:v>
                </c:pt>
                <c:pt idx="6">
                  <c:v>3.5</c:v>
                </c:pt>
                <c:pt idx="7">
                  <c:v>4</c:v>
                </c:pt>
              </c:numCache>
            </c:numRef>
          </c:xVal>
          <c:yVal>
            <c:numRef>
              <c:f>'[JLEIC_no_cooling_plot.xlsx]3'!$F$1:$F$8</c:f>
              <c:numCache>
                <c:formatCode>General</c:formatCode>
                <c:ptCount val="8"/>
                <c:pt idx="0">
                  <c:v>1.92</c:v>
                </c:pt>
                <c:pt idx="1">
                  <c:v>2.17</c:v>
                </c:pt>
                <c:pt idx="2">
                  <c:v>2.14</c:v>
                </c:pt>
                <c:pt idx="3">
                  <c:v>2.0699999999999998</c:v>
                </c:pt>
                <c:pt idx="4">
                  <c:v>1.98</c:v>
                </c:pt>
                <c:pt idx="5">
                  <c:v>1.9</c:v>
                </c:pt>
                <c:pt idx="6">
                  <c:v>1.82</c:v>
                </c:pt>
                <c:pt idx="7">
                  <c:v>1.75</c:v>
                </c:pt>
              </c:numCache>
            </c:numRef>
          </c:yVal>
          <c:smooth val="1"/>
        </c:ser>
        <c:ser>
          <c:idx val="2"/>
          <c:order val="2"/>
          <c:tx>
            <c:v>Initialemittance: 0.5 and 0.25 um</c:v>
          </c:tx>
          <c:spPr>
            <a:ln w="57150">
              <a:solidFill>
                <a:srgbClr val="FF0000"/>
              </a:solidFill>
            </a:ln>
          </c:spPr>
          <c:marker>
            <c:spPr>
              <a:solidFill>
                <a:srgbClr val="FF0000"/>
              </a:solidFill>
              <a:ln w="57150">
                <a:solidFill>
                  <a:srgbClr val="FF0000"/>
                </a:solidFill>
              </a:ln>
            </c:spPr>
          </c:marker>
          <c:xVal>
            <c:numRef>
              <c:f>'[JLEIC_no_cooling_plot.xlsx]3'!$E$1:$E$8</c:f>
              <c:numCache>
                <c:formatCode>General</c:formatCode>
                <c:ptCount val="8"/>
                <c:pt idx="0">
                  <c:v>0.5</c:v>
                </c:pt>
                <c:pt idx="1">
                  <c:v>1</c:v>
                </c:pt>
                <c:pt idx="2">
                  <c:v>1.5</c:v>
                </c:pt>
                <c:pt idx="3">
                  <c:v>2</c:v>
                </c:pt>
                <c:pt idx="4">
                  <c:v>2.5</c:v>
                </c:pt>
                <c:pt idx="5">
                  <c:v>3</c:v>
                </c:pt>
                <c:pt idx="6">
                  <c:v>3.5</c:v>
                </c:pt>
                <c:pt idx="7">
                  <c:v>4</c:v>
                </c:pt>
              </c:numCache>
            </c:numRef>
          </c:xVal>
          <c:yVal>
            <c:numRef>
              <c:f>'[JLEIC_no_cooling_plot.xlsx]3'!$G$1:$G$8</c:f>
              <c:numCache>
                <c:formatCode>General</c:formatCode>
                <c:ptCount val="8"/>
                <c:pt idx="0">
                  <c:v>3.09</c:v>
                </c:pt>
                <c:pt idx="1">
                  <c:v>3.19</c:v>
                </c:pt>
                <c:pt idx="2">
                  <c:v>3.01</c:v>
                </c:pt>
                <c:pt idx="3">
                  <c:v>2.82</c:v>
                </c:pt>
                <c:pt idx="4">
                  <c:v>2.65</c:v>
                </c:pt>
                <c:pt idx="5">
                  <c:v>2.5</c:v>
                </c:pt>
                <c:pt idx="6">
                  <c:v>2.38</c:v>
                </c:pt>
                <c:pt idx="7">
                  <c:v>2.27</c:v>
                </c:pt>
              </c:numCache>
            </c:numRef>
          </c:yVal>
          <c:smooth val="1"/>
        </c:ser>
        <c:dLbls>
          <c:showLegendKey val="0"/>
          <c:showVal val="0"/>
          <c:showCatName val="0"/>
          <c:showSerName val="0"/>
          <c:showPercent val="0"/>
          <c:showBubbleSize val="0"/>
        </c:dLbls>
        <c:axId val="86103168"/>
        <c:axId val="86105472"/>
      </c:scatterChart>
      <c:valAx>
        <c:axId val="86103168"/>
        <c:scaling>
          <c:orientation val="minMax"/>
          <c:max val="4"/>
          <c:min val="0"/>
        </c:scaling>
        <c:delete val="0"/>
        <c:axPos val="b"/>
        <c:numFmt formatCode="General" sourceLinked="1"/>
        <c:majorTickMark val="out"/>
        <c:minorTickMark val="none"/>
        <c:tickLblPos val="nextTo"/>
        <c:txPr>
          <a:bodyPr rot="0" vert="horz"/>
          <a:lstStyle/>
          <a:p>
            <a:pPr>
              <a:defRPr sz="2400"/>
            </a:pPr>
            <a:endParaRPr lang="en-US"/>
          </a:p>
        </c:txPr>
        <c:crossAx val="86105472"/>
        <c:crosses val="autoZero"/>
        <c:crossBetween val="midCat"/>
        <c:majorUnit val="0.5"/>
      </c:valAx>
      <c:valAx>
        <c:axId val="86105472"/>
        <c:scaling>
          <c:orientation val="minMax"/>
          <c:max val="3.5"/>
          <c:min val="1.5"/>
        </c:scaling>
        <c:delete val="0"/>
        <c:axPos val="l"/>
        <c:majorGridlines/>
        <c:numFmt formatCode="General" sourceLinked="1"/>
        <c:majorTickMark val="out"/>
        <c:minorTickMark val="none"/>
        <c:tickLblPos val="nextTo"/>
        <c:txPr>
          <a:bodyPr/>
          <a:lstStyle/>
          <a:p>
            <a:pPr>
              <a:defRPr sz="2400"/>
            </a:pPr>
            <a:endParaRPr lang="en-US"/>
          </a:p>
        </c:txPr>
        <c:crossAx val="86103168"/>
        <c:crosses val="autoZero"/>
        <c:crossBetween val="midCat"/>
        <c:majorUnit val="0.5"/>
      </c:valAx>
    </c:plotArea>
    <c:legend>
      <c:legendPos val="r"/>
      <c:layout>
        <c:manualLayout>
          <c:xMode val="edge"/>
          <c:yMode val="edge"/>
          <c:x val="0.58264836870179726"/>
          <c:y val="5.4734545333756851E-2"/>
          <c:w val="0.4173516312982028"/>
          <c:h val="0.20421983116750012"/>
        </c:manualLayout>
      </c:layout>
      <c:overlay val="0"/>
    </c:legend>
    <c:plotVisOnly val="1"/>
    <c:dispBlanksAs val="gap"/>
    <c:showDLblsOverMax val="0"/>
  </c:chart>
  <c:txPr>
    <a:bodyPr/>
    <a:lstStyle/>
    <a:p>
      <a:pPr>
        <a:defRPr sz="16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76099081364828"/>
          <c:y val="2.2588663279541326E-2"/>
          <c:w val="0.79818364501312333"/>
          <c:h val="0.73037331223684709"/>
        </c:manualLayout>
      </c:layout>
      <c:scatterChart>
        <c:scatterStyle val="smoothMarker"/>
        <c:varyColors val="0"/>
        <c:ser>
          <c:idx val="0"/>
          <c:order val="0"/>
          <c:tx>
            <c:v>Present Baseline design</c:v>
          </c:tx>
          <c:spPr>
            <a:ln w="57150">
              <a:solidFill>
                <a:srgbClr val="00B050"/>
              </a:solidFill>
            </a:ln>
          </c:spPr>
          <c:marker>
            <c:spPr>
              <a:solidFill>
                <a:srgbClr val="00B050"/>
              </a:solidFill>
              <a:ln w="57150">
                <a:solidFill>
                  <a:srgbClr val="00B050"/>
                </a:solidFill>
              </a:ln>
            </c:spPr>
          </c:marker>
          <c:xVal>
            <c:numRef>
              <c:f>'[JLEIC_no_cooling_plot.xlsx]3'!$A$1:$A$2</c:f>
              <c:numCache>
                <c:formatCode>General</c:formatCode>
                <c:ptCount val="2"/>
                <c:pt idx="0">
                  <c:v>0</c:v>
                </c:pt>
                <c:pt idx="1">
                  <c:v>4</c:v>
                </c:pt>
              </c:numCache>
            </c:numRef>
          </c:xVal>
          <c:yVal>
            <c:numRef>
              <c:f>'[JLEIC_no_cooling_plot.xlsx]3'!$C$1:$C$2</c:f>
              <c:numCache>
                <c:formatCode>General</c:formatCode>
                <c:ptCount val="2"/>
                <c:pt idx="0">
                  <c:v>2.76</c:v>
                </c:pt>
                <c:pt idx="1">
                  <c:v>2.76</c:v>
                </c:pt>
              </c:numCache>
            </c:numRef>
          </c:yVal>
          <c:smooth val="1"/>
        </c:ser>
        <c:ser>
          <c:idx val="1"/>
          <c:order val="1"/>
          <c:tx>
            <c:v>Initial emittance: 2 and 2 um</c:v>
          </c:tx>
          <c:spPr>
            <a:ln w="57150">
              <a:solidFill>
                <a:srgbClr val="0000FF"/>
              </a:solidFill>
            </a:ln>
          </c:spPr>
          <c:marker>
            <c:spPr>
              <a:solidFill>
                <a:srgbClr val="0000FF"/>
              </a:solidFill>
              <a:ln w="57150">
                <a:solidFill>
                  <a:srgbClr val="0000FF"/>
                </a:solidFill>
              </a:ln>
            </c:spPr>
          </c:marker>
          <c:xVal>
            <c:numRef>
              <c:f>'[JLEIC_no_cooling_plot.xlsx]3'!$E$1:$E$8</c:f>
              <c:numCache>
                <c:formatCode>General</c:formatCode>
                <c:ptCount val="8"/>
                <c:pt idx="0">
                  <c:v>0.5</c:v>
                </c:pt>
                <c:pt idx="1">
                  <c:v>1</c:v>
                </c:pt>
                <c:pt idx="2">
                  <c:v>1.5</c:v>
                </c:pt>
                <c:pt idx="3">
                  <c:v>2</c:v>
                </c:pt>
                <c:pt idx="4">
                  <c:v>2.5</c:v>
                </c:pt>
                <c:pt idx="5">
                  <c:v>3</c:v>
                </c:pt>
                <c:pt idx="6">
                  <c:v>3.5</c:v>
                </c:pt>
                <c:pt idx="7">
                  <c:v>4</c:v>
                </c:pt>
              </c:numCache>
            </c:numRef>
          </c:xVal>
          <c:yVal>
            <c:numRef>
              <c:f>'[JLEIC_no_cooling_plot.xlsx]3'!$F$1:$F$8</c:f>
              <c:numCache>
                <c:formatCode>General</c:formatCode>
                <c:ptCount val="8"/>
                <c:pt idx="0">
                  <c:v>0.77</c:v>
                </c:pt>
                <c:pt idx="1">
                  <c:v>0.97</c:v>
                </c:pt>
                <c:pt idx="2">
                  <c:v>1.04</c:v>
                </c:pt>
                <c:pt idx="3">
                  <c:v>1.07</c:v>
                </c:pt>
                <c:pt idx="4">
                  <c:v>1.08</c:v>
                </c:pt>
                <c:pt idx="5">
                  <c:v>1.08</c:v>
                </c:pt>
                <c:pt idx="6">
                  <c:v>1.07</c:v>
                </c:pt>
                <c:pt idx="7">
                  <c:v>1.06</c:v>
                </c:pt>
              </c:numCache>
            </c:numRef>
          </c:yVal>
          <c:smooth val="1"/>
        </c:ser>
        <c:ser>
          <c:idx val="2"/>
          <c:order val="2"/>
          <c:tx>
            <c:v>Initialemittance: 1 and 0.5 um</c:v>
          </c:tx>
          <c:spPr>
            <a:ln w="57150">
              <a:solidFill>
                <a:srgbClr val="00B0F0"/>
              </a:solidFill>
            </a:ln>
          </c:spPr>
          <c:marker>
            <c:spPr>
              <a:solidFill>
                <a:srgbClr val="00B0F0"/>
              </a:solidFill>
              <a:ln w="57150">
                <a:solidFill>
                  <a:srgbClr val="00B0F0"/>
                </a:solidFill>
              </a:ln>
            </c:spPr>
          </c:marker>
          <c:xVal>
            <c:numRef>
              <c:f>'[JLEIC_no_cooling_plot.xlsx]3'!$E$1:$E$8</c:f>
              <c:numCache>
                <c:formatCode>General</c:formatCode>
                <c:ptCount val="8"/>
                <c:pt idx="0">
                  <c:v>0.5</c:v>
                </c:pt>
                <c:pt idx="1">
                  <c:v>1</c:v>
                </c:pt>
                <c:pt idx="2">
                  <c:v>1.5</c:v>
                </c:pt>
                <c:pt idx="3">
                  <c:v>2</c:v>
                </c:pt>
                <c:pt idx="4">
                  <c:v>2.5</c:v>
                </c:pt>
                <c:pt idx="5">
                  <c:v>3</c:v>
                </c:pt>
                <c:pt idx="6">
                  <c:v>3.5</c:v>
                </c:pt>
                <c:pt idx="7">
                  <c:v>4</c:v>
                </c:pt>
              </c:numCache>
            </c:numRef>
          </c:xVal>
          <c:yVal>
            <c:numRef>
              <c:f>'[JLEIC_no_cooling_plot.xlsx]3'!$G$1:$G$8</c:f>
              <c:numCache>
                <c:formatCode>General</c:formatCode>
                <c:ptCount val="8"/>
                <c:pt idx="0">
                  <c:v>1.92</c:v>
                </c:pt>
                <c:pt idx="1">
                  <c:v>2.17</c:v>
                </c:pt>
                <c:pt idx="2">
                  <c:v>2.14</c:v>
                </c:pt>
                <c:pt idx="3">
                  <c:v>2.0699999999999998</c:v>
                </c:pt>
                <c:pt idx="4">
                  <c:v>1.98</c:v>
                </c:pt>
                <c:pt idx="5">
                  <c:v>1.9</c:v>
                </c:pt>
                <c:pt idx="6">
                  <c:v>1.82</c:v>
                </c:pt>
                <c:pt idx="7">
                  <c:v>1.75</c:v>
                </c:pt>
              </c:numCache>
            </c:numRef>
          </c:yVal>
          <c:smooth val="1"/>
        </c:ser>
        <c:ser>
          <c:idx val="3"/>
          <c:order val="3"/>
          <c:tx>
            <c:v>Initial emittance: 0.5 and 0.25 um</c:v>
          </c:tx>
          <c:spPr>
            <a:ln w="57150">
              <a:solidFill>
                <a:srgbClr val="FF0000"/>
              </a:solidFill>
            </a:ln>
          </c:spPr>
          <c:marker>
            <c:spPr>
              <a:solidFill>
                <a:srgbClr val="FF0000"/>
              </a:solidFill>
              <a:ln w="57150">
                <a:solidFill>
                  <a:srgbClr val="FF0000"/>
                </a:solidFill>
              </a:ln>
            </c:spPr>
          </c:marker>
          <c:xVal>
            <c:numRef>
              <c:f>'[JLEIC_no_cooling_plot.xlsx]3'!$E$1:$E$8</c:f>
              <c:numCache>
                <c:formatCode>General</c:formatCode>
                <c:ptCount val="8"/>
                <c:pt idx="0">
                  <c:v>0.5</c:v>
                </c:pt>
                <c:pt idx="1">
                  <c:v>1</c:v>
                </c:pt>
                <c:pt idx="2">
                  <c:v>1.5</c:v>
                </c:pt>
                <c:pt idx="3">
                  <c:v>2</c:v>
                </c:pt>
                <c:pt idx="4">
                  <c:v>2.5</c:v>
                </c:pt>
                <c:pt idx="5">
                  <c:v>3</c:v>
                </c:pt>
                <c:pt idx="6">
                  <c:v>3.5</c:v>
                </c:pt>
                <c:pt idx="7">
                  <c:v>4</c:v>
                </c:pt>
              </c:numCache>
            </c:numRef>
          </c:xVal>
          <c:yVal>
            <c:numRef>
              <c:f>'[JLEIC_no_cooling_plot.xlsx]3'!$H$1:$H$8</c:f>
              <c:numCache>
                <c:formatCode>General</c:formatCode>
                <c:ptCount val="8"/>
                <c:pt idx="0">
                  <c:v>3.09</c:v>
                </c:pt>
                <c:pt idx="1">
                  <c:v>3.19</c:v>
                </c:pt>
                <c:pt idx="2">
                  <c:v>3.01</c:v>
                </c:pt>
                <c:pt idx="3">
                  <c:v>2.82</c:v>
                </c:pt>
                <c:pt idx="4">
                  <c:v>2.65</c:v>
                </c:pt>
                <c:pt idx="5">
                  <c:v>2.5</c:v>
                </c:pt>
                <c:pt idx="6">
                  <c:v>2.38</c:v>
                </c:pt>
                <c:pt idx="7">
                  <c:v>2.27</c:v>
                </c:pt>
              </c:numCache>
            </c:numRef>
          </c:yVal>
          <c:smooth val="1"/>
        </c:ser>
        <c:dLbls>
          <c:showLegendKey val="0"/>
          <c:showVal val="0"/>
          <c:showCatName val="0"/>
          <c:showSerName val="0"/>
          <c:showPercent val="0"/>
          <c:showBubbleSize val="0"/>
        </c:dLbls>
        <c:axId val="92888064"/>
        <c:axId val="92951680"/>
      </c:scatterChart>
      <c:valAx>
        <c:axId val="92888064"/>
        <c:scaling>
          <c:orientation val="minMax"/>
          <c:max val="4"/>
          <c:min val="0"/>
        </c:scaling>
        <c:delete val="0"/>
        <c:axPos val="b"/>
        <c:numFmt formatCode="General" sourceLinked="1"/>
        <c:majorTickMark val="out"/>
        <c:minorTickMark val="none"/>
        <c:tickLblPos val="nextTo"/>
        <c:txPr>
          <a:bodyPr rot="0" vert="horz"/>
          <a:lstStyle/>
          <a:p>
            <a:pPr>
              <a:defRPr sz="2400"/>
            </a:pPr>
            <a:endParaRPr lang="en-US"/>
          </a:p>
        </c:txPr>
        <c:crossAx val="92951680"/>
        <c:crosses val="autoZero"/>
        <c:crossBetween val="midCat"/>
        <c:majorUnit val="0.5"/>
      </c:valAx>
      <c:valAx>
        <c:axId val="92951680"/>
        <c:scaling>
          <c:orientation val="minMax"/>
          <c:max val="4"/>
          <c:min val="0"/>
        </c:scaling>
        <c:delete val="0"/>
        <c:axPos val="l"/>
        <c:majorGridlines/>
        <c:numFmt formatCode="General" sourceLinked="1"/>
        <c:majorTickMark val="out"/>
        <c:minorTickMark val="none"/>
        <c:tickLblPos val="nextTo"/>
        <c:txPr>
          <a:bodyPr/>
          <a:lstStyle/>
          <a:p>
            <a:pPr>
              <a:defRPr sz="2400"/>
            </a:pPr>
            <a:endParaRPr lang="en-US"/>
          </a:p>
        </c:txPr>
        <c:crossAx val="92888064"/>
        <c:crosses val="autoZero"/>
        <c:crossBetween val="midCat"/>
        <c:majorUnit val="0.5"/>
      </c:valAx>
    </c:plotArea>
    <c:legend>
      <c:legendPos val="r"/>
      <c:layout>
        <c:manualLayout>
          <c:xMode val="edge"/>
          <c:yMode val="edge"/>
          <c:x val="0.59572127214566928"/>
          <c:y val="1.7743136120122543E-2"/>
          <c:w val="0.40274657983676698"/>
          <c:h val="0.2163835770192899"/>
        </c:manualLayout>
      </c:layout>
      <c:overlay val="0"/>
    </c:legend>
    <c:plotVisOnly val="1"/>
    <c:dispBlanksAs val="gap"/>
    <c:showDLblsOverMax val="0"/>
  </c:chart>
  <c:txPr>
    <a:bodyPr/>
    <a:lstStyle/>
    <a:p>
      <a:pPr>
        <a:defRPr sz="16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35887004910225"/>
          <c:y val="3.4736567855488655E-2"/>
          <c:w val="0.83516918866534007"/>
          <c:h val="0.7623075883896866"/>
        </c:manualLayout>
      </c:layout>
      <c:scatterChart>
        <c:scatterStyle val="lineMarker"/>
        <c:varyColors val="0"/>
        <c:ser>
          <c:idx val="0"/>
          <c:order val="0"/>
          <c:tx>
            <c:v>Strong Cooling</c:v>
          </c:tx>
          <c:spPr>
            <a:ln w="57150">
              <a:solidFill>
                <a:srgbClr val="FF0000"/>
              </a:solidFill>
            </a:ln>
          </c:spPr>
          <c:marker>
            <c:spPr>
              <a:solidFill>
                <a:srgbClr val="FF0000"/>
              </a:solidFill>
              <a:ln w="57150">
                <a:solidFill>
                  <a:srgbClr val="FF0000"/>
                </a:solidFill>
              </a:ln>
            </c:spPr>
          </c:marker>
          <c:xVal>
            <c:numRef>
              <c:f>'[JLEIC_no_cooling_plot.xlsx]1'!$A$1:$A$10</c:f>
              <c:numCache>
                <c:formatCode>General</c:formatCode>
                <c:ptCount val="10"/>
                <c:pt idx="0">
                  <c:v>0</c:v>
                </c:pt>
                <c:pt idx="1">
                  <c:v>5</c:v>
                </c:pt>
                <c:pt idx="2">
                  <c:v>5</c:v>
                </c:pt>
                <c:pt idx="3">
                  <c:v>5.5</c:v>
                </c:pt>
                <c:pt idx="4">
                  <c:v>5.5</c:v>
                </c:pt>
                <c:pt idx="5">
                  <c:v>10.5</c:v>
                </c:pt>
                <c:pt idx="6">
                  <c:v>10.5</c:v>
                </c:pt>
                <c:pt idx="7">
                  <c:v>11</c:v>
                </c:pt>
                <c:pt idx="8">
                  <c:v>11</c:v>
                </c:pt>
                <c:pt idx="9">
                  <c:v>16</c:v>
                </c:pt>
              </c:numCache>
            </c:numRef>
          </c:xVal>
          <c:yVal>
            <c:numRef>
              <c:f>'[JLEIC_no_cooling_plot.xlsx]1'!$B$1:$B$10</c:f>
              <c:numCache>
                <c:formatCode>General</c:formatCode>
                <c:ptCount val="10"/>
                <c:pt idx="0">
                  <c:v>8.81</c:v>
                </c:pt>
                <c:pt idx="1">
                  <c:v>8.81</c:v>
                </c:pt>
                <c:pt idx="2">
                  <c:v>0</c:v>
                </c:pt>
                <c:pt idx="3">
                  <c:v>0</c:v>
                </c:pt>
                <c:pt idx="4">
                  <c:v>8.81</c:v>
                </c:pt>
                <c:pt idx="5">
                  <c:v>8.81</c:v>
                </c:pt>
                <c:pt idx="6">
                  <c:v>0</c:v>
                </c:pt>
                <c:pt idx="7">
                  <c:v>0</c:v>
                </c:pt>
                <c:pt idx="8">
                  <c:v>8.81</c:v>
                </c:pt>
                <c:pt idx="9">
                  <c:v>8.81</c:v>
                </c:pt>
              </c:numCache>
            </c:numRef>
          </c:yVal>
          <c:smooth val="0"/>
        </c:ser>
        <c:ser>
          <c:idx val="1"/>
          <c:order val="1"/>
          <c:tx>
            <c:v>Weak Cooling</c:v>
          </c:tx>
          <c:spPr>
            <a:ln w="57150">
              <a:solidFill>
                <a:srgbClr val="00B050"/>
              </a:solidFill>
            </a:ln>
          </c:spPr>
          <c:marker>
            <c:spPr>
              <a:solidFill>
                <a:srgbClr val="00B050"/>
              </a:solidFill>
              <a:ln w="57150">
                <a:solidFill>
                  <a:srgbClr val="00B050"/>
                </a:solidFill>
              </a:ln>
            </c:spPr>
          </c:marker>
          <c:xVal>
            <c:numRef>
              <c:f>'[JLEIC_no_cooling_plot.xlsx]1'!$A$1:$A$10</c:f>
              <c:numCache>
                <c:formatCode>General</c:formatCode>
                <c:ptCount val="10"/>
                <c:pt idx="0">
                  <c:v>0</c:v>
                </c:pt>
                <c:pt idx="1">
                  <c:v>5</c:v>
                </c:pt>
                <c:pt idx="2">
                  <c:v>5</c:v>
                </c:pt>
                <c:pt idx="3">
                  <c:v>5.5</c:v>
                </c:pt>
                <c:pt idx="4">
                  <c:v>5.5</c:v>
                </c:pt>
                <c:pt idx="5">
                  <c:v>10.5</c:v>
                </c:pt>
                <c:pt idx="6">
                  <c:v>10.5</c:v>
                </c:pt>
                <c:pt idx="7">
                  <c:v>11</c:v>
                </c:pt>
                <c:pt idx="8">
                  <c:v>11</c:v>
                </c:pt>
                <c:pt idx="9">
                  <c:v>16</c:v>
                </c:pt>
              </c:numCache>
            </c:numRef>
          </c:xVal>
          <c:yVal>
            <c:numRef>
              <c:f>'[JLEIC_no_cooling_plot.xlsx]1'!$C$1:$C$10</c:f>
              <c:numCache>
                <c:formatCode>General</c:formatCode>
                <c:ptCount val="10"/>
                <c:pt idx="0">
                  <c:v>3.03</c:v>
                </c:pt>
                <c:pt idx="1">
                  <c:v>3.03</c:v>
                </c:pt>
                <c:pt idx="2">
                  <c:v>0</c:v>
                </c:pt>
                <c:pt idx="3">
                  <c:v>0</c:v>
                </c:pt>
                <c:pt idx="4">
                  <c:v>3.03</c:v>
                </c:pt>
                <c:pt idx="5">
                  <c:v>3.03</c:v>
                </c:pt>
                <c:pt idx="6">
                  <c:v>0</c:v>
                </c:pt>
                <c:pt idx="7">
                  <c:v>0</c:v>
                </c:pt>
                <c:pt idx="8">
                  <c:v>3.03</c:v>
                </c:pt>
                <c:pt idx="9">
                  <c:v>3.03</c:v>
                </c:pt>
              </c:numCache>
            </c:numRef>
          </c:yVal>
          <c:smooth val="0"/>
        </c:ser>
        <c:dLbls>
          <c:showLegendKey val="0"/>
          <c:showVal val="0"/>
          <c:showCatName val="0"/>
          <c:showSerName val="0"/>
          <c:showPercent val="0"/>
          <c:showBubbleSize val="0"/>
        </c:dLbls>
        <c:axId val="102975744"/>
        <c:axId val="108601728"/>
      </c:scatterChart>
      <c:valAx>
        <c:axId val="102975744"/>
        <c:scaling>
          <c:orientation val="minMax"/>
          <c:max val="12"/>
          <c:min val="0"/>
        </c:scaling>
        <c:delete val="0"/>
        <c:axPos val="b"/>
        <c:numFmt formatCode="General" sourceLinked="1"/>
        <c:majorTickMark val="out"/>
        <c:minorTickMark val="none"/>
        <c:tickLblPos val="nextTo"/>
        <c:txPr>
          <a:bodyPr rot="0" vert="horz"/>
          <a:lstStyle/>
          <a:p>
            <a:pPr>
              <a:defRPr sz="2400"/>
            </a:pPr>
            <a:endParaRPr lang="en-US"/>
          </a:p>
        </c:txPr>
        <c:crossAx val="108601728"/>
        <c:crosses val="autoZero"/>
        <c:crossBetween val="midCat"/>
        <c:majorUnit val="1"/>
      </c:valAx>
      <c:valAx>
        <c:axId val="108601728"/>
        <c:scaling>
          <c:orientation val="minMax"/>
        </c:scaling>
        <c:delete val="0"/>
        <c:axPos val="l"/>
        <c:majorGridlines/>
        <c:numFmt formatCode="General" sourceLinked="1"/>
        <c:majorTickMark val="out"/>
        <c:minorTickMark val="none"/>
        <c:tickLblPos val="nextTo"/>
        <c:txPr>
          <a:bodyPr/>
          <a:lstStyle/>
          <a:p>
            <a:pPr>
              <a:defRPr sz="2400"/>
            </a:pPr>
            <a:endParaRPr lang="en-US"/>
          </a:p>
        </c:txPr>
        <c:crossAx val="102975744"/>
        <c:crosses val="autoZero"/>
        <c:crossBetween val="midCat"/>
      </c:valAx>
    </c:plotArea>
    <c:legend>
      <c:legendPos val="r"/>
      <c:layout>
        <c:manualLayout>
          <c:xMode val="edge"/>
          <c:yMode val="edge"/>
          <c:x val="0.15251991327171061"/>
          <c:y val="0.63138728538582911"/>
          <c:w val="0.27581384222318267"/>
          <c:h val="0.1475206811832811"/>
        </c:manualLayout>
      </c:layout>
      <c:overlay val="0"/>
      <c:txPr>
        <a:bodyPr/>
        <a:lstStyle/>
        <a:p>
          <a:pPr>
            <a:defRPr sz="2000"/>
          </a:pPr>
          <a:endParaRPr lang="en-US"/>
        </a:p>
      </c:txPr>
    </c:legend>
    <c:plotVisOnly val="1"/>
    <c:dispBlanksAs val="gap"/>
    <c:showDLblsOverMax val="0"/>
  </c:chart>
  <c:txPr>
    <a:bodyPr/>
    <a:lstStyle/>
    <a:p>
      <a:pPr>
        <a:defRPr sz="16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wmf"/><Relationship Id="rId4"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4"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0.31705</cdr:x>
      <cdr:y>0.86091</cdr:y>
    </cdr:from>
    <cdr:to>
      <cdr:x>0.72609</cdr:x>
      <cdr:y>0.9773</cdr:y>
    </cdr:to>
    <cdr:sp macro="" textlink="">
      <cdr:nvSpPr>
        <cdr:cNvPr id="5" name="TextBox 1"/>
        <cdr:cNvSpPr txBox="1"/>
      </cdr:nvSpPr>
      <cdr:spPr>
        <a:xfrm xmlns:a="http://schemas.openxmlformats.org/drawingml/2006/main">
          <a:off x="3147627" y="3798031"/>
          <a:ext cx="4060765" cy="5134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800" b="1" dirty="0" smtClean="0"/>
            <a:t>Beam </a:t>
          </a:r>
          <a:r>
            <a:rPr lang="en-US" sz="2800" b="1" dirty="0"/>
            <a:t>store time</a:t>
          </a:r>
          <a:r>
            <a:rPr lang="en-US" sz="2800" b="1" baseline="0" dirty="0"/>
            <a:t> (hour)</a:t>
          </a:r>
          <a:endParaRPr lang="en-US" sz="2800" b="1" dirty="0"/>
        </a:p>
      </cdr:txBody>
    </cdr:sp>
  </cdr:relSizeAnchor>
  <cdr:relSizeAnchor xmlns:cdr="http://schemas.openxmlformats.org/drawingml/2006/chartDrawing">
    <cdr:from>
      <cdr:x>0</cdr:x>
      <cdr:y>0</cdr:y>
    </cdr:from>
    <cdr:to>
      <cdr:x>0</cdr:x>
      <cdr:y>0</cdr:y>
    </cdr:to>
    <cdr:sp macro="" textlink="">
      <cdr:nvSpPr>
        <cdr:cNvPr id="3"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6"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8"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9"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1"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2"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4"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5"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7"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8"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20"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21"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23"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24"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0.00697</cdr:x>
      <cdr:y>0.00817</cdr:y>
    </cdr:from>
    <cdr:to>
      <cdr:x>0.10082</cdr:x>
      <cdr:y>0.85461</cdr:y>
    </cdr:to>
    <cdr:sp macro="" textlink="">
      <cdr:nvSpPr>
        <cdr:cNvPr id="26" name="TextBox 1"/>
        <cdr:cNvSpPr txBox="1"/>
      </cdr:nvSpPr>
      <cdr:spPr>
        <a:xfrm xmlns:a="http://schemas.openxmlformats.org/drawingml/2006/main" rot="16200000">
          <a:off x="-1332049" y="1437289"/>
          <a:ext cx="3734206" cy="9317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baseline="0" dirty="0" smtClean="0">
              <a:latin typeface="Arial" panose="020B0604020202020204" pitchFamily="34" charset="0"/>
              <a:cs typeface="Arial" panose="020B0604020202020204" pitchFamily="34" charset="0"/>
            </a:rPr>
            <a:t>Instant Luminosity </a:t>
          </a:r>
          <a:r>
            <a:rPr lang="en-US" sz="2400" b="1" baseline="0" dirty="0">
              <a:latin typeface="Arial" panose="020B0604020202020204" pitchFamily="34" charset="0"/>
              <a:cs typeface="Arial" panose="020B0604020202020204" pitchFamily="34" charset="0"/>
            </a:rPr>
            <a:t>(10</a:t>
          </a:r>
          <a:r>
            <a:rPr lang="en-US" sz="2400" b="1" baseline="30000" dirty="0">
              <a:latin typeface="Arial" panose="020B0604020202020204" pitchFamily="34" charset="0"/>
              <a:cs typeface="Arial" panose="020B0604020202020204" pitchFamily="34" charset="0"/>
            </a:rPr>
            <a:t>33</a:t>
          </a:r>
          <a:r>
            <a:rPr lang="en-US" sz="2400" b="1" baseline="0" dirty="0">
              <a:latin typeface="Arial" panose="020B0604020202020204" pitchFamily="34" charset="0"/>
              <a:cs typeface="Arial" panose="020B0604020202020204" pitchFamily="34" charset="0"/>
            </a:rPr>
            <a:t>/cm</a:t>
          </a:r>
          <a:r>
            <a:rPr lang="en-US" sz="2400" b="1" baseline="30000" dirty="0">
              <a:latin typeface="Arial" panose="020B0604020202020204" pitchFamily="34" charset="0"/>
              <a:cs typeface="Arial" panose="020B0604020202020204" pitchFamily="34" charset="0"/>
            </a:rPr>
            <a:t>2</a:t>
          </a:r>
          <a:r>
            <a:rPr lang="en-US" sz="2400" b="1" baseline="0" dirty="0">
              <a:latin typeface="Arial" panose="020B0604020202020204" pitchFamily="34" charset="0"/>
              <a:cs typeface="Arial" panose="020B0604020202020204" pitchFamily="34" charset="0"/>
            </a:rPr>
            <a:t>/s)</a:t>
          </a:r>
          <a:endParaRPr lang="en-US" sz="24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4"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0.33456</cdr:x>
      <cdr:y>0.9068</cdr:y>
    </cdr:from>
    <cdr:to>
      <cdr:x>0.74387</cdr:x>
      <cdr:y>1</cdr:y>
    </cdr:to>
    <cdr:sp macro="" textlink="">
      <cdr:nvSpPr>
        <cdr:cNvPr id="5" name="TextBox 1"/>
        <cdr:cNvSpPr txBox="1"/>
      </cdr:nvSpPr>
      <cdr:spPr>
        <a:xfrm xmlns:a="http://schemas.openxmlformats.org/drawingml/2006/main">
          <a:off x="3365138" y="5189538"/>
          <a:ext cx="4117004" cy="5333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800" b="1" dirty="0" smtClean="0"/>
            <a:t>Beam </a:t>
          </a:r>
          <a:r>
            <a:rPr lang="en-US" sz="2800" b="1" dirty="0"/>
            <a:t>store time</a:t>
          </a:r>
          <a:r>
            <a:rPr lang="en-US" sz="2800" b="1" baseline="0" dirty="0"/>
            <a:t> (hour)</a:t>
          </a:r>
          <a:endParaRPr lang="en-US" sz="2800" b="1" dirty="0"/>
        </a:p>
      </cdr:txBody>
    </cdr:sp>
  </cdr:relSizeAnchor>
  <cdr:relSizeAnchor xmlns:cdr="http://schemas.openxmlformats.org/drawingml/2006/chartDrawing">
    <cdr:from>
      <cdr:x>0</cdr:x>
      <cdr:y>0</cdr:y>
    </cdr:from>
    <cdr:to>
      <cdr:x>0</cdr:x>
      <cdr:y>0</cdr:y>
    </cdr:to>
    <cdr:sp macro="" textlink="">
      <cdr:nvSpPr>
        <cdr:cNvPr id="3"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6"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8"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9"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1"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2"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4"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5"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7"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8"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20"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21"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23"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24"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0.00697</cdr:x>
      <cdr:y>0</cdr:y>
    </cdr:from>
    <cdr:to>
      <cdr:x>0.06669</cdr:x>
      <cdr:y>0.87244</cdr:y>
    </cdr:to>
    <cdr:sp macro="" textlink="">
      <cdr:nvSpPr>
        <cdr:cNvPr id="26" name="TextBox 1"/>
        <cdr:cNvSpPr txBox="1"/>
      </cdr:nvSpPr>
      <cdr:spPr>
        <a:xfrm xmlns:a="http://schemas.openxmlformats.org/drawingml/2006/main" rot="16200000">
          <a:off x="-2126035" y="2116796"/>
          <a:ext cx="4992971" cy="6006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baseline="0" dirty="0" smtClean="0">
              <a:latin typeface="Arial" panose="020B0604020202020204" pitchFamily="34" charset="0"/>
              <a:cs typeface="Arial" panose="020B0604020202020204" pitchFamily="34" charset="0"/>
            </a:rPr>
            <a:t>Instant Luminosity </a:t>
          </a:r>
          <a:r>
            <a:rPr lang="en-US" sz="2400" b="1" baseline="0" dirty="0">
              <a:latin typeface="Arial" panose="020B0604020202020204" pitchFamily="34" charset="0"/>
              <a:cs typeface="Arial" panose="020B0604020202020204" pitchFamily="34" charset="0"/>
            </a:rPr>
            <a:t>(10</a:t>
          </a:r>
          <a:r>
            <a:rPr lang="en-US" sz="2400" b="1" baseline="30000" dirty="0">
              <a:latin typeface="Arial" panose="020B0604020202020204" pitchFamily="34" charset="0"/>
              <a:cs typeface="Arial" panose="020B0604020202020204" pitchFamily="34" charset="0"/>
            </a:rPr>
            <a:t>33</a:t>
          </a:r>
          <a:r>
            <a:rPr lang="en-US" sz="2400" b="1" baseline="0" dirty="0">
              <a:latin typeface="Arial" panose="020B0604020202020204" pitchFamily="34" charset="0"/>
              <a:cs typeface="Arial" panose="020B0604020202020204" pitchFamily="34" charset="0"/>
            </a:rPr>
            <a:t>/cm</a:t>
          </a:r>
          <a:r>
            <a:rPr lang="en-US" sz="2400" b="1" baseline="30000" dirty="0">
              <a:latin typeface="Arial" panose="020B0604020202020204" pitchFamily="34" charset="0"/>
              <a:cs typeface="Arial" panose="020B0604020202020204" pitchFamily="34" charset="0"/>
            </a:rPr>
            <a:t>2</a:t>
          </a:r>
          <a:r>
            <a:rPr lang="en-US" sz="2400" b="1" baseline="0" dirty="0">
              <a:latin typeface="Arial" panose="020B0604020202020204" pitchFamily="34" charset="0"/>
              <a:cs typeface="Arial" panose="020B0604020202020204" pitchFamily="34" charset="0"/>
            </a:rPr>
            <a:t>/s)</a:t>
          </a:r>
          <a:endParaRPr lang="en-US" sz="24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4"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0.33458</cdr:x>
      <cdr:y>0.90255</cdr:y>
    </cdr:from>
    <cdr:to>
      <cdr:x>0.7627</cdr:x>
      <cdr:y>0.96786</cdr:y>
    </cdr:to>
    <cdr:sp macro="" textlink="">
      <cdr:nvSpPr>
        <cdr:cNvPr id="5" name="TextBox 1"/>
        <cdr:cNvSpPr txBox="1"/>
      </cdr:nvSpPr>
      <cdr:spPr>
        <a:xfrm xmlns:a="http://schemas.openxmlformats.org/drawingml/2006/main">
          <a:off x="2982879" y="4234537"/>
          <a:ext cx="3816861" cy="3064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400" b="1" dirty="0" smtClean="0">
              <a:latin typeface="Arial" panose="020B0604020202020204" pitchFamily="34" charset="0"/>
              <a:cs typeface="Arial" panose="020B0604020202020204" pitchFamily="34" charset="0"/>
            </a:rPr>
            <a:t>Beam </a:t>
          </a:r>
          <a:r>
            <a:rPr lang="en-US" sz="2400" b="1" dirty="0">
              <a:latin typeface="Arial" panose="020B0604020202020204" pitchFamily="34" charset="0"/>
              <a:cs typeface="Arial" panose="020B0604020202020204" pitchFamily="34" charset="0"/>
            </a:rPr>
            <a:t>store time</a:t>
          </a:r>
          <a:r>
            <a:rPr lang="en-US" sz="2400" b="1" baseline="0" dirty="0">
              <a:latin typeface="Arial" panose="020B0604020202020204" pitchFamily="34" charset="0"/>
              <a:cs typeface="Arial" panose="020B0604020202020204" pitchFamily="34" charset="0"/>
            </a:rPr>
            <a:t> (hour)</a:t>
          </a:r>
          <a:endParaRPr lang="en-US" sz="2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cdr:y>
    </cdr:from>
    <cdr:to>
      <cdr:x>0</cdr:x>
      <cdr:y>0</cdr:y>
    </cdr:to>
    <cdr:sp macro="" textlink="">
      <cdr:nvSpPr>
        <cdr:cNvPr id="3"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6"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8"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9"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1"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2"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4"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5"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7"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8"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20"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21"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23"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24"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0.00697</cdr:x>
      <cdr:y>0.0097</cdr:y>
    </cdr:from>
    <cdr:to>
      <cdr:x>0.07554</cdr:x>
      <cdr:y>1</cdr:y>
    </cdr:to>
    <cdr:sp macro="" textlink="">
      <cdr:nvSpPr>
        <cdr:cNvPr id="26" name="TextBox 1"/>
        <cdr:cNvSpPr txBox="1"/>
      </cdr:nvSpPr>
      <cdr:spPr>
        <a:xfrm xmlns:a="http://schemas.openxmlformats.org/drawingml/2006/main" rot="16200000">
          <a:off x="-2179026" y="2297478"/>
          <a:ext cx="5161756" cy="6679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baseline="0" dirty="0" smtClean="0">
              <a:latin typeface="Arial" panose="020B0604020202020204" pitchFamily="34" charset="0"/>
              <a:cs typeface="Arial" panose="020B0604020202020204" pitchFamily="34" charset="0"/>
            </a:rPr>
            <a:t>Averaged Luminosity </a:t>
          </a:r>
          <a:r>
            <a:rPr lang="en-US" sz="2400" b="1" baseline="0" dirty="0">
              <a:latin typeface="Arial" panose="020B0604020202020204" pitchFamily="34" charset="0"/>
              <a:cs typeface="Arial" panose="020B0604020202020204" pitchFamily="34" charset="0"/>
            </a:rPr>
            <a:t>(10</a:t>
          </a:r>
          <a:r>
            <a:rPr lang="en-US" sz="2400" b="1" baseline="30000" dirty="0">
              <a:latin typeface="Arial" panose="020B0604020202020204" pitchFamily="34" charset="0"/>
              <a:cs typeface="Arial" panose="020B0604020202020204" pitchFamily="34" charset="0"/>
            </a:rPr>
            <a:t>33</a:t>
          </a:r>
          <a:r>
            <a:rPr lang="en-US" sz="2400" b="1" baseline="0" dirty="0">
              <a:latin typeface="Arial" panose="020B0604020202020204" pitchFamily="34" charset="0"/>
              <a:cs typeface="Arial" panose="020B0604020202020204" pitchFamily="34" charset="0"/>
            </a:rPr>
            <a:t>/cm</a:t>
          </a:r>
          <a:r>
            <a:rPr lang="en-US" sz="2400" b="1" baseline="30000" dirty="0">
              <a:latin typeface="Arial" panose="020B0604020202020204" pitchFamily="34" charset="0"/>
              <a:cs typeface="Arial" panose="020B0604020202020204" pitchFamily="34" charset="0"/>
            </a:rPr>
            <a:t>2</a:t>
          </a:r>
          <a:r>
            <a:rPr lang="en-US" sz="2400" b="1" baseline="0" dirty="0">
              <a:latin typeface="Arial" panose="020B0604020202020204" pitchFamily="34" charset="0"/>
              <a:cs typeface="Arial" panose="020B0604020202020204" pitchFamily="34" charset="0"/>
            </a:rPr>
            <a:t>/s)</a:t>
          </a:r>
          <a:endParaRPr lang="en-US" sz="2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0.51203</cdr:x>
      <cdr:y>0.49208</cdr:y>
    </cdr:from>
    <cdr:to>
      <cdr:x>0.60554</cdr:x>
      <cdr:y>0.58065</cdr:y>
    </cdr:to>
    <cdr:sp macro="" textlink="">
      <cdr:nvSpPr>
        <cdr:cNvPr id="22" name="TextBox 10"/>
        <cdr:cNvSpPr txBox="1"/>
      </cdr:nvSpPr>
      <cdr:spPr>
        <a:xfrm xmlns:a="http://schemas.openxmlformats.org/drawingml/2006/main">
          <a:off x="5189220" y="2658825"/>
          <a:ext cx="947725" cy="478562"/>
        </a:xfrm>
        <a:prstGeom xmlns:a="http://schemas.openxmlformats.org/drawingml/2006/main" prst="rect">
          <a:avLst/>
        </a:prstGeom>
        <a:solidFill xmlns:a="http://schemas.openxmlformats.org/drawingml/2006/main">
          <a:srgbClr val="FF0000"/>
        </a:solidFill>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xmlns:a="http://schemas.openxmlformats.org/drawingml/2006/main">
          <a:pPr algn="ctr"/>
          <a:r>
            <a:rPr lang="en-US" sz="2400" b="1" dirty="0" smtClean="0">
              <a:latin typeface="Arial" pitchFamily="34" charset="0"/>
              <a:cs typeface="Arial" pitchFamily="34" charset="0"/>
            </a:rPr>
            <a:t>2.07</a:t>
          </a:r>
          <a:endParaRPr lang="en-US" sz="2400" b="1" dirty="0">
            <a:latin typeface="Arial" pitchFamily="34" charset="0"/>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4"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3"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6"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0.36419</cdr:x>
      <cdr:y>0.91361</cdr:y>
    </cdr:from>
    <cdr:to>
      <cdr:x>0.73125</cdr:x>
      <cdr:y>0.98963</cdr:y>
    </cdr:to>
    <cdr:sp macro="" textlink="">
      <cdr:nvSpPr>
        <cdr:cNvPr id="7" name="TextBox 1"/>
        <cdr:cNvSpPr txBox="1"/>
      </cdr:nvSpPr>
      <cdr:spPr>
        <a:xfrm xmlns:a="http://schemas.openxmlformats.org/drawingml/2006/main">
          <a:off x="3635417" y="4652434"/>
          <a:ext cx="3664067" cy="3871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400" b="1" dirty="0" smtClean="0">
              <a:latin typeface="Arial" panose="020B0604020202020204" pitchFamily="34" charset="0"/>
              <a:cs typeface="Arial" panose="020B0604020202020204" pitchFamily="34" charset="0"/>
            </a:rPr>
            <a:t>Beam </a:t>
          </a:r>
          <a:r>
            <a:rPr lang="en-US" sz="2400" b="1" dirty="0">
              <a:latin typeface="Arial" panose="020B0604020202020204" pitchFamily="34" charset="0"/>
              <a:cs typeface="Arial" panose="020B0604020202020204" pitchFamily="34" charset="0"/>
            </a:rPr>
            <a:t>store time</a:t>
          </a:r>
          <a:r>
            <a:rPr lang="en-US" sz="2400" b="1" baseline="0" dirty="0">
              <a:latin typeface="Arial" panose="020B0604020202020204" pitchFamily="34" charset="0"/>
              <a:cs typeface="Arial" panose="020B0604020202020204" pitchFamily="34" charset="0"/>
            </a:rPr>
            <a:t> (hour)</a:t>
          </a:r>
          <a:endParaRPr lang="en-US" sz="2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cdr:y>
    </cdr:from>
    <cdr:to>
      <cdr:x>0</cdr:x>
      <cdr:y>0</cdr:y>
    </cdr:to>
    <cdr:sp macro="" textlink="">
      <cdr:nvSpPr>
        <cdr:cNvPr id="8"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9"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1"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2"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0.00862</cdr:x>
      <cdr:y>0.00303</cdr:y>
    </cdr:from>
    <cdr:to>
      <cdr:x>0.06107</cdr:x>
      <cdr:y>0.99879</cdr:y>
    </cdr:to>
    <cdr:sp macro="" textlink="">
      <cdr:nvSpPr>
        <cdr:cNvPr id="14" name="TextBox 1"/>
        <cdr:cNvSpPr txBox="1"/>
      </cdr:nvSpPr>
      <cdr:spPr>
        <a:xfrm xmlns:a="http://schemas.openxmlformats.org/drawingml/2006/main" rot="16200000">
          <a:off x="-2263607" y="2365529"/>
          <a:ext cx="5222874" cy="5235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400" b="1" baseline="0" dirty="0" smtClean="0">
              <a:latin typeface="Arial" panose="020B0604020202020204" pitchFamily="34" charset="0"/>
              <a:cs typeface="Arial" panose="020B0604020202020204" pitchFamily="34" charset="0"/>
            </a:rPr>
            <a:t>Instant Luminosity </a:t>
          </a:r>
          <a:r>
            <a:rPr lang="en-US" sz="2400" b="1" baseline="0" dirty="0">
              <a:latin typeface="Arial" panose="020B0604020202020204" pitchFamily="34" charset="0"/>
              <a:cs typeface="Arial" panose="020B0604020202020204" pitchFamily="34" charset="0"/>
            </a:rPr>
            <a:t>(10</a:t>
          </a:r>
          <a:r>
            <a:rPr lang="en-US" sz="2400" b="1" baseline="30000" dirty="0">
              <a:latin typeface="Arial" panose="020B0604020202020204" pitchFamily="34" charset="0"/>
              <a:cs typeface="Arial" panose="020B0604020202020204" pitchFamily="34" charset="0"/>
            </a:rPr>
            <a:t>33</a:t>
          </a:r>
          <a:r>
            <a:rPr lang="en-US" sz="2400" b="1" baseline="0" dirty="0">
              <a:latin typeface="Arial" panose="020B0604020202020204" pitchFamily="34" charset="0"/>
              <a:cs typeface="Arial" panose="020B0604020202020204" pitchFamily="34" charset="0"/>
            </a:rPr>
            <a:t>/cm</a:t>
          </a:r>
          <a:r>
            <a:rPr lang="en-US" sz="2400" b="1" baseline="30000" dirty="0">
              <a:latin typeface="Arial" panose="020B0604020202020204" pitchFamily="34" charset="0"/>
              <a:cs typeface="Arial" panose="020B0604020202020204" pitchFamily="34" charset="0"/>
            </a:rPr>
            <a:t>2</a:t>
          </a:r>
          <a:r>
            <a:rPr lang="en-US" sz="2400" b="1" baseline="0" dirty="0">
              <a:latin typeface="Arial" panose="020B0604020202020204" pitchFamily="34" charset="0"/>
              <a:cs typeface="Arial" panose="020B0604020202020204" pitchFamily="34" charset="0"/>
            </a:rPr>
            <a:t>/s)</a:t>
          </a:r>
          <a:endParaRPr lang="en-US" sz="2400" b="1"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4"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3"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6"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0.36419</cdr:x>
      <cdr:y>0.90508</cdr:y>
    </cdr:from>
    <cdr:to>
      <cdr:x>0.73637</cdr:x>
      <cdr:y>0.98963</cdr:y>
    </cdr:to>
    <cdr:sp macro="" textlink="">
      <cdr:nvSpPr>
        <cdr:cNvPr id="7" name="TextBox 1"/>
        <cdr:cNvSpPr txBox="1"/>
      </cdr:nvSpPr>
      <cdr:spPr>
        <a:xfrm xmlns:a="http://schemas.openxmlformats.org/drawingml/2006/main">
          <a:off x="3263213" y="4359630"/>
          <a:ext cx="3334782" cy="4072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400" b="1" dirty="0" smtClean="0">
              <a:latin typeface="Arial" panose="020B0604020202020204" pitchFamily="34" charset="0"/>
              <a:cs typeface="Arial" panose="020B0604020202020204" pitchFamily="34" charset="0"/>
            </a:rPr>
            <a:t>Beam </a:t>
          </a:r>
          <a:r>
            <a:rPr lang="en-US" sz="2400" b="1" dirty="0">
              <a:latin typeface="Arial" panose="020B0604020202020204" pitchFamily="34" charset="0"/>
              <a:cs typeface="Arial" panose="020B0604020202020204" pitchFamily="34" charset="0"/>
            </a:rPr>
            <a:t>store time</a:t>
          </a:r>
          <a:r>
            <a:rPr lang="en-US" sz="2400" b="1" baseline="0" dirty="0">
              <a:latin typeface="Arial" panose="020B0604020202020204" pitchFamily="34" charset="0"/>
              <a:cs typeface="Arial" panose="020B0604020202020204" pitchFamily="34" charset="0"/>
            </a:rPr>
            <a:t> (hour)</a:t>
          </a:r>
          <a:endParaRPr lang="en-US" sz="2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cdr:y>
    </cdr:from>
    <cdr:to>
      <cdr:x>0</cdr:x>
      <cdr:y>0</cdr:y>
    </cdr:to>
    <cdr:sp macro="" textlink="">
      <cdr:nvSpPr>
        <cdr:cNvPr id="8"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9"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1"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2"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2.02352E-7</cdr:x>
      <cdr:y>0</cdr:y>
    </cdr:from>
    <cdr:to>
      <cdr:x>0.08504</cdr:x>
      <cdr:y>0.88282</cdr:y>
    </cdr:to>
    <cdr:sp macro="" textlink="">
      <cdr:nvSpPr>
        <cdr:cNvPr id="14" name="TextBox 1"/>
        <cdr:cNvSpPr txBox="1"/>
      </cdr:nvSpPr>
      <cdr:spPr>
        <a:xfrm xmlns:a="http://schemas.openxmlformats.org/drawingml/2006/main" rot="16200000">
          <a:off x="-1589065" y="1589067"/>
          <a:ext cx="4018649" cy="8405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baseline="0" dirty="0" smtClean="0">
              <a:latin typeface="Arial" panose="020B0604020202020204" pitchFamily="34" charset="0"/>
              <a:cs typeface="Arial" panose="020B0604020202020204" pitchFamily="34" charset="0"/>
            </a:rPr>
            <a:t>Averaged Luminosity </a:t>
          </a:r>
          <a:r>
            <a:rPr lang="en-US" sz="2400" b="1" baseline="0" dirty="0">
              <a:latin typeface="Arial" panose="020B0604020202020204" pitchFamily="34" charset="0"/>
              <a:cs typeface="Arial" panose="020B0604020202020204" pitchFamily="34" charset="0"/>
            </a:rPr>
            <a:t>(10</a:t>
          </a:r>
          <a:r>
            <a:rPr lang="en-US" sz="2400" b="1" baseline="30000" dirty="0">
              <a:latin typeface="Arial" panose="020B0604020202020204" pitchFamily="34" charset="0"/>
              <a:cs typeface="Arial" panose="020B0604020202020204" pitchFamily="34" charset="0"/>
            </a:rPr>
            <a:t>33</a:t>
          </a:r>
          <a:r>
            <a:rPr lang="en-US" sz="2400" b="1" baseline="0" dirty="0">
              <a:latin typeface="Arial" panose="020B0604020202020204" pitchFamily="34" charset="0"/>
              <a:cs typeface="Arial" panose="020B0604020202020204" pitchFamily="34" charset="0"/>
            </a:rPr>
            <a:t>/cm</a:t>
          </a:r>
          <a:r>
            <a:rPr lang="en-US" sz="2400" b="1" baseline="30000" dirty="0">
              <a:latin typeface="Arial" panose="020B0604020202020204" pitchFamily="34" charset="0"/>
              <a:cs typeface="Arial" panose="020B0604020202020204" pitchFamily="34" charset="0"/>
            </a:rPr>
            <a:t>2</a:t>
          </a:r>
          <a:r>
            <a:rPr lang="en-US" sz="2400" b="1" baseline="0" dirty="0">
              <a:latin typeface="Arial" panose="020B0604020202020204" pitchFamily="34" charset="0"/>
              <a:cs typeface="Arial" panose="020B0604020202020204" pitchFamily="34" charset="0"/>
            </a:rPr>
            <a:t>/s)</a:t>
          </a:r>
          <a:endParaRPr lang="en-US" sz="2400" b="1"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4"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3"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6"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0.36419</cdr:x>
      <cdr:y>0.90987</cdr:y>
    </cdr:from>
    <cdr:to>
      <cdr:x>0.74787</cdr:x>
      <cdr:y>0.98963</cdr:y>
    </cdr:to>
    <cdr:sp macro="" textlink="">
      <cdr:nvSpPr>
        <cdr:cNvPr id="7" name="TextBox 1"/>
        <cdr:cNvSpPr txBox="1"/>
      </cdr:nvSpPr>
      <cdr:spPr>
        <a:xfrm xmlns:a="http://schemas.openxmlformats.org/drawingml/2006/main">
          <a:off x="3241349" y="4572000"/>
          <a:ext cx="3414814" cy="4008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400" b="1" dirty="0" smtClean="0">
              <a:latin typeface="Arial" panose="020B0604020202020204" pitchFamily="34" charset="0"/>
              <a:cs typeface="Arial" panose="020B0604020202020204" pitchFamily="34" charset="0"/>
            </a:rPr>
            <a:t>Beam </a:t>
          </a:r>
          <a:r>
            <a:rPr lang="en-US" sz="2400" b="1" dirty="0">
              <a:latin typeface="Arial" panose="020B0604020202020204" pitchFamily="34" charset="0"/>
              <a:cs typeface="Arial" panose="020B0604020202020204" pitchFamily="34" charset="0"/>
            </a:rPr>
            <a:t>store time</a:t>
          </a:r>
          <a:r>
            <a:rPr lang="en-US" sz="2400" b="1" baseline="0" dirty="0">
              <a:latin typeface="Arial" panose="020B0604020202020204" pitchFamily="34" charset="0"/>
              <a:cs typeface="Arial" panose="020B0604020202020204" pitchFamily="34" charset="0"/>
            </a:rPr>
            <a:t> (hour)</a:t>
          </a:r>
          <a:endParaRPr lang="en-US" sz="2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cdr:y>
    </cdr:from>
    <cdr:to>
      <cdr:x>0</cdr:x>
      <cdr:y>0</cdr:y>
    </cdr:to>
    <cdr:sp macro="" textlink="">
      <cdr:nvSpPr>
        <cdr:cNvPr id="8"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9"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1"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cdr:x>
      <cdr:y>0</cdr:y>
    </cdr:from>
    <cdr:to>
      <cdr:x>0</cdr:x>
      <cdr:y>0</cdr:y>
    </cdr:to>
    <cdr:sp macro="" textlink="">
      <cdr:nvSpPr>
        <cdr:cNvPr id="12" name="TextBox 1"/>
        <cdr:cNvSpPr txBox="1"/>
      </cdr:nvSpPr>
      <cdr:spPr>
        <a:xfrm xmlns:a="http://schemas.openxmlformats.org/drawingml/2006/main" rot="16200000">
          <a:off x="-1089025" y="1089025"/>
          <a:ext cx="245745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aseline="0"/>
            <a:t>Luminosity (10</a:t>
          </a:r>
          <a:r>
            <a:rPr lang="en-US" sz="1100" baseline="30000"/>
            <a:t>33</a:t>
          </a:r>
          <a:r>
            <a:rPr lang="en-US" sz="1100" baseline="0"/>
            <a:t>/cm</a:t>
          </a:r>
          <a:r>
            <a:rPr lang="en-US" sz="1100" baseline="30000"/>
            <a:t>2</a:t>
          </a:r>
          <a:r>
            <a:rPr lang="en-US" sz="1100" baseline="0"/>
            <a:t>/s)</a:t>
          </a:r>
          <a:endParaRPr lang="en-US" sz="1100"/>
        </a:p>
      </cdr:txBody>
    </cdr:sp>
  </cdr:relSizeAnchor>
  <cdr:relSizeAnchor xmlns:cdr="http://schemas.openxmlformats.org/drawingml/2006/chartDrawing">
    <cdr:from>
      <cdr:x>0.00856</cdr:x>
      <cdr:y>0.01516</cdr:y>
    </cdr:from>
    <cdr:to>
      <cdr:x>0.05137</cdr:x>
      <cdr:y>0.87837</cdr:y>
    </cdr:to>
    <cdr:sp macro="" textlink="">
      <cdr:nvSpPr>
        <cdr:cNvPr id="14" name="TextBox 1"/>
        <cdr:cNvSpPr txBox="1"/>
      </cdr:nvSpPr>
      <cdr:spPr>
        <a:xfrm xmlns:a="http://schemas.openxmlformats.org/drawingml/2006/main" rot="16200000">
          <a:off x="-1902076" y="2054476"/>
          <a:ext cx="4337552"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baseline="0" dirty="0" smtClean="0">
              <a:latin typeface="Arial" panose="020B0604020202020204" pitchFamily="34" charset="0"/>
              <a:cs typeface="Arial" panose="020B0604020202020204" pitchFamily="34" charset="0"/>
            </a:rPr>
            <a:t>Averaged Luminosity </a:t>
          </a:r>
          <a:r>
            <a:rPr lang="en-US" sz="2400" b="1" baseline="0" dirty="0">
              <a:latin typeface="Arial" panose="020B0604020202020204" pitchFamily="34" charset="0"/>
              <a:cs typeface="Arial" panose="020B0604020202020204" pitchFamily="34" charset="0"/>
            </a:rPr>
            <a:t>(10</a:t>
          </a:r>
          <a:r>
            <a:rPr lang="en-US" sz="2400" b="1" baseline="30000" dirty="0">
              <a:latin typeface="Arial" panose="020B0604020202020204" pitchFamily="34" charset="0"/>
              <a:cs typeface="Arial" panose="020B0604020202020204" pitchFamily="34" charset="0"/>
            </a:rPr>
            <a:t>33</a:t>
          </a:r>
          <a:r>
            <a:rPr lang="en-US" sz="2400" b="1" baseline="0" dirty="0">
              <a:latin typeface="Arial" panose="020B0604020202020204" pitchFamily="34" charset="0"/>
              <a:cs typeface="Arial" panose="020B0604020202020204" pitchFamily="34" charset="0"/>
            </a:rPr>
            <a:t>/cm</a:t>
          </a:r>
          <a:r>
            <a:rPr lang="en-US" sz="2400" b="1" baseline="30000" dirty="0">
              <a:latin typeface="Arial" panose="020B0604020202020204" pitchFamily="34" charset="0"/>
              <a:cs typeface="Arial" panose="020B0604020202020204" pitchFamily="34" charset="0"/>
            </a:rPr>
            <a:t>2</a:t>
          </a:r>
          <a:r>
            <a:rPr lang="en-US" sz="2400" b="1" baseline="0" dirty="0">
              <a:latin typeface="Arial" panose="020B0604020202020204" pitchFamily="34" charset="0"/>
              <a:cs typeface="Arial" panose="020B0604020202020204" pitchFamily="34" charset="0"/>
            </a:rPr>
            <a:t>/s)</a:t>
          </a:r>
          <a:endParaRPr lang="en-US" sz="2400" b="1" dirty="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0.00811</cdr:x>
      <cdr:y>0.00574</cdr:y>
    </cdr:from>
    <cdr:to>
      <cdr:x>0.06665</cdr:x>
      <cdr:y>0.86765</cdr:y>
    </cdr:to>
    <cdr:sp macro="" textlink="">
      <cdr:nvSpPr>
        <cdr:cNvPr id="2" name="TextBox 1"/>
        <cdr:cNvSpPr txBox="1"/>
      </cdr:nvSpPr>
      <cdr:spPr>
        <a:xfrm xmlns:a="http://schemas.openxmlformats.org/drawingml/2006/main" rot="16200000">
          <a:off x="-1869772" y="1978328"/>
          <a:ext cx="4466058" cy="5688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800" b="1" baseline="0" dirty="0" smtClean="0">
              <a:latin typeface="Arial" panose="020B0604020202020204" pitchFamily="34" charset="0"/>
              <a:cs typeface="Arial" panose="020B0604020202020204" pitchFamily="34" charset="0"/>
            </a:rPr>
            <a:t>Luminosity </a:t>
          </a:r>
          <a:r>
            <a:rPr lang="en-US" sz="2800" b="1" baseline="0" dirty="0">
              <a:latin typeface="Arial" panose="020B0604020202020204" pitchFamily="34" charset="0"/>
              <a:cs typeface="Arial" panose="020B0604020202020204" pitchFamily="34" charset="0"/>
            </a:rPr>
            <a:t>(10</a:t>
          </a:r>
          <a:r>
            <a:rPr lang="en-US" sz="2800" b="1" baseline="30000" dirty="0">
              <a:latin typeface="Arial" panose="020B0604020202020204" pitchFamily="34" charset="0"/>
              <a:cs typeface="Arial" panose="020B0604020202020204" pitchFamily="34" charset="0"/>
            </a:rPr>
            <a:t>33</a:t>
          </a:r>
          <a:r>
            <a:rPr lang="en-US" sz="2800" b="1" baseline="0" dirty="0">
              <a:latin typeface="Arial" panose="020B0604020202020204" pitchFamily="34" charset="0"/>
              <a:cs typeface="Arial" panose="020B0604020202020204" pitchFamily="34" charset="0"/>
            </a:rPr>
            <a:t>/cm</a:t>
          </a:r>
          <a:r>
            <a:rPr lang="en-US" sz="2800" b="1" baseline="30000" dirty="0">
              <a:latin typeface="Arial" panose="020B0604020202020204" pitchFamily="34" charset="0"/>
              <a:cs typeface="Arial" panose="020B0604020202020204" pitchFamily="34" charset="0"/>
            </a:rPr>
            <a:t>2</a:t>
          </a:r>
          <a:r>
            <a:rPr lang="en-US" sz="2800" b="1" baseline="0" dirty="0">
              <a:latin typeface="Arial" panose="020B0604020202020204" pitchFamily="34" charset="0"/>
              <a:cs typeface="Arial" panose="020B0604020202020204" pitchFamily="34" charset="0"/>
            </a:rPr>
            <a:t>/s)</a:t>
          </a:r>
          <a:endParaRPr lang="en-US" sz="28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0.28989</cdr:x>
      <cdr:y>0.89824</cdr:y>
    </cdr:from>
    <cdr:to>
      <cdr:x>0.80825</cdr:x>
      <cdr:y>1</cdr:y>
    </cdr:to>
    <cdr:sp macro="" textlink="">
      <cdr:nvSpPr>
        <cdr:cNvPr id="5" name="TextBox 1"/>
        <cdr:cNvSpPr txBox="1"/>
      </cdr:nvSpPr>
      <cdr:spPr>
        <a:xfrm xmlns:a="http://schemas.openxmlformats.org/drawingml/2006/main">
          <a:off x="2750150" y="4708525"/>
          <a:ext cx="4917617"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800" b="1" dirty="0">
              <a:latin typeface="Arial" panose="020B0604020202020204" pitchFamily="34" charset="0"/>
              <a:cs typeface="Arial" panose="020B0604020202020204" pitchFamily="34" charset="0"/>
            </a:rPr>
            <a:t>B</a:t>
          </a:r>
          <a:r>
            <a:rPr lang="en-US" sz="2800" b="1" dirty="0" smtClean="0">
              <a:latin typeface="Arial" panose="020B0604020202020204" pitchFamily="34" charset="0"/>
              <a:cs typeface="Arial" panose="020B0604020202020204" pitchFamily="34" charset="0"/>
            </a:rPr>
            <a:t>eam </a:t>
          </a:r>
          <a:r>
            <a:rPr lang="en-US" sz="2800" b="1" dirty="0">
              <a:latin typeface="Arial" panose="020B0604020202020204" pitchFamily="34" charset="0"/>
              <a:cs typeface="Arial" panose="020B0604020202020204" pitchFamily="34" charset="0"/>
            </a:rPr>
            <a:t>store time</a:t>
          </a:r>
          <a:r>
            <a:rPr lang="en-US" sz="2800" b="1" baseline="0" dirty="0">
              <a:latin typeface="Arial" panose="020B0604020202020204" pitchFamily="34" charset="0"/>
              <a:cs typeface="Arial" panose="020B0604020202020204" pitchFamily="34" charset="0"/>
            </a:rPr>
            <a:t> (hour)</a:t>
          </a:r>
          <a:endParaRPr lang="en-US" sz="28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4398963"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0560" tIns="80280" rIns="160560" bIns="80280" numCol="1" anchor="t" anchorCtr="0" compatLnSpc="1">
            <a:prstTxWarp prst="textNoShape">
              <a:avLst/>
            </a:prstTxWarp>
          </a:bodyPr>
          <a:lstStyle>
            <a:lvl1pPr defTabSz="1606109">
              <a:defRPr sz="2300"/>
            </a:lvl1pPr>
          </a:lstStyle>
          <a:p>
            <a:pPr>
              <a:defRPr/>
            </a:pPr>
            <a:endParaRPr lang="en-US" altLang="en-US"/>
          </a:p>
        </p:txBody>
      </p:sp>
      <p:sp>
        <p:nvSpPr>
          <p:cNvPr id="4099" name="Rectangle 1027"/>
          <p:cNvSpPr>
            <a:spLocks noGrp="1" noChangeArrowheads="1"/>
          </p:cNvSpPr>
          <p:nvPr>
            <p:ph type="dt" sz="quarter" idx="1"/>
          </p:nvPr>
        </p:nvSpPr>
        <p:spPr bwMode="auto">
          <a:xfrm>
            <a:off x="5748338" y="0"/>
            <a:ext cx="43989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0560" tIns="80280" rIns="160560" bIns="80280" numCol="1" anchor="t" anchorCtr="0" compatLnSpc="1">
            <a:prstTxWarp prst="textNoShape">
              <a:avLst/>
            </a:prstTxWarp>
          </a:bodyPr>
          <a:lstStyle>
            <a:lvl1pPr algn="r" defTabSz="1606109">
              <a:defRPr sz="2300"/>
            </a:lvl1pPr>
          </a:lstStyle>
          <a:p>
            <a:pPr>
              <a:defRPr/>
            </a:pPr>
            <a:endParaRPr lang="en-US" altLang="en-US"/>
          </a:p>
        </p:txBody>
      </p:sp>
      <p:sp>
        <p:nvSpPr>
          <p:cNvPr id="4100" name="Rectangle 1028"/>
          <p:cNvSpPr>
            <a:spLocks noGrp="1" noChangeArrowheads="1"/>
          </p:cNvSpPr>
          <p:nvPr>
            <p:ph type="ftr" sz="quarter" idx="2"/>
          </p:nvPr>
        </p:nvSpPr>
        <p:spPr bwMode="auto">
          <a:xfrm>
            <a:off x="0" y="14838363"/>
            <a:ext cx="4398963"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0560" tIns="80280" rIns="160560" bIns="80280" numCol="1" anchor="b" anchorCtr="0" compatLnSpc="1">
            <a:prstTxWarp prst="textNoShape">
              <a:avLst/>
            </a:prstTxWarp>
          </a:bodyPr>
          <a:lstStyle>
            <a:lvl1pPr defTabSz="1606109">
              <a:defRPr sz="2300"/>
            </a:lvl1pPr>
          </a:lstStyle>
          <a:p>
            <a:pPr>
              <a:defRPr/>
            </a:pPr>
            <a:endParaRPr lang="en-US" altLang="en-US"/>
          </a:p>
        </p:txBody>
      </p:sp>
      <p:sp>
        <p:nvSpPr>
          <p:cNvPr id="4101" name="Rectangle 1029"/>
          <p:cNvSpPr>
            <a:spLocks noGrp="1" noChangeArrowheads="1"/>
          </p:cNvSpPr>
          <p:nvPr>
            <p:ph type="sldNum" sz="quarter" idx="3"/>
          </p:nvPr>
        </p:nvSpPr>
        <p:spPr bwMode="auto">
          <a:xfrm>
            <a:off x="5748338" y="14838363"/>
            <a:ext cx="4398962"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0560" tIns="80280" rIns="160560" bIns="80280" numCol="1" anchor="b" anchorCtr="0" compatLnSpc="1">
            <a:prstTxWarp prst="textNoShape">
              <a:avLst/>
            </a:prstTxWarp>
          </a:bodyPr>
          <a:lstStyle>
            <a:lvl1pPr algn="r" defTabSz="1606109">
              <a:defRPr sz="2300"/>
            </a:lvl1pPr>
          </a:lstStyle>
          <a:p>
            <a:pPr>
              <a:defRPr/>
            </a:pPr>
            <a:fld id="{00407B6C-2D00-4E92-86DD-40F75F3D78A2}" type="slidenum">
              <a:rPr lang="en-US" altLang="en-US"/>
              <a:pPr>
                <a:defRPr/>
              </a:pPr>
              <a:t>‹#›</a:t>
            </a:fld>
            <a:endParaRPr lang="en-US" altLang="en-US"/>
          </a:p>
        </p:txBody>
      </p:sp>
    </p:spTree>
    <p:extLst>
      <p:ext uri="{BB962C8B-B14F-4D97-AF65-F5344CB8AC3E}">
        <p14:creationId xmlns:p14="http://schemas.microsoft.com/office/powerpoint/2010/main" val="1586049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398963"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0560" tIns="80280" rIns="160560" bIns="80280" numCol="1" anchor="t" anchorCtr="0" compatLnSpc="1">
            <a:prstTxWarp prst="textNoShape">
              <a:avLst/>
            </a:prstTxWarp>
          </a:bodyPr>
          <a:lstStyle>
            <a:lvl1pPr defTabSz="1606109">
              <a:defRPr sz="2300"/>
            </a:lvl1pPr>
          </a:lstStyle>
          <a:p>
            <a:pPr>
              <a:defRPr/>
            </a:pPr>
            <a:endParaRPr lang="en-US" altLang="en-US"/>
          </a:p>
        </p:txBody>
      </p:sp>
      <p:sp>
        <p:nvSpPr>
          <p:cNvPr id="9219" name="Rectangle 3"/>
          <p:cNvSpPr>
            <a:spLocks noGrp="1" noChangeArrowheads="1"/>
          </p:cNvSpPr>
          <p:nvPr>
            <p:ph type="dt" idx="1"/>
          </p:nvPr>
        </p:nvSpPr>
        <p:spPr bwMode="auto">
          <a:xfrm>
            <a:off x="5746750" y="0"/>
            <a:ext cx="4398963"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0560" tIns="80280" rIns="160560" bIns="80280" numCol="1" anchor="t" anchorCtr="0" compatLnSpc="1">
            <a:prstTxWarp prst="textNoShape">
              <a:avLst/>
            </a:prstTxWarp>
          </a:bodyPr>
          <a:lstStyle>
            <a:lvl1pPr algn="r" defTabSz="1606109">
              <a:defRPr sz="230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879725" y="1173163"/>
            <a:ext cx="4391025" cy="5854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1016000" y="7418388"/>
            <a:ext cx="81153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0560" tIns="80280" rIns="160560" bIns="802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14836775"/>
            <a:ext cx="43989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0560" tIns="80280" rIns="160560" bIns="80280" numCol="1" anchor="b" anchorCtr="0" compatLnSpc="1">
            <a:prstTxWarp prst="textNoShape">
              <a:avLst/>
            </a:prstTxWarp>
          </a:bodyPr>
          <a:lstStyle>
            <a:lvl1pPr defTabSz="1606109">
              <a:defRPr sz="2300"/>
            </a:lvl1pPr>
          </a:lstStyle>
          <a:p>
            <a:pPr>
              <a:defRPr/>
            </a:pPr>
            <a:endParaRPr lang="en-US" altLang="en-US"/>
          </a:p>
        </p:txBody>
      </p:sp>
      <p:sp>
        <p:nvSpPr>
          <p:cNvPr id="9223" name="Rectangle 7"/>
          <p:cNvSpPr>
            <a:spLocks noGrp="1" noChangeArrowheads="1"/>
          </p:cNvSpPr>
          <p:nvPr>
            <p:ph type="sldNum" sz="quarter" idx="5"/>
          </p:nvPr>
        </p:nvSpPr>
        <p:spPr bwMode="auto">
          <a:xfrm>
            <a:off x="5746750" y="14836775"/>
            <a:ext cx="43989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0560" tIns="80280" rIns="160560" bIns="80280" numCol="1" anchor="b" anchorCtr="0" compatLnSpc="1">
            <a:prstTxWarp prst="textNoShape">
              <a:avLst/>
            </a:prstTxWarp>
          </a:bodyPr>
          <a:lstStyle>
            <a:lvl1pPr algn="r" defTabSz="1606109">
              <a:defRPr sz="2300"/>
            </a:lvl1pPr>
          </a:lstStyle>
          <a:p>
            <a:pPr>
              <a:defRPr/>
            </a:pPr>
            <a:fld id="{76C9E2C2-DD38-44AF-854A-EECCBDC02ECA}" type="slidenum">
              <a:rPr lang="en-US" altLang="en-US"/>
              <a:pPr>
                <a:defRPr/>
              </a:pPr>
              <a:t>‹#›</a:t>
            </a:fld>
            <a:endParaRPr lang="en-US" altLang="en-US"/>
          </a:p>
        </p:txBody>
      </p:sp>
    </p:spTree>
    <p:extLst>
      <p:ext uri="{BB962C8B-B14F-4D97-AF65-F5344CB8AC3E}">
        <p14:creationId xmlns:p14="http://schemas.microsoft.com/office/powerpoint/2010/main" val="1476747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1604963" eaLnBrk="0" hangingPunct="0">
              <a:spcBef>
                <a:spcPct val="30000"/>
              </a:spcBef>
              <a:defRPr sz="1200">
                <a:solidFill>
                  <a:schemeClr val="tx1"/>
                </a:solidFill>
                <a:latin typeface="Times New Roman" pitchFamily="18" charset="0"/>
              </a:defRPr>
            </a:lvl1pPr>
            <a:lvl2pPr marL="233363" indent="-87313" defTabSz="1604963" eaLnBrk="0" hangingPunct="0">
              <a:spcBef>
                <a:spcPct val="30000"/>
              </a:spcBef>
              <a:defRPr sz="1200">
                <a:solidFill>
                  <a:schemeClr val="tx1"/>
                </a:solidFill>
                <a:latin typeface="Times New Roman" pitchFamily="18" charset="0"/>
              </a:defRPr>
            </a:lvl2pPr>
            <a:lvl3pPr marL="360363" indent="-71438" defTabSz="1604963" eaLnBrk="0" hangingPunct="0">
              <a:spcBef>
                <a:spcPct val="30000"/>
              </a:spcBef>
              <a:defRPr sz="1200">
                <a:solidFill>
                  <a:schemeClr val="tx1"/>
                </a:solidFill>
                <a:latin typeface="Times New Roman" pitchFamily="18" charset="0"/>
              </a:defRPr>
            </a:lvl3pPr>
            <a:lvl4pPr marL="503238" indent="-69850" defTabSz="1604963" eaLnBrk="0" hangingPunct="0">
              <a:spcBef>
                <a:spcPct val="30000"/>
              </a:spcBef>
              <a:defRPr sz="1200">
                <a:solidFill>
                  <a:schemeClr val="tx1"/>
                </a:solidFill>
                <a:latin typeface="Times New Roman" pitchFamily="18" charset="0"/>
              </a:defRPr>
            </a:lvl4pPr>
            <a:lvl5pPr marL="647700" indent="-71438" defTabSz="1604963" eaLnBrk="0" hangingPunct="0">
              <a:spcBef>
                <a:spcPct val="30000"/>
              </a:spcBef>
              <a:defRPr sz="1200">
                <a:solidFill>
                  <a:schemeClr val="tx1"/>
                </a:solidFill>
                <a:latin typeface="Times New Roman" pitchFamily="18" charset="0"/>
              </a:defRPr>
            </a:lvl5pPr>
            <a:lvl6pPr marL="1104900" indent="-71438" defTabSz="1604963" eaLnBrk="0" fontAlgn="base" hangingPunct="0">
              <a:spcBef>
                <a:spcPct val="30000"/>
              </a:spcBef>
              <a:spcAft>
                <a:spcPct val="0"/>
              </a:spcAft>
              <a:defRPr sz="1200">
                <a:solidFill>
                  <a:schemeClr val="tx1"/>
                </a:solidFill>
                <a:latin typeface="Times New Roman" pitchFamily="18" charset="0"/>
              </a:defRPr>
            </a:lvl6pPr>
            <a:lvl7pPr marL="1562100" indent="-71438" defTabSz="1604963" eaLnBrk="0" fontAlgn="base" hangingPunct="0">
              <a:spcBef>
                <a:spcPct val="30000"/>
              </a:spcBef>
              <a:spcAft>
                <a:spcPct val="0"/>
              </a:spcAft>
              <a:defRPr sz="1200">
                <a:solidFill>
                  <a:schemeClr val="tx1"/>
                </a:solidFill>
                <a:latin typeface="Times New Roman" pitchFamily="18" charset="0"/>
              </a:defRPr>
            </a:lvl7pPr>
            <a:lvl8pPr marL="2019300" indent="-71438" defTabSz="1604963" eaLnBrk="0" fontAlgn="base" hangingPunct="0">
              <a:spcBef>
                <a:spcPct val="30000"/>
              </a:spcBef>
              <a:spcAft>
                <a:spcPct val="0"/>
              </a:spcAft>
              <a:defRPr sz="1200">
                <a:solidFill>
                  <a:schemeClr val="tx1"/>
                </a:solidFill>
                <a:latin typeface="Times New Roman" pitchFamily="18" charset="0"/>
              </a:defRPr>
            </a:lvl8pPr>
            <a:lvl9pPr marL="2476500" indent="-71438" defTabSz="16049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2470A2B-F9F6-4F7D-AF94-7AF0680F6AF7}" type="slidenum">
              <a:rPr lang="en-US" altLang="en-US" sz="2300" smtClean="0"/>
              <a:pPr eaLnBrk="1" hangingPunct="1">
                <a:spcBef>
                  <a:spcPct val="0"/>
                </a:spcBef>
              </a:pPr>
              <a:t>1</a:t>
            </a:fld>
            <a:endParaRPr lang="en-US" altLang="en-US" sz="230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B319902-7084-49DA-B1ED-759034E35A41}" type="slidenum">
              <a:rPr lang="en-US" altLang="en-US"/>
              <a:pPr>
                <a:defRPr/>
              </a:pPr>
              <a:t>‹#›</a:t>
            </a:fld>
            <a:endParaRPr lang="en-US" altLang="en-US"/>
          </a:p>
        </p:txBody>
      </p:sp>
    </p:spTree>
    <p:extLst>
      <p:ext uri="{BB962C8B-B14F-4D97-AF65-F5344CB8AC3E}">
        <p14:creationId xmlns:p14="http://schemas.microsoft.com/office/powerpoint/2010/main" val="414244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97428E2-E083-4130-8C84-C357F1EF0DC9}" type="slidenum">
              <a:rPr lang="en-US" altLang="en-US"/>
              <a:pPr>
                <a:defRPr/>
              </a:pPr>
              <a:t>‹#›</a:t>
            </a:fld>
            <a:endParaRPr lang="en-US" altLang="en-US"/>
          </a:p>
        </p:txBody>
      </p:sp>
    </p:spTree>
    <p:extLst>
      <p:ext uri="{BB962C8B-B14F-4D97-AF65-F5344CB8AC3E}">
        <p14:creationId xmlns:p14="http://schemas.microsoft.com/office/powerpoint/2010/main" val="199083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3725" y="3902075"/>
            <a:ext cx="6994525" cy="35112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0150" y="3902075"/>
            <a:ext cx="20831175" cy="35112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5C0679D-8285-40C3-AFAA-B0928E24D95C}" type="slidenum">
              <a:rPr lang="en-US" altLang="en-US"/>
              <a:pPr>
                <a:defRPr/>
              </a:pPr>
              <a:t>‹#›</a:t>
            </a:fld>
            <a:endParaRPr lang="en-US" altLang="en-US"/>
          </a:p>
        </p:txBody>
      </p:sp>
    </p:spTree>
    <p:extLst>
      <p:ext uri="{BB962C8B-B14F-4D97-AF65-F5344CB8AC3E}">
        <p14:creationId xmlns:p14="http://schemas.microsoft.com/office/powerpoint/2010/main" val="218041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14CA7A7-112B-4238-B9B7-419A2753161C}" type="slidenum">
              <a:rPr lang="en-US" altLang="en-US"/>
              <a:pPr>
                <a:defRPr/>
              </a:pPr>
              <a:t>‹#›</a:t>
            </a:fld>
            <a:endParaRPr lang="en-US" altLang="en-US"/>
          </a:p>
        </p:txBody>
      </p:sp>
    </p:spTree>
    <p:extLst>
      <p:ext uri="{BB962C8B-B14F-4D97-AF65-F5344CB8AC3E}">
        <p14:creationId xmlns:p14="http://schemas.microsoft.com/office/powerpoint/2010/main" val="67220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60A6174-AAD4-4340-BA3D-3E0633408B6A}" type="slidenum">
              <a:rPr lang="en-US" altLang="en-US"/>
              <a:pPr>
                <a:defRPr/>
              </a:pPr>
              <a:t>‹#›</a:t>
            </a:fld>
            <a:endParaRPr lang="en-US" altLang="en-US"/>
          </a:p>
        </p:txBody>
      </p:sp>
    </p:spTree>
    <p:extLst>
      <p:ext uri="{BB962C8B-B14F-4D97-AF65-F5344CB8AC3E}">
        <p14:creationId xmlns:p14="http://schemas.microsoft.com/office/powerpoint/2010/main" val="332102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015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E2E5A64-BC6B-4D65-9321-104A2B0A6233}" type="slidenum">
              <a:rPr lang="en-US" altLang="en-US"/>
              <a:pPr>
                <a:defRPr/>
              </a:pPr>
              <a:t>‹#›</a:t>
            </a:fld>
            <a:endParaRPr lang="en-US" altLang="en-US"/>
          </a:p>
        </p:txBody>
      </p:sp>
    </p:spTree>
    <p:extLst>
      <p:ext uri="{BB962C8B-B14F-4D97-AF65-F5344CB8AC3E}">
        <p14:creationId xmlns:p14="http://schemas.microsoft.com/office/powerpoint/2010/main" val="21003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57363"/>
            <a:ext cx="29625925"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1B29577-EE48-4932-A6EB-F9E8095AD20A}" type="slidenum">
              <a:rPr lang="en-US" altLang="en-US"/>
              <a:pPr>
                <a:defRPr/>
              </a:pPr>
              <a:t>‹#›</a:t>
            </a:fld>
            <a:endParaRPr lang="en-US" altLang="en-US"/>
          </a:p>
        </p:txBody>
      </p:sp>
    </p:spTree>
    <p:extLst>
      <p:ext uri="{BB962C8B-B14F-4D97-AF65-F5344CB8AC3E}">
        <p14:creationId xmlns:p14="http://schemas.microsoft.com/office/powerpoint/2010/main" val="418056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1912AD5-0002-495D-946B-FA044EB22E95}" type="slidenum">
              <a:rPr lang="en-US" altLang="en-US"/>
              <a:pPr>
                <a:defRPr/>
              </a:pPr>
              <a:t>‹#›</a:t>
            </a:fld>
            <a:endParaRPr lang="en-US" altLang="en-US"/>
          </a:p>
        </p:txBody>
      </p:sp>
    </p:spTree>
    <p:extLst>
      <p:ext uri="{BB962C8B-B14F-4D97-AF65-F5344CB8AC3E}">
        <p14:creationId xmlns:p14="http://schemas.microsoft.com/office/powerpoint/2010/main" val="426350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CB048AB-19F6-4395-A7B8-6A4BACFC3582}" type="slidenum">
              <a:rPr lang="en-US" altLang="en-US"/>
              <a:pPr>
                <a:defRPr/>
              </a:pPr>
              <a:t>‹#›</a:t>
            </a:fld>
            <a:endParaRPr lang="en-US" altLang="en-US"/>
          </a:p>
        </p:txBody>
      </p:sp>
    </p:spTree>
    <p:extLst>
      <p:ext uri="{BB962C8B-B14F-4D97-AF65-F5344CB8AC3E}">
        <p14:creationId xmlns:p14="http://schemas.microsoft.com/office/powerpoint/2010/main" val="233962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1E7BB4F-B179-41C3-A564-FFFAEC42FBD0}" type="slidenum">
              <a:rPr lang="en-US" altLang="en-US"/>
              <a:pPr>
                <a:defRPr/>
              </a:pPr>
              <a:t>‹#›</a:t>
            </a:fld>
            <a:endParaRPr lang="en-US" altLang="en-US"/>
          </a:p>
        </p:txBody>
      </p:sp>
    </p:spTree>
    <p:extLst>
      <p:ext uri="{BB962C8B-B14F-4D97-AF65-F5344CB8AC3E}">
        <p14:creationId xmlns:p14="http://schemas.microsoft.com/office/powerpoint/2010/main" val="312102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9318643-CD1C-4FB7-B95B-48FBA8E59D56}" type="slidenum">
              <a:rPr lang="en-US" altLang="en-US"/>
              <a:pPr>
                <a:defRPr/>
              </a:pPr>
              <a:t>‹#›</a:t>
            </a:fld>
            <a:endParaRPr lang="en-US" altLang="en-US"/>
          </a:p>
        </p:txBody>
      </p:sp>
    </p:spTree>
    <p:extLst>
      <p:ext uri="{BB962C8B-B14F-4D97-AF65-F5344CB8AC3E}">
        <p14:creationId xmlns:p14="http://schemas.microsoft.com/office/powerpoint/2010/main" val="363670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70150" y="3902075"/>
            <a:ext cx="279781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470150" y="12679363"/>
            <a:ext cx="27978100" cy="263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4701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lvl1pPr>
          </a:lstStyle>
          <a:p>
            <a:pPr>
              <a:defRPr/>
            </a:pPr>
            <a:endParaRPr lang="en-US" altLang="en-US"/>
          </a:p>
        </p:txBody>
      </p:sp>
      <p:sp>
        <p:nvSpPr>
          <p:cNvPr id="1029" name="Rectangle 5"/>
          <p:cNvSpPr>
            <a:spLocks noGrp="1" noChangeArrowheads="1"/>
          </p:cNvSpPr>
          <p:nvPr>
            <p:ph type="ftr" sz="quarter" idx="3"/>
          </p:nvPr>
        </p:nvSpPr>
        <p:spPr bwMode="auto">
          <a:xfrm>
            <a:off x="11245850" y="39989125"/>
            <a:ext cx="104267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lvl1pPr>
          </a:lstStyle>
          <a:p>
            <a:pPr>
              <a:defRPr/>
            </a:pPr>
            <a:endParaRPr lang="en-US" altLang="en-US"/>
          </a:p>
        </p:txBody>
      </p:sp>
      <p:sp>
        <p:nvSpPr>
          <p:cNvPr id="1030" name="Rectangle 6"/>
          <p:cNvSpPr>
            <a:spLocks noGrp="1" noChangeArrowheads="1"/>
          </p:cNvSpPr>
          <p:nvPr>
            <p:ph type="sldNum" sz="quarter" idx="4"/>
          </p:nvPr>
        </p:nvSpPr>
        <p:spPr bwMode="auto">
          <a:xfrm>
            <a:off x="235902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vl1pPr>
          </a:lstStyle>
          <a:p>
            <a:pPr>
              <a:defRPr/>
            </a:pPr>
            <a:fld id="{53815BD8-FDA6-42A2-B357-76B9E1B313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charset="0"/>
        </a:defRPr>
      </a:lvl2pPr>
      <a:lvl3pPr algn="ctr" defTabSz="4389438" rtl="0" eaLnBrk="0" fontAlgn="base" hangingPunct="0">
        <a:spcBef>
          <a:spcPct val="0"/>
        </a:spcBef>
        <a:spcAft>
          <a:spcPct val="0"/>
        </a:spcAft>
        <a:defRPr sz="21100">
          <a:solidFill>
            <a:schemeClr val="tx2"/>
          </a:solidFill>
          <a:latin typeface="Times New Roman" charset="0"/>
        </a:defRPr>
      </a:lvl3pPr>
      <a:lvl4pPr algn="ctr" defTabSz="4389438" rtl="0" eaLnBrk="0" fontAlgn="base" hangingPunct="0">
        <a:spcBef>
          <a:spcPct val="0"/>
        </a:spcBef>
        <a:spcAft>
          <a:spcPct val="0"/>
        </a:spcAft>
        <a:defRPr sz="21100">
          <a:solidFill>
            <a:schemeClr val="tx2"/>
          </a:solidFill>
          <a:latin typeface="Times New Roman" charset="0"/>
        </a:defRPr>
      </a:lvl4pPr>
      <a:lvl5pPr algn="ctr" defTabSz="4389438" rtl="0" eaLnBrk="0" fontAlgn="base" hangingPunct="0">
        <a:spcBef>
          <a:spcPct val="0"/>
        </a:spcBef>
        <a:spcAft>
          <a:spcPct val="0"/>
        </a:spcAft>
        <a:defRPr sz="21100">
          <a:solidFill>
            <a:schemeClr val="tx2"/>
          </a:solidFill>
          <a:latin typeface="Times New Roman" charset="0"/>
        </a:defRPr>
      </a:lvl5pPr>
      <a:lvl6pPr marL="457200" algn="ctr" defTabSz="4389438" rtl="0" fontAlgn="base">
        <a:spcBef>
          <a:spcPct val="0"/>
        </a:spcBef>
        <a:spcAft>
          <a:spcPct val="0"/>
        </a:spcAft>
        <a:defRPr sz="21100">
          <a:solidFill>
            <a:schemeClr val="tx2"/>
          </a:solidFill>
          <a:latin typeface="Times New Roman" charset="0"/>
        </a:defRPr>
      </a:lvl6pPr>
      <a:lvl7pPr marL="914400" algn="ctr" defTabSz="4389438" rtl="0" fontAlgn="base">
        <a:spcBef>
          <a:spcPct val="0"/>
        </a:spcBef>
        <a:spcAft>
          <a:spcPct val="0"/>
        </a:spcAft>
        <a:defRPr sz="21100">
          <a:solidFill>
            <a:schemeClr val="tx2"/>
          </a:solidFill>
          <a:latin typeface="Times New Roman" charset="0"/>
        </a:defRPr>
      </a:lvl7pPr>
      <a:lvl8pPr marL="1371600" algn="ctr" defTabSz="4389438" rtl="0" fontAlgn="base">
        <a:spcBef>
          <a:spcPct val="0"/>
        </a:spcBef>
        <a:spcAft>
          <a:spcPct val="0"/>
        </a:spcAft>
        <a:defRPr sz="21100">
          <a:solidFill>
            <a:schemeClr val="tx2"/>
          </a:solidFill>
          <a:latin typeface="Times New Roman" charset="0"/>
        </a:defRPr>
      </a:lvl8pPr>
      <a:lvl9pPr marL="1828800" algn="ctr" defTabSz="4389438" rtl="0" fontAlgn="base">
        <a:spcBef>
          <a:spcPct val="0"/>
        </a:spcBef>
        <a:spcAft>
          <a:spcPct val="0"/>
        </a:spcAft>
        <a:defRPr sz="21100">
          <a:solidFill>
            <a:schemeClr val="tx2"/>
          </a:solidFill>
          <a:latin typeface="Times New Roman"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png"/><Relationship Id="rId18" Type="http://schemas.openxmlformats.org/officeDocument/2006/relationships/chart" Target="../charts/chart2.xml"/><Relationship Id="rId26" Type="http://schemas.openxmlformats.org/officeDocument/2006/relationships/image" Target="../media/image4.png"/><Relationship Id="rId3" Type="http://schemas.openxmlformats.org/officeDocument/2006/relationships/notesSlide" Target="../notesSlides/notesSlide1.xml"/><Relationship Id="rId21" Type="http://schemas.openxmlformats.org/officeDocument/2006/relationships/chart" Target="../charts/chart4.xml"/><Relationship Id="rId7" Type="http://schemas.openxmlformats.org/officeDocument/2006/relationships/image" Target="../media/image6.jpeg"/><Relationship Id="rId12" Type="http://schemas.openxmlformats.org/officeDocument/2006/relationships/oleObject" Target="../embeddings/Microsoft_Excel_97-2003_Worksheet1.xls"/><Relationship Id="rId17" Type="http://schemas.openxmlformats.org/officeDocument/2006/relationships/chart" Target="../charts/chart1.xml"/><Relationship Id="rId25" Type="http://schemas.openxmlformats.org/officeDocument/2006/relationships/oleObject" Target="../embeddings/Microsoft_Excel_97-2003_Worksheet3.xls"/><Relationship Id="rId2" Type="http://schemas.openxmlformats.org/officeDocument/2006/relationships/slideLayout" Target="../slideLayouts/slideLayout7.xml"/><Relationship Id="rId16" Type="http://schemas.openxmlformats.org/officeDocument/2006/relationships/image" Target="../media/image3.png"/><Relationship Id="rId20"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oleObject" Target="../embeddings/oleObject2.bin"/><Relationship Id="rId24" Type="http://schemas.openxmlformats.org/officeDocument/2006/relationships/oleObject" Target="../embeddings/oleObject6.bin"/><Relationship Id="rId5" Type="http://schemas.openxmlformats.org/officeDocument/2006/relationships/oleObject" Target="../embeddings/oleObject1.bin"/><Relationship Id="rId15" Type="http://schemas.openxmlformats.org/officeDocument/2006/relationships/oleObject" Target="../embeddings/Microsoft_Excel_97-2003_Worksheet2.xls"/><Relationship Id="rId23" Type="http://schemas.openxmlformats.org/officeDocument/2006/relationships/chart" Target="../charts/chart6.xml"/><Relationship Id="rId10" Type="http://schemas.openxmlformats.org/officeDocument/2006/relationships/image" Target="../media/image9.png"/><Relationship Id="rId19" Type="http://schemas.openxmlformats.org/officeDocument/2006/relationships/chart" Target="../charts/chart3.xml"/><Relationship Id="rId4" Type="http://schemas.openxmlformats.org/officeDocument/2006/relationships/image" Target="../media/image5.jpeg"/><Relationship Id="rId9" Type="http://schemas.openxmlformats.org/officeDocument/2006/relationships/image" Target="../media/image8.png"/><Relationship Id="rId14" Type="http://schemas.openxmlformats.org/officeDocument/2006/relationships/oleObject" Target="../embeddings/oleObject3.bin"/><Relationship Id="rId22" Type="http://schemas.openxmlformats.org/officeDocument/2006/relationships/chart" Target="../charts/chart5.xml"/><Relationship Id="rId27"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34" descr="JLab_logo_text_white1"/>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5546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3854"/>
          <p:cNvSpPr>
            <a:spLocks noChangeArrowheads="1"/>
          </p:cNvSpPr>
          <p:nvPr/>
        </p:nvSpPr>
        <p:spPr bwMode="auto">
          <a:xfrm>
            <a:off x="233363" y="1981200"/>
            <a:ext cx="32451675" cy="41787762"/>
          </a:xfrm>
          <a:prstGeom prst="roundRect">
            <a:avLst>
              <a:gd name="adj" fmla="val 1949"/>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endParaRPr lang="en-US" altLang="en-US" sz="2800" b="1"/>
          </a:p>
        </p:txBody>
      </p:sp>
      <p:sp>
        <p:nvSpPr>
          <p:cNvPr id="2052" name="Rectangle 3853"/>
          <p:cNvSpPr>
            <a:spLocks noChangeArrowheads="1"/>
          </p:cNvSpPr>
          <p:nvPr/>
        </p:nvSpPr>
        <p:spPr bwMode="auto">
          <a:xfrm>
            <a:off x="4495800" y="-457200"/>
            <a:ext cx="2346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457200" tIns="502920" rIns="457200" bIns="502920"/>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7000" b="1" dirty="0">
                <a:solidFill>
                  <a:srgbClr val="FF0000"/>
                </a:solidFill>
                <a:latin typeface="Arial" pitchFamily="34" charset="0"/>
              </a:rPr>
              <a:t>JLEIC Luminosity Without Cooling During Collision</a:t>
            </a:r>
            <a:r>
              <a:rPr lang="en-GB" altLang="en-US" sz="7000" b="1" dirty="0">
                <a:solidFill>
                  <a:srgbClr val="FF0000"/>
                </a:solidFill>
                <a:latin typeface="Arial" pitchFamily="34" charset="0"/>
              </a:rPr>
              <a:t>*</a:t>
            </a:r>
            <a:endParaRPr lang="en-US" altLang="en-US" sz="7000" b="1" dirty="0">
              <a:solidFill>
                <a:srgbClr val="FF0000"/>
              </a:solidFill>
              <a:latin typeface="Arial" pitchFamily="34" charset="0"/>
            </a:endParaRPr>
          </a:p>
          <a:p>
            <a:pPr algn="ctr" eaLnBrk="1" hangingPunct="1">
              <a:spcBef>
                <a:spcPct val="0"/>
              </a:spcBef>
              <a:buFontTx/>
              <a:buNone/>
            </a:pPr>
            <a:endParaRPr lang="es-ES" altLang="en-US" sz="800" b="1" i="1" dirty="0">
              <a:solidFill>
                <a:schemeClr val="accent2"/>
              </a:solidFill>
              <a:latin typeface="Arial" pitchFamily="34" charset="0"/>
            </a:endParaRPr>
          </a:p>
          <a:p>
            <a:pPr algn="ctr" eaLnBrk="1" hangingPunct="1">
              <a:spcBef>
                <a:spcPct val="0"/>
              </a:spcBef>
              <a:buFontTx/>
              <a:buNone/>
            </a:pPr>
            <a:r>
              <a:rPr lang="en-US" altLang="en-US" sz="4400" b="1" dirty="0" err="1" smtClean="0">
                <a:latin typeface="Arial" pitchFamily="34" charset="0"/>
              </a:rPr>
              <a:t>Yuhong</a:t>
            </a:r>
            <a:r>
              <a:rPr lang="en-US" altLang="en-US" sz="4400" b="1" dirty="0" smtClean="0">
                <a:latin typeface="Arial" pitchFamily="34" charset="0"/>
              </a:rPr>
              <a:t> Zhang and He Zhang, </a:t>
            </a:r>
            <a:r>
              <a:rPr lang="en-US" altLang="en-US" sz="4400" b="1" dirty="0">
                <a:latin typeface="Arial" pitchFamily="34" charset="0"/>
              </a:rPr>
              <a:t>Jefferson Lab, Newport News, VA 23606, USA</a:t>
            </a:r>
            <a:endParaRPr lang="en-US" altLang="en-US" sz="4400" dirty="0">
              <a:latin typeface="Arial" pitchFamily="34" charset="0"/>
            </a:endParaRPr>
          </a:p>
        </p:txBody>
      </p:sp>
      <p:sp>
        <p:nvSpPr>
          <p:cNvPr id="2053" name="Rectangle 3916"/>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54" name="Rectangle 3918"/>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55" name="Rectangle 3922"/>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56" name="Rectangle 3927"/>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57" name="Rectangle 3932"/>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58" name="Rectangle 3935"/>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59" name="Rectangle 3939"/>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60" name="Rectangle 3976"/>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61" name="Rectangle 3991"/>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62" name="Rectangle 3993"/>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63" name="Rectangle 3995"/>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64" name="Rectangle 3997"/>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65" name="Rectangle 3999"/>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66" name="Rectangle 4002"/>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67" name="Rectangle 4004"/>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68" name="Rectangle 4006"/>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69" name="Rectangle 4009"/>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70" name="Rectangle 4011"/>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71" name="Rectangle 4013"/>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72" name="Rectangle 4015"/>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73" name="Rectangle 4020"/>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74" name="Rectangle 4026"/>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75" name="Rectangle 4035"/>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76" name="Rectangle 4037"/>
          <p:cNvSpPr>
            <a:spLocks noChangeArrowheads="1"/>
          </p:cNvSpPr>
          <p:nvPr/>
        </p:nvSpPr>
        <p:spPr bwMode="auto">
          <a:xfrm>
            <a:off x="0" y="-258763"/>
            <a:ext cx="13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endParaRPr lang="en-US" altLang="en-US" sz="2800"/>
          </a:p>
        </p:txBody>
      </p:sp>
      <p:sp>
        <p:nvSpPr>
          <p:cNvPr id="2077" name="AutoShape 3863"/>
          <p:cNvSpPr>
            <a:spLocks noChangeArrowheads="1"/>
          </p:cNvSpPr>
          <p:nvPr/>
        </p:nvSpPr>
        <p:spPr bwMode="auto">
          <a:xfrm>
            <a:off x="457200" y="2133600"/>
            <a:ext cx="32004000" cy="2667000"/>
          </a:xfrm>
          <a:prstGeom prst="roundRect">
            <a:avLst>
              <a:gd name="adj" fmla="val 5954"/>
            </a:avLst>
          </a:prstGeom>
          <a:solidFill>
            <a:srgbClr val="EAEAEA"/>
          </a:solidFill>
          <a:ln w="28575">
            <a:solidFill>
              <a:schemeClr val="bg2"/>
            </a:solidFill>
            <a:round/>
            <a:headEnd/>
            <a:tailEnd/>
          </a:ln>
        </p:spPr>
        <p:txBody>
          <a:bodyPr lIns="274320" tIns="0" rIns="274320" bIns="0"/>
          <a:lstStyle>
            <a:lvl1pPr marL="106363" eaLnBrk="0" hangingPunct="0">
              <a:spcBef>
                <a:spcPct val="20000"/>
              </a:spcBef>
              <a:buChar char="•"/>
              <a:defRPr sz="15400">
                <a:solidFill>
                  <a:schemeClr val="tx1"/>
                </a:solidFill>
                <a:latin typeface="Times New Roman" pitchFamily="18" charset="0"/>
              </a:defRPr>
            </a:lvl1pPr>
            <a:lvl2pPr marL="114300" indent="1588"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r>
              <a:rPr lang="en-US" altLang="en-US" sz="6000" b="1" i="1" dirty="0">
                <a:latin typeface="Arial" pitchFamily="34" charset="0"/>
              </a:rPr>
              <a:t>Abstract</a:t>
            </a:r>
            <a:r>
              <a:rPr lang="en-US" altLang="en-US" sz="6000" b="1" dirty="0">
                <a:latin typeface="Arial" pitchFamily="34" charset="0"/>
              </a:rPr>
              <a:t>    </a:t>
            </a:r>
            <a:r>
              <a:rPr lang="en-US" altLang="en-US" sz="3600" dirty="0" smtClean="0">
                <a:latin typeface="Arial" pitchFamily="34" charset="0"/>
              </a:rPr>
              <a:t>The </a:t>
            </a:r>
            <a:r>
              <a:rPr lang="en-US" altLang="en-US" sz="3600" dirty="0">
                <a:latin typeface="Arial" pitchFamily="34" charset="0"/>
              </a:rPr>
              <a:t>design strategy of Jefferson Lab </a:t>
            </a:r>
            <a:r>
              <a:rPr lang="en-US" altLang="en-US" sz="3600" dirty="0" smtClean="0">
                <a:latin typeface="Arial" pitchFamily="34" charset="0"/>
              </a:rPr>
              <a:t>electron-Ion Collider </a:t>
            </a:r>
            <a:r>
              <a:rPr lang="en-US" altLang="en-US" sz="3600" dirty="0">
                <a:latin typeface="Arial" pitchFamily="34" charset="0"/>
              </a:rPr>
              <a:t>(JLEIC) for reaching high luminosities (&gt;10</a:t>
            </a:r>
            <a:r>
              <a:rPr lang="en-US" altLang="en-US" sz="3600" baseline="30000" dirty="0">
                <a:latin typeface="Arial" pitchFamily="34" charset="0"/>
              </a:rPr>
              <a:t>34</a:t>
            </a:r>
            <a:r>
              <a:rPr lang="en-US" altLang="en-US" sz="3600" dirty="0">
                <a:latin typeface="Arial" pitchFamily="34" charset="0"/>
              </a:rPr>
              <a:t> /cm</a:t>
            </a:r>
            <a:r>
              <a:rPr lang="en-US" altLang="en-US" sz="3600" baseline="30000" dirty="0">
                <a:latin typeface="Arial" pitchFamily="34" charset="0"/>
              </a:rPr>
              <a:t>2</a:t>
            </a:r>
            <a:r>
              <a:rPr lang="en-US" altLang="en-US" sz="3600" dirty="0">
                <a:latin typeface="Arial" pitchFamily="34" charset="0"/>
              </a:rPr>
              <a:t>/s) is based on application of cooling of ion beams during collisions. This demands challenging R&amp;D for development of </a:t>
            </a:r>
            <a:r>
              <a:rPr lang="en-US" altLang="en-US" sz="3600" dirty="0" smtClean="0">
                <a:latin typeface="Arial" pitchFamily="34" charset="0"/>
              </a:rPr>
              <a:t>advanced cooling technologies</a:t>
            </a:r>
            <a:r>
              <a:rPr lang="en-US" altLang="en-US" sz="3600" dirty="0">
                <a:latin typeface="Arial" pitchFamily="34" charset="0"/>
              </a:rPr>
              <a:t>. Here we present an analysis of the JLEIC luminosity performance under the condition of no cooling of ion beams during collisions. We show the JLEIC integrated luminosity under this condition should exceed requirement of the EIC science program</a:t>
            </a:r>
            <a:r>
              <a:rPr lang="en-US" altLang="en-US" sz="3600" dirty="0" smtClean="0">
                <a:latin typeface="Arial" pitchFamily="34" charset="0"/>
              </a:rPr>
              <a:t>.</a:t>
            </a:r>
            <a:endParaRPr lang="en-US" altLang="en-US" sz="3600" dirty="0">
              <a:latin typeface="Arial" pitchFamily="34" charset="0"/>
            </a:endParaRPr>
          </a:p>
        </p:txBody>
      </p:sp>
      <p:graphicFrame>
        <p:nvGraphicFramePr>
          <p:cNvPr id="2078" name="Object 100"/>
          <p:cNvGraphicFramePr>
            <a:graphicFrameLocks noChangeAspect="1"/>
          </p:cNvGraphicFramePr>
          <p:nvPr/>
        </p:nvGraphicFramePr>
        <p:xfrm>
          <a:off x="1074738" y="1400175"/>
          <a:ext cx="211137" cy="180975"/>
        </p:xfrm>
        <a:graphic>
          <a:graphicData uri="http://schemas.openxmlformats.org/presentationml/2006/ole">
            <mc:AlternateContent xmlns:mc="http://schemas.openxmlformats.org/markup-compatibility/2006">
              <mc:Choice xmlns:v="urn:schemas-microsoft-com:vml" Requires="v">
                <p:oleObj spid="_x0000_s2410" name="Equation" r:id="rId5" imgW="266584" imgH="228501" progId="Equation.DSMT4">
                  <p:embed/>
                </p:oleObj>
              </mc:Choice>
              <mc:Fallback>
                <p:oleObj name="Equation" r:id="rId5" imgW="266584" imgH="228501" progId="Equation.DSMT4">
                  <p:embed/>
                  <p:pic>
                    <p:nvPicPr>
                      <p:cNvPr id="0" name="Object 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738" y="1400175"/>
                        <a:ext cx="2111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79" name="Text Box 135"/>
          <p:cNvSpPr txBox="1">
            <a:spLocks noChangeArrowheads="1"/>
          </p:cNvSpPr>
          <p:nvPr/>
        </p:nvSpPr>
        <p:spPr bwMode="auto">
          <a:xfrm>
            <a:off x="26800175" y="-76200"/>
            <a:ext cx="6273800"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98" tIns="219450" rIns="438898" bIns="219450">
            <a:spAutoFit/>
          </a:bodyPr>
          <a:lstStyle>
            <a:lvl1pPr defTabSz="4387850" eaLnBrk="0" hangingPunct="0">
              <a:spcBef>
                <a:spcPct val="20000"/>
              </a:spcBef>
              <a:buChar char="•"/>
              <a:defRPr sz="15400">
                <a:solidFill>
                  <a:schemeClr val="tx1"/>
                </a:solidFill>
                <a:latin typeface="Times New Roman" pitchFamily="18" charset="0"/>
              </a:defRPr>
            </a:lvl1pPr>
            <a:lvl2pPr marL="2195513" indent="-1371600" defTabSz="4387850" eaLnBrk="0" hangingPunct="0">
              <a:spcBef>
                <a:spcPct val="20000"/>
              </a:spcBef>
              <a:buChar char="–"/>
              <a:defRPr sz="13400">
                <a:solidFill>
                  <a:schemeClr val="tx1"/>
                </a:solidFill>
                <a:latin typeface="Times New Roman" pitchFamily="18" charset="0"/>
              </a:defRPr>
            </a:lvl2pPr>
            <a:lvl3pPr marL="4387850" indent="-1096963" defTabSz="4387850" eaLnBrk="0" hangingPunct="0">
              <a:spcBef>
                <a:spcPct val="20000"/>
              </a:spcBef>
              <a:buChar char="•"/>
              <a:defRPr sz="11500">
                <a:solidFill>
                  <a:schemeClr val="tx1"/>
                </a:solidFill>
                <a:latin typeface="Times New Roman" pitchFamily="18" charset="0"/>
              </a:defRPr>
            </a:lvl3pPr>
            <a:lvl4pPr marL="6583363" indent="-1096963" defTabSz="4387850" eaLnBrk="0" hangingPunct="0">
              <a:spcBef>
                <a:spcPct val="20000"/>
              </a:spcBef>
              <a:buChar char="–"/>
              <a:defRPr sz="9600">
                <a:solidFill>
                  <a:schemeClr val="tx1"/>
                </a:solidFill>
                <a:latin typeface="Times New Roman" pitchFamily="18" charset="0"/>
              </a:defRPr>
            </a:lvl4pPr>
            <a:lvl5pPr marL="8778875" indent="-1096963" defTabSz="4387850" eaLnBrk="0" hangingPunct="0">
              <a:spcBef>
                <a:spcPct val="20000"/>
              </a:spcBef>
              <a:buChar char="»"/>
              <a:defRPr sz="9600">
                <a:solidFill>
                  <a:schemeClr val="tx1"/>
                </a:solidFill>
                <a:latin typeface="Times New Roman" pitchFamily="18" charset="0"/>
              </a:defRPr>
            </a:lvl5pPr>
            <a:lvl6pPr marL="9236075" indent="-1096963" defTabSz="4387850" eaLnBrk="0" fontAlgn="base" hangingPunct="0">
              <a:spcBef>
                <a:spcPct val="20000"/>
              </a:spcBef>
              <a:spcAft>
                <a:spcPct val="0"/>
              </a:spcAft>
              <a:buChar char="»"/>
              <a:defRPr sz="9600">
                <a:solidFill>
                  <a:schemeClr val="tx1"/>
                </a:solidFill>
                <a:latin typeface="Times New Roman" pitchFamily="18" charset="0"/>
              </a:defRPr>
            </a:lvl6pPr>
            <a:lvl7pPr marL="9693275" indent="-1096963" defTabSz="4387850" eaLnBrk="0" fontAlgn="base" hangingPunct="0">
              <a:spcBef>
                <a:spcPct val="20000"/>
              </a:spcBef>
              <a:spcAft>
                <a:spcPct val="0"/>
              </a:spcAft>
              <a:buChar char="»"/>
              <a:defRPr sz="9600">
                <a:solidFill>
                  <a:schemeClr val="tx1"/>
                </a:solidFill>
                <a:latin typeface="Times New Roman" pitchFamily="18" charset="0"/>
              </a:defRPr>
            </a:lvl7pPr>
            <a:lvl8pPr marL="10150475" indent="-1096963" defTabSz="4387850" eaLnBrk="0" fontAlgn="base" hangingPunct="0">
              <a:spcBef>
                <a:spcPct val="20000"/>
              </a:spcBef>
              <a:spcAft>
                <a:spcPct val="0"/>
              </a:spcAft>
              <a:buChar char="»"/>
              <a:defRPr sz="9600">
                <a:solidFill>
                  <a:schemeClr val="tx1"/>
                </a:solidFill>
                <a:latin typeface="Times New Roman" pitchFamily="18" charset="0"/>
              </a:defRPr>
            </a:lvl8pPr>
            <a:lvl9pPr marL="10607675" indent="-1096963" defTabSz="4387850" eaLnBrk="0" fontAlgn="base" hangingPunct="0">
              <a:spcBef>
                <a:spcPct val="20000"/>
              </a:spcBef>
              <a:spcAft>
                <a:spcPct val="0"/>
              </a:spcAft>
              <a:buChar char="»"/>
              <a:defRPr sz="9600">
                <a:solidFill>
                  <a:schemeClr val="tx1"/>
                </a:solidFill>
                <a:latin typeface="Times New Roman" pitchFamily="18" charset="0"/>
              </a:defRPr>
            </a:lvl9pPr>
          </a:lstStyle>
          <a:p>
            <a:pPr algn="r" eaLnBrk="1" hangingPunct="1">
              <a:lnSpc>
                <a:spcPct val="95000"/>
              </a:lnSpc>
              <a:spcBef>
                <a:spcPct val="5000"/>
              </a:spcBef>
              <a:buFontTx/>
              <a:buNone/>
            </a:pPr>
            <a:r>
              <a:rPr lang="en-US" altLang="en-US" sz="2200" b="1" i="1">
                <a:solidFill>
                  <a:schemeClr val="accent2"/>
                </a:solidFill>
                <a:latin typeface="Arial" pitchFamily="34" charset="0"/>
              </a:rPr>
              <a:t>Thomas Jefferson National Accelerator Facility, Newport News, Virginia,  USA, Managed by the Jefferson Science Associates, LLC for the U.S. Department of Energy, Office of Science</a:t>
            </a:r>
          </a:p>
        </p:txBody>
      </p:sp>
      <p:sp>
        <p:nvSpPr>
          <p:cNvPr id="2080" name="AutoShape 3862"/>
          <p:cNvSpPr>
            <a:spLocks noChangeArrowheads="1"/>
          </p:cNvSpPr>
          <p:nvPr/>
        </p:nvSpPr>
        <p:spPr bwMode="auto">
          <a:xfrm>
            <a:off x="381000" y="33147000"/>
            <a:ext cx="10607675" cy="10424160"/>
          </a:xfrm>
          <a:prstGeom prst="roundRect">
            <a:avLst>
              <a:gd name="adj" fmla="val 2995"/>
            </a:avLst>
          </a:prstGeom>
          <a:solidFill>
            <a:srgbClr val="EAEAEA"/>
          </a:solidFill>
          <a:ln w="28575">
            <a:solidFill>
              <a:schemeClr val="bg2"/>
            </a:solidFill>
            <a:round/>
            <a:headEnd/>
            <a:tailEnd/>
          </a:ln>
        </p:spPr>
        <p:txBody>
          <a:bodyPr lIns="274320" tIns="0" rIns="274320" bIns="0"/>
          <a:lstStyle>
            <a:lvl1pPr marL="228600" indent="-228600" defTabSz="114300" eaLnBrk="0" hangingPunct="0">
              <a:spcBef>
                <a:spcPct val="20000"/>
              </a:spcBef>
              <a:buChar char="•"/>
              <a:defRPr sz="15400">
                <a:solidFill>
                  <a:schemeClr val="tx1"/>
                </a:solidFill>
                <a:latin typeface="Times New Roman" pitchFamily="18" charset="0"/>
              </a:defRPr>
            </a:lvl1pPr>
            <a:lvl2pPr marL="685800" indent="-228600" defTabSz="114300" eaLnBrk="0" hangingPunct="0">
              <a:spcBef>
                <a:spcPct val="20000"/>
              </a:spcBef>
              <a:buChar char="–"/>
              <a:defRPr sz="13400">
                <a:solidFill>
                  <a:schemeClr val="tx1"/>
                </a:solidFill>
                <a:latin typeface="Times New Roman" pitchFamily="18" charset="0"/>
              </a:defRPr>
            </a:lvl2pPr>
            <a:lvl3pPr marL="1257300" indent="-342900" defTabSz="114300" eaLnBrk="0" hangingPunct="0">
              <a:spcBef>
                <a:spcPct val="20000"/>
              </a:spcBef>
              <a:buChar char="•"/>
              <a:defRPr sz="11500">
                <a:solidFill>
                  <a:schemeClr val="tx1"/>
                </a:solidFill>
                <a:latin typeface="Times New Roman" pitchFamily="18" charset="0"/>
              </a:defRPr>
            </a:lvl3pPr>
            <a:lvl4pPr marL="2446338" indent="-533400" defTabSz="114300" eaLnBrk="0" hangingPunct="0">
              <a:spcBef>
                <a:spcPct val="20000"/>
              </a:spcBef>
              <a:buChar char="–"/>
              <a:defRPr sz="9600">
                <a:solidFill>
                  <a:schemeClr val="tx1"/>
                </a:solidFill>
                <a:latin typeface="Times New Roman" pitchFamily="18" charset="0"/>
              </a:defRPr>
            </a:lvl4pPr>
            <a:lvl5pPr marL="3094038" indent="-533400" defTabSz="114300" eaLnBrk="0" hangingPunct="0">
              <a:spcBef>
                <a:spcPct val="20000"/>
              </a:spcBef>
              <a:buChar char="»"/>
              <a:defRPr sz="9600">
                <a:solidFill>
                  <a:schemeClr val="tx1"/>
                </a:solidFill>
                <a:latin typeface="Times New Roman" pitchFamily="18" charset="0"/>
              </a:defRPr>
            </a:lvl5pPr>
            <a:lvl6pPr marL="3551238" indent="-533400" defTabSz="114300" eaLnBrk="0" fontAlgn="base" hangingPunct="0">
              <a:spcBef>
                <a:spcPct val="20000"/>
              </a:spcBef>
              <a:spcAft>
                <a:spcPct val="0"/>
              </a:spcAft>
              <a:buChar char="»"/>
              <a:defRPr sz="9600">
                <a:solidFill>
                  <a:schemeClr val="tx1"/>
                </a:solidFill>
                <a:latin typeface="Times New Roman" pitchFamily="18" charset="0"/>
              </a:defRPr>
            </a:lvl6pPr>
            <a:lvl7pPr marL="4008438" indent="-533400" defTabSz="114300" eaLnBrk="0" fontAlgn="base" hangingPunct="0">
              <a:spcBef>
                <a:spcPct val="20000"/>
              </a:spcBef>
              <a:spcAft>
                <a:spcPct val="0"/>
              </a:spcAft>
              <a:buChar char="»"/>
              <a:defRPr sz="9600">
                <a:solidFill>
                  <a:schemeClr val="tx1"/>
                </a:solidFill>
                <a:latin typeface="Times New Roman" pitchFamily="18" charset="0"/>
              </a:defRPr>
            </a:lvl7pPr>
            <a:lvl8pPr marL="4465638" indent="-533400" defTabSz="114300" eaLnBrk="0" fontAlgn="base" hangingPunct="0">
              <a:spcBef>
                <a:spcPct val="20000"/>
              </a:spcBef>
              <a:spcAft>
                <a:spcPct val="0"/>
              </a:spcAft>
              <a:buChar char="»"/>
              <a:defRPr sz="9600">
                <a:solidFill>
                  <a:schemeClr val="tx1"/>
                </a:solidFill>
                <a:latin typeface="Times New Roman" pitchFamily="18" charset="0"/>
              </a:defRPr>
            </a:lvl8pPr>
            <a:lvl9pPr marL="4922838" indent="-533400" defTabSz="1143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5400" b="1" dirty="0">
                <a:latin typeface="Arial" pitchFamily="34" charset="0"/>
              </a:rPr>
              <a:t>Strong Cooling Cancels IBS</a:t>
            </a:r>
          </a:p>
        </p:txBody>
      </p:sp>
      <p:sp>
        <p:nvSpPr>
          <p:cNvPr id="2082" name="AutoShape 3862"/>
          <p:cNvSpPr>
            <a:spLocks noChangeArrowheads="1"/>
          </p:cNvSpPr>
          <p:nvPr/>
        </p:nvSpPr>
        <p:spPr bwMode="auto">
          <a:xfrm>
            <a:off x="21948775" y="28749625"/>
            <a:ext cx="10607675" cy="14928850"/>
          </a:xfrm>
          <a:prstGeom prst="roundRect">
            <a:avLst>
              <a:gd name="adj" fmla="val 2995"/>
            </a:avLst>
          </a:prstGeom>
          <a:solidFill>
            <a:srgbClr val="EAEAEA"/>
          </a:solidFill>
          <a:ln w="28575">
            <a:solidFill>
              <a:schemeClr val="bg2"/>
            </a:solidFill>
            <a:round/>
            <a:headEnd/>
            <a:tailEnd/>
          </a:ln>
        </p:spPr>
        <p:txBody>
          <a:bodyPr lIns="274320" tIns="0" rIns="274320" bIns="0"/>
          <a:lstStyle>
            <a:lvl1pPr marL="231775" indent="-231775" eaLnBrk="0" hangingPunct="0">
              <a:spcBef>
                <a:spcPct val="20000"/>
              </a:spcBef>
              <a:buChar char="•"/>
              <a:defRPr sz="15400">
                <a:solidFill>
                  <a:schemeClr val="tx1"/>
                </a:solidFill>
                <a:latin typeface="Times New Roman" pitchFamily="18" charset="0"/>
              </a:defRPr>
            </a:lvl1pPr>
            <a:lvl2pPr marL="685800" indent="-339725" eaLnBrk="0" hangingPunct="0">
              <a:spcBef>
                <a:spcPct val="20000"/>
              </a:spcBef>
              <a:buChar char="–"/>
              <a:defRPr sz="13400">
                <a:solidFill>
                  <a:schemeClr val="tx1"/>
                </a:solidFill>
                <a:latin typeface="Times New Roman" pitchFamily="18" charset="0"/>
              </a:defRPr>
            </a:lvl2pPr>
            <a:lvl3pPr marL="3016250" indent="-533400" eaLnBrk="0" hangingPunct="0">
              <a:spcBef>
                <a:spcPct val="20000"/>
              </a:spcBef>
              <a:buChar char="•"/>
              <a:defRPr sz="11500">
                <a:solidFill>
                  <a:schemeClr val="tx1"/>
                </a:solidFill>
                <a:latin typeface="Times New Roman" pitchFamily="18" charset="0"/>
              </a:defRPr>
            </a:lvl3pPr>
            <a:lvl4pPr marL="3663950" indent="-533400" eaLnBrk="0" hangingPunct="0">
              <a:spcBef>
                <a:spcPct val="20000"/>
              </a:spcBef>
              <a:buChar char="–"/>
              <a:defRPr sz="9600">
                <a:solidFill>
                  <a:schemeClr val="tx1"/>
                </a:solidFill>
                <a:latin typeface="Times New Roman" pitchFamily="18" charset="0"/>
              </a:defRPr>
            </a:lvl4pPr>
            <a:lvl5pPr marL="4311650" indent="-533400" eaLnBrk="0" hangingPunct="0">
              <a:spcBef>
                <a:spcPct val="20000"/>
              </a:spcBef>
              <a:buChar char="»"/>
              <a:defRPr sz="9600">
                <a:solidFill>
                  <a:schemeClr val="tx1"/>
                </a:solidFill>
                <a:latin typeface="Times New Roman" pitchFamily="18" charset="0"/>
              </a:defRPr>
            </a:lvl5pPr>
            <a:lvl6pPr marL="4768850" indent="-533400" eaLnBrk="0" fontAlgn="base" hangingPunct="0">
              <a:spcBef>
                <a:spcPct val="20000"/>
              </a:spcBef>
              <a:spcAft>
                <a:spcPct val="0"/>
              </a:spcAft>
              <a:buChar char="»"/>
              <a:defRPr sz="9600">
                <a:solidFill>
                  <a:schemeClr val="tx1"/>
                </a:solidFill>
                <a:latin typeface="Times New Roman" pitchFamily="18" charset="0"/>
              </a:defRPr>
            </a:lvl6pPr>
            <a:lvl7pPr marL="5226050" indent="-533400" eaLnBrk="0" fontAlgn="base" hangingPunct="0">
              <a:spcBef>
                <a:spcPct val="20000"/>
              </a:spcBef>
              <a:spcAft>
                <a:spcPct val="0"/>
              </a:spcAft>
              <a:buChar char="»"/>
              <a:defRPr sz="9600">
                <a:solidFill>
                  <a:schemeClr val="tx1"/>
                </a:solidFill>
                <a:latin typeface="Times New Roman" pitchFamily="18" charset="0"/>
              </a:defRPr>
            </a:lvl7pPr>
            <a:lvl8pPr marL="5683250" indent="-533400" eaLnBrk="0" fontAlgn="base" hangingPunct="0">
              <a:spcBef>
                <a:spcPct val="20000"/>
              </a:spcBef>
              <a:spcAft>
                <a:spcPct val="0"/>
              </a:spcAft>
              <a:buChar char="»"/>
              <a:defRPr sz="9600">
                <a:solidFill>
                  <a:schemeClr val="tx1"/>
                </a:solidFill>
                <a:latin typeface="Times New Roman" pitchFamily="18" charset="0"/>
              </a:defRPr>
            </a:lvl8pPr>
            <a:lvl9pPr marL="6140450" indent="-5334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defRPr/>
            </a:pPr>
            <a:r>
              <a:rPr lang="en-US" altLang="en-US" sz="5400" b="1" dirty="0" smtClean="0">
                <a:solidFill>
                  <a:srgbClr val="000000"/>
                </a:solidFill>
                <a:latin typeface="Arial" charset="0"/>
              </a:rPr>
              <a:t>Beam Reconditioning</a:t>
            </a:r>
            <a:endParaRPr lang="en-US" sz="5400" dirty="0">
              <a:latin typeface="Arial" panose="020B0604020202020204" pitchFamily="34" charset="0"/>
              <a:cs typeface="Arial" panose="020B0604020202020204" pitchFamily="34" charset="0"/>
            </a:endParaRPr>
          </a:p>
          <a:p>
            <a:pPr marL="228600" indent="-228600">
              <a:spcBef>
                <a:spcPts val="1800"/>
              </a:spcBef>
              <a:defRPr/>
            </a:pPr>
            <a:endParaRPr lang="en-US" sz="3600" dirty="0" smtClean="0">
              <a:latin typeface="Arial" panose="020B0604020202020204" pitchFamily="34" charset="0"/>
              <a:cs typeface="Arial" panose="020B0604020202020204" pitchFamily="34" charset="0"/>
            </a:endParaRPr>
          </a:p>
          <a:p>
            <a:pPr marL="228600" indent="-228600">
              <a:spcBef>
                <a:spcPts val="1800"/>
              </a:spcBef>
              <a:defRPr/>
            </a:pPr>
            <a:endParaRPr lang="en-US" sz="3600" dirty="0">
              <a:latin typeface="Arial" panose="020B0604020202020204" pitchFamily="34" charset="0"/>
              <a:cs typeface="Arial" panose="020B0604020202020204" pitchFamily="34" charset="0"/>
            </a:endParaRPr>
          </a:p>
          <a:p>
            <a:pPr marL="228600" indent="-228600">
              <a:spcBef>
                <a:spcPts val="1800"/>
              </a:spcBef>
              <a:defRPr/>
            </a:pPr>
            <a:endParaRPr lang="en-US" sz="3600" dirty="0" smtClean="0">
              <a:latin typeface="Arial" panose="020B0604020202020204" pitchFamily="34" charset="0"/>
              <a:cs typeface="Arial" panose="020B0604020202020204" pitchFamily="34" charset="0"/>
            </a:endParaRPr>
          </a:p>
          <a:p>
            <a:pPr marL="228600" indent="-228600">
              <a:spcBef>
                <a:spcPts val="1800"/>
              </a:spcBef>
              <a:defRPr/>
            </a:pPr>
            <a:endParaRPr lang="en-US" sz="3600" dirty="0" smtClean="0">
              <a:latin typeface="Arial" panose="020B0604020202020204" pitchFamily="34" charset="0"/>
              <a:cs typeface="Arial" panose="020B0604020202020204" pitchFamily="34" charset="0"/>
            </a:endParaRPr>
          </a:p>
          <a:p>
            <a:pPr marL="228600" indent="-228600">
              <a:spcBef>
                <a:spcPts val="1800"/>
              </a:spcBef>
              <a:defRPr/>
            </a:pPr>
            <a:endParaRPr lang="en-US" sz="3600" dirty="0" smtClean="0">
              <a:latin typeface="Arial" panose="020B0604020202020204" pitchFamily="34" charset="0"/>
              <a:cs typeface="Arial" panose="020B0604020202020204" pitchFamily="34" charset="0"/>
            </a:endParaRPr>
          </a:p>
          <a:p>
            <a:pPr marL="228600" indent="-228600">
              <a:spcBef>
                <a:spcPts val="1800"/>
              </a:spcBef>
              <a:defRPr/>
            </a:pPr>
            <a:endParaRPr lang="en-US" sz="1600" dirty="0" smtClean="0">
              <a:latin typeface="Arial" panose="020B0604020202020204" pitchFamily="34" charset="0"/>
              <a:cs typeface="Arial" panose="020B0604020202020204" pitchFamily="34" charset="0"/>
            </a:endParaRPr>
          </a:p>
          <a:p>
            <a:pPr marL="228600" indent="-228600">
              <a:spcBef>
                <a:spcPts val="0"/>
              </a:spcBef>
              <a:defRPr/>
            </a:pPr>
            <a:r>
              <a:rPr lang="en-US" sz="3600" dirty="0" smtClean="0">
                <a:latin typeface="Arial" panose="020B0604020202020204" pitchFamily="34" charset="0"/>
                <a:cs typeface="Arial" panose="020B0604020202020204" pitchFamily="34" charset="0"/>
              </a:rPr>
              <a:t>Reconditioning time:  should be 5 min or less</a:t>
            </a:r>
          </a:p>
          <a:p>
            <a:pPr marL="0" indent="0">
              <a:spcBef>
                <a:spcPts val="0"/>
              </a:spcBef>
              <a:buFontTx/>
              <a:buNone/>
              <a:defRPr/>
            </a:pPr>
            <a:r>
              <a:rPr lang="en-US" sz="3600" dirty="0" smtClean="0">
                <a:latin typeface="Arial" panose="020B0604020202020204" pitchFamily="34" charset="0"/>
                <a:cs typeface="Arial" panose="020B0604020202020204" pitchFamily="34" charset="0"/>
              </a:rPr>
              <a:t>    </a:t>
            </a:r>
            <a:r>
              <a:rPr lang="en-US" sz="3600" i="1" dirty="0" smtClean="0">
                <a:latin typeface="Arial" panose="020B0604020202020204" pitchFamily="34" charset="0"/>
                <a:cs typeface="Arial" panose="020B0604020202020204" pitchFamily="34" charset="0"/>
              </a:rPr>
              <a:t>Ideally</a:t>
            </a:r>
            <a:r>
              <a:rPr lang="en-US" sz="3600" dirty="0" smtClean="0">
                <a:latin typeface="Arial" panose="020B0604020202020204" pitchFamily="34" charset="0"/>
                <a:cs typeface="Arial" panose="020B0604020202020204" pitchFamily="34" charset="0"/>
              </a:rPr>
              <a:t>,   ramp down/up     ~ 1 minute  </a:t>
            </a:r>
          </a:p>
          <a:p>
            <a:pPr marL="0" indent="0">
              <a:spcBef>
                <a:spcPts val="0"/>
              </a:spcBef>
              <a:buFontTx/>
              <a:buNone/>
              <a:defRPr/>
            </a:pPr>
            <a:r>
              <a:rPr lang="en-US" sz="3600" dirty="0" smtClean="0">
                <a:latin typeface="Arial" panose="020B0604020202020204" pitchFamily="34" charset="0"/>
                <a:cs typeface="Arial" panose="020B0604020202020204" pitchFamily="34" charset="0"/>
              </a:rPr>
              <a:t>		    top-off           	   &lt;&lt; 1 seconds </a:t>
            </a:r>
          </a:p>
          <a:p>
            <a:pPr marL="0" indent="0">
              <a:spcBef>
                <a:spcPts val="0"/>
              </a:spcBef>
              <a:buFontTx/>
              <a:buNone/>
              <a:defRPr/>
            </a:pPr>
            <a:r>
              <a:rPr lang="en-US" sz="3600" dirty="0" smtClean="0">
                <a:latin typeface="Arial" panose="020B0604020202020204" pitchFamily="34" charset="0"/>
                <a:cs typeface="Arial" panose="020B0604020202020204" pitchFamily="34" charset="0"/>
              </a:rPr>
              <a:t>		    DC cooling   	   ~ a couple of mins,    </a:t>
            </a:r>
          </a:p>
        </p:txBody>
      </p:sp>
      <p:sp>
        <p:nvSpPr>
          <p:cNvPr id="2" name="AutoShape 4016"/>
          <p:cNvSpPr>
            <a:spLocks noChangeArrowheads="1"/>
          </p:cNvSpPr>
          <p:nvPr/>
        </p:nvSpPr>
        <p:spPr bwMode="auto">
          <a:xfrm>
            <a:off x="11185525" y="42124774"/>
            <a:ext cx="10607675" cy="1463675"/>
          </a:xfrm>
          <a:prstGeom prst="roundRect">
            <a:avLst>
              <a:gd name="adj" fmla="val 12144"/>
            </a:avLst>
          </a:prstGeom>
          <a:solidFill>
            <a:srgbClr val="EAEAEA"/>
          </a:solidFill>
          <a:ln w="28575">
            <a:solidFill>
              <a:schemeClr val="bg2"/>
            </a:solidFill>
            <a:round/>
            <a:headEnd/>
            <a:tailEnd/>
          </a:ln>
        </p:spPr>
        <p:txBody>
          <a:bodyPr lIns="274320" tIns="182880" rIns="274320" bIns="182880"/>
          <a:lstStyle>
            <a:lvl1pPr eaLnBrk="0" hangingPunct="0">
              <a:spcBef>
                <a:spcPct val="20000"/>
              </a:spcBef>
              <a:buChar char="•"/>
              <a:defRPr sz="15400">
                <a:solidFill>
                  <a:schemeClr val="tx1"/>
                </a:solidFill>
                <a:latin typeface="Times New Roman" pitchFamily="18" charset="0"/>
              </a:defRPr>
            </a:lvl1pPr>
            <a:lvl2pPr marL="1025525" indent="-285750" eaLnBrk="0" hangingPunct="0">
              <a:spcBef>
                <a:spcPct val="20000"/>
              </a:spcBef>
              <a:buChar char="–"/>
              <a:defRPr sz="13400">
                <a:solidFill>
                  <a:schemeClr val="tx1"/>
                </a:solidFill>
                <a:latin typeface="Times New Roman" pitchFamily="18" charset="0"/>
              </a:defRPr>
            </a:lvl2pPr>
            <a:lvl3pPr marL="1368425" indent="-228600" eaLnBrk="0" hangingPunct="0">
              <a:spcBef>
                <a:spcPct val="20000"/>
              </a:spcBef>
              <a:buChar char="•"/>
              <a:defRPr sz="11500">
                <a:solidFill>
                  <a:schemeClr val="tx1"/>
                </a:solidFill>
                <a:latin typeface="Times New Roman" pitchFamily="18" charset="0"/>
              </a:defRPr>
            </a:lvl3pPr>
            <a:lvl4pPr marL="1711325"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r>
              <a:rPr lang="en-US" altLang="en-US" sz="3600">
                <a:latin typeface="Arial" pitchFamily="34" charset="0"/>
                <a:cs typeface="Arial" pitchFamily="34" charset="0"/>
              </a:rPr>
              <a:t>* Work supported by U.S. DOE Contract No. DE-AC05-06OR23177. </a:t>
            </a:r>
          </a:p>
        </p:txBody>
      </p:sp>
      <p:grpSp>
        <p:nvGrpSpPr>
          <p:cNvPr id="2083" name="Group 3"/>
          <p:cNvGrpSpPr>
            <a:grpSpLocks/>
          </p:cNvGrpSpPr>
          <p:nvPr/>
        </p:nvGrpSpPr>
        <p:grpSpPr bwMode="auto">
          <a:xfrm>
            <a:off x="457200" y="4953000"/>
            <a:ext cx="10607675" cy="5121367"/>
            <a:chOff x="505527" y="5979005"/>
            <a:chExt cx="10607040" cy="5377970"/>
          </a:xfrm>
        </p:grpSpPr>
        <p:sp>
          <p:nvSpPr>
            <p:cNvPr id="2355" name="AutoShape 3862"/>
            <p:cNvSpPr>
              <a:spLocks noChangeArrowheads="1"/>
            </p:cNvSpPr>
            <p:nvPr/>
          </p:nvSpPr>
          <p:spPr bwMode="auto">
            <a:xfrm>
              <a:off x="505527" y="5979005"/>
              <a:ext cx="10607040" cy="5377970"/>
            </a:xfrm>
            <a:prstGeom prst="roundRect">
              <a:avLst>
                <a:gd name="adj" fmla="val 2995"/>
              </a:avLst>
            </a:prstGeom>
            <a:solidFill>
              <a:srgbClr val="EAEAEA"/>
            </a:solidFill>
            <a:ln w="28575">
              <a:solidFill>
                <a:schemeClr val="bg2"/>
              </a:solidFill>
              <a:round/>
              <a:headEnd/>
              <a:tailEnd/>
            </a:ln>
          </p:spPr>
          <p:txBody>
            <a:bodyPr lIns="274320" tIns="0" rIns="274320" bIns="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5400" b="1" dirty="0">
                  <a:solidFill>
                    <a:srgbClr val="000000"/>
                  </a:solidFill>
                  <a:latin typeface="Arial" pitchFamily="34" charset="0"/>
                </a:rPr>
                <a:t>JLEIC for QCD Frontier</a:t>
              </a:r>
              <a:endParaRPr lang="en-US" altLang="en-US" sz="5400" dirty="0">
                <a:latin typeface="Arial" pitchFamily="34" charset="0"/>
              </a:endParaRPr>
            </a:p>
          </p:txBody>
        </p:sp>
        <p:grpSp>
          <p:nvGrpSpPr>
            <p:cNvPr id="2356" name="Group 130"/>
            <p:cNvGrpSpPr>
              <a:grpSpLocks/>
            </p:cNvGrpSpPr>
            <p:nvPr/>
          </p:nvGrpSpPr>
          <p:grpSpPr bwMode="auto">
            <a:xfrm>
              <a:off x="822636" y="6822983"/>
              <a:ext cx="9665686" cy="4344624"/>
              <a:chOff x="77697" y="-302013"/>
              <a:chExt cx="8570893" cy="4795725"/>
            </a:xfrm>
          </p:grpSpPr>
          <p:pic>
            <p:nvPicPr>
              <p:cNvPr id="2357" name="Picture 64" descr="Complex.pdf"/>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697" y="-302013"/>
                <a:ext cx="8570893" cy="47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 name="Text Box 5"/>
              <p:cNvSpPr txBox="1">
                <a:spLocks noChangeArrowheads="1"/>
              </p:cNvSpPr>
              <p:nvPr/>
            </p:nvSpPr>
            <p:spPr bwMode="auto">
              <a:xfrm>
                <a:off x="1019882" y="2013380"/>
                <a:ext cx="1332217" cy="53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r>
                  <a:rPr lang="en-US" altLang="en-US" sz="2400" b="1" dirty="0">
                    <a:solidFill>
                      <a:srgbClr val="00B050"/>
                    </a:solidFill>
                    <a:latin typeface="Arial" pitchFamily="34" charset="0"/>
                    <a:cs typeface="Arial" pitchFamily="34" charset="0"/>
                  </a:rPr>
                  <a:t>3-10 GeV</a:t>
                </a:r>
              </a:p>
            </p:txBody>
          </p:sp>
          <p:sp>
            <p:nvSpPr>
              <p:cNvPr id="2359" name="Text Box 6"/>
              <p:cNvSpPr txBox="1">
                <a:spLocks noChangeArrowheads="1"/>
              </p:cNvSpPr>
              <p:nvPr/>
            </p:nvSpPr>
            <p:spPr bwMode="auto">
              <a:xfrm>
                <a:off x="6042545" y="-76261"/>
                <a:ext cx="1784809" cy="50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dirty="0">
                    <a:solidFill>
                      <a:srgbClr val="00B050"/>
                    </a:solidFill>
                    <a:latin typeface="Arial" pitchFamily="34" charset="0"/>
                    <a:cs typeface="Arial" pitchFamily="34" charset="0"/>
                  </a:rPr>
                  <a:t>8-100 GeV</a:t>
                </a:r>
              </a:p>
            </p:txBody>
          </p:sp>
          <p:sp>
            <p:nvSpPr>
              <p:cNvPr id="2360" name="Text Box 7"/>
              <p:cNvSpPr txBox="1">
                <a:spLocks noChangeArrowheads="1"/>
              </p:cNvSpPr>
              <p:nvPr/>
            </p:nvSpPr>
            <p:spPr bwMode="auto">
              <a:xfrm>
                <a:off x="3715344" y="3570755"/>
                <a:ext cx="937044" cy="53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r>
                  <a:rPr lang="en-US" altLang="en-US" sz="2400" b="1">
                    <a:solidFill>
                      <a:srgbClr val="00B050"/>
                    </a:solidFill>
                    <a:latin typeface="Arial" pitchFamily="34" charset="0"/>
                    <a:cs typeface="Arial" pitchFamily="34" charset="0"/>
                  </a:rPr>
                  <a:t>8 GeV</a:t>
                </a:r>
              </a:p>
            </p:txBody>
          </p:sp>
          <p:sp>
            <p:nvSpPr>
              <p:cNvPr id="2361" name="Text Box 7"/>
              <p:cNvSpPr txBox="1">
                <a:spLocks noChangeArrowheads="1"/>
              </p:cNvSpPr>
              <p:nvPr/>
            </p:nvSpPr>
            <p:spPr bwMode="auto">
              <a:xfrm>
                <a:off x="4762378" y="2818116"/>
                <a:ext cx="698168" cy="41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r>
                  <a:rPr lang="en-US" altLang="en-US" sz="1800" b="1" dirty="0" err="1">
                    <a:solidFill>
                      <a:srgbClr val="993300"/>
                    </a:solidFill>
                    <a:latin typeface="Arial" pitchFamily="34" charset="0"/>
                    <a:cs typeface="Arial" pitchFamily="34" charset="0"/>
                  </a:rPr>
                  <a:t>Linac</a:t>
                </a:r>
                <a:endParaRPr lang="en-US" altLang="en-US" sz="1800" b="1" dirty="0">
                  <a:solidFill>
                    <a:srgbClr val="993300"/>
                  </a:solidFill>
                  <a:latin typeface="Arial" pitchFamily="34" charset="0"/>
                  <a:cs typeface="Arial" pitchFamily="34" charset="0"/>
                </a:endParaRPr>
              </a:p>
            </p:txBody>
          </p:sp>
        </p:grpSp>
      </p:grpSp>
      <p:sp>
        <p:nvSpPr>
          <p:cNvPr id="2084" name="AutoShape 3862"/>
          <p:cNvSpPr>
            <a:spLocks noChangeArrowheads="1"/>
          </p:cNvSpPr>
          <p:nvPr/>
        </p:nvSpPr>
        <p:spPr bwMode="auto">
          <a:xfrm>
            <a:off x="434181" y="15647318"/>
            <a:ext cx="10607675" cy="5184498"/>
          </a:xfrm>
          <a:prstGeom prst="roundRect">
            <a:avLst>
              <a:gd name="adj" fmla="val 2995"/>
            </a:avLst>
          </a:prstGeom>
          <a:solidFill>
            <a:srgbClr val="EAEAEA"/>
          </a:solidFill>
          <a:ln w="28575">
            <a:solidFill>
              <a:schemeClr val="bg2"/>
            </a:solidFill>
            <a:round/>
            <a:headEnd/>
            <a:tailEnd/>
          </a:ln>
        </p:spPr>
        <p:txBody>
          <a:bodyPr lIns="274320" tIns="0" rIns="274320" bIns="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5400" b="1" dirty="0">
                <a:solidFill>
                  <a:srgbClr val="000000"/>
                </a:solidFill>
                <a:latin typeface="Arial" pitchFamily="34" charset="0"/>
              </a:rPr>
              <a:t>Staged Electron Cooling</a:t>
            </a:r>
          </a:p>
          <a:p>
            <a:pPr algn="ctr" eaLnBrk="1" hangingPunct="1">
              <a:spcBef>
                <a:spcPct val="0"/>
              </a:spcBef>
              <a:spcAft>
                <a:spcPts val="1200"/>
              </a:spcAft>
              <a:buFontTx/>
              <a:buNone/>
            </a:pPr>
            <a:endParaRPr lang="en-US" altLang="en-US" sz="6000" b="1" dirty="0">
              <a:solidFill>
                <a:srgbClr val="000000"/>
              </a:solidFill>
              <a:latin typeface="Arial" pitchFamily="34" charset="0"/>
            </a:endParaRPr>
          </a:p>
          <a:p>
            <a:pPr algn="ctr" eaLnBrk="1" hangingPunct="1">
              <a:spcBef>
                <a:spcPct val="0"/>
              </a:spcBef>
              <a:spcAft>
                <a:spcPts val="1200"/>
              </a:spcAft>
              <a:buFontTx/>
              <a:buNone/>
            </a:pPr>
            <a:endParaRPr lang="en-US" altLang="en-US" sz="6000" b="1" dirty="0">
              <a:solidFill>
                <a:srgbClr val="000000"/>
              </a:solidFill>
              <a:latin typeface="Arial" pitchFamily="34" charset="0"/>
            </a:endParaRPr>
          </a:p>
          <a:p>
            <a:pPr algn="ctr" eaLnBrk="1" hangingPunct="1">
              <a:spcBef>
                <a:spcPct val="0"/>
              </a:spcBef>
              <a:spcAft>
                <a:spcPts val="1200"/>
              </a:spcAft>
              <a:buFontTx/>
              <a:buNone/>
            </a:pPr>
            <a:endParaRPr lang="en-US" altLang="en-US" sz="6000" b="1" dirty="0">
              <a:solidFill>
                <a:srgbClr val="000000"/>
              </a:solidFill>
              <a:latin typeface="Arial" pitchFamily="34" charset="0"/>
            </a:endParaRPr>
          </a:p>
          <a:p>
            <a:pPr algn="ctr" eaLnBrk="1" hangingPunct="1">
              <a:spcBef>
                <a:spcPct val="0"/>
              </a:spcBef>
              <a:spcAft>
                <a:spcPts val="1200"/>
              </a:spcAft>
              <a:buFontTx/>
              <a:buNone/>
            </a:pPr>
            <a:endParaRPr lang="en-US" altLang="en-US" sz="6000" b="1" dirty="0">
              <a:solidFill>
                <a:srgbClr val="000000"/>
              </a:solidFill>
              <a:latin typeface="Arial" pitchFamily="34" charset="0"/>
            </a:endParaRPr>
          </a:p>
        </p:txBody>
      </p:sp>
      <p:sp>
        <p:nvSpPr>
          <p:cNvPr id="2118" name="AutoShape 3862"/>
          <p:cNvSpPr>
            <a:spLocks noChangeArrowheads="1"/>
          </p:cNvSpPr>
          <p:nvPr/>
        </p:nvSpPr>
        <p:spPr bwMode="auto">
          <a:xfrm>
            <a:off x="441325" y="10317480"/>
            <a:ext cx="10607675" cy="5227320"/>
          </a:xfrm>
          <a:prstGeom prst="roundRect">
            <a:avLst>
              <a:gd name="adj" fmla="val 2995"/>
            </a:avLst>
          </a:prstGeom>
          <a:solidFill>
            <a:srgbClr val="EAEAEA"/>
          </a:solidFill>
          <a:ln w="28575">
            <a:solidFill>
              <a:schemeClr val="bg2"/>
            </a:solidFill>
            <a:round/>
            <a:headEnd/>
            <a:tailEnd/>
          </a:ln>
        </p:spPr>
        <p:txBody>
          <a:bodyPr lIns="274320" tIns="0" rIns="274320" bIns="0"/>
          <a:lstStyle>
            <a:lvl1pPr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5400" b="1" dirty="0">
                <a:solidFill>
                  <a:srgbClr val="000000"/>
                </a:solidFill>
                <a:latin typeface="Arial" pitchFamily="34" charset="0"/>
              </a:rPr>
              <a:t>High </a:t>
            </a:r>
            <a:r>
              <a:rPr lang="en-US" altLang="en-US" sz="5400" b="1" dirty="0" err="1" smtClean="0">
                <a:solidFill>
                  <a:srgbClr val="000000"/>
                </a:solidFill>
                <a:latin typeface="Arial" pitchFamily="34" charset="0"/>
              </a:rPr>
              <a:t>Lumi</a:t>
            </a:r>
            <a:r>
              <a:rPr lang="en-US" altLang="en-US" sz="5400" b="1" dirty="0" smtClean="0">
                <a:solidFill>
                  <a:srgbClr val="000000"/>
                </a:solidFill>
                <a:latin typeface="Arial" pitchFamily="34" charset="0"/>
              </a:rPr>
              <a:t>.:</a:t>
            </a:r>
            <a:r>
              <a:rPr lang="en-US" altLang="en-US" sz="5400" dirty="0" smtClean="0">
                <a:latin typeface="Arial" pitchFamily="34" charset="0"/>
              </a:rPr>
              <a:t>  </a:t>
            </a:r>
            <a:r>
              <a:rPr lang="en-US" altLang="en-US" sz="4200" b="1" i="1" dirty="0">
                <a:latin typeface="Arial" pitchFamily="34" charset="0"/>
              </a:rPr>
              <a:t>High Bunch </a:t>
            </a:r>
            <a:r>
              <a:rPr lang="en-US" altLang="en-US" sz="4200" b="1" i="1" dirty="0" smtClean="0">
                <a:latin typeface="Arial" pitchFamily="34" charset="0"/>
              </a:rPr>
              <a:t>Repetition</a:t>
            </a:r>
            <a:endParaRPr lang="en-US" altLang="en-US" sz="4200" b="1" i="1" dirty="0">
              <a:solidFill>
                <a:srgbClr val="000000"/>
              </a:solidFill>
              <a:latin typeface="Arial" pitchFamily="34" charset="0"/>
            </a:endParaRPr>
          </a:p>
        </p:txBody>
      </p:sp>
      <p:grpSp>
        <p:nvGrpSpPr>
          <p:cNvPr id="2119" name="Group 2"/>
          <p:cNvGrpSpPr>
            <a:grpSpLocks/>
          </p:cNvGrpSpPr>
          <p:nvPr/>
        </p:nvGrpSpPr>
        <p:grpSpPr bwMode="auto">
          <a:xfrm>
            <a:off x="946150" y="11195053"/>
            <a:ext cx="9537700" cy="4197347"/>
            <a:chOff x="5640" y="3131041"/>
            <a:chExt cx="2998284" cy="1366068"/>
          </a:xfrm>
        </p:grpSpPr>
        <p:sp>
          <p:nvSpPr>
            <p:cNvPr id="2349" name="Oval 10"/>
            <p:cNvSpPr>
              <a:spLocks noChangeArrowheads="1"/>
            </p:cNvSpPr>
            <p:nvPr/>
          </p:nvSpPr>
          <p:spPr bwMode="auto">
            <a:xfrm>
              <a:off x="604498" y="3155437"/>
              <a:ext cx="1868438" cy="859197"/>
            </a:xfrm>
            <a:prstGeom prst="ellipse">
              <a:avLst/>
            </a:prstGeom>
            <a:solidFill>
              <a:srgbClr val="FFC000"/>
            </a:solidFill>
            <a:ln w="9525">
              <a:solidFill>
                <a:schemeClr val="tx1"/>
              </a:solidFill>
              <a:round/>
              <a:headEnd/>
              <a:tailEnd/>
            </a:ln>
          </p:spPr>
          <p:txBody>
            <a:bodyPr/>
            <a:lstStyle>
              <a:lvl1pPr marL="117475" indent="-233363" eaLnBrk="0" hangingPunct="0">
                <a:spcBef>
                  <a:spcPct val="20000"/>
                </a:spcBef>
                <a:buChar char="•"/>
                <a:tabLst>
                  <a:tab pos="461963" algn="l"/>
                </a:tabLst>
                <a:defRPr sz="15400">
                  <a:solidFill>
                    <a:schemeClr val="tx1"/>
                  </a:solidFill>
                  <a:latin typeface="Times New Roman" pitchFamily="18" charset="0"/>
                </a:defRPr>
              </a:lvl1pPr>
              <a:lvl2pPr marL="742950" indent="-285750" eaLnBrk="0" hangingPunct="0">
                <a:spcBef>
                  <a:spcPct val="20000"/>
                </a:spcBef>
                <a:buChar char="–"/>
                <a:tabLst>
                  <a:tab pos="461963" algn="l"/>
                </a:tabLst>
                <a:defRPr sz="13400">
                  <a:solidFill>
                    <a:schemeClr val="tx1"/>
                  </a:solidFill>
                  <a:latin typeface="Times New Roman" pitchFamily="18" charset="0"/>
                </a:defRPr>
              </a:lvl2pPr>
              <a:lvl3pPr marL="1143000" indent="-228600" eaLnBrk="0" hangingPunct="0">
                <a:spcBef>
                  <a:spcPct val="20000"/>
                </a:spcBef>
                <a:buChar char="•"/>
                <a:tabLst>
                  <a:tab pos="461963" algn="l"/>
                </a:tabLst>
                <a:defRPr sz="11500">
                  <a:solidFill>
                    <a:schemeClr val="tx1"/>
                  </a:solidFill>
                  <a:latin typeface="Times New Roman" pitchFamily="18" charset="0"/>
                </a:defRPr>
              </a:lvl3pPr>
              <a:lvl4pPr marL="1600200" indent="-228600" eaLnBrk="0" hangingPunct="0">
                <a:spcBef>
                  <a:spcPct val="20000"/>
                </a:spcBef>
                <a:buChar char="–"/>
                <a:tabLst>
                  <a:tab pos="461963" algn="l"/>
                </a:tabLst>
                <a:defRPr sz="9600">
                  <a:solidFill>
                    <a:schemeClr val="tx1"/>
                  </a:solidFill>
                  <a:latin typeface="Times New Roman" pitchFamily="18" charset="0"/>
                </a:defRPr>
              </a:lvl4pPr>
              <a:lvl5pPr marL="2057400" indent="-228600" eaLnBrk="0" hangingPunct="0">
                <a:spcBef>
                  <a:spcPct val="20000"/>
                </a:spcBef>
                <a:buChar char="»"/>
                <a:tabLst>
                  <a:tab pos="461963"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461963"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461963"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461963"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461963" algn="l"/>
                </a:tabLst>
                <a:defRPr sz="9600">
                  <a:solidFill>
                    <a:schemeClr val="tx1"/>
                  </a:solidFill>
                  <a:latin typeface="Times New Roman" pitchFamily="18" charset="0"/>
                </a:defRPr>
              </a:lvl9pPr>
            </a:lstStyle>
            <a:p>
              <a:pPr algn="ctr" eaLnBrk="1" hangingPunct="1">
                <a:spcBef>
                  <a:spcPct val="0"/>
                </a:spcBef>
                <a:spcAft>
                  <a:spcPts val="600"/>
                </a:spcAft>
                <a:buFontTx/>
                <a:buNone/>
              </a:pPr>
              <a:endParaRPr lang="en-US" altLang="en-US" sz="3200" b="1"/>
            </a:p>
          </p:txBody>
        </p:sp>
        <p:sp>
          <p:nvSpPr>
            <p:cNvPr id="2350" name="Oval 13"/>
            <p:cNvSpPr>
              <a:spLocks/>
            </p:cNvSpPr>
            <p:nvPr/>
          </p:nvSpPr>
          <p:spPr bwMode="auto">
            <a:xfrm>
              <a:off x="5640" y="3872133"/>
              <a:ext cx="1839821" cy="624976"/>
            </a:xfrm>
            <a:prstGeom prst="ellipse">
              <a:avLst/>
            </a:prstGeom>
            <a:solidFill>
              <a:srgbClr val="92D050"/>
            </a:solidFill>
            <a:ln w="9525">
              <a:solidFill>
                <a:schemeClr val="tx1"/>
              </a:solidFill>
              <a:round/>
              <a:headEnd/>
              <a:tailEnd/>
            </a:ln>
          </p:spPr>
          <p:txBody>
            <a:bodyPr/>
            <a:lstStyle>
              <a:lvl1pPr marL="117475" indent="-233363" eaLnBrk="0" hangingPunct="0">
                <a:spcBef>
                  <a:spcPct val="20000"/>
                </a:spcBef>
                <a:buChar char="•"/>
                <a:tabLst>
                  <a:tab pos="461963" algn="l"/>
                </a:tabLst>
                <a:defRPr sz="15400">
                  <a:solidFill>
                    <a:schemeClr val="tx1"/>
                  </a:solidFill>
                  <a:latin typeface="Times New Roman" pitchFamily="18" charset="0"/>
                </a:defRPr>
              </a:lvl1pPr>
              <a:lvl2pPr marL="742950" indent="-285750" eaLnBrk="0" hangingPunct="0">
                <a:spcBef>
                  <a:spcPct val="20000"/>
                </a:spcBef>
                <a:buChar char="–"/>
                <a:tabLst>
                  <a:tab pos="461963" algn="l"/>
                </a:tabLst>
                <a:defRPr sz="13400">
                  <a:solidFill>
                    <a:schemeClr val="tx1"/>
                  </a:solidFill>
                  <a:latin typeface="Times New Roman" pitchFamily="18" charset="0"/>
                </a:defRPr>
              </a:lvl2pPr>
              <a:lvl3pPr marL="1143000" indent="-228600" eaLnBrk="0" hangingPunct="0">
                <a:spcBef>
                  <a:spcPct val="20000"/>
                </a:spcBef>
                <a:buChar char="•"/>
                <a:tabLst>
                  <a:tab pos="461963" algn="l"/>
                </a:tabLst>
                <a:defRPr sz="11500">
                  <a:solidFill>
                    <a:schemeClr val="tx1"/>
                  </a:solidFill>
                  <a:latin typeface="Times New Roman" pitchFamily="18" charset="0"/>
                </a:defRPr>
              </a:lvl3pPr>
              <a:lvl4pPr marL="1600200" indent="-228600" eaLnBrk="0" hangingPunct="0">
                <a:spcBef>
                  <a:spcPct val="20000"/>
                </a:spcBef>
                <a:buChar char="–"/>
                <a:tabLst>
                  <a:tab pos="461963" algn="l"/>
                </a:tabLst>
                <a:defRPr sz="9600">
                  <a:solidFill>
                    <a:schemeClr val="tx1"/>
                  </a:solidFill>
                  <a:latin typeface="Times New Roman" pitchFamily="18" charset="0"/>
                </a:defRPr>
              </a:lvl4pPr>
              <a:lvl5pPr marL="2057400" indent="-228600" eaLnBrk="0" hangingPunct="0">
                <a:spcBef>
                  <a:spcPct val="20000"/>
                </a:spcBef>
                <a:buChar char="»"/>
                <a:tabLst>
                  <a:tab pos="461963"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461963"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461963"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461963"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461963" algn="l"/>
                </a:tabLst>
                <a:defRPr sz="9600">
                  <a:solidFill>
                    <a:schemeClr val="tx1"/>
                  </a:solidFill>
                  <a:latin typeface="Times New Roman" pitchFamily="18" charset="0"/>
                </a:defRPr>
              </a:lvl9pPr>
            </a:lstStyle>
            <a:p>
              <a:pPr eaLnBrk="1" hangingPunct="1">
                <a:spcBef>
                  <a:spcPts val="400"/>
                </a:spcBef>
                <a:buFontTx/>
                <a:buNone/>
              </a:pPr>
              <a:endParaRPr lang="en-US" altLang="en-US" sz="3000">
                <a:latin typeface="Arial" pitchFamily="34" charset="0"/>
                <a:cs typeface="Arial" pitchFamily="34" charset="0"/>
              </a:endParaRPr>
            </a:p>
          </p:txBody>
        </p:sp>
        <p:sp>
          <p:nvSpPr>
            <p:cNvPr id="2351" name="Oval 15"/>
            <p:cNvSpPr>
              <a:spLocks/>
            </p:cNvSpPr>
            <p:nvPr/>
          </p:nvSpPr>
          <p:spPr bwMode="auto">
            <a:xfrm>
              <a:off x="1246561" y="3872133"/>
              <a:ext cx="1757363" cy="624976"/>
            </a:xfrm>
            <a:prstGeom prst="ellipse">
              <a:avLst/>
            </a:prstGeom>
            <a:solidFill>
              <a:srgbClr val="00B0F0"/>
            </a:solidFill>
            <a:ln w="9525">
              <a:solidFill>
                <a:schemeClr val="tx1"/>
              </a:solidFill>
              <a:round/>
              <a:headEnd/>
              <a:tailEnd/>
            </a:ln>
          </p:spPr>
          <p:txBody>
            <a:bodyPr/>
            <a:lstStyle>
              <a:lvl1pPr marL="117475" indent="-233363" eaLnBrk="0" hangingPunct="0">
                <a:spcBef>
                  <a:spcPct val="20000"/>
                </a:spcBef>
                <a:buChar char="•"/>
                <a:tabLst>
                  <a:tab pos="461963" algn="l"/>
                </a:tabLst>
                <a:defRPr sz="15400">
                  <a:solidFill>
                    <a:schemeClr val="tx1"/>
                  </a:solidFill>
                  <a:latin typeface="Times New Roman" pitchFamily="18" charset="0"/>
                </a:defRPr>
              </a:lvl1pPr>
              <a:lvl2pPr marL="742950" indent="-285750" eaLnBrk="0" hangingPunct="0">
                <a:spcBef>
                  <a:spcPct val="20000"/>
                </a:spcBef>
                <a:buChar char="–"/>
                <a:tabLst>
                  <a:tab pos="461963" algn="l"/>
                </a:tabLst>
                <a:defRPr sz="13400">
                  <a:solidFill>
                    <a:schemeClr val="tx1"/>
                  </a:solidFill>
                  <a:latin typeface="Times New Roman" pitchFamily="18" charset="0"/>
                </a:defRPr>
              </a:lvl2pPr>
              <a:lvl3pPr marL="1143000" indent="-228600" eaLnBrk="0" hangingPunct="0">
                <a:spcBef>
                  <a:spcPct val="20000"/>
                </a:spcBef>
                <a:buChar char="•"/>
                <a:tabLst>
                  <a:tab pos="461963" algn="l"/>
                </a:tabLst>
                <a:defRPr sz="11500">
                  <a:solidFill>
                    <a:schemeClr val="tx1"/>
                  </a:solidFill>
                  <a:latin typeface="Times New Roman" pitchFamily="18" charset="0"/>
                </a:defRPr>
              </a:lvl3pPr>
              <a:lvl4pPr marL="1600200" indent="-228600" eaLnBrk="0" hangingPunct="0">
                <a:spcBef>
                  <a:spcPct val="20000"/>
                </a:spcBef>
                <a:buChar char="–"/>
                <a:tabLst>
                  <a:tab pos="461963" algn="l"/>
                </a:tabLst>
                <a:defRPr sz="9600">
                  <a:solidFill>
                    <a:schemeClr val="tx1"/>
                  </a:solidFill>
                  <a:latin typeface="Times New Roman" pitchFamily="18" charset="0"/>
                </a:defRPr>
              </a:lvl4pPr>
              <a:lvl5pPr marL="2057400" indent="-228600" eaLnBrk="0" hangingPunct="0">
                <a:spcBef>
                  <a:spcPct val="20000"/>
                </a:spcBef>
                <a:buChar char="»"/>
                <a:tabLst>
                  <a:tab pos="461963"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461963"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461963"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461963"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461963" algn="l"/>
                </a:tabLst>
                <a:defRPr sz="9600">
                  <a:solidFill>
                    <a:schemeClr val="tx1"/>
                  </a:solidFill>
                  <a:latin typeface="Times New Roman" pitchFamily="18" charset="0"/>
                </a:defRPr>
              </a:lvl9pPr>
            </a:lstStyle>
            <a:p>
              <a:pPr eaLnBrk="1" hangingPunct="1">
                <a:spcBef>
                  <a:spcPts val="400"/>
                </a:spcBef>
                <a:buFontTx/>
                <a:buNone/>
              </a:pPr>
              <a:endParaRPr lang="en-US" altLang="en-US" sz="3000">
                <a:latin typeface="Arial" pitchFamily="34" charset="0"/>
                <a:cs typeface="Arial" pitchFamily="34" charset="0"/>
              </a:endParaRPr>
            </a:p>
            <a:p>
              <a:pPr algn="ctr" eaLnBrk="1" hangingPunct="1">
                <a:spcBef>
                  <a:spcPts val="400"/>
                </a:spcBef>
                <a:buFontTx/>
                <a:buNone/>
              </a:pPr>
              <a:endParaRPr lang="en-US" altLang="en-US" sz="3000" b="1">
                <a:latin typeface="Arial" pitchFamily="34" charset="0"/>
                <a:cs typeface="Arial" pitchFamily="34" charset="0"/>
              </a:endParaRPr>
            </a:p>
          </p:txBody>
        </p:sp>
        <p:sp>
          <p:nvSpPr>
            <p:cNvPr id="209" name="Rectangle 9"/>
            <p:cNvSpPr>
              <a:spLocks noChangeArrowheads="1"/>
            </p:cNvSpPr>
            <p:nvPr/>
          </p:nvSpPr>
          <p:spPr bwMode="auto">
            <a:xfrm>
              <a:off x="844042" y="3131041"/>
              <a:ext cx="1436761" cy="919668"/>
            </a:xfrm>
            <a:prstGeom prst="rect">
              <a:avLst/>
            </a:prstGeom>
            <a:noFill/>
            <a:ln w="9525">
              <a:noFill/>
              <a:miter lim="800000"/>
              <a:headEnd/>
              <a:tailEnd/>
            </a:ln>
          </p:spPr>
          <p:txBody>
            <a:bodyPr>
              <a:spAutoFit/>
            </a:bodyPr>
            <a:lstStyle/>
            <a:p>
              <a:pPr marL="117475" indent="-117475" algn="ctr">
                <a:tabLst>
                  <a:tab pos="111125" algn="l"/>
                </a:tabLst>
                <a:defRPr/>
              </a:pPr>
              <a:r>
                <a:rPr lang="en-US" sz="3200" b="1" i="1" dirty="0">
                  <a:solidFill>
                    <a:srgbClr val="CC0000"/>
                  </a:solidFill>
                  <a:latin typeface="Arial" pitchFamily="-109" charset="0"/>
                  <a:ea typeface="Arial" pitchFamily="-109" charset="0"/>
                  <a:cs typeface="Arial" pitchFamily="-109" charset="0"/>
                </a:rPr>
                <a:t>Beam Design</a:t>
              </a:r>
            </a:p>
            <a:p>
              <a:pPr marL="346075" indent="-346075">
                <a:buFont typeface="Arial" pitchFamily="-109" charset="0"/>
                <a:buChar char="•"/>
                <a:tabLst>
                  <a:tab pos="111125" algn="l"/>
                </a:tabLst>
                <a:defRPr/>
              </a:pPr>
              <a:r>
                <a:rPr lang="en-US" sz="3200" b="1" dirty="0">
                  <a:latin typeface="Arial" pitchFamily="-109" charset="0"/>
                  <a:ea typeface="Arial" pitchFamily="-109" charset="0"/>
                  <a:cs typeface="Arial" pitchFamily="-109" charset="0"/>
                </a:rPr>
                <a:t>High repetition rate</a:t>
              </a:r>
            </a:p>
            <a:p>
              <a:pPr marL="346075" indent="-346075">
                <a:buFont typeface="Arial" pitchFamily="-109" charset="0"/>
                <a:buChar char="•"/>
                <a:tabLst>
                  <a:tab pos="111125" algn="l"/>
                </a:tabLst>
                <a:defRPr/>
              </a:pPr>
              <a:r>
                <a:rPr lang="en-US" sz="3200" b="1" dirty="0">
                  <a:latin typeface="Arial" pitchFamily="-109" charset="0"/>
                  <a:ea typeface="Arial" pitchFamily="-109" charset="0"/>
                  <a:cs typeface="Arial" pitchFamily="-109" charset="0"/>
                </a:rPr>
                <a:t>Low bunch intensity </a:t>
              </a:r>
            </a:p>
            <a:p>
              <a:pPr marL="346075" indent="-346075">
                <a:buFont typeface="Arial" pitchFamily="-109" charset="0"/>
                <a:buChar char="•"/>
                <a:tabLst>
                  <a:tab pos="111125" algn="l"/>
                </a:tabLst>
                <a:defRPr/>
              </a:pPr>
              <a:r>
                <a:rPr lang="en-US" sz="3200" b="1" dirty="0">
                  <a:latin typeface="Arial" pitchFamily="-109" charset="0"/>
                  <a:ea typeface="Arial" pitchFamily="-109" charset="0"/>
                  <a:cs typeface="Arial" pitchFamily="-109" charset="0"/>
                </a:rPr>
                <a:t>Short bunch length</a:t>
              </a:r>
            </a:p>
            <a:p>
              <a:pPr marL="346075" indent="-346075">
                <a:buFont typeface="Arial" pitchFamily="-109" charset="0"/>
                <a:buChar char="•"/>
                <a:tabLst>
                  <a:tab pos="111125" algn="l"/>
                </a:tabLst>
                <a:defRPr/>
              </a:pPr>
              <a:r>
                <a:rPr lang="en-US" sz="3200" b="1" dirty="0">
                  <a:latin typeface="Arial" pitchFamily="-109" charset="0"/>
                  <a:ea typeface="Arial" pitchFamily="-109" charset="0"/>
                  <a:cs typeface="Arial" pitchFamily="-109" charset="0"/>
                </a:rPr>
                <a:t>Small emittance</a:t>
              </a:r>
              <a:endParaRPr lang="en-US" sz="3200" b="1" dirty="0"/>
            </a:p>
          </p:txBody>
        </p:sp>
        <p:sp>
          <p:nvSpPr>
            <p:cNvPr id="2353" name="Rectangle 12"/>
            <p:cNvSpPr>
              <a:spLocks noChangeArrowheads="1"/>
            </p:cNvSpPr>
            <p:nvPr/>
          </p:nvSpPr>
          <p:spPr bwMode="auto">
            <a:xfrm>
              <a:off x="305290" y="3915657"/>
              <a:ext cx="1025118" cy="56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eaLnBrk="0" hangingPunct="0">
                <a:spcBef>
                  <a:spcPct val="20000"/>
                </a:spcBef>
                <a:buChar char="•"/>
                <a:tabLst>
                  <a:tab pos="111125" algn="l"/>
                </a:tabLst>
                <a:defRPr sz="15400">
                  <a:solidFill>
                    <a:schemeClr val="tx1"/>
                  </a:solidFill>
                  <a:latin typeface="Times New Roman" pitchFamily="18" charset="0"/>
                </a:defRPr>
              </a:lvl1pPr>
              <a:lvl2pPr marL="742950" indent="-285750" eaLnBrk="0" hangingPunct="0">
                <a:spcBef>
                  <a:spcPct val="20000"/>
                </a:spcBef>
                <a:buChar char="–"/>
                <a:tabLst>
                  <a:tab pos="111125" algn="l"/>
                </a:tabLst>
                <a:defRPr sz="13400">
                  <a:solidFill>
                    <a:schemeClr val="tx1"/>
                  </a:solidFill>
                  <a:latin typeface="Times New Roman" pitchFamily="18" charset="0"/>
                </a:defRPr>
              </a:lvl2pPr>
              <a:lvl3pPr marL="1143000" indent="-228600" eaLnBrk="0" hangingPunct="0">
                <a:spcBef>
                  <a:spcPct val="20000"/>
                </a:spcBef>
                <a:buChar char="•"/>
                <a:tabLst>
                  <a:tab pos="111125" algn="l"/>
                </a:tabLst>
                <a:defRPr sz="11500">
                  <a:solidFill>
                    <a:schemeClr val="tx1"/>
                  </a:solidFill>
                  <a:latin typeface="Times New Roman" pitchFamily="18" charset="0"/>
                </a:defRPr>
              </a:lvl3pPr>
              <a:lvl4pPr marL="1600200" indent="-228600" eaLnBrk="0" hangingPunct="0">
                <a:spcBef>
                  <a:spcPct val="20000"/>
                </a:spcBef>
                <a:buChar char="–"/>
                <a:tabLst>
                  <a:tab pos="111125" algn="l"/>
                </a:tabLst>
                <a:defRPr sz="9600">
                  <a:solidFill>
                    <a:schemeClr val="tx1"/>
                  </a:solidFill>
                  <a:latin typeface="Times New Roman" pitchFamily="18" charset="0"/>
                </a:defRPr>
              </a:lvl4pPr>
              <a:lvl5pPr marL="2057400" indent="-228600" eaLnBrk="0" hangingPunct="0">
                <a:spcBef>
                  <a:spcPct val="20000"/>
                </a:spcBef>
                <a:buChar char="»"/>
                <a:tabLst>
                  <a:tab pos="111125" algn="l"/>
                </a:tabLst>
                <a:defRPr sz="9600">
                  <a:solidFill>
                    <a:schemeClr val="tx1"/>
                  </a:solidFill>
                  <a:latin typeface="Times New Roman" pitchFamily="18" charset="0"/>
                </a:defRPr>
              </a:lvl5pPr>
              <a:lvl6pPr marL="2514600" indent="-228600" eaLnBrk="0" fontAlgn="base" hangingPunct="0">
                <a:spcBef>
                  <a:spcPct val="20000"/>
                </a:spcBef>
                <a:spcAft>
                  <a:spcPct val="0"/>
                </a:spcAft>
                <a:buChar char="»"/>
                <a:tabLst>
                  <a:tab pos="111125" algn="l"/>
                </a:tabLst>
                <a:defRPr sz="9600">
                  <a:solidFill>
                    <a:schemeClr val="tx1"/>
                  </a:solidFill>
                  <a:latin typeface="Times New Roman" pitchFamily="18" charset="0"/>
                </a:defRPr>
              </a:lvl6pPr>
              <a:lvl7pPr marL="2971800" indent="-228600" eaLnBrk="0" fontAlgn="base" hangingPunct="0">
                <a:spcBef>
                  <a:spcPct val="20000"/>
                </a:spcBef>
                <a:spcAft>
                  <a:spcPct val="0"/>
                </a:spcAft>
                <a:buChar char="»"/>
                <a:tabLst>
                  <a:tab pos="111125" algn="l"/>
                </a:tabLst>
                <a:defRPr sz="9600">
                  <a:solidFill>
                    <a:schemeClr val="tx1"/>
                  </a:solidFill>
                  <a:latin typeface="Times New Roman" pitchFamily="18" charset="0"/>
                </a:defRPr>
              </a:lvl7pPr>
              <a:lvl8pPr marL="3429000" indent="-228600" eaLnBrk="0" fontAlgn="base" hangingPunct="0">
                <a:spcBef>
                  <a:spcPct val="20000"/>
                </a:spcBef>
                <a:spcAft>
                  <a:spcPct val="0"/>
                </a:spcAft>
                <a:buChar char="»"/>
                <a:tabLst>
                  <a:tab pos="111125" algn="l"/>
                </a:tabLst>
                <a:defRPr sz="9600">
                  <a:solidFill>
                    <a:schemeClr val="tx1"/>
                  </a:solidFill>
                  <a:latin typeface="Times New Roman" pitchFamily="18" charset="0"/>
                </a:defRPr>
              </a:lvl8pPr>
              <a:lvl9pPr marL="3886200" indent="-228600" eaLnBrk="0" fontAlgn="base" hangingPunct="0">
                <a:spcBef>
                  <a:spcPct val="20000"/>
                </a:spcBef>
                <a:spcAft>
                  <a:spcPct val="0"/>
                </a:spcAft>
                <a:buChar char="»"/>
                <a:tabLst>
                  <a:tab pos="111125" algn="l"/>
                </a:tabLst>
                <a:defRPr sz="9600">
                  <a:solidFill>
                    <a:schemeClr val="tx1"/>
                  </a:solidFill>
                  <a:latin typeface="Times New Roman" pitchFamily="18" charset="0"/>
                </a:defRPr>
              </a:lvl9pPr>
            </a:lstStyle>
            <a:p>
              <a:pPr algn="ctr" eaLnBrk="1" hangingPunct="1">
                <a:spcBef>
                  <a:spcPct val="0"/>
                </a:spcBef>
                <a:buFontTx/>
                <a:buNone/>
              </a:pPr>
              <a:r>
                <a:rPr lang="en-US" altLang="en-US" sz="3200" b="1" i="1">
                  <a:solidFill>
                    <a:srgbClr val="CC0000"/>
                  </a:solidFill>
                  <a:latin typeface="Arial" pitchFamily="34" charset="0"/>
                  <a:cs typeface="Arial" pitchFamily="34" charset="0"/>
                </a:rPr>
                <a:t>IR Design</a:t>
              </a:r>
            </a:p>
            <a:p>
              <a:pPr eaLnBrk="1" hangingPunct="1">
                <a:spcBef>
                  <a:spcPct val="0"/>
                </a:spcBef>
              </a:pPr>
              <a:r>
                <a:rPr lang="en-US" altLang="en-US" sz="3200" b="1">
                  <a:latin typeface="Arial" pitchFamily="34" charset="0"/>
                  <a:cs typeface="Arial" pitchFamily="34" charset="0"/>
                </a:rPr>
                <a:t>Very small </a:t>
              </a:r>
              <a:r>
                <a:rPr lang="el-GR" altLang="en-US" sz="3200" b="1">
                  <a:latin typeface="Arial" pitchFamily="34" charset="0"/>
                  <a:cs typeface="Arial" pitchFamily="34" charset="0"/>
                </a:rPr>
                <a:t>β</a:t>
              </a:r>
              <a:r>
                <a:rPr lang="en-US" altLang="en-US" sz="3200" b="1">
                  <a:latin typeface="Arial" pitchFamily="34" charset="0"/>
                  <a:cs typeface="Arial" pitchFamily="34" charset="0"/>
                </a:rPr>
                <a:t>*</a:t>
              </a:r>
            </a:p>
            <a:p>
              <a:pPr eaLnBrk="1" hangingPunct="1">
                <a:spcBef>
                  <a:spcPct val="0"/>
                </a:spcBef>
              </a:pPr>
              <a:r>
                <a:rPr lang="en-US" altLang="en-US" sz="3200" b="1">
                  <a:latin typeface="Arial" pitchFamily="34" charset="0"/>
                  <a:cs typeface="Arial" pitchFamily="34" charset="0"/>
                </a:rPr>
                <a:t>Crab crossing</a:t>
              </a:r>
              <a:endParaRPr lang="en-US" altLang="en-US" sz="3200" b="1"/>
            </a:p>
          </p:txBody>
        </p:sp>
        <p:sp>
          <p:nvSpPr>
            <p:cNvPr id="211" name="Rectangle 29"/>
            <p:cNvSpPr>
              <a:spLocks noChangeArrowheads="1"/>
            </p:cNvSpPr>
            <p:nvPr/>
          </p:nvSpPr>
          <p:spPr bwMode="auto">
            <a:xfrm>
              <a:off x="1371037" y="3915858"/>
              <a:ext cx="1562022" cy="510984"/>
            </a:xfrm>
            <a:prstGeom prst="rect">
              <a:avLst/>
            </a:prstGeom>
            <a:noFill/>
            <a:ln w="9525">
              <a:noFill/>
              <a:miter lim="800000"/>
              <a:headEnd/>
              <a:tailEnd/>
            </a:ln>
          </p:spPr>
          <p:txBody>
            <a:bodyPr>
              <a:spAutoFit/>
            </a:bodyPr>
            <a:lstStyle/>
            <a:p>
              <a:pPr marL="117475" indent="-117475" algn="ctr">
                <a:tabLst>
                  <a:tab pos="111125" algn="l"/>
                </a:tabLst>
                <a:defRPr/>
              </a:pPr>
              <a:r>
                <a:rPr lang="en-US" sz="3200" b="1" i="1" dirty="0">
                  <a:solidFill>
                    <a:srgbClr val="CC0000"/>
                  </a:solidFill>
                  <a:latin typeface="Arial" pitchFamily="-109" charset="0"/>
                  <a:ea typeface="Arial" pitchFamily="-109" charset="0"/>
                  <a:cs typeface="Arial" pitchFamily="-109" charset="0"/>
                </a:rPr>
                <a:t>Damping</a:t>
              </a:r>
            </a:p>
            <a:p>
              <a:pPr marL="346075" indent="-346075">
                <a:buFont typeface="Arial" pitchFamily="-109" charset="0"/>
                <a:buChar char="•"/>
                <a:tabLst>
                  <a:tab pos="346075" algn="l"/>
                </a:tabLst>
                <a:defRPr/>
              </a:pPr>
              <a:r>
                <a:rPr lang="en-US" sz="3200" b="1" dirty="0">
                  <a:latin typeface="Arial" pitchFamily="-109" charset="0"/>
                  <a:ea typeface="Arial" pitchFamily="-109" charset="0"/>
                  <a:cs typeface="Arial" pitchFamily="-109" charset="0"/>
                </a:rPr>
                <a:t>Synchrotron radiation</a:t>
              </a:r>
            </a:p>
            <a:p>
              <a:pPr marL="346075" indent="-346075">
                <a:buFont typeface="Arial" pitchFamily="-109" charset="0"/>
                <a:buChar char="•"/>
                <a:tabLst>
                  <a:tab pos="346075" algn="l"/>
                </a:tabLst>
                <a:defRPr/>
              </a:pPr>
              <a:r>
                <a:rPr lang="en-US" sz="3200" b="1" dirty="0">
                  <a:solidFill>
                    <a:srgbClr val="FFFF00"/>
                  </a:solidFill>
                  <a:latin typeface="Arial" pitchFamily="-109" charset="0"/>
                  <a:ea typeface="Arial" pitchFamily="-109" charset="0"/>
                  <a:cs typeface="Arial" pitchFamily="-109" charset="0"/>
                </a:rPr>
                <a:t>Electron cooling</a:t>
              </a:r>
            </a:p>
          </p:txBody>
        </p:sp>
      </p:grpSp>
      <p:sp>
        <p:nvSpPr>
          <p:cNvPr id="213" name="AutoShape 3862"/>
          <p:cNvSpPr>
            <a:spLocks noChangeArrowheads="1"/>
          </p:cNvSpPr>
          <p:nvPr/>
        </p:nvSpPr>
        <p:spPr bwMode="auto">
          <a:xfrm>
            <a:off x="11155363" y="22807157"/>
            <a:ext cx="10607675" cy="13716000"/>
          </a:xfrm>
          <a:prstGeom prst="roundRect">
            <a:avLst>
              <a:gd name="adj" fmla="val 2995"/>
            </a:avLst>
          </a:prstGeom>
          <a:solidFill>
            <a:srgbClr val="EAEAEA"/>
          </a:solidFill>
          <a:ln w="28575">
            <a:solidFill>
              <a:schemeClr val="bg2"/>
            </a:solidFill>
            <a:round/>
            <a:headEnd/>
            <a:tailEnd/>
          </a:ln>
        </p:spPr>
        <p:txBody>
          <a:bodyPr lIns="274320" tIns="0" rIns="274320" bIns="0"/>
          <a:lstStyle>
            <a:lvl1pPr marL="228600" indent="-228600" defTabSz="114300" eaLnBrk="0" hangingPunct="0">
              <a:spcBef>
                <a:spcPct val="20000"/>
              </a:spcBef>
              <a:buChar char="•"/>
              <a:defRPr sz="15400">
                <a:solidFill>
                  <a:schemeClr val="tx1"/>
                </a:solidFill>
                <a:latin typeface="Times New Roman" pitchFamily="18" charset="0"/>
              </a:defRPr>
            </a:lvl1pPr>
            <a:lvl2pPr marL="685800" indent="-228600" defTabSz="114300" eaLnBrk="0" hangingPunct="0">
              <a:spcBef>
                <a:spcPct val="20000"/>
              </a:spcBef>
              <a:buChar char="–"/>
              <a:defRPr sz="13400">
                <a:solidFill>
                  <a:schemeClr val="tx1"/>
                </a:solidFill>
                <a:latin typeface="Times New Roman" pitchFamily="18" charset="0"/>
              </a:defRPr>
            </a:lvl2pPr>
            <a:lvl3pPr marL="1257300" indent="-342900" defTabSz="114300" eaLnBrk="0" hangingPunct="0">
              <a:spcBef>
                <a:spcPct val="20000"/>
              </a:spcBef>
              <a:buChar char="•"/>
              <a:defRPr sz="11500">
                <a:solidFill>
                  <a:schemeClr val="tx1"/>
                </a:solidFill>
                <a:latin typeface="Times New Roman" pitchFamily="18" charset="0"/>
              </a:defRPr>
            </a:lvl3pPr>
            <a:lvl4pPr marL="2446338" indent="-533400" defTabSz="114300" eaLnBrk="0" hangingPunct="0">
              <a:spcBef>
                <a:spcPct val="20000"/>
              </a:spcBef>
              <a:buChar char="–"/>
              <a:defRPr sz="9600">
                <a:solidFill>
                  <a:schemeClr val="tx1"/>
                </a:solidFill>
                <a:latin typeface="Times New Roman" pitchFamily="18" charset="0"/>
              </a:defRPr>
            </a:lvl4pPr>
            <a:lvl5pPr marL="3094038" indent="-533400" defTabSz="114300" eaLnBrk="0" hangingPunct="0">
              <a:spcBef>
                <a:spcPct val="20000"/>
              </a:spcBef>
              <a:buChar char="»"/>
              <a:defRPr sz="9600">
                <a:solidFill>
                  <a:schemeClr val="tx1"/>
                </a:solidFill>
                <a:latin typeface="Times New Roman" pitchFamily="18" charset="0"/>
              </a:defRPr>
            </a:lvl5pPr>
            <a:lvl6pPr marL="3551238" indent="-533400" defTabSz="114300" eaLnBrk="0" fontAlgn="base" hangingPunct="0">
              <a:spcBef>
                <a:spcPct val="20000"/>
              </a:spcBef>
              <a:spcAft>
                <a:spcPct val="0"/>
              </a:spcAft>
              <a:buChar char="»"/>
              <a:defRPr sz="9600">
                <a:solidFill>
                  <a:schemeClr val="tx1"/>
                </a:solidFill>
                <a:latin typeface="Times New Roman" pitchFamily="18" charset="0"/>
              </a:defRPr>
            </a:lvl6pPr>
            <a:lvl7pPr marL="4008438" indent="-533400" defTabSz="114300" eaLnBrk="0" fontAlgn="base" hangingPunct="0">
              <a:spcBef>
                <a:spcPct val="20000"/>
              </a:spcBef>
              <a:spcAft>
                <a:spcPct val="0"/>
              </a:spcAft>
              <a:buChar char="»"/>
              <a:defRPr sz="9600">
                <a:solidFill>
                  <a:schemeClr val="tx1"/>
                </a:solidFill>
                <a:latin typeface="Times New Roman" pitchFamily="18" charset="0"/>
              </a:defRPr>
            </a:lvl7pPr>
            <a:lvl8pPr marL="4465638" indent="-533400" defTabSz="114300" eaLnBrk="0" fontAlgn="base" hangingPunct="0">
              <a:spcBef>
                <a:spcPct val="20000"/>
              </a:spcBef>
              <a:spcAft>
                <a:spcPct val="0"/>
              </a:spcAft>
              <a:buChar char="»"/>
              <a:defRPr sz="9600">
                <a:solidFill>
                  <a:schemeClr val="tx1"/>
                </a:solidFill>
                <a:latin typeface="Times New Roman" pitchFamily="18" charset="0"/>
              </a:defRPr>
            </a:lvl8pPr>
            <a:lvl9pPr marL="4922838" indent="-533400" defTabSz="1143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defRPr/>
            </a:pPr>
            <a:r>
              <a:rPr lang="en-US" altLang="en-US" sz="5400" b="1" dirty="0" smtClean="0">
                <a:latin typeface="Arial" charset="0"/>
              </a:rPr>
              <a:t>Optimization: Frequent Dump/Refill Ion Collider Ring</a:t>
            </a:r>
            <a:r>
              <a:rPr lang="en-US" sz="5400" dirty="0" smtClean="0">
                <a:latin typeface="Arial" pitchFamily="34" charset="0"/>
                <a:cs typeface="Arial" pitchFamily="34" charset="0"/>
              </a:rPr>
              <a:t> </a:t>
            </a:r>
          </a:p>
          <a:p>
            <a:pPr marL="63500" indent="0">
              <a:spcBef>
                <a:spcPts val="600"/>
              </a:spcBef>
              <a:buFontTx/>
              <a:buNone/>
              <a:defRPr/>
            </a:pPr>
            <a:endParaRPr lang="en-US" altLang="en-US" sz="3600" b="1" dirty="0" smtClean="0">
              <a:solidFill>
                <a:srgbClr val="000000"/>
              </a:solidFill>
              <a:latin typeface="Arial" charset="0"/>
            </a:endParaRPr>
          </a:p>
        </p:txBody>
      </p:sp>
      <p:grpSp>
        <p:nvGrpSpPr>
          <p:cNvPr id="2121" name="Group 6"/>
          <p:cNvGrpSpPr>
            <a:grpSpLocks/>
          </p:cNvGrpSpPr>
          <p:nvPr/>
        </p:nvGrpSpPr>
        <p:grpSpPr bwMode="auto">
          <a:xfrm>
            <a:off x="381000" y="27660600"/>
            <a:ext cx="10607039" cy="5375745"/>
            <a:chOff x="457200" y="36551463"/>
            <a:chExt cx="10607040" cy="4764638"/>
          </a:xfrm>
        </p:grpSpPr>
        <p:sp>
          <p:nvSpPr>
            <p:cNvPr id="2344" name="AutoShape 3862"/>
            <p:cNvSpPr>
              <a:spLocks noChangeArrowheads="1"/>
            </p:cNvSpPr>
            <p:nvPr/>
          </p:nvSpPr>
          <p:spPr bwMode="auto">
            <a:xfrm>
              <a:off x="457200" y="36551463"/>
              <a:ext cx="10607040" cy="4764638"/>
            </a:xfrm>
            <a:prstGeom prst="roundRect">
              <a:avLst>
                <a:gd name="adj" fmla="val 2995"/>
              </a:avLst>
            </a:prstGeom>
            <a:solidFill>
              <a:srgbClr val="EAEAEA"/>
            </a:solidFill>
            <a:ln w="28575">
              <a:solidFill>
                <a:schemeClr val="bg2"/>
              </a:solidFill>
              <a:round/>
              <a:headEnd/>
              <a:tailEnd/>
            </a:ln>
          </p:spPr>
          <p:txBody>
            <a:bodyPr lIns="274320" tIns="0" rIns="274320" bIns="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5400" b="1" dirty="0">
                  <a:solidFill>
                    <a:srgbClr val="000000"/>
                  </a:solidFill>
                  <a:latin typeface="Arial" pitchFamily="34" charset="0"/>
                </a:rPr>
                <a:t>ERL-Circulator Cooler</a:t>
              </a:r>
              <a:endParaRPr lang="en-US" altLang="en-US" sz="5400" dirty="0">
                <a:latin typeface="Arial" pitchFamily="34" charset="0"/>
              </a:endParaRPr>
            </a:p>
          </p:txBody>
        </p:sp>
        <p:grpSp>
          <p:nvGrpSpPr>
            <p:cNvPr id="2345" name="Group 200"/>
            <p:cNvGrpSpPr>
              <a:grpSpLocks/>
            </p:cNvGrpSpPr>
            <p:nvPr/>
          </p:nvGrpSpPr>
          <p:grpSpPr bwMode="auto">
            <a:xfrm>
              <a:off x="785581" y="37287364"/>
              <a:ext cx="9888737" cy="3943172"/>
              <a:chOff x="214866" y="1430098"/>
              <a:chExt cx="10144918" cy="3757839"/>
            </a:xfrm>
          </p:grpSpPr>
          <p:pic>
            <p:nvPicPr>
              <p:cNvPr id="2346" name="Picture 201" descr="Screen Shot 2016-11-16 at 1.56.50 PM.pn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1161565" y="1430098"/>
                <a:ext cx="8352640" cy="375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Rectangular Callout 202"/>
              <p:cNvSpPr/>
              <p:nvPr/>
            </p:nvSpPr>
            <p:spPr>
              <a:xfrm>
                <a:off x="8483606" y="4337438"/>
                <a:ext cx="1876178" cy="675815"/>
              </a:xfrm>
              <a:prstGeom prst="wedgeRectCallout">
                <a:avLst>
                  <a:gd name="adj1" fmla="val -11355"/>
                  <a:gd name="adj2" fmla="val -23970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Circulator cooler ring</a:t>
                </a:r>
              </a:p>
            </p:txBody>
          </p:sp>
          <p:sp>
            <p:nvSpPr>
              <p:cNvPr id="204" name="Rectangular Callout 203"/>
              <p:cNvSpPr/>
              <p:nvPr/>
            </p:nvSpPr>
            <p:spPr>
              <a:xfrm>
                <a:off x="214866" y="4578800"/>
                <a:ext cx="1566739" cy="434453"/>
              </a:xfrm>
              <a:prstGeom prst="wedgeRectCallout">
                <a:avLst>
                  <a:gd name="adj1" fmla="val 48772"/>
                  <a:gd name="adj2" fmla="val -16294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ERL ring</a:t>
                </a:r>
              </a:p>
            </p:txBody>
          </p:sp>
        </p:grpSp>
      </p:grpSp>
      <p:pic>
        <p:nvPicPr>
          <p:cNvPr id="2122" name="Picture 235"/>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705393" y="34210294"/>
            <a:ext cx="10040938"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3" name="TextBox 236"/>
          <p:cNvSpPr txBox="1">
            <a:spLocks noChangeArrowheads="1"/>
          </p:cNvSpPr>
          <p:nvPr/>
        </p:nvSpPr>
        <p:spPr bwMode="auto">
          <a:xfrm>
            <a:off x="2718867" y="36652200"/>
            <a:ext cx="5837238"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800" b="1" dirty="0" err="1">
                <a:latin typeface="Arial" pitchFamily="34" charset="0"/>
                <a:cs typeface="Arial" pitchFamily="34" charset="0"/>
              </a:rPr>
              <a:t>KE</a:t>
            </a:r>
            <a:r>
              <a:rPr lang="en-US" altLang="en-US" sz="2800" b="1" baseline="-25000" dirty="0" err="1">
                <a:latin typeface="Arial" pitchFamily="34" charset="0"/>
                <a:cs typeface="Arial" pitchFamily="34" charset="0"/>
              </a:rPr>
              <a:t>p</a:t>
            </a:r>
            <a:r>
              <a:rPr lang="en-US" altLang="en-US" sz="2800" b="1" dirty="0">
                <a:latin typeface="Arial" pitchFamily="34" charset="0"/>
                <a:cs typeface="Arial" pitchFamily="34" charset="0"/>
              </a:rPr>
              <a:t>=100 GeV, </a:t>
            </a:r>
            <a:r>
              <a:rPr lang="en-US" altLang="en-US" sz="2800" b="1" dirty="0" err="1">
                <a:latin typeface="Arial" pitchFamily="34" charset="0"/>
                <a:cs typeface="Arial" pitchFamily="34" charset="0"/>
              </a:rPr>
              <a:t>I</a:t>
            </a:r>
            <a:r>
              <a:rPr lang="en-US" altLang="en-US" sz="2800" b="1" baseline="-25000" dirty="0" err="1">
                <a:latin typeface="Arial" pitchFamily="34" charset="0"/>
                <a:cs typeface="Arial" pitchFamily="34" charset="0"/>
              </a:rPr>
              <a:t>p</a:t>
            </a:r>
            <a:r>
              <a:rPr lang="en-US" altLang="en-US" sz="2800" b="1" dirty="0">
                <a:latin typeface="Arial" pitchFamily="34" charset="0"/>
                <a:cs typeface="Arial" pitchFamily="34" charset="0"/>
              </a:rPr>
              <a:t>=0.5 A, </a:t>
            </a:r>
            <a:r>
              <a:rPr lang="en-US" altLang="en-US" sz="2800" b="1" dirty="0" err="1">
                <a:latin typeface="Arial" pitchFamily="34" charset="0"/>
                <a:cs typeface="Arial" pitchFamily="34" charset="0"/>
              </a:rPr>
              <a:t>I</a:t>
            </a:r>
            <a:r>
              <a:rPr lang="en-US" altLang="en-US" sz="2800" b="1" baseline="-25000" dirty="0" err="1">
                <a:latin typeface="Arial" pitchFamily="34" charset="0"/>
                <a:cs typeface="Arial" pitchFamily="34" charset="0"/>
              </a:rPr>
              <a:t>ec</a:t>
            </a:r>
            <a:r>
              <a:rPr lang="en-US" altLang="en-US" sz="2800" b="1" dirty="0">
                <a:latin typeface="Arial" pitchFamily="34" charset="0"/>
                <a:cs typeface="Arial" pitchFamily="34" charset="0"/>
              </a:rPr>
              <a:t>=1.05 A</a:t>
            </a:r>
          </a:p>
        </p:txBody>
      </p:sp>
      <p:graphicFrame>
        <p:nvGraphicFramePr>
          <p:cNvPr id="240" name="Table 239"/>
          <p:cNvGraphicFramePr>
            <a:graphicFrameLocks noGrp="1"/>
          </p:cNvGraphicFramePr>
          <p:nvPr>
            <p:extLst>
              <p:ext uri="{D42A27DB-BD31-4B8C-83A1-F6EECF244321}">
                <p14:modId xmlns:p14="http://schemas.microsoft.com/office/powerpoint/2010/main" val="3996260041"/>
              </p:ext>
            </p:extLst>
          </p:nvPr>
        </p:nvGraphicFramePr>
        <p:xfrm>
          <a:off x="2490851" y="34470125"/>
          <a:ext cx="3297238" cy="1598613"/>
        </p:xfrm>
        <a:graphic>
          <a:graphicData uri="http://schemas.openxmlformats.org/drawingml/2006/table">
            <a:tbl>
              <a:tblPr firstRow="1" bandRow="1">
                <a:tableStyleId>{21E4AEA4-8DFA-4A89-87EB-49C32662AFE0}</a:tableStyleId>
              </a:tblPr>
              <a:tblGrid>
                <a:gridCol w="528004"/>
                <a:gridCol w="571074"/>
                <a:gridCol w="1099080"/>
                <a:gridCol w="1099080"/>
              </a:tblGrid>
              <a:tr h="396166">
                <a:tc>
                  <a:txBody>
                    <a:bodyPr/>
                    <a:lstStyle/>
                    <a:p>
                      <a:pPr algn="ctr"/>
                      <a:endParaRPr lang="en-US" sz="2000" dirty="0">
                        <a:latin typeface="Arial" pitchFamily="34" charset="0"/>
                        <a:cs typeface="Arial" pitchFamily="34" charset="0"/>
                      </a:endParaRPr>
                    </a:p>
                  </a:txBody>
                  <a:tcPr marL="91423" marR="91423" marT="45683" marB="45683"/>
                </a:tc>
                <a:tc>
                  <a:txBody>
                    <a:bodyPr/>
                    <a:lstStyle/>
                    <a:p>
                      <a:pPr algn="ctr"/>
                      <a:endParaRPr lang="en-US" sz="2000" dirty="0">
                        <a:latin typeface="Arial" pitchFamily="34" charset="0"/>
                        <a:cs typeface="Arial" pitchFamily="34" charset="0"/>
                      </a:endParaRPr>
                    </a:p>
                  </a:txBody>
                  <a:tcPr marL="91423" marR="91423" marT="45683" marB="45683"/>
                </a:tc>
                <a:tc>
                  <a:txBody>
                    <a:bodyPr/>
                    <a:lstStyle/>
                    <a:p>
                      <a:pPr algn="ctr"/>
                      <a:r>
                        <a:rPr lang="en-US" sz="2000" dirty="0" smtClean="0">
                          <a:latin typeface="Arial" pitchFamily="34" charset="0"/>
                          <a:cs typeface="Arial" pitchFamily="34" charset="0"/>
                        </a:rPr>
                        <a:t>IBS</a:t>
                      </a:r>
                      <a:endParaRPr lang="en-US" sz="2000" dirty="0">
                        <a:latin typeface="Arial" pitchFamily="34" charset="0"/>
                        <a:cs typeface="Arial" pitchFamily="34" charset="0"/>
                      </a:endParaRPr>
                    </a:p>
                  </a:txBody>
                  <a:tcPr marL="91423" marR="91423" marT="45683" marB="45683"/>
                </a:tc>
                <a:tc>
                  <a:txBody>
                    <a:bodyPr/>
                    <a:lstStyle/>
                    <a:p>
                      <a:pPr algn="ctr"/>
                      <a:r>
                        <a:rPr lang="en-US" sz="2000" dirty="0" smtClean="0">
                          <a:latin typeface="Arial" pitchFamily="34" charset="0"/>
                          <a:cs typeface="Arial" pitchFamily="34" charset="0"/>
                        </a:rPr>
                        <a:t>ECOOL</a:t>
                      </a:r>
                      <a:endParaRPr lang="en-US" sz="2000" dirty="0">
                        <a:latin typeface="Arial" pitchFamily="34" charset="0"/>
                        <a:cs typeface="Arial" pitchFamily="34" charset="0"/>
                      </a:endParaRPr>
                    </a:p>
                  </a:txBody>
                  <a:tcPr marL="91423" marR="91423" marT="45683" marB="45683"/>
                </a:tc>
              </a:tr>
              <a:tr h="410115">
                <a:tc>
                  <a:txBody>
                    <a:bodyPr/>
                    <a:lstStyle/>
                    <a:p>
                      <a:pPr algn="ctr"/>
                      <a:r>
                        <a:rPr lang="en-US" sz="2000" dirty="0" smtClean="0">
                          <a:latin typeface="Arial" pitchFamily="34" charset="0"/>
                          <a:cs typeface="Arial" pitchFamily="34" charset="0"/>
                        </a:rPr>
                        <a:t>R</a:t>
                      </a:r>
                      <a:r>
                        <a:rPr lang="en-US" sz="2000" baseline="-25000" dirty="0" smtClean="0">
                          <a:latin typeface="Arial" pitchFamily="34" charset="0"/>
                          <a:cs typeface="Arial" pitchFamily="34" charset="0"/>
                        </a:rPr>
                        <a:t>H</a:t>
                      </a:r>
                      <a:endParaRPr lang="en-US" sz="2000" baseline="-25000" dirty="0">
                        <a:latin typeface="Arial" pitchFamily="34" charset="0"/>
                        <a:cs typeface="Arial" pitchFamily="34" charset="0"/>
                      </a:endParaRPr>
                    </a:p>
                  </a:txBody>
                  <a:tcPr marL="91423" marR="91423" marT="45683" marB="45683"/>
                </a:tc>
                <a:tc>
                  <a:txBody>
                    <a:bodyPr/>
                    <a:lstStyle/>
                    <a:p>
                      <a:pPr algn="ctr"/>
                      <a:r>
                        <a:rPr lang="en-US" sz="2000" baseline="0" dirty="0" smtClean="0">
                          <a:latin typeface="Arial" pitchFamily="34" charset="0"/>
                          <a:cs typeface="Arial" pitchFamily="34" charset="0"/>
                        </a:rPr>
                        <a:t>1/s</a:t>
                      </a:r>
                      <a:endParaRPr lang="en-US" sz="2000" baseline="0" dirty="0">
                        <a:latin typeface="Arial" pitchFamily="34" charset="0"/>
                        <a:cs typeface="Arial" pitchFamily="34" charset="0"/>
                      </a:endParaRPr>
                    </a:p>
                  </a:txBody>
                  <a:tcPr marL="91423" marR="91423" marT="45683" marB="45683"/>
                </a:tc>
                <a:tc>
                  <a:txBody>
                    <a:bodyPr/>
                    <a:lstStyle/>
                    <a:p>
                      <a:pPr algn="ctr"/>
                      <a:r>
                        <a:rPr lang="en-US" sz="2000" dirty="0" smtClean="0">
                          <a:latin typeface="Arial" pitchFamily="34" charset="0"/>
                          <a:cs typeface="Arial" pitchFamily="34" charset="0"/>
                        </a:rPr>
                        <a:t>4.7E-3</a:t>
                      </a:r>
                      <a:endParaRPr lang="en-US" sz="2000" dirty="0">
                        <a:latin typeface="Arial" pitchFamily="34" charset="0"/>
                        <a:cs typeface="Arial" pitchFamily="34" charset="0"/>
                      </a:endParaRPr>
                    </a:p>
                  </a:txBody>
                  <a:tcPr marL="91423" marR="91423" marT="45683" marB="45683"/>
                </a:tc>
                <a:tc>
                  <a:txBody>
                    <a:bodyPr/>
                    <a:lstStyle/>
                    <a:p>
                      <a:pPr algn="ctr"/>
                      <a:r>
                        <a:rPr lang="en-US" sz="2000" dirty="0" smtClean="0">
                          <a:latin typeface="Arial" pitchFamily="34" charset="0"/>
                          <a:cs typeface="Arial" pitchFamily="34" charset="0"/>
                        </a:rPr>
                        <a:t>-2.4E-3</a:t>
                      </a:r>
                      <a:endParaRPr lang="en-US" sz="2000" dirty="0">
                        <a:latin typeface="Arial" pitchFamily="34" charset="0"/>
                        <a:cs typeface="Arial" pitchFamily="34" charset="0"/>
                      </a:endParaRPr>
                    </a:p>
                  </a:txBody>
                  <a:tcPr marL="91423" marR="91423" marT="45683" marB="45683"/>
                </a:tc>
              </a:tr>
              <a:tr h="396166">
                <a:tc>
                  <a:txBody>
                    <a:bodyPr/>
                    <a:lstStyle/>
                    <a:p>
                      <a:pPr algn="ctr"/>
                      <a:r>
                        <a:rPr lang="en-US" sz="2000" dirty="0" smtClean="0">
                          <a:latin typeface="Arial" pitchFamily="34" charset="0"/>
                          <a:cs typeface="Arial" pitchFamily="34" charset="0"/>
                        </a:rPr>
                        <a:t>R</a:t>
                      </a:r>
                      <a:r>
                        <a:rPr lang="en-US" sz="2000" baseline="-25000" dirty="0" smtClean="0">
                          <a:latin typeface="Arial" pitchFamily="34" charset="0"/>
                          <a:cs typeface="Arial" pitchFamily="34" charset="0"/>
                        </a:rPr>
                        <a:t>V</a:t>
                      </a:r>
                      <a:endParaRPr lang="en-US" sz="2000" baseline="-25000" dirty="0">
                        <a:latin typeface="Arial" pitchFamily="34" charset="0"/>
                        <a:cs typeface="Arial" pitchFamily="34" charset="0"/>
                      </a:endParaRPr>
                    </a:p>
                  </a:txBody>
                  <a:tcPr marL="91423" marR="91423" marT="45683" marB="45683"/>
                </a:tc>
                <a:tc>
                  <a:txBody>
                    <a:bodyPr/>
                    <a:lstStyle/>
                    <a:p>
                      <a:pPr algn="ctr"/>
                      <a:r>
                        <a:rPr lang="en-US" sz="2000" baseline="0" dirty="0" smtClean="0">
                          <a:latin typeface="Arial" pitchFamily="34" charset="0"/>
                          <a:cs typeface="Arial" pitchFamily="34" charset="0"/>
                        </a:rPr>
                        <a:t>1/s</a:t>
                      </a:r>
                      <a:endParaRPr lang="en-US" sz="2000" baseline="0" dirty="0">
                        <a:latin typeface="Arial" pitchFamily="34" charset="0"/>
                        <a:cs typeface="Arial" pitchFamily="34" charset="0"/>
                      </a:endParaRPr>
                    </a:p>
                  </a:txBody>
                  <a:tcPr marL="91423" marR="91423" marT="45683" marB="45683"/>
                </a:tc>
                <a:tc>
                  <a:txBody>
                    <a:bodyPr/>
                    <a:lstStyle/>
                    <a:p>
                      <a:pPr algn="ctr"/>
                      <a:r>
                        <a:rPr lang="en-US" sz="2000" dirty="0" smtClean="0">
                          <a:latin typeface="Arial" pitchFamily="34" charset="0"/>
                          <a:cs typeface="Arial" pitchFamily="34" charset="0"/>
                        </a:rPr>
                        <a:t>-1.7E-5</a:t>
                      </a:r>
                      <a:endParaRPr lang="en-US" sz="2000" dirty="0">
                        <a:latin typeface="Arial" pitchFamily="34" charset="0"/>
                        <a:cs typeface="Arial" pitchFamily="34" charset="0"/>
                      </a:endParaRPr>
                    </a:p>
                  </a:txBody>
                  <a:tcPr marL="91423" marR="91423" marT="45683" marB="45683"/>
                </a:tc>
                <a:tc>
                  <a:txBody>
                    <a:bodyPr/>
                    <a:lstStyle/>
                    <a:p>
                      <a:pPr algn="ctr"/>
                      <a:r>
                        <a:rPr lang="en-US" sz="2000" dirty="0" smtClean="0">
                          <a:latin typeface="Arial" pitchFamily="34" charset="0"/>
                          <a:cs typeface="Arial" pitchFamily="34" charset="0"/>
                        </a:rPr>
                        <a:t>-2.3E-3</a:t>
                      </a:r>
                      <a:endParaRPr lang="en-US" sz="2000" dirty="0">
                        <a:latin typeface="Arial" pitchFamily="34" charset="0"/>
                        <a:cs typeface="Arial" pitchFamily="34" charset="0"/>
                      </a:endParaRPr>
                    </a:p>
                  </a:txBody>
                  <a:tcPr marL="91423" marR="91423" marT="45683" marB="45683"/>
                </a:tc>
              </a:tr>
              <a:tr h="396166">
                <a:tc>
                  <a:txBody>
                    <a:bodyPr/>
                    <a:lstStyle/>
                    <a:p>
                      <a:pPr algn="ctr"/>
                      <a:r>
                        <a:rPr lang="en-US" sz="2000" dirty="0" smtClean="0">
                          <a:latin typeface="Arial" pitchFamily="34" charset="0"/>
                          <a:cs typeface="Arial" pitchFamily="34" charset="0"/>
                        </a:rPr>
                        <a:t>R</a:t>
                      </a:r>
                      <a:r>
                        <a:rPr lang="en-US" sz="2000" baseline="-25000" dirty="0" smtClean="0">
                          <a:latin typeface="Arial" pitchFamily="34" charset="0"/>
                          <a:cs typeface="Arial" pitchFamily="34" charset="0"/>
                        </a:rPr>
                        <a:t>L</a:t>
                      </a:r>
                      <a:endParaRPr lang="en-US" sz="2000" baseline="-25000" dirty="0">
                        <a:latin typeface="Arial" pitchFamily="34" charset="0"/>
                        <a:cs typeface="Arial" pitchFamily="34" charset="0"/>
                      </a:endParaRPr>
                    </a:p>
                  </a:txBody>
                  <a:tcPr marL="91423" marR="91423" marT="45683" marB="45683"/>
                </a:tc>
                <a:tc>
                  <a:txBody>
                    <a:bodyPr/>
                    <a:lstStyle/>
                    <a:p>
                      <a:pPr algn="ctr"/>
                      <a:r>
                        <a:rPr lang="en-US" sz="2000" baseline="0" dirty="0" smtClean="0">
                          <a:latin typeface="Arial" pitchFamily="34" charset="0"/>
                          <a:cs typeface="Arial" pitchFamily="34" charset="0"/>
                        </a:rPr>
                        <a:t>1/s</a:t>
                      </a:r>
                      <a:endParaRPr lang="en-US" sz="2000" baseline="0" dirty="0">
                        <a:latin typeface="Arial" pitchFamily="34" charset="0"/>
                        <a:cs typeface="Arial" pitchFamily="34" charset="0"/>
                      </a:endParaRPr>
                    </a:p>
                  </a:txBody>
                  <a:tcPr marL="91423" marR="91423" marT="45683" marB="45683"/>
                </a:tc>
                <a:tc>
                  <a:txBody>
                    <a:bodyPr/>
                    <a:lstStyle/>
                    <a:p>
                      <a:pPr algn="ctr"/>
                      <a:r>
                        <a:rPr lang="en-US" sz="2000" dirty="0" smtClean="0">
                          <a:latin typeface="Arial" pitchFamily="34" charset="0"/>
                          <a:cs typeface="Arial" pitchFamily="34" charset="0"/>
                        </a:rPr>
                        <a:t>1.2E-3</a:t>
                      </a:r>
                      <a:endParaRPr lang="en-US" sz="2000" dirty="0">
                        <a:latin typeface="Arial" pitchFamily="34" charset="0"/>
                        <a:cs typeface="Arial" pitchFamily="34" charset="0"/>
                      </a:endParaRPr>
                    </a:p>
                  </a:txBody>
                  <a:tcPr marL="91423" marR="91423" marT="45683" marB="45683"/>
                </a:tc>
                <a:tc>
                  <a:txBody>
                    <a:bodyPr/>
                    <a:lstStyle/>
                    <a:p>
                      <a:pPr algn="ctr"/>
                      <a:r>
                        <a:rPr lang="en-US" sz="2000" dirty="0" smtClean="0">
                          <a:latin typeface="Arial" pitchFamily="34" charset="0"/>
                          <a:cs typeface="Arial" pitchFamily="34" charset="0"/>
                        </a:rPr>
                        <a:t>-3.0E-3</a:t>
                      </a:r>
                      <a:endParaRPr lang="en-US" sz="2000" dirty="0">
                        <a:latin typeface="Arial" pitchFamily="34" charset="0"/>
                        <a:cs typeface="Arial" pitchFamily="34" charset="0"/>
                      </a:endParaRPr>
                    </a:p>
                  </a:txBody>
                  <a:tcPr marL="91423" marR="91423" marT="45683" marB="45683"/>
                </a:tc>
              </a:tr>
            </a:tbl>
          </a:graphicData>
        </a:graphic>
      </p:graphicFrame>
      <p:sp>
        <p:nvSpPr>
          <p:cNvPr id="2151" name="TextBox 240"/>
          <p:cNvSpPr txBox="1">
            <a:spLocks noChangeArrowheads="1"/>
          </p:cNvSpPr>
          <p:nvPr/>
        </p:nvSpPr>
        <p:spPr bwMode="auto">
          <a:xfrm>
            <a:off x="6846865" y="37794868"/>
            <a:ext cx="3505200" cy="461963"/>
          </a:xfrm>
          <a:prstGeom prst="rect">
            <a:avLst/>
          </a:prstGeom>
          <a:solidFill>
            <a:srgbClr val="FFFF00"/>
          </a:solidFill>
          <a:ln w="9525">
            <a:solidFill>
              <a:srgbClr val="FFFF00"/>
            </a:solidFill>
            <a:miter lim="800000"/>
            <a:headEnd/>
            <a:tailEnd/>
          </a:ln>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a:latin typeface="Arial" pitchFamily="34" charset="0"/>
                <a:cs typeface="Arial" pitchFamily="34" charset="0"/>
              </a:rPr>
              <a:t>H. Zhang. BetaCool</a:t>
            </a:r>
          </a:p>
        </p:txBody>
      </p:sp>
      <p:sp>
        <p:nvSpPr>
          <p:cNvPr id="2154" name="AutoShape 3862"/>
          <p:cNvSpPr>
            <a:spLocks noChangeArrowheads="1"/>
          </p:cNvSpPr>
          <p:nvPr/>
        </p:nvSpPr>
        <p:spPr bwMode="auto">
          <a:xfrm>
            <a:off x="11185525" y="4968240"/>
            <a:ext cx="10607675" cy="17739360"/>
          </a:xfrm>
          <a:prstGeom prst="roundRect">
            <a:avLst>
              <a:gd name="adj" fmla="val 2995"/>
            </a:avLst>
          </a:prstGeom>
          <a:solidFill>
            <a:srgbClr val="EAEAEA"/>
          </a:solidFill>
          <a:ln w="28575">
            <a:solidFill>
              <a:schemeClr val="bg2"/>
            </a:solidFill>
            <a:round/>
            <a:headEnd/>
            <a:tailEnd/>
          </a:ln>
        </p:spPr>
        <p:txBody>
          <a:bodyPr lIns="274320" tIns="182880" rIns="274320" bIns="182880"/>
          <a:lstStyle>
            <a:lvl1pPr marL="228600" indent="-228600" defTabSz="114300" eaLnBrk="0" hangingPunct="0">
              <a:spcBef>
                <a:spcPct val="20000"/>
              </a:spcBef>
              <a:buChar char="•"/>
              <a:defRPr sz="15400">
                <a:solidFill>
                  <a:schemeClr val="tx1"/>
                </a:solidFill>
                <a:latin typeface="Times New Roman" pitchFamily="18" charset="0"/>
              </a:defRPr>
            </a:lvl1pPr>
            <a:lvl2pPr marL="685800" indent="-228600" defTabSz="114300" eaLnBrk="0" hangingPunct="0">
              <a:spcBef>
                <a:spcPct val="20000"/>
              </a:spcBef>
              <a:buChar char="–"/>
              <a:defRPr sz="13400">
                <a:solidFill>
                  <a:schemeClr val="tx1"/>
                </a:solidFill>
                <a:latin typeface="Times New Roman" pitchFamily="18" charset="0"/>
              </a:defRPr>
            </a:lvl2pPr>
            <a:lvl3pPr marL="1257300" indent="-342900" defTabSz="114300" eaLnBrk="0" hangingPunct="0">
              <a:spcBef>
                <a:spcPct val="20000"/>
              </a:spcBef>
              <a:buChar char="•"/>
              <a:defRPr sz="11500">
                <a:solidFill>
                  <a:schemeClr val="tx1"/>
                </a:solidFill>
                <a:latin typeface="Times New Roman" pitchFamily="18" charset="0"/>
              </a:defRPr>
            </a:lvl3pPr>
            <a:lvl4pPr marL="2446338" indent="-533400" defTabSz="114300" eaLnBrk="0" hangingPunct="0">
              <a:spcBef>
                <a:spcPct val="20000"/>
              </a:spcBef>
              <a:buChar char="–"/>
              <a:defRPr sz="9600">
                <a:solidFill>
                  <a:schemeClr val="tx1"/>
                </a:solidFill>
                <a:latin typeface="Times New Roman" pitchFamily="18" charset="0"/>
              </a:defRPr>
            </a:lvl4pPr>
            <a:lvl5pPr marL="3094038" indent="-533400" defTabSz="114300" eaLnBrk="0" hangingPunct="0">
              <a:spcBef>
                <a:spcPct val="20000"/>
              </a:spcBef>
              <a:buChar char="»"/>
              <a:defRPr sz="9600">
                <a:solidFill>
                  <a:schemeClr val="tx1"/>
                </a:solidFill>
                <a:latin typeface="Times New Roman" pitchFamily="18" charset="0"/>
              </a:defRPr>
            </a:lvl5pPr>
            <a:lvl6pPr marL="3551238" indent="-533400" defTabSz="114300" eaLnBrk="0" fontAlgn="base" hangingPunct="0">
              <a:spcBef>
                <a:spcPct val="20000"/>
              </a:spcBef>
              <a:spcAft>
                <a:spcPct val="0"/>
              </a:spcAft>
              <a:buChar char="»"/>
              <a:defRPr sz="9600">
                <a:solidFill>
                  <a:schemeClr val="tx1"/>
                </a:solidFill>
                <a:latin typeface="Times New Roman" pitchFamily="18" charset="0"/>
              </a:defRPr>
            </a:lvl6pPr>
            <a:lvl7pPr marL="4008438" indent="-533400" defTabSz="114300" eaLnBrk="0" fontAlgn="base" hangingPunct="0">
              <a:spcBef>
                <a:spcPct val="20000"/>
              </a:spcBef>
              <a:spcAft>
                <a:spcPct val="0"/>
              </a:spcAft>
              <a:buChar char="»"/>
              <a:defRPr sz="9600">
                <a:solidFill>
                  <a:schemeClr val="tx1"/>
                </a:solidFill>
                <a:latin typeface="Times New Roman" pitchFamily="18" charset="0"/>
              </a:defRPr>
            </a:lvl7pPr>
            <a:lvl8pPr marL="4465638" indent="-533400" defTabSz="114300" eaLnBrk="0" fontAlgn="base" hangingPunct="0">
              <a:spcBef>
                <a:spcPct val="20000"/>
              </a:spcBef>
              <a:spcAft>
                <a:spcPct val="0"/>
              </a:spcAft>
              <a:buChar char="»"/>
              <a:defRPr sz="9600">
                <a:solidFill>
                  <a:schemeClr val="tx1"/>
                </a:solidFill>
                <a:latin typeface="Times New Roman" pitchFamily="18" charset="0"/>
              </a:defRPr>
            </a:lvl8pPr>
            <a:lvl9pPr marL="4922838" indent="-533400" defTabSz="1143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5400" b="1" dirty="0">
                <a:latin typeface="Arial" pitchFamily="34" charset="0"/>
              </a:rPr>
              <a:t>No Cooling </a:t>
            </a:r>
            <a:r>
              <a:rPr lang="en-US" altLang="en-US" sz="5400" b="1">
                <a:latin typeface="Arial" pitchFamily="34" charset="0"/>
              </a:rPr>
              <a:t>During </a:t>
            </a:r>
            <a:r>
              <a:rPr lang="en-US" altLang="en-US" sz="5400" b="1" smtClean="0">
                <a:latin typeface="Arial" pitchFamily="34" charset="0"/>
              </a:rPr>
              <a:t>Collision</a:t>
            </a:r>
            <a:endParaRPr lang="en-US" altLang="en-US" sz="5400" b="1" dirty="0">
              <a:latin typeface="Arial" pitchFamily="34" charset="0"/>
            </a:endParaRP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1000" b="1" dirty="0">
              <a:latin typeface="Arial" pitchFamily="34" charset="0"/>
            </a:endParaRPr>
          </a:p>
          <a:p>
            <a:pPr algn="ctr" eaLnBrk="1" hangingPunct="1">
              <a:spcBef>
                <a:spcPct val="0"/>
              </a:spcBef>
              <a:buFontTx/>
              <a:buNone/>
            </a:pPr>
            <a:r>
              <a:rPr lang="en-US" altLang="en-US" sz="3600" b="1" dirty="0">
                <a:latin typeface="Arial" pitchFamily="34" charset="0"/>
              </a:rPr>
              <a:t>Adjusting IR Optics (β*) Dynamically </a:t>
            </a:r>
            <a:r>
              <a:rPr lang="en-US" altLang="en-US" sz="3600" b="1" dirty="0" smtClean="0">
                <a:latin typeface="Arial" pitchFamily="34" charset="0"/>
              </a:rPr>
              <a:t>for</a:t>
            </a:r>
          </a:p>
          <a:p>
            <a:pPr algn="ctr" eaLnBrk="1" hangingPunct="1">
              <a:spcBef>
                <a:spcPct val="0"/>
              </a:spcBef>
              <a:buFontTx/>
              <a:buNone/>
            </a:pPr>
            <a:endParaRPr lang="en-US" altLang="en-US" sz="800" b="1" dirty="0">
              <a:latin typeface="Arial" pitchFamily="34" charset="0"/>
            </a:endParaRPr>
          </a:p>
          <a:p>
            <a:pPr algn="ctr" eaLnBrk="1" hangingPunct="1">
              <a:spcBef>
                <a:spcPts val="1800"/>
              </a:spcBef>
              <a:buFontTx/>
              <a:buNone/>
            </a:pPr>
            <a:r>
              <a:rPr lang="en-US" altLang="en-US" sz="3600" b="1" dirty="0" smtClean="0">
                <a:latin typeface="Arial" pitchFamily="34" charset="0"/>
              </a:rPr>
              <a:t> </a:t>
            </a:r>
            <a:r>
              <a:rPr lang="en-US" altLang="en-US" sz="3600" b="1" dirty="0">
                <a:latin typeface="Arial" pitchFamily="34" charset="0"/>
              </a:rPr>
              <a:t>Satisfying Beam-Beam and Aperture</a:t>
            </a:r>
          </a:p>
          <a:p>
            <a:pPr algn="ctr" eaLnBrk="1" hangingPunct="1">
              <a:spcBef>
                <a:spcPct val="0"/>
              </a:spcBef>
              <a:buFontTx/>
              <a:buNone/>
            </a:pPr>
            <a:endParaRPr lang="en-US" altLang="en-US" sz="3600" b="1" dirty="0" smtClean="0">
              <a:latin typeface="Arial" pitchFamily="34" charset="0"/>
            </a:endParaRPr>
          </a:p>
          <a:p>
            <a:pPr algn="ctr" eaLnBrk="1" hangingPunct="1">
              <a:spcBef>
                <a:spcPct val="0"/>
              </a:spcBef>
              <a:buFontTx/>
              <a:buNone/>
            </a:pPr>
            <a:endParaRPr lang="en-US" altLang="en-US" sz="3600" b="1" dirty="0">
              <a:latin typeface="Arial" pitchFamily="34" charset="0"/>
            </a:endParaRPr>
          </a:p>
          <a:p>
            <a:pPr algn="ctr" eaLnBrk="1" hangingPunct="1">
              <a:spcBef>
                <a:spcPct val="0"/>
              </a:spcBef>
              <a:buFontTx/>
              <a:buNone/>
            </a:pPr>
            <a:endParaRPr lang="en-US" altLang="en-US" sz="3600" b="1" dirty="0">
              <a:latin typeface="Arial" pitchFamily="34" charset="0"/>
            </a:endParaRPr>
          </a:p>
          <a:p>
            <a:pPr algn="ctr" eaLnBrk="1" hangingPunct="1">
              <a:spcBef>
                <a:spcPct val="0"/>
              </a:spcBef>
              <a:buFontTx/>
              <a:buNone/>
            </a:pPr>
            <a:endParaRPr lang="en-US" altLang="en-US" sz="3600" b="1" dirty="0">
              <a:latin typeface="Arial" pitchFamily="34" charset="0"/>
            </a:endParaRPr>
          </a:p>
          <a:p>
            <a:pPr algn="ctr" eaLnBrk="1" hangingPunct="1">
              <a:spcBef>
                <a:spcPct val="0"/>
              </a:spcBef>
              <a:buFontTx/>
              <a:buNone/>
            </a:pPr>
            <a:endParaRPr lang="en-US" altLang="en-US" sz="3600" b="1" dirty="0">
              <a:latin typeface="Arial" pitchFamily="34" charset="0"/>
            </a:endParaRPr>
          </a:p>
          <a:p>
            <a:pPr algn="ctr" eaLnBrk="1" hangingPunct="1">
              <a:spcBef>
                <a:spcPct val="0"/>
              </a:spcBef>
              <a:buFontTx/>
              <a:buNone/>
            </a:pPr>
            <a:endParaRPr lang="en-US" altLang="en-US" sz="3600" b="1" dirty="0">
              <a:latin typeface="Arial" pitchFamily="34" charset="0"/>
            </a:endParaRPr>
          </a:p>
          <a:p>
            <a:pPr algn="ctr" eaLnBrk="1" hangingPunct="1">
              <a:spcBef>
                <a:spcPct val="0"/>
              </a:spcBef>
              <a:buFontTx/>
              <a:buNone/>
            </a:pPr>
            <a:endParaRPr lang="en-US" altLang="en-US" sz="3600" b="1" dirty="0">
              <a:latin typeface="Arial" pitchFamily="34" charset="0"/>
            </a:endParaRPr>
          </a:p>
          <a:p>
            <a:pPr algn="ctr" eaLnBrk="1" hangingPunct="1">
              <a:spcBef>
                <a:spcPct val="0"/>
              </a:spcBef>
              <a:buFontTx/>
              <a:buNone/>
            </a:pPr>
            <a:endParaRPr lang="en-US" altLang="en-US" sz="2800" b="1" dirty="0">
              <a:latin typeface="Arial" pitchFamily="34" charset="0"/>
            </a:endParaRPr>
          </a:p>
          <a:p>
            <a:pPr algn="ctr" eaLnBrk="1" hangingPunct="1">
              <a:spcBef>
                <a:spcPct val="0"/>
              </a:spcBef>
              <a:buFontTx/>
              <a:buNone/>
            </a:pPr>
            <a:r>
              <a:rPr lang="en-US" altLang="en-US" sz="3600" b="1" dirty="0">
                <a:latin typeface="Arial" pitchFamily="34" charset="0"/>
              </a:rPr>
              <a:t>Evolution of Instance Luminosity</a:t>
            </a:r>
          </a:p>
        </p:txBody>
      </p:sp>
      <p:grpSp>
        <p:nvGrpSpPr>
          <p:cNvPr id="2155" name="Group 75"/>
          <p:cNvGrpSpPr>
            <a:grpSpLocks/>
          </p:cNvGrpSpPr>
          <p:nvPr/>
        </p:nvGrpSpPr>
        <p:grpSpPr bwMode="auto">
          <a:xfrm>
            <a:off x="11430000" y="6171291"/>
            <a:ext cx="10134600" cy="5487310"/>
            <a:chOff x="-76200" y="980176"/>
            <a:chExt cx="9213273" cy="5573024"/>
          </a:xfrm>
        </p:grpSpPr>
        <p:pic>
          <p:nvPicPr>
            <p:cNvPr id="2308" name="Picture 76"/>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6200" y="980176"/>
              <a:ext cx="9213273" cy="557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9" name="TextBox 77"/>
            <p:cNvSpPr txBox="1">
              <a:spLocks noChangeArrowheads="1"/>
            </p:cNvSpPr>
            <p:nvPr/>
          </p:nvSpPr>
          <p:spPr bwMode="auto">
            <a:xfrm>
              <a:off x="6560820" y="5761957"/>
              <a:ext cx="2194560" cy="646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1800" b="1">
                  <a:latin typeface="Arial" pitchFamily="34" charset="0"/>
                  <a:cs typeface="Arial" pitchFamily="34" charset="0"/>
                </a:rPr>
                <a:t>IBS calculation by He Zhang’s code</a:t>
              </a:r>
            </a:p>
          </p:txBody>
        </p:sp>
        <p:grpSp>
          <p:nvGrpSpPr>
            <p:cNvPr id="2310" name="Group 78"/>
            <p:cNvGrpSpPr>
              <a:grpSpLocks/>
            </p:cNvGrpSpPr>
            <p:nvPr/>
          </p:nvGrpSpPr>
          <p:grpSpPr bwMode="auto">
            <a:xfrm>
              <a:off x="1295400" y="3810000"/>
              <a:ext cx="1005840" cy="685800"/>
              <a:chOff x="1754109" y="3048000"/>
              <a:chExt cx="1005840" cy="685800"/>
            </a:xfrm>
          </p:grpSpPr>
          <p:sp>
            <p:nvSpPr>
              <p:cNvPr id="2337" name="Oval 105"/>
              <p:cNvSpPr>
                <a:spLocks noChangeArrowheads="1"/>
              </p:cNvSpPr>
              <p:nvPr/>
            </p:nvSpPr>
            <p:spPr bwMode="auto">
              <a:xfrm>
                <a:off x="2135109" y="3505200"/>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338" name="TextBox 106"/>
              <p:cNvSpPr txBox="1">
                <a:spLocks noChangeArrowheads="1"/>
              </p:cNvSpPr>
              <p:nvPr/>
            </p:nvSpPr>
            <p:spPr bwMode="auto">
              <a:xfrm>
                <a:off x="1754109" y="3048000"/>
                <a:ext cx="100584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30 min</a:t>
                </a:r>
              </a:p>
            </p:txBody>
          </p:sp>
        </p:grpSp>
        <p:grpSp>
          <p:nvGrpSpPr>
            <p:cNvPr id="2311" name="Group 79"/>
            <p:cNvGrpSpPr>
              <a:grpSpLocks/>
            </p:cNvGrpSpPr>
            <p:nvPr/>
          </p:nvGrpSpPr>
          <p:grpSpPr bwMode="auto">
            <a:xfrm>
              <a:off x="2194560" y="3317548"/>
              <a:ext cx="1005840" cy="641922"/>
              <a:chOff x="3283466" y="2406078"/>
              <a:chExt cx="1005840" cy="641922"/>
            </a:xfrm>
          </p:grpSpPr>
          <p:sp>
            <p:nvSpPr>
              <p:cNvPr id="2335" name="Oval 103"/>
              <p:cNvSpPr>
                <a:spLocks noChangeArrowheads="1"/>
              </p:cNvSpPr>
              <p:nvPr/>
            </p:nvSpPr>
            <p:spPr bwMode="auto">
              <a:xfrm>
                <a:off x="3657600" y="2819400"/>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336" name="TextBox 104"/>
              <p:cNvSpPr txBox="1">
                <a:spLocks noChangeArrowheads="1"/>
              </p:cNvSpPr>
              <p:nvPr/>
            </p:nvSpPr>
            <p:spPr bwMode="auto">
              <a:xfrm>
                <a:off x="3283466" y="2406078"/>
                <a:ext cx="100584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60 min</a:t>
                </a:r>
              </a:p>
            </p:txBody>
          </p:sp>
        </p:grpSp>
        <p:grpSp>
          <p:nvGrpSpPr>
            <p:cNvPr id="2312" name="Group 80"/>
            <p:cNvGrpSpPr>
              <a:grpSpLocks/>
            </p:cNvGrpSpPr>
            <p:nvPr/>
          </p:nvGrpSpPr>
          <p:grpSpPr bwMode="auto">
            <a:xfrm>
              <a:off x="3048000" y="2952690"/>
              <a:ext cx="1005840" cy="638983"/>
              <a:chOff x="4792980" y="1875617"/>
              <a:chExt cx="1005840" cy="638983"/>
            </a:xfrm>
          </p:grpSpPr>
          <p:sp>
            <p:nvSpPr>
              <p:cNvPr id="2333" name="Oval 101"/>
              <p:cNvSpPr>
                <a:spLocks noChangeArrowheads="1"/>
              </p:cNvSpPr>
              <p:nvPr/>
            </p:nvSpPr>
            <p:spPr bwMode="auto">
              <a:xfrm>
                <a:off x="5181600" y="2286000"/>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334" name="TextBox 102"/>
              <p:cNvSpPr txBox="1">
                <a:spLocks noChangeArrowheads="1"/>
              </p:cNvSpPr>
              <p:nvPr/>
            </p:nvSpPr>
            <p:spPr bwMode="auto">
              <a:xfrm>
                <a:off x="4792980" y="1875617"/>
                <a:ext cx="100584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90 min</a:t>
                </a:r>
              </a:p>
            </p:txBody>
          </p:sp>
        </p:grpSp>
        <p:grpSp>
          <p:nvGrpSpPr>
            <p:cNvPr id="2313" name="Group 81"/>
            <p:cNvGrpSpPr>
              <a:grpSpLocks/>
            </p:cNvGrpSpPr>
            <p:nvPr/>
          </p:nvGrpSpPr>
          <p:grpSpPr bwMode="auto">
            <a:xfrm>
              <a:off x="3737675" y="2590346"/>
              <a:ext cx="1143000" cy="685800"/>
              <a:chOff x="6096000" y="1408982"/>
              <a:chExt cx="1143000" cy="685800"/>
            </a:xfrm>
          </p:grpSpPr>
          <p:sp>
            <p:nvSpPr>
              <p:cNvPr id="2331" name="Oval 99"/>
              <p:cNvSpPr>
                <a:spLocks noChangeArrowheads="1"/>
              </p:cNvSpPr>
              <p:nvPr/>
            </p:nvSpPr>
            <p:spPr bwMode="auto">
              <a:xfrm>
                <a:off x="6553200" y="1866182"/>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332" name="TextBox 100"/>
              <p:cNvSpPr txBox="1">
                <a:spLocks noChangeArrowheads="1"/>
              </p:cNvSpPr>
              <p:nvPr/>
            </p:nvSpPr>
            <p:spPr bwMode="auto">
              <a:xfrm>
                <a:off x="6096000" y="1408982"/>
                <a:ext cx="1143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120 min</a:t>
                </a:r>
              </a:p>
            </p:txBody>
          </p:sp>
        </p:grpSp>
        <p:grpSp>
          <p:nvGrpSpPr>
            <p:cNvPr id="2314" name="Group 82"/>
            <p:cNvGrpSpPr>
              <a:grpSpLocks/>
            </p:cNvGrpSpPr>
            <p:nvPr/>
          </p:nvGrpSpPr>
          <p:grpSpPr bwMode="auto">
            <a:xfrm>
              <a:off x="381000" y="4876800"/>
              <a:ext cx="3169920" cy="1208323"/>
              <a:chOff x="228600" y="4267200"/>
              <a:chExt cx="3169920" cy="1208323"/>
            </a:xfrm>
          </p:grpSpPr>
          <p:sp>
            <p:nvSpPr>
              <p:cNvPr id="2329" name="Oval 97"/>
              <p:cNvSpPr>
                <a:spLocks noChangeArrowheads="1"/>
              </p:cNvSpPr>
              <p:nvPr/>
            </p:nvSpPr>
            <p:spPr bwMode="auto">
              <a:xfrm>
                <a:off x="685800" y="4267200"/>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330" name="Rectangular Callout 98"/>
              <p:cNvSpPr>
                <a:spLocks noChangeArrowheads="1"/>
              </p:cNvSpPr>
              <p:nvPr/>
            </p:nvSpPr>
            <p:spPr bwMode="auto">
              <a:xfrm>
                <a:off x="228600" y="4794373"/>
                <a:ext cx="3169920" cy="681150"/>
              </a:xfrm>
              <a:prstGeom prst="wedgeRectCallout">
                <a:avLst>
                  <a:gd name="adj1" fmla="val -30847"/>
                  <a:gd name="adj2" fmla="val -99190"/>
                </a:avLst>
              </a:prstGeom>
              <a:solidFill>
                <a:srgbClr val="00B0F0"/>
              </a:solidFill>
              <a:ln w="9525" algn="ctr">
                <a:solidFill>
                  <a:schemeClr val="tx1"/>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r>
                  <a:rPr lang="en-US" altLang="en-US" sz="2000" b="1">
                    <a:latin typeface="Arial" pitchFamily="34" charset="0"/>
                    <a:cs typeface="Arial" pitchFamily="34" charset="0"/>
                  </a:rPr>
                  <a:t>If we start with 1 mm mrad (prepared by DC cooling)</a:t>
                </a:r>
              </a:p>
            </p:txBody>
          </p:sp>
        </p:grpSp>
        <p:grpSp>
          <p:nvGrpSpPr>
            <p:cNvPr id="2315" name="Group 83"/>
            <p:cNvGrpSpPr>
              <a:grpSpLocks/>
            </p:cNvGrpSpPr>
            <p:nvPr/>
          </p:nvGrpSpPr>
          <p:grpSpPr bwMode="auto">
            <a:xfrm>
              <a:off x="4572000" y="2266890"/>
              <a:ext cx="1143000" cy="704910"/>
              <a:chOff x="6134100" y="1399063"/>
              <a:chExt cx="1143000" cy="704910"/>
            </a:xfrm>
          </p:grpSpPr>
          <p:sp>
            <p:nvSpPr>
              <p:cNvPr id="2327" name="Oval 95"/>
              <p:cNvSpPr>
                <a:spLocks noChangeArrowheads="1"/>
              </p:cNvSpPr>
              <p:nvPr/>
            </p:nvSpPr>
            <p:spPr bwMode="auto">
              <a:xfrm>
                <a:off x="6591300" y="1875373"/>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328" name="TextBox 96"/>
              <p:cNvSpPr txBox="1">
                <a:spLocks noChangeArrowheads="1"/>
              </p:cNvSpPr>
              <p:nvPr/>
            </p:nvSpPr>
            <p:spPr bwMode="auto">
              <a:xfrm>
                <a:off x="6134100" y="1399063"/>
                <a:ext cx="1143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150 min</a:t>
                </a:r>
              </a:p>
            </p:txBody>
          </p:sp>
        </p:grpSp>
        <p:grpSp>
          <p:nvGrpSpPr>
            <p:cNvPr id="2316" name="Group 84"/>
            <p:cNvGrpSpPr>
              <a:grpSpLocks/>
            </p:cNvGrpSpPr>
            <p:nvPr/>
          </p:nvGrpSpPr>
          <p:grpSpPr bwMode="auto">
            <a:xfrm>
              <a:off x="5486400" y="2027773"/>
              <a:ext cx="1143000" cy="639227"/>
              <a:chOff x="6210300" y="1341973"/>
              <a:chExt cx="1143000" cy="639227"/>
            </a:xfrm>
          </p:grpSpPr>
          <p:sp>
            <p:nvSpPr>
              <p:cNvPr id="2325" name="Oval 93"/>
              <p:cNvSpPr>
                <a:spLocks noChangeArrowheads="1"/>
              </p:cNvSpPr>
              <p:nvPr/>
            </p:nvSpPr>
            <p:spPr bwMode="auto">
              <a:xfrm>
                <a:off x="6629400" y="1752600"/>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326" name="TextBox 94"/>
              <p:cNvSpPr txBox="1">
                <a:spLocks noChangeArrowheads="1"/>
              </p:cNvSpPr>
              <p:nvPr/>
            </p:nvSpPr>
            <p:spPr bwMode="auto">
              <a:xfrm>
                <a:off x="6210300" y="1341973"/>
                <a:ext cx="1143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180 min</a:t>
                </a:r>
              </a:p>
            </p:txBody>
          </p:sp>
        </p:grpSp>
        <p:grpSp>
          <p:nvGrpSpPr>
            <p:cNvPr id="2317" name="Group 85"/>
            <p:cNvGrpSpPr>
              <a:grpSpLocks/>
            </p:cNvGrpSpPr>
            <p:nvPr/>
          </p:nvGrpSpPr>
          <p:grpSpPr bwMode="auto">
            <a:xfrm>
              <a:off x="6338935" y="2209800"/>
              <a:ext cx="1143000" cy="685800"/>
              <a:chOff x="6224635" y="1828800"/>
              <a:chExt cx="1143000" cy="685800"/>
            </a:xfrm>
          </p:grpSpPr>
          <p:sp>
            <p:nvSpPr>
              <p:cNvPr id="2323" name="Oval 91"/>
              <p:cNvSpPr>
                <a:spLocks noChangeArrowheads="1"/>
              </p:cNvSpPr>
              <p:nvPr/>
            </p:nvSpPr>
            <p:spPr bwMode="auto">
              <a:xfrm>
                <a:off x="6629400" y="1828800"/>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324" name="TextBox 92"/>
              <p:cNvSpPr txBox="1">
                <a:spLocks noChangeArrowheads="1"/>
              </p:cNvSpPr>
              <p:nvPr/>
            </p:nvSpPr>
            <p:spPr bwMode="auto">
              <a:xfrm>
                <a:off x="6224635" y="2114490"/>
                <a:ext cx="1143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210 min</a:t>
                </a:r>
              </a:p>
            </p:txBody>
          </p:sp>
        </p:grpSp>
        <p:grpSp>
          <p:nvGrpSpPr>
            <p:cNvPr id="2318" name="Group 86"/>
            <p:cNvGrpSpPr>
              <a:grpSpLocks/>
            </p:cNvGrpSpPr>
            <p:nvPr/>
          </p:nvGrpSpPr>
          <p:grpSpPr bwMode="auto">
            <a:xfrm>
              <a:off x="7086600" y="1581090"/>
              <a:ext cx="1143000" cy="628710"/>
              <a:chOff x="6172200" y="1428690"/>
              <a:chExt cx="1143000" cy="628710"/>
            </a:xfrm>
          </p:grpSpPr>
          <p:sp>
            <p:nvSpPr>
              <p:cNvPr id="2321" name="Oval 89"/>
              <p:cNvSpPr>
                <a:spLocks noChangeArrowheads="1"/>
              </p:cNvSpPr>
              <p:nvPr/>
            </p:nvSpPr>
            <p:spPr bwMode="auto">
              <a:xfrm>
                <a:off x="6629400" y="1828800"/>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322" name="TextBox 90"/>
              <p:cNvSpPr txBox="1">
                <a:spLocks noChangeArrowheads="1"/>
              </p:cNvSpPr>
              <p:nvPr/>
            </p:nvSpPr>
            <p:spPr bwMode="auto">
              <a:xfrm>
                <a:off x="6172200" y="1428690"/>
                <a:ext cx="1143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240 min</a:t>
                </a:r>
              </a:p>
            </p:txBody>
          </p:sp>
        </p:grpSp>
        <p:sp>
          <p:nvSpPr>
            <p:cNvPr id="2319" name="Rectangular Callout 87"/>
            <p:cNvSpPr>
              <a:spLocks noChangeArrowheads="1"/>
            </p:cNvSpPr>
            <p:nvPr/>
          </p:nvSpPr>
          <p:spPr bwMode="auto">
            <a:xfrm>
              <a:off x="3032395" y="4102447"/>
              <a:ext cx="2546433" cy="888654"/>
            </a:xfrm>
            <a:prstGeom prst="wedgeRectCallout">
              <a:avLst>
                <a:gd name="adj1" fmla="val 21611"/>
                <a:gd name="adj2" fmla="val 95657"/>
              </a:avLst>
            </a:prstGeom>
            <a:solidFill>
              <a:srgbClr val="92D050"/>
            </a:solidFill>
            <a:ln w="9525" algn="ctr">
              <a:solidFill>
                <a:schemeClr val="tx1"/>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r>
                <a:rPr lang="en-US" altLang="en-US" sz="2400" b="1">
                  <a:latin typeface="Arial" pitchFamily="34" charset="0"/>
                  <a:cs typeface="Arial" pitchFamily="34" charset="0"/>
                </a:rPr>
                <a:t>Vertical emittance has no growth</a:t>
              </a:r>
            </a:p>
          </p:txBody>
        </p:sp>
        <p:sp>
          <p:nvSpPr>
            <p:cNvPr id="2320" name="Rectangular Callout 88"/>
            <p:cNvSpPr>
              <a:spLocks noChangeArrowheads="1"/>
            </p:cNvSpPr>
            <p:nvPr/>
          </p:nvSpPr>
          <p:spPr bwMode="auto">
            <a:xfrm>
              <a:off x="755073" y="1635068"/>
              <a:ext cx="3813876" cy="816446"/>
            </a:xfrm>
            <a:prstGeom prst="wedgeRectCallout">
              <a:avLst>
                <a:gd name="adj1" fmla="val -17042"/>
                <a:gd name="adj2" fmla="val 106315"/>
              </a:avLst>
            </a:prstGeom>
            <a:solidFill>
              <a:srgbClr val="92D050"/>
            </a:solidFill>
            <a:ln w="9525" algn="ctr">
              <a:solidFill>
                <a:schemeClr val="tx1"/>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r>
                <a:rPr lang="en-US" altLang="en-US" sz="2400" b="1" dirty="0">
                  <a:latin typeface="Arial" pitchFamily="34" charset="0"/>
                  <a:cs typeface="Arial" pitchFamily="34" charset="0"/>
                </a:rPr>
                <a:t>Longitudinal IBS effect is modest ~20% growth in 2 h</a:t>
              </a:r>
            </a:p>
          </p:txBody>
        </p:sp>
      </p:grpSp>
      <p:sp>
        <p:nvSpPr>
          <p:cNvPr id="111" name="Rectangle 110"/>
          <p:cNvSpPr/>
          <p:nvPr/>
        </p:nvSpPr>
        <p:spPr>
          <a:xfrm>
            <a:off x="11430000" y="12649200"/>
            <a:ext cx="100584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p>
        </p:txBody>
      </p:sp>
      <p:graphicFrame>
        <p:nvGraphicFramePr>
          <p:cNvPr id="2157" name="Chart 112"/>
          <p:cNvGraphicFramePr>
            <a:graphicFrameLocks/>
          </p:cNvGraphicFramePr>
          <p:nvPr>
            <p:extLst>
              <p:ext uri="{D42A27DB-BD31-4B8C-83A1-F6EECF244321}">
                <p14:modId xmlns:p14="http://schemas.microsoft.com/office/powerpoint/2010/main" val="1163182904"/>
              </p:ext>
            </p:extLst>
          </p:nvPr>
        </p:nvGraphicFramePr>
        <p:xfrm>
          <a:off x="11658600" y="12701587"/>
          <a:ext cx="4721225" cy="3833813"/>
        </p:xfrm>
        <a:graphic>
          <a:graphicData uri="http://schemas.openxmlformats.org/presentationml/2006/ole">
            <mc:AlternateContent xmlns:mc="http://schemas.openxmlformats.org/markup-compatibility/2006">
              <mc:Choice xmlns:v="urn:schemas-microsoft-com:vml" Requires="v">
                <p:oleObj spid="_x0000_s2411" r:id="rId12" imgW="4291956" imgH="3834716" progId="Excel.Chart.8">
                  <p:embed/>
                </p:oleObj>
              </mc:Choice>
              <mc:Fallback>
                <p:oleObj r:id="rId12" imgW="4291956" imgH="3834716" progId="Excel.Chart.8">
                  <p:embed/>
                  <p:pic>
                    <p:nvPicPr>
                      <p:cNvPr id="0" name="Chart 11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58600" y="12701587"/>
                        <a:ext cx="4721225"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8" name="Chart 113"/>
          <p:cNvGraphicFramePr>
            <a:graphicFrameLocks/>
          </p:cNvGraphicFramePr>
          <p:nvPr>
            <p:extLst>
              <p:ext uri="{D42A27DB-BD31-4B8C-83A1-F6EECF244321}">
                <p14:modId xmlns:p14="http://schemas.microsoft.com/office/powerpoint/2010/main" val="1135332745"/>
              </p:ext>
            </p:extLst>
          </p:nvPr>
        </p:nvGraphicFramePr>
        <p:xfrm>
          <a:off x="16663988" y="12868275"/>
          <a:ext cx="4672012" cy="3667125"/>
        </p:xfrm>
        <a:graphic>
          <a:graphicData uri="http://schemas.openxmlformats.org/presentationml/2006/ole">
            <mc:AlternateContent xmlns:mc="http://schemas.openxmlformats.org/markup-compatibility/2006">
              <mc:Choice xmlns:v="urn:schemas-microsoft-com:vml" Requires="v">
                <p:oleObj spid="_x0000_s2412" r:id="rId15" imgW="4407790" imgH="3670110" progId="Excel.Chart.8">
                  <p:embed/>
                </p:oleObj>
              </mc:Choice>
              <mc:Fallback>
                <p:oleObj r:id="rId15" imgW="4407790" imgH="3670110" progId="Excel.Chart.8">
                  <p:embed/>
                  <p:pic>
                    <p:nvPicPr>
                      <p:cNvPr id="0" name="Chart 11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663988" y="12868275"/>
                        <a:ext cx="4672012"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9" name="TextBox 114"/>
          <p:cNvSpPr txBox="1">
            <a:spLocks noChangeArrowheads="1"/>
          </p:cNvSpPr>
          <p:nvPr/>
        </p:nvSpPr>
        <p:spPr bwMode="auto">
          <a:xfrm>
            <a:off x="14173200" y="12987338"/>
            <a:ext cx="4714875"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a:latin typeface="Arial" pitchFamily="34" charset="0"/>
                <a:cs typeface="Arial" pitchFamily="34" charset="0"/>
              </a:rPr>
              <a:t>Initial emittance 1 and 0.5 µm</a:t>
            </a:r>
          </a:p>
        </p:txBody>
      </p:sp>
      <p:sp>
        <p:nvSpPr>
          <p:cNvPr id="116" name="Rectangle 115"/>
          <p:cNvSpPr/>
          <p:nvPr/>
        </p:nvSpPr>
        <p:spPr>
          <a:xfrm>
            <a:off x="11430000" y="17526000"/>
            <a:ext cx="100584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p>
        </p:txBody>
      </p:sp>
      <p:graphicFrame>
        <p:nvGraphicFramePr>
          <p:cNvPr id="117" name="Chart 116"/>
          <p:cNvGraphicFramePr>
            <a:graphicFrameLocks/>
          </p:cNvGraphicFramePr>
          <p:nvPr>
            <p:extLst>
              <p:ext uri="{D42A27DB-BD31-4B8C-83A1-F6EECF244321}">
                <p14:modId xmlns:p14="http://schemas.microsoft.com/office/powerpoint/2010/main" val="2974590536"/>
              </p:ext>
            </p:extLst>
          </p:nvPr>
        </p:nvGraphicFramePr>
        <p:xfrm>
          <a:off x="11604632" y="17573538"/>
          <a:ext cx="9927717" cy="4985210"/>
        </p:xfrm>
        <a:graphic>
          <a:graphicData uri="http://schemas.openxmlformats.org/drawingml/2006/chart">
            <c:chart xmlns:c="http://schemas.openxmlformats.org/drawingml/2006/chart" xmlns:r="http://schemas.openxmlformats.org/officeDocument/2006/relationships" r:id="rId17"/>
          </a:graphicData>
        </a:graphic>
      </p:graphicFrame>
      <p:sp>
        <p:nvSpPr>
          <p:cNvPr id="169" name="Rectangle 168"/>
          <p:cNvSpPr/>
          <p:nvPr/>
        </p:nvSpPr>
        <p:spPr>
          <a:xfrm>
            <a:off x="11430000" y="24596725"/>
            <a:ext cx="10058400" cy="5730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p>
        </p:txBody>
      </p:sp>
      <p:sp>
        <p:nvSpPr>
          <p:cNvPr id="143" name="Rectangle 142"/>
          <p:cNvSpPr/>
          <p:nvPr/>
        </p:nvSpPr>
        <p:spPr>
          <a:xfrm>
            <a:off x="22223413" y="36499800"/>
            <a:ext cx="10058400" cy="701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p>
        </p:txBody>
      </p:sp>
      <p:grpSp>
        <p:nvGrpSpPr>
          <p:cNvPr id="2164" name="Group 172"/>
          <p:cNvGrpSpPr>
            <a:grpSpLocks/>
          </p:cNvGrpSpPr>
          <p:nvPr/>
        </p:nvGrpSpPr>
        <p:grpSpPr bwMode="auto">
          <a:xfrm>
            <a:off x="11430000" y="24860485"/>
            <a:ext cx="10058400" cy="5487987"/>
            <a:chOff x="264477" y="762000"/>
            <a:chExt cx="8803323" cy="5562600"/>
          </a:xfrm>
        </p:grpSpPr>
        <p:graphicFrame>
          <p:nvGraphicFramePr>
            <p:cNvPr id="174" name="Chart 173"/>
            <p:cNvGraphicFramePr>
              <a:graphicFrameLocks/>
            </p:cNvGraphicFramePr>
            <p:nvPr/>
          </p:nvGraphicFramePr>
          <p:xfrm>
            <a:off x="264477" y="762000"/>
            <a:ext cx="8803323" cy="5562600"/>
          </p:xfrm>
          <a:graphic>
            <a:graphicData uri="http://schemas.openxmlformats.org/drawingml/2006/chart">
              <c:chart xmlns:c="http://schemas.openxmlformats.org/drawingml/2006/chart" xmlns:r="http://schemas.openxmlformats.org/officeDocument/2006/relationships" r:id="rId18"/>
            </a:graphicData>
          </a:graphic>
        </p:graphicFrame>
        <p:sp>
          <p:nvSpPr>
            <p:cNvPr id="2282" name="TextBox 174"/>
            <p:cNvSpPr txBox="1">
              <a:spLocks noChangeArrowheads="1"/>
            </p:cNvSpPr>
            <p:nvPr/>
          </p:nvSpPr>
          <p:spPr bwMode="auto">
            <a:xfrm>
              <a:off x="1531622" y="763609"/>
              <a:ext cx="560211" cy="399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a:latin typeface="Arial" pitchFamily="34" charset="0"/>
                  <a:cs typeface="Arial" pitchFamily="34" charset="0"/>
                </a:rPr>
                <a:t>4.6</a:t>
              </a:r>
            </a:p>
          </p:txBody>
        </p:sp>
        <p:grpSp>
          <p:nvGrpSpPr>
            <p:cNvPr id="2283" name="Group 175"/>
            <p:cNvGrpSpPr>
              <a:grpSpLocks/>
            </p:cNvGrpSpPr>
            <p:nvPr/>
          </p:nvGrpSpPr>
          <p:grpSpPr bwMode="auto">
            <a:xfrm>
              <a:off x="1598314" y="1391889"/>
              <a:ext cx="1800680" cy="3858772"/>
              <a:chOff x="1369714" y="3354235"/>
              <a:chExt cx="1800680" cy="2047512"/>
            </a:xfrm>
          </p:grpSpPr>
          <p:cxnSp>
            <p:nvCxnSpPr>
              <p:cNvPr id="2306" name="Straight Connector 201"/>
              <p:cNvCxnSpPr>
                <a:cxnSpLocks noChangeShapeType="1"/>
              </p:cNvCxnSpPr>
              <p:nvPr/>
            </p:nvCxnSpPr>
            <p:spPr bwMode="auto">
              <a:xfrm>
                <a:off x="1369714" y="3888710"/>
                <a:ext cx="1800680" cy="0"/>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307" name="Rectangle 204"/>
              <p:cNvSpPr>
                <a:spLocks noChangeArrowheads="1"/>
              </p:cNvSpPr>
              <p:nvPr/>
            </p:nvSpPr>
            <p:spPr bwMode="auto">
              <a:xfrm>
                <a:off x="1369715" y="3354235"/>
                <a:ext cx="1792647" cy="2047512"/>
              </a:xfrm>
              <a:prstGeom prst="rect">
                <a:avLst/>
              </a:prstGeom>
              <a:noFill/>
              <a:ln w="190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800">
                  <a:latin typeface="Times" pitchFamily="18" charset="0"/>
                </a:endParaRPr>
              </a:p>
            </p:txBody>
          </p:sp>
        </p:grpSp>
        <p:sp>
          <p:nvSpPr>
            <p:cNvPr id="2284" name="TextBox 176"/>
            <p:cNvSpPr txBox="1">
              <a:spLocks noChangeArrowheads="1"/>
            </p:cNvSpPr>
            <p:nvPr/>
          </p:nvSpPr>
          <p:spPr bwMode="auto">
            <a:xfrm>
              <a:off x="2772091" y="1925154"/>
              <a:ext cx="560211" cy="399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a:latin typeface="Arial" pitchFamily="34" charset="0"/>
                  <a:cs typeface="Arial" pitchFamily="34" charset="0"/>
                </a:rPr>
                <a:t>3.3</a:t>
              </a:r>
            </a:p>
          </p:txBody>
        </p:sp>
        <p:grpSp>
          <p:nvGrpSpPr>
            <p:cNvPr id="2285" name="Group 177"/>
            <p:cNvGrpSpPr>
              <a:grpSpLocks/>
            </p:cNvGrpSpPr>
            <p:nvPr/>
          </p:nvGrpSpPr>
          <p:grpSpPr bwMode="auto">
            <a:xfrm>
              <a:off x="1599257" y="1387767"/>
              <a:ext cx="3601361" cy="3862893"/>
              <a:chOff x="1221829" y="3352048"/>
              <a:chExt cx="1837429" cy="2049699"/>
            </a:xfrm>
          </p:grpSpPr>
          <p:cxnSp>
            <p:nvCxnSpPr>
              <p:cNvPr id="2304" name="Straight Connector 197"/>
              <p:cNvCxnSpPr>
                <a:cxnSpLocks noChangeShapeType="1"/>
              </p:cNvCxnSpPr>
              <p:nvPr/>
            </p:nvCxnSpPr>
            <p:spPr bwMode="auto">
              <a:xfrm>
                <a:off x="1221829" y="4242407"/>
                <a:ext cx="1837429" cy="0"/>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305" name="Rectangle 200"/>
              <p:cNvSpPr>
                <a:spLocks noChangeArrowheads="1"/>
              </p:cNvSpPr>
              <p:nvPr/>
            </p:nvSpPr>
            <p:spPr bwMode="auto">
              <a:xfrm>
                <a:off x="1221829" y="3352048"/>
                <a:ext cx="1828270" cy="2049699"/>
              </a:xfrm>
              <a:prstGeom prst="rect">
                <a:avLst/>
              </a:prstGeom>
              <a:noFill/>
              <a:ln w="190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800">
                  <a:latin typeface="Times" pitchFamily="18" charset="0"/>
                </a:endParaRPr>
              </a:p>
            </p:txBody>
          </p:sp>
        </p:grpSp>
        <p:grpSp>
          <p:nvGrpSpPr>
            <p:cNvPr id="2286" name="Group 178"/>
            <p:cNvGrpSpPr>
              <a:grpSpLocks/>
            </p:cNvGrpSpPr>
            <p:nvPr/>
          </p:nvGrpSpPr>
          <p:grpSpPr bwMode="auto">
            <a:xfrm>
              <a:off x="1566451" y="1391888"/>
              <a:ext cx="5442055" cy="3858772"/>
              <a:chOff x="1158451" y="3354235"/>
              <a:chExt cx="1840106" cy="2047512"/>
            </a:xfrm>
          </p:grpSpPr>
          <p:cxnSp>
            <p:nvCxnSpPr>
              <p:cNvPr id="2302" name="Straight Connector 194"/>
              <p:cNvCxnSpPr>
                <a:cxnSpLocks noChangeShapeType="1"/>
              </p:cNvCxnSpPr>
              <p:nvPr/>
            </p:nvCxnSpPr>
            <p:spPr bwMode="auto">
              <a:xfrm>
                <a:off x="1158451" y="4373280"/>
                <a:ext cx="1840106" cy="0"/>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303" name="Rectangle 195"/>
              <p:cNvSpPr>
                <a:spLocks noChangeArrowheads="1"/>
              </p:cNvSpPr>
              <p:nvPr/>
            </p:nvSpPr>
            <p:spPr bwMode="auto">
              <a:xfrm>
                <a:off x="1169225" y="3354235"/>
                <a:ext cx="1821371" cy="2047512"/>
              </a:xfrm>
              <a:prstGeom prst="rect">
                <a:avLst/>
              </a:prstGeom>
              <a:noFill/>
              <a:ln w="190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800">
                  <a:latin typeface="Times" pitchFamily="18" charset="0"/>
                </a:endParaRPr>
              </a:p>
            </p:txBody>
          </p:sp>
        </p:grpSp>
        <p:sp>
          <p:nvSpPr>
            <p:cNvPr id="2287" name="TextBox 179"/>
            <p:cNvSpPr txBox="1">
              <a:spLocks noChangeArrowheads="1"/>
            </p:cNvSpPr>
            <p:nvPr/>
          </p:nvSpPr>
          <p:spPr bwMode="auto">
            <a:xfrm>
              <a:off x="4607719" y="2621363"/>
              <a:ext cx="560211" cy="399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a:latin typeface="Arial" pitchFamily="34" charset="0"/>
                  <a:cs typeface="Arial" pitchFamily="34" charset="0"/>
                </a:rPr>
                <a:t>2.6</a:t>
              </a:r>
            </a:p>
          </p:txBody>
        </p:sp>
        <p:grpSp>
          <p:nvGrpSpPr>
            <p:cNvPr id="2288" name="Group 180"/>
            <p:cNvGrpSpPr>
              <a:grpSpLocks/>
            </p:cNvGrpSpPr>
            <p:nvPr/>
          </p:nvGrpSpPr>
          <p:grpSpPr bwMode="auto">
            <a:xfrm>
              <a:off x="1598314" y="1387768"/>
              <a:ext cx="7170978" cy="3862890"/>
              <a:chOff x="1142509" y="3352049"/>
              <a:chExt cx="1830897" cy="2049696"/>
            </a:xfrm>
          </p:grpSpPr>
          <p:cxnSp>
            <p:nvCxnSpPr>
              <p:cNvPr id="2300" name="Straight Connector 192"/>
              <p:cNvCxnSpPr>
                <a:cxnSpLocks noChangeShapeType="1"/>
              </p:cNvCxnSpPr>
              <p:nvPr/>
            </p:nvCxnSpPr>
            <p:spPr bwMode="auto">
              <a:xfrm>
                <a:off x="1144621" y="4478197"/>
                <a:ext cx="1828785" cy="0"/>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301" name="Rectangle 193"/>
              <p:cNvSpPr>
                <a:spLocks noChangeArrowheads="1"/>
              </p:cNvSpPr>
              <p:nvPr/>
            </p:nvSpPr>
            <p:spPr bwMode="auto">
              <a:xfrm>
                <a:off x="1142509" y="3352049"/>
                <a:ext cx="1830317" cy="2049696"/>
              </a:xfrm>
              <a:prstGeom prst="rect">
                <a:avLst/>
              </a:prstGeom>
              <a:noFill/>
              <a:ln w="190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800">
                  <a:latin typeface="Times" pitchFamily="18" charset="0"/>
                </a:endParaRPr>
              </a:p>
            </p:txBody>
          </p:sp>
        </p:grpSp>
        <p:sp>
          <p:nvSpPr>
            <p:cNvPr id="2289" name="TextBox 181"/>
            <p:cNvSpPr txBox="1">
              <a:spLocks noChangeArrowheads="1"/>
            </p:cNvSpPr>
            <p:nvPr/>
          </p:nvSpPr>
          <p:spPr bwMode="auto">
            <a:xfrm>
              <a:off x="8174130" y="3036110"/>
              <a:ext cx="560211" cy="399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a:latin typeface="Arial" pitchFamily="34" charset="0"/>
                  <a:cs typeface="Arial" pitchFamily="34" charset="0"/>
                </a:rPr>
                <a:t>2.0</a:t>
              </a:r>
            </a:p>
          </p:txBody>
        </p:sp>
        <p:sp>
          <p:nvSpPr>
            <p:cNvPr id="2290" name="TextBox 182"/>
            <p:cNvSpPr txBox="1">
              <a:spLocks noChangeArrowheads="1"/>
            </p:cNvSpPr>
            <p:nvPr/>
          </p:nvSpPr>
          <p:spPr bwMode="auto">
            <a:xfrm>
              <a:off x="6400126" y="2848980"/>
              <a:ext cx="560211" cy="399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a:latin typeface="Arial" pitchFamily="34" charset="0"/>
                  <a:cs typeface="Arial" pitchFamily="34" charset="0"/>
                </a:rPr>
                <a:t>2.2</a:t>
              </a:r>
            </a:p>
          </p:txBody>
        </p:sp>
        <p:grpSp>
          <p:nvGrpSpPr>
            <p:cNvPr id="2291" name="Group 183"/>
            <p:cNvGrpSpPr>
              <a:grpSpLocks/>
            </p:cNvGrpSpPr>
            <p:nvPr/>
          </p:nvGrpSpPr>
          <p:grpSpPr bwMode="auto">
            <a:xfrm>
              <a:off x="1579500" y="1391889"/>
              <a:ext cx="971313" cy="3858769"/>
              <a:chOff x="1634999" y="3354236"/>
              <a:chExt cx="1942625" cy="2047509"/>
            </a:xfrm>
          </p:grpSpPr>
          <p:cxnSp>
            <p:nvCxnSpPr>
              <p:cNvPr id="2298" name="Straight Connector 190"/>
              <p:cNvCxnSpPr>
                <a:cxnSpLocks noChangeShapeType="1"/>
              </p:cNvCxnSpPr>
              <p:nvPr/>
            </p:nvCxnSpPr>
            <p:spPr bwMode="auto">
              <a:xfrm>
                <a:off x="1672626" y="3652912"/>
                <a:ext cx="1904998" cy="0"/>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299" name="Rectangle 191"/>
              <p:cNvSpPr>
                <a:spLocks noChangeArrowheads="1"/>
              </p:cNvSpPr>
              <p:nvPr/>
            </p:nvSpPr>
            <p:spPr bwMode="auto">
              <a:xfrm>
                <a:off x="1634999" y="3354236"/>
                <a:ext cx="1904999" cy="2047509"/>
              </a:xfrm>
              <a:prstGeom prst="rect">
                <a:avLst/>
              </a:prstGeom>
              <a:noFill/>
              <a:ln w="95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800">
                  <a:latin typeface="Times" pitchFamily="18" charset="0"/>
                </a:endParaRPr>
              </a:p>
            </p:txBody>
          </p:sp>
        </p:grpSp>
        <p:sp>
          <p:nvSpPr>
            <p:cNvPr id="2292" name="TextBox 184"/>
            <p:cNvSpPr txBox="1">
              <a:spLocks noChangeArrowheads="1"/>
            </p:cNvSpPr>
            <p:nvPr/>
          </p:nvSpPr>
          <p:spPr bwMode="auto">
            <a:xfrm>
              <a:off x="2121395" y="1480765"/>
              <a:ext cx="560211" cy="399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a:latin typeface="Arial" pitchFamily="34" charset="0"/>
                  <a:cs typeface="Arial" pitchFamily="34" charset="0"/>
                </a:rPr>
                <a:t>3.8</a:t>
              </a:r>
            </a:p>
          </p:txBody>
        </p:sp>
        <p:sp>
          <p:nvSpPr>
            <p:cNvPr id="2293" name="TextBox 185"/>
            <p:cNvSpPr txBox="1">
              <a:spLocks noChangeArrowheads="1"/>
            </p:cNvSpPr>
            <p:nvPr/>
          </p:nvSpPr>
          <p:spPr bwMode="auto">
            <a:xfrm>
              <a:off x="8134114" y="2147328"/>
              <a:ext cx="560211" cy="399950"/>
            </a:xfrm>
            <a:prstGeom prst="rect">
              <a:avLst/>
            </a:prstGeom>
            <a:solidFill>
              <a:srgbClr val="00B050"/>
            </a:solidFill>
            <a:ln w="9525">
              <a:solidFill>
                <a:srgbClr val="00B050"/>
              </a:solidFill>
              <a:miter lim="800000"/>
              <a:headEnd/>
              <a:tailEnd/>
            </a:ln>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a:latin typeface="Arial" pitchFamily="34" charset="0"/>
                  <a:cs typeface="Arial" pitchFamily="34" charset="0"/>
                </a:rPr>
                <a:t>3.0</a:t>
              </a:r>
            </a:p>
          </p:txBody>
        </p:sp>
        <p:grpSp>
          <p:nvGrpSpPr>
            <p:cNvPr id="2294" name="Group 186"/>
            <p:cNvGrpSpPr>
              <a:grpSpLocks/>
            </p:cNvGrpSpPr>
            <p:nvPr/>
          </p:nvGrpSpPr>
          <p:grpSpPr bwMode="auto">
            <a:xfrm>
              <a:off x="1584799" y="1391889"/>
              <a:ext cx="2655847" cy="3858769"/>
              <a:chOff x="1262675" y="3354236"/>
              <a:chExt cx="1797569" cy="2047509"/>
            </a:xfrm>
          </p:grpSpPr>
          <p:cxnSp>
            <p:nvCxnSpPr>
              <p:cNvPr id="2296" name="Straight Connector 188"/>
              <p:cNvCxnSpPr>
                <a:cxnSpLocks noChangeShapeType="1"/>
              </p:cNvCxnSpPr>
              <p:nvPr/>
            </p:nvCxnSpPr>
            <p:spPr bwMode="auto">
              <a:xfrm>
                <a:off x="1262675" y="4085199"/>
                <a:ext cx="1787518" cy="0"/>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297" name="Rectangle 189"/>
              <p:cNvSpPr>
                <a:spLocks noChangeArrowheads="1"/>
              </p:cNvSpPr>
              <p:nvPr/>
            </p:nvSpPr>
            <p:spPr bwMode="auto">
              <a:xfrm>
                <a:off x="1262676" y="3354236"/>
                <a:ext cx="1797568" cy="2047509"/>
              </a:xfrm>
              <a:prstGeom prst="rect">
                <a:avLst/>
              </a:prstGeom>
              <a:noFill/>
              <a:ln w="95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800">
                  <a:latin typeface="Times" pitchFamily="18" charset="0"/>
                </a:endParaRPr>
              </a:p>
            </p:txBody>
          </p:sp>
        </p:grpSp>
        <p:sp>
          <p:nvSpPr>
            <p:cNvPr id="2295" name="TextBox 187"/>
            <p:cNvSpPr txBox="1">
              <a:spLocks noChangeArrowheads="1"/>
            </p:cNvSpPr>
            <p:nvPr/>
          </p:nvSpPr>
          <p:spPr bwMode="auto">
            <a:xfrm>
              <a:off x="3673178" y="2295458"/>
              <a:ext cx="560211" cy="399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a:latin typeface="Arial" pitchFamily="34" charset="0"/>
                  <a:cs typeface="Arial" pitchFamily="34" charset="0"/>
                </a:rPr>
                <a:t>2.9</a:t>
              </a:r>
            </a:p>
          </p:txBody>
        </p:sp>
      </p:grpSp>
      <p:sp>
        <p:nvSpPr>
          <p:cNvPr id="206" name="Rectangle 205"/>
          <p:cNvSpPr/>
          <p:nvPr/>
        </p:nvSpPr>
        <p:spPr>
          <a:xfrm>
            <a:off x="11430000" y="30708600"/>
            <a:ext cx="10134600" cy="5578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p>
        </p:txBody>
      </p:sp>
      <p:grpSp>
        <p:nvGrpSpPr>
          <p:cNvPr id="2166" name="Group 206"/>
          <p:cNvGrpSpPr>
            <a:grpSpLocks/>
          </p:cNvGrpSpPr>
          <p:nvPr/>
        </p:nvGrpSpPr>
        <p:grpSpPr bwMode="auto">
          <a:xfrm>
            <a:off x="11416305" y="30632400"/>
            <a:ext cx="10134600" cy="5838429"/>
            <a:chOff x="131186" y="1146941"/>
            <a:chExt cx="8915400" cy="4691737"/>
          </a:xfrm>
        </p:grpSpPr>
        <p:graphicFrame>
          <p:nvGraphicFramePr>
            <p:cNvPr id="208" name="Chart 207"/>
            <p:cNvGraphicFramePr>
              <a:graphicFrameLocks/>
            </p:cNvGraphicFramePr>
            <p:nvPr>
              <p:extLst>
                <p:ext uri="{D42A27DB-BD31-4B8C-83A1-F6EECF244321}">
                  <p14:modId xmlns:p14="http://schemas.microsoft.com/office/powerpoint/2010/main" val="177785562"/>
                </p:ext>
              </p:extLst>
            </p:nvPr>
          </p:nvGraphicFramePr>
          <p:xfrm>
            <a:off x="131186" y="1146941"/>
            <a:ext cx="8915400" cy="4691737"/>
          </p:xfrm>
          <a:graphic>
            <a:graphicData uri="http://schemas.openxmlformats.org/drawingml/2006/chart">
              <c:chart xmlns:c="http://schemas.openxmlformats.org/drawingml/2006/chart" xmlns:r="http://schemas.openxmlformats.org/officeDocument/2006/relationships" r:id="rId19"/>
            </a:graphicData>
          </a:graphic>
        </p:graphicFrame>
        <p:sp>
          <p:nvSpPr>
            <p:cNvPr id="2276" name="TextBox 209"/>
            <p:cNvSpPr txBox="1">
              <a:spLocks noChangeArrowheads="1"/>
            </p:cNvSpPr>
            <p:nvPr/>
          </p:nvSpPr>
          <p:spPr bwMode="auto">
            <a:xfrm>
              <a:off x="5747199" y="1537255"/>
              <a:ext cx="3185586" cy="748001"/>
            </a:xfrm>
            <a:prstGeom prst="rect">
              <a:avLst/>
            </a:prstGeom>
            <a:solidFill>
              <a:srgbClr val="FFFF00"/>
            </a:solidFill>
            <a:ln w="9525">
              <a:solidFill>
                <a:srgbClr val="FFFF00"/>
              </a:solidFill>
              <a:miter lim="800000"/>
              <a:headEnd/>
              <a:tailEnd/>
            </a:ln>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r>
                <a:rPr lang="en-US" altLang="en-US" sz="2400" b="1">
                  <a:latin typeface="Arial" pitchFamily="34" charset="0"/>
                  <a:cs typeface="Arial" pitchFamily="34" charset="0"/>
                </a:rPr>
                <a:t>Ring refill time: 30 min</a:t>
              </a:r>
            </a:p>
            <a:p>
              <a:pPr eaLnBrk="1" hangingPunct="1">
                <a:spcBef>
                  <a:spcPct val="0"/>
                </a:spcBef>
                <a:buFontTx/>
                <a:buNone/>
              </a:pPr>
              <a:r>
                <a:rPr lang="en-US" altLang="en-US" sz="2400" b="1">
                  <a:latin typeface="Arial" pitchFamily="34" charset="0"/>
                  <a:cs typeface="Arial" pitchFamily="34" charset="0"/>
                </a:rPr>
                <a:t>Baseline store: 5 hrs</a:t>
              </a:r>
            </a:p>
          </p:txBody>
        </p:sp>
        <p:sp>
          <p:nvSpPr>
            <p:cNvPr id="2277" name="TextBox 211"/>
            <p:cNvSpPr txBox="1">
              <a:spLocks noChangeArrowheads="1"/>
            </p:cNvSpPr>
            <p:nvPr/>
          </p:nvSpPr>
          <p:spPr bwMode="auto">
            <a:xfrm>
              <a:off x="7888798" y="2743201"/>
              <a:ext cx="645602" cy="415556"/>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a:latin typeface="Arial" pitchFamily="34" charset="0"/>
                  <a:cs typeface="Arial" pitchFamily="34" charset="0"/>
                </a:rPr>
                <a:t>2.8</a:t>
              </a:r>
            </a:p>
          </p:txBody>
        </p:sp>
        <p:sp>
          <p:nvSpPr>
            <p:cNvPr id="2278" name="TextBox 213"/>
            <p:cNvSpPr txBox="1">
              <a:spLocks noChangeArrowheads="1"/>
            </p:cNvSpPr>
            <p:nvPr/>
          </p:nvSpPr>
          <p:spPr bwMode="auto">
            <a:xfrm>
              <a:off x="2560296" y="3476764"/>
              <a:ext cx="792504" cy="4155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a:latin typeface="Arial" pitchFamily="34" charset="0"/>
                  <a:cs typeface="Arial" pitchFamily="34" charset="0"/>
                </a:rPr>
                <a:t>2.17</a:t>
              </a:r>
            </a:p>
          </p:txBody>
        </p:sp>
        <p:sp>
          <p:nvSpPr>
            <p:cNvPr id="2279" name="TextBox 214"/>
            <p:cNvSpPr txBox="1">
              <a:spLocks noChangeArrowheads="1"/>
            </p:cNvSpPr>
            <p:nvPr/>
          </p:nvSpPr>
          <p:spPr bwMode="auto">
            <a:xfrm>
              <a:off x="3718560" y="3505200"/>
              <a:ext cx="759836" cy="4155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400" b="1">
                  <a:latin typeface="Arial" pitchFamily="34" charset="0"/>
                  <a:cs typeface="Arial" pitchFamily="34" charset="0"/>
                </a:rPr>
                <a:t>2.14</a:t>
              </a:r>
            </a:p>
          </p:txBody>
        </p:sp>
        <p:sp>
          <p:nvSpPr>
            <p:cNvPr id="2280" name="Rectangular Callout 215"/>
            <p:cNvSpPr>
              <a:spLocks noChangeArrowheads="1"/>
            </p:cNvSpPr>
            <p:nvPr/>
          </p:nvSpPr>
          <p:spPr bwMode="auto">
            <a:xfrm>
              <a:off x="2533262" y="4436990"/>
              <a:ext cx="3263943" cy="640080"/>
            </a:xfrm>
            <a:prstGeom prst="wedgeRectCallout">
              <a:avLst>
                <a:gd name="adj1" fmla="val -20838"/>
                <a:gd name="adj2" fmla="val -127370"/>
              </a:avLst>
            </a:prstGeom>
            <a:solidFill>
              <a:srgbClr val="FFC000"/>
            </a:solidFill>
            <a:ln w="9525" algn="ctr">
              <a:solidFill>
                <a:schemeClr val="tx1"/>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r>
                <a:rPr lang="en-US" altLang="en-US" sz="2400" b="1">
                  <a:latin typeface="Arial" pitchFamily="34" charset="0"/>
                  <a:cs typeface="Arial" pitchFamily="34" charset="0"/>
                </a:rPr>
                <a:t>About 24 fb</a:t>
              </a:r>
              <a:r>
                <a:rPr lang="en-US" altLang="en-US" sz="2400" b="1" baseline="30000">
                  <a:latin typeface="Arial" pitchFamily="34" charset="0"/>
                  <a:cs typeface="Arial" pitchFamily="34" charset="0"/>
                </a:rPr>
                <a:t>-1</a:t>
              </a:r>
              <a:r>
                <a:rPr lang="en-US" altLang="en-US" sz="2400" b="1">
                  <a:latin typeface="Arial" pitchFamily="34" charset="0"/>
                  <a:cs typeface="Arial" pitchFamily="34" charset="0"/>
                </a:rPr>
                <a:t> per year assuming 6 month run</a:t>
              </a:r>
            </a:p>
          </p:txBody>
        </p:sp>
      </p:grpSp>
      <p:sp>
        <p:nvSpPr>
          <p:cNvPr id="2167" name="AutoShape 3862"/>
          <p:cNvSpPr>
            <a:spLocks noChangeArrowheads="1"/>
          </p:cNvSpPr>
          <p:nvPr/>
        </p:nvSpPr>
        <p:spPr bwMode="auto">
          <a:xfrm>
            <a:off x="21869400" y="4953000"/>
            <a:ext cx="10607675" cy="23682960"/>
          </a:xfrm>
          <a:prstGeom prst="roundRect">
            <a:avLst>
              <a:gd name="adj" fmla="val 2995"/>
            </a:avLst>
          </a:prstGeom>
          <a:solidFill>
            <a:srgbClr val="EAEAEA"/>
          </a:solidFill>
          <a:ln w="28575">
            <a:solidFill>
              <a:schemeClr val="bg2"/>
            </a:solidFill>
            <a:round/>
            <a:headEnd/>
            <a:tailEnd/>
          </a:ln>
        </p:spPr>
        <p:txBody>
          <a:bodyPr lIns="274320" tIns="0" rIns="274320" bIns="0"/>
          <a:lstStyle>
            <a:lvl1pPr marL="228600" indent="-228600" defTabSz="114300" eaLnBrk="0" hangingPunct="0">
              <a:spcBef>
                <a:spcPct val="20000"/>
              </a:spcBef>
              <a:buChar char="•"/>
              <a:defRPr sz="15400">
                <a:solidFill>
                  <a:schemeClr val="tx1"/>
                </a:solidFill>
                <a:latin typeface="Times New Roman" pitchFamily="18" charset="0"/>
              </a:defRPr>
            </a:lvl1pPr>
            <a:lvl2pPr marL="685800" indent="-228600" defTabSz="114300" eaLnBrk="0" hangingPunct="0">
              <a:spcBef>
                <a:spcPct val="20000"/>
              </a:spcBef>
              <a:buChar char="–"/>
              <a:defRPr sz="13400">
                <a:solidFill>
                  <a:schemeClr val="tx1"/>
                </a:solidFill>
                <a:latin typeface="Times New Roman" pitchFamily="18" charset="0"/>
              </a:defRPr>
            </a:lvl2pPr>
            <a:lvl3pPr marL="1257300" indent="-342900" defTabSz="114300" eaLnBrk="0" hangingPunct="0">
              <a:spcBef>
                <a:spcPct val="20000"/>
              </a:spcBef>
              <a:buChar char="•"/>
              <a:defRPr sz="11500">
                <a:solidFill>
                  <a:schemeClr val="tx1"/>
                </a:solidFill>
                <a:latin typeface="Times New Roman" pitchFamily="18" charset="0"/>
              </a:defRPr>
            </a:lvl3pPr>
            <a:lvl4pPr marL="2446338" indent="-533400" defTabSz="114300" eaLnBrk="0" hangingPunct="0">
              <a:spcBef>
                <a:spcPct val="20000"/>
              </a:spcBef>
              <a:buChar char="–"/>
              <a:defRPr sz="9600">
                <a:solidFill>
                  <a:schemeClr val="tx1"/>
                </a:solidFill>
                <a:latin typeface="Times New Roman" pitchFamily="18" charset="0"/>
              </a:defRPr>
            </a:lvl4pPr>
            <a:lvl5pPr marL="3094038" indent="-533400" defTabSz="114300" eaLnBrk="0" hangingPunct="0">
              <a:spcBef>
                <a:spcPct val="20000"/>
              </a:spcBef>
              <a:buChar char="»"/>
              <a:defRPr sz="9600">
                <a:solidFill>
                  <a:schemeClr val="tx1"/>
                </a:solidFill>
                <a:latin typeface="Times New Roman" pitchFamily="18" charset="0"/>
              </a:defRPr>
            </a:lvl5pPr>
            <a:lvl6pPr marL="3551238" indent="-533400" defTabSz="114300" eaLnBrk="0" fontAlgn="base" hangingPunct="0">
              <a:spcBef>
                <a:spcPct val="20000"/>
              </a:spcBef>
              <a:spcAft>
                <a:spcPct val="0"/>
              </a:spcAft>
              <a:buChar char="»"/>
              <a:defRPr sz="9600">
                <a:solidFill>
                  <a:schemeClr val="tx1"/>
                </a:solidFill>
                <a:latin typeface="Times New Roman" pitchFamily="18" charset="0"/>
              </a:defRPr>
            </a:lvl6pPr>
            <a:lvl7pPr marL="4008438" indent="-533400" defTabSz="114300" eaLnBrk="0" fontAlgn="base" hangingPunct="0">
              <a:spcBef>
                <a:spcPct val="20000"/>
              </a:spcBef>
              <a:spcAft>
                <a:spcPct val="0"/>
              </a:spcAft>
              <a:buChar char="»"/>
              <a:defRPr sz="9600">
                <a:solidFill>
                  <a:schemeClr val="tx1"/>
                </a:solidFill>
                <a:latin typeface="Times New Roman" pitchFamily="18" charset="0"/>
              </a:defRPr>
            </a:lvl7pPr>
            <a:lvl8pPr marL="4465638" indent="-533400" defTabSz="114300" eaLnBrk="0" fontAlgn="base" hangingPunct="0">
              <a:spcBef>
                <a:spcPct val="20000"/>
              </a:spcBef>
              <a:spcAft>
                <a:spcPct val="0"/>
              </a:spcAft>
              <a:buChar char="»"/>
              <a:defRPr sz="9600">
                <a:solidFill>
                  <a:schemeClr val="tx1"/>
                </a:solidFill>
                <a:latin typeface="Times New Roman" pitchFamily="18" charset="0"/>
              </a:defRPr>
            </a:lvl8pPr>
            <a:lvl9pPr marL="4922838" indent="-533400" defTabSz="1143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5400" b="1" dirty="0">
                <a:latin typeface="Arial" pitchFamily="34" charset="0"/>
              </a:rPr>
              <a:t>Optimization without Cooling</a:t>
            </a:r>
          </a:p>
          <a:p>
            <a:pPr algn="ctr" eaLnBrk="1" hangingPunct="1">
              <a:spcBef>
                <a:spcPct val="0"/>
              </a:spcBef>
              <a:buFontTx/>
              <a:buNone/>
            </a:pPr>
            <a:r>
              <a:rPr lang="en-US" altLang="en-US" sz="3200" b="1" dirty="0">
                <a:latin typeface="Arial" pitchFamily="34" charset="0"/>
              </a:rPr>
              <a:t>Very Small Emittance Achieved By DC Cooling</a:t>
            </a: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3200" b="1" dirty="0">
              <a:latin typeface="Arial" pitchFamily="34" charset="0"/>
            </a:endParaRPr>
          </a:p>
          <a:p>
            <a:pPr algn="ctr" eaLnBrk="1" hangingPunct="1">
              <a:spcBef>
                <a:spcPct val="0"/>
              </a:spcBef>
              <a:buFontTx/>
              <a:buNone/>
            </a:pPr>
            <a:endParaRPr lang="en-US" altLang="en-US" sz="3600" b="1" dirty="0">
              <a:latin typeface="Arial" pitchFamily="34" charset="0"/>
            </a:endParaRPr>
          </a:p>
          <a:p>
            <a:pPr algn="ctr" eaLnBrk="1" hangingPunct="1">
              <a:spcBef>
                <a:spcPct val="0"/>
              </a:spcBef>
              <a:buFontTx/>
              <a:buNone/>
            </a:pPr>
            <a:endParaRPr lang="en-US" altLang="en-US" sz="3600" b="1" dirty="0">
              <a:latin typeface="Arial" pitchFamily="34" charset="0"/>
            </a:endParaRPr>
          </a:p>
          <a:p>
            <a:pPr algn="ctr" eaLnBrk="1" hangingPunct="1">
              <a:spcBef>
                <a:spcPct val="0"/>
              </a:spcBef>
              <a:buFontTx/>
              <a:buNone/>
            </a:pPr>
            <a:endParaRPr lang="en-US" altLang="en-US" sz="3600" b="1" dirty="0">
              <a:latin typeface="Arial" pitchFamily="34" charset="0"/>
            </a:endParaRPr>
          </a:p>
          <a:p>
            <a:pPr algn="ctr" eaLnBrk="1" hangingPunct="1">
              <a:spcBef>
                <a:spcPct val="0"/>
              </a:spcBef>
              <a:buFontTx/>
              <a:buNone/>
            </a:pPr>
            <a:endParaRPr lang="en-US" altLang="en-US" sz="3600" b="1" dirty="0">
              <a:latin typeface="Arial" pitchFamily="34" charset="0"/>
            </a:endParaRPr>
          </a:p>
          <a:p>
            <a:pPr algn="ctr" eaLnBrk="1" hangingPunct="1">
              <a:spcBef>
                <a:spcPct val="0"/>
              </a:spcBef>
              <a:buFontTx/>
              <a:buNone/>
            </a:pPr>
            <a:endParaRPr lang="en-US" altLang="en-US" sz="3600" b="1" dirty="0">
              <a:latin typeface="Arial" pitchFamily="34" charset="0"/>
            </a:endParaRPr>
          </a:p>
          <a:p>
            <a:pPr algn="ctr" eaLnBrk="1" hangingPunct="1">
              <a:spcBef>
                <a:spcPct val="0"/>
              </a:spcBef>
              <a:buFontTx/>
              <a:buNone/>
            </a:pPr>
            <a:endParaRPr lang="en-US" altLang="en-US" sz="2000" b="1" dirty="0">
              <a:latin typeface="Arial" pitchFamily="34" charset="0"/>
            </a:endParaRPr>
          </a:p>
          <a:p>
            <a:pPr algn="ctr" eaLnBrk="1" hangingPunct="1">
              <a:spcBef>
                <a:spcPct val="0"/>
              </a:spcBef>
              <a:buFontTx/>
              <a:buNone/>
            </a:pPr>
            <a:endParaRPr lang="en-US" altLang="en-US" sz="2000" b="1" dirty="0">
              <a:latin typeface="Arial" pitchFamily="34" charset="0"/>
            </a:endParaRPr>
          </a:p>
          <a:p>
            <a:pPr algn="ctr" eaLnBrk="1" hangingPunct="1">
              <a:spcBef>
                <a:spcPct val="0"/>
              </a:spcBef>
              <a:buFontTx/>
              <a:buNone/>
            </a:pPr>
            <a:endParaRPr lang="en-US" altLang="en-US" sz="3600" b="1" dirty="0" smtClean="0">
              <a:latin typeface="Arial" pitchFamily="34" charset="0"/>
            </a:endParaRPr>
          </a:p>
          <a:p>
            <a:pPr algn="ctr" eaLnBrk="1" hangingPunct="1">
              <a:spcBef>
                <a:spcPct val="0"/>
              </a:spcBef>
              <a:buFontTx/>
              <a:buNone/>
            </a:pPr>
            <a:r>
              <a:rPr lang="en-US" altLang="en-US" sz="3600" b="1" dirty="0" smtClean="0">
                <a:latin typeface="Arial" pitchFamily="34" charset="0"/>
              </a:rPr>
              <a:t>Evolution </a:t>
            </a:r>
            <a:r>
              <a:rPr lang="en-US" altLang="en-US" sz="3600" b="1" dirty="0">
                <a:latin typeface="Arial" pitchFamily="34" charset="0"/>
              </a:rPr>
              <a:t>of Instance Luminosity</a:t>
            </a:r>
          </a:p>
        </p:txBody>
      </p:sp>
      <p:sp>
        <p:nvSpPr>
          <p:cNvPr id="186" name="Rectangle 185"/>
          <p:cNvSpPr/>
          <p:nvPr/>
        </p:nvSpPr>
        <p:spPr>
          <a:xfrm>
            <a:off x="22098000" y="12801600"/>
            <a:ext cx="100584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p>
        </p:txBody>
      </p:sp>
      <p:sp>
        <p:nvSpPr>
          <p:cNvPr id="190" name="Rectangle 189"/>
          <p:cNvSpPr/>
          <p:nvPr/>
        </p:nvSpPr>
        <p:spPr>
          <a:xfrm>
            <a:off x="22098000" y="18840450"/>
            <a:ext cx="10058400" cy="4705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p>
        </p:txBody>
      </p:sp>
      <p:grpSp>
        <p:nvGrpSpPr>
          <p:cNvPr id="2170" name="Group 197"/>
          <p:cNvGrpSpPr>
            <a:grpSpLocks/>
          </p:cNvGrpSpPr>
          <p:nvPr/>
        </p:nvGrpSpPr>
        <p:grpSpPr bwMode="auto">
          <a:xfrm>
            <a:off x="22098000" y="6603034"/>
            <a:ext cx="10104438" cy="5436566"/>
            <a:chOff x="-14432" y="879636"/>
            <a:chExt cx="9185853" cy="5178126"/>
          </a:xfrm>
        </p:grpSpPr>
        <p:grpSp>
          <p:nvGrpSpPr>
            <p:cNvPr id="2243" name="Group 200"/>
            <p:cNvGrpSpPr>
              <a:grpSpLocks/>
            </p:cNvGrpSpPr>
            <p:nvPr/>
          </p:nvGrpSpPr>
          <p:grpSpPr bwMode="auto">
            <a:xfrm>
              <a:off x="-14432" y="879636"/>
              <a:ext cx="9185853" cy="5178126"/>
              <a:chOff x="-14432" y="879636"/>
              <a:chExt cx="9185853" cy="5178126"/>
            </a:xfrm>
          </p:grpSpPr>
          <p:pic>
            <p:nvPicPr>
              <p:cNvPr id="2245" name="Picture 204"/>
              <p:cNvPicPr>
                <a:picLocks noChangeAspect="1"/>
              </p:cNvPicPr>
              <p:nvPr/>
            </p:nvPicPr>
            <p:blipFill>
              <a:blip r:embed="rId20">
                <a:extLst>
                  <a:ext uri="{28A0092B-C50C-407E-A947-70E740481C1C}">
                    <a14:useLocalDpi xmlns:a14="http://schemas.microsoft.com/office/drawing/2010/main"/>
                  </a:ext>
                </a:extLst>
              </a:blip>
              <a:srcRect/>
              <a:stretch>
                <a:fillRect/>
              </a:stretch>
            </p:blipFill>
            <p:spPr bwMode="auto">
              <a:xfrm>
                <a:off x="-14432" y="879636"/>
                <a:ext cx="9185853" cy="517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46" name="Group 206"/>
              <p:cNvGrpSpPr>
                <a:grpSpLocks/>
              </p:cNvGrpSpPr>
              <p:nvPr/>
            </p:nvGrpSpPr>
            <p:grpSpPr bwMode="auto">
              <a:xfrm>
                <a:off x="1356360" y="3470436"/>
                <a:ext cx="1005840" cy="685800"/>
                <a:chOff x="1754109" y="2860836"/>
                <a:chExt cx="1005840" cy="685800"/>
              </a:xfrm>
            </p:grpSpPr>
            <p:sp>
              <p:nvSpPr>
                <p:cNvPr id="2273" name="Oval 237"/>
                <p:cNvSpPr>
                  <a:spLocks noChangeArrowheads="1"/>
                </p:cNvSpPr>
                <p:nvPr/>
              </p:nvSpPr>
              <p:spPr bwMode="auto">
                <a:xfrm>
                  <a:off x="2135109" y="3318036"/>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274" name="TextBox 238"/>
                <p:cNvSpPr txBox="1">
                  <a:spLocks noChangeArrowheads="1"/>
                </p:cNvSpPr>
                <p:nvPr/>
              </p:nvSpPr>
              <p:spPr bwMode="auto">
                <a:xfrm>
                  <a:off x="1754109" y="2860836"/>
                  <a:ext cx="100584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30 min</a:t>
                  </a:r>
                </a:p>
              </p:txBody>
            </p:sp>
          </p:grpSp>
          <p:grpSp>
            <p:nvGrpSpPr>
              <p:cNvPr id="2247" name="Group 209"/>
              <p:cNvGrpSpPr>
                <a:grpSpLocks/>
              </p:cNvGrpSpPr>
              <p:nvPr/>
            </p:nvGrpSpPr>
            <p:grpSpPr bwMode="auto">
              <a:xfrm>
                <a:off x="2194560" y="2937036"/>
                <a:ext cx="1005840" cy="685800"/>
                <a:chOff x="3283466" y="2175036"/>
                <a:chExt cx="1005840" cy="685800"/>
              </a:xfrm>
            </p:grpSpPr>
            <p:sp>
              <p:nvSpPr>
                <p:cNvPr id="2271" name="Oval 235"/>
                <p:cNvSpPr>
                  <a:spLocks noChangeArrowheads="1"/>
                </p:cNvSpPr>
                <p:nvPr/>
              </p:nvSpPr>
              <p:spPr bwMode="auto">
                <a:xfrm>
                  <a:off x="3657600" y="2632236"/>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272" name="TextBox 236"/>
                <p:cNvSpPr txBox="1">
                  <a:spLocks noChangeArrowheads="1"/>
                </p:cNvSpPr>
                <p:nvPr/>
              </p:nvSpPr>
              <p:spPr bwMode="auto">
                <a:xfrm>
                  <a:off x="3283466" y="2175036"/>
                  <a:ext cx="100584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60 min</a:t>
                  </a:r>
                </a:p>
              </p:txBody>
            </p:sp>
          </p:grpSp>
          <p:grpSp>
            <p:nvGrpSpPr>
              <p:cNvPr id="2248" name="Group 211"/>
              <p:cNvGrpSpPr>
                <a:grpSpLocks/>
              </p:cNvGrpSpPr>
              <p:nvPr/>
            </p:nvGrpSpPr>
            <p:grpSpPr bwMode="auto">
              <a:xfrm>
                <a:off x="2971800" y="2460726"/>
                <a:ext cx="1005840" cy="704910"/>
                <a:chOff x="4732020" y="1688453"/>
                <a:chExt cx="1005840" cy="704910"/>
              </a:xfrm>
            </p:grpSpPr>
            <p:sp>
              <p:nvSpPr>
                <p:cNvPr id="2269" name="Oval 233"/>
                <p:cNvSpPr>
                  <a:spLocks noChangeArrowheads="1"/>
                </p:cNvSpPr>
                <p:nvPr/>
              </p:nvSpPr>
              <p:spPr bwMode="auto">
                <a:xfrm>
                  <a:off x="5140152" y="2164763"/>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270" name="TextBox 234"/>
                <p:cNvSpPr txBox="1">
                  <a:spLocks noChangeArrowheads="1"/>
                </p:cNvSpPr>
                <p:nvPr/>
              </p:nvSpPr>
              <p:spPr bwMode="auto">
                <a:xfrm>
                  <a:off x="4732020" y="1688453"/>
                  <a:ext cx="100584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90 min</a:t>
                  </a:r>
                </a:p>
              </p:txBody>
            </p:sp>
          </p:grpSp>
          <p:grpSp>
            <p:nvGrpSpPr>
              <p:cNvPr id="2249" name="Group 213"/>
              <p:cNvGrpSpPr>
                <a:grpSpLocks/>
              </p:cNvGrpSpPr>
              <p:nvPr/>
            </p:nvGrpSpPr>
            <p:grpSpPr bwMode="auto">
              <a:xfrm>
                <a:off x="3864841" y="2556036"/>
                <a:ext cx="1143000" cy="704910"/>
                <a:chOff x="6150841" y="1755218"/>
                <a:chExt cx="1143000" cy="704910"/>
              </a:xfrm>
            </p:grpSpPr>
            <p:sp>
              <p:nvSpPr>
                <p:cNvPr id="2267" name="Oval 231"/>
                <p:cNvSpPr>
                  <a:spLocks noChangeArrowheads="1"/>
                </p:cNvSpPr>
                <p:nvPr/>
              </p:nvSpPr>
              <p:spPr bwMode="auto">
                <a:xfrm>
                  <a:off x="6545695" y="1755218"/>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268" name="TextBox 232"/>
                <p:cNvSpPr txBox="1">
                  <a:spLocks noChangeArrowheads="1"/>
                </p:cNvSpPr>
                <p:nvPr/>
              </p:nvSpPr>
              <p:spPr bwMode="auto">
                <a:xfrm>
                  <a:off x="6150841" y="2060018"/>
                  <a:ext cx="1143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120 min</a:t>
                  </a:r>
                </a:p>
              </p:txBody>
            </p:sp>
          </p:grpSp>
          <p:grpSp>
            <p:nvGrpSpPr>
              <p:cNvPr id="2250" name="Group 214"/>
              <p:cNvGrpSpPr>
                <a:grpSpLocks/>
              </p:cNvGrpSpPr>
              <p:nvPr/>
            </p:nvGrpSpPr>
            <p:grpSpPr bwMode="auto">
              <a:xfrm>
                <a:off x="886114" y="4349491"/>
                <a:ext cx="3550227" cy="797345"/>
                <a:chOff x="657514" y="3511291"/>
                <a:chExt cx="3550227" cy="797345"/>
              </a:xfrm>
            </p:grpSpPr>
            <p:sp>
              <p:nvSpPr>
                <p:cNvPr id="2265" name="Oval 229"/>
                <p:cNvSpPr>
                  <a:spLocks noChangeArrowheads="1"/>
                </p:cNvSpPr>
                <p:nvPr/>
              </p:nvSpPr>
              <p:spPr bwMode="auto">
                <a:xfrm>
                  <a:off x="657514" y="4080036"/>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266" name="Rectangular Callout 230"/>
                <p:cNvSpPr>
                  <a:spLocks noChangeArrowheads="1"/>
                </p:cNvSpPr>
                <p:nvPr/>
              </p:nvSpPr>
              <p:spPr bwMode="auto">
                <a:xfrm>
                  <a:off x="1215159" y="3511291"/>
                  <a:ext cx="2992582" cy="731520"/>
                </a:xfrm>
                <a:prstGeom prst="wedgeRectCallout">
                  <a:avLst>
                    <a:gd name="adj1" fmla="val -64190"/>
                    <a:gd name="adj2" fmla="val 47361"/>
                  </a:avLst>
                </a:prstGeom>
                <a:solidFill>
                  <a:srgbClr val="00B0F0"/>
                </a:solidFill>
                <a:ln w="9525" algn="ctr">
                  <a:solidFill>
                    <a:schemeClr val="tx1"/>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r>
                    <a:rPr lang="en-US" altLang="en-US" sz="2000" b="1">
                      <a:latin typeface="Arial" pitchFamily="34" charset="0"/>
                      <a:cs typeface="Arial" pitchFamily="34" charset="0"/>
                    </a:rPr>
                    <a:t>If start with 0.5 / 0.25 µm (prepared by DC cooling)</a:t>
                  </a:r>
                </a:p>
              </p:txBody>
            </p:sp>
          </p:grpSp>
          <p:grpSp>
            <p:nvGrpSpPr>
              <p:cNvPr id="2251" name="Group 215"/>
              <p:cNvGrpSpPr>
                <a:grpSpLocks/>
              </p:cNvGrpSpPr>
              <p:nvPr/>
            </p:nvGrpSpPr>
            <p:grpSpPr bwMode="auto">
              <a:xfrm>
                <a:off x="4572000" y="1774926"/>
                <a:ext cx="1143000" cy="704910"/>
                <a:chOff x="6134100" y="1288099"/>
                <a:chExt cx="1143000" cy="704910"/>
              </a:xfrm>
            </p:grpSpPr>
            <p:sp>
              <p:nvSpPr>
                <p:cNvPr id="2263" name="Oval 227"/>
                <p:cNvSpPr>
                  <a:spLocks noChangeArrowheads="1"/>
                </p:cNvSpPr>
                <p:nvPr/>
              </p:nvSpPr>
              <p:spPr bwMode="auto">
                <a:xfrm>
                  <a:off x="6653068" y="1764409"/>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264" name="TextBox 228"/>
                <p:cNvSpPr txBox="1">
                  <a:spLocks noChangeArrowheads="1"/>
                </p:cNvSpPr>
                <p:nvPr/>
              </p:nvSpPr>
              <p:spPr bwMode="auto">
                <a:xfrm>
                  <a:off x="6134100" y="1288099"/>
                  <a:ext cx="1143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150 min</a:t>
                  </a:r>
                </a:p>
              </p:txBody>
            </p:sp>
          </p:grpSp>
          <p:grpSp>
            <p:nvGrpSpPr>
              <p:cNvPr id="2252" name="Group 216"/>
              <p:cNvGrpSpPr>
                <a:grpSpLocks/>
              </p:cNvGrpSpPr>
              <p:nvPr/>
            </p:nvGrpSpPr>
            <p:grpSpPr bwMode="auto">
              <a:xfrm>
                <a:off x="5486400" y="1946436"/>
                <a:ext cx="1143000" cy="739674"/>
                <a:chOff x="6210300" y="1764409"/>
                <a:chExt cx="1143000" cy="739674"/>
              </a:xfrm>
            </p:grpSpPr>
            <p:sp>
              <p:nvSpPr>
                <p:cNvPr id="2261" name="Oval 225"/>
                <p:cNvSpPr>
                  <a:spLocks noChangeArrowheads="1"/>
                </p:cNvSpPr>
                <p:nvPr/>
              </p:nvSpPr>
              <p:spPr bwMode="auto">
                <a:xfrm>
                  <a:off x="6629400" y="1764409"/>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262" name="TextBox 226"/>
                <p:cNvSpPr txBox="1">
                  <a:spLocks noChangeArrowheads="1"/>
                </p:cNvSpPr>
                <p:nvPr/>
              </p:nvSpPr>
              <p:spPr bwMode="auto">
                <a:xfrm>
                  <a:off x="6210300" y="2103973"/>
                  <a:ext cx="1143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180 min</a:t>
                  </a:r>
                </a:p>
              </p:txBody>
            </p:sp>
          </p:grpSp>
          <p:grpSp>
            <p:nvGrpSpPr>
              <p:cNvPr id="2253" name="Group 217"/>
              <p:cNvGrpSpPr>
                <a:grpSpLocks/>
              </p:cNvGrpSpPr>
              <p:nvPr/>
            </p:nvGrpSpPr>
            <p:grpSpPr bwMode="auto">
              <a:xfrm>
                <a:off x="6398389" y="1717836"/>
                <a:ext cx="1143000" cy="680562"/>
                <a:chOff x="6703189" y="1336836"/>
                <a:chExt cx="1143000" cy="680562"/>
              </a:xfrm>
            </p:grpSpPr>
            <p:sp>
              <p:nvSpPr>
                <p:cNvPr id="2259" name="Oval 223"/>
                <p:cNvSpPr>
                  <a:spLocks noChangeArrowheads="1"/>
                </p:cNvSpPr>
                <p:nvPr/>
              </p:nvSpPr>
              <p:spPr bwMode="auto">
                <a:xfrm>
                  <a:off x="7058314" y="1336836"/>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260" name="TextBox 224"/>
                <p:cNvSpPr txBox="1">
                  <a:spLocks noChangeArrowheads="1"/>
                </p:cNvSpPr>
                <p:nvPr/>
              </p:nvSpPr>
              <p:spPr bwMode="auto">
                <a:xfrm>
                  <a:off x="6703189" y="1617288"/>
                  <a:ext cx="1143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210 min</a:t>
                  </a:r>
                </a:p>
              </p:txBody>
            </p:sp>
          </p:grpSp>
          <p:grpSp>
            <p:nvGrpSpPr>
              <p:cNvPr id="2254" name="Group 218"/>
              <p:cNvGrpSpPr>
                <a:grpSpLocks/>
              </p:cNvGrpSpPr>
              <p:nvPr/>
            </p:nvGrpSpPr>
            <p:grpSpPr bwMode="auto">
              <a:xfrm>
                <a:off x="7086600" y="1088593"/>
                <a:ext cx="1143000" cy="664007"/>
                <a:chOff x="6172200" y="1469593"/>
                <a:chExt cx="1143000" cy="664007"/>
              </a:xfrm>
            </p:grpSpPr>
            <p:sp>
              <p:nvSpPr>
                <p:cNvPr id="2257" name="Oval 221"/>
                <p:cNvSpPr>
                  <a:spLocks noChangeArrowheads="1"/>
                </p:cNvSpPr>
                <p:nvPr/>
              </p:nvSpPr>
              <p:spPr bwMode="auto">
                <a:xfrm>
                  <a:off x="6629400" y="1905000"/>
                  <a:ext cx="228600" cy="228600"/>
                </a:xfrm>
                <a:prstGeom prst="ellipse">
                  <a:avLst/>
                </a:prstGeom>
                <a:solidFill>
                  <a:srgbClr val="FF0000"/>
                </a:solidFill>
                <a:ln w="9525" algn="ctr">
                  <a:solidFill>
                    <a:srgbClr val="FF0000"/>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258" name="TextBox 222"/>
                <p:cNvSpPr txBox="1">
                  <a:spLocks noChangeArrowheads="1"/>
                </p:cNvSpPr>
                <p:nvPr/>
              </p:nvSpPr>
              <p:spPr bwMode="auto">
                <a:xfrm>
                  <a:off x="6172200" y="1469593"/>
                  <a:ext cx="1143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240 min</a:t>
                  </a:r>
                </a:p>
              </p:txBody>
            </p:sp>
          </p:grpSp>
          <p:sp>
            <p:nvSpPr>
              <p:cNvPr id="2255" name="Rectangular Callout 219"/>
              <p:cNvSpPr>
                <a:spLocks noChangeArrowheads="1"/>
              </p:cNvSpPr>
              <p:nvPr/>
            </p:nvSpPr>
            <p:spPr bwMode="auto">
              <a:xfrm>
                <a:off x="3713521" y="3511471"/>
                <a:ext cx="2152187" cy="731520"/>
              </a:xfrm>
              <a:prstGeom prst="wedgeRectCallout">
                <a:avLst>
                  <a:gd name="adj1" fmla="val 24282"/>
                  <a:gd name="adj2" fmla="val 166778"/>
                </a:avLst>
              </a:prstGeom>
              <a:solidFill>
                <a:srgbClr val="92D050"/>
              </a:solidFill>
              <a:ln w="9525" algn="ctr">
                <a:solidFill>
                  <a:schemeClr val="tx1"/>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r>
                  <a:rPr lang="en-US" altLang="en-US" sz="2000" b="1">
                    <a:latin typeface="Arial" pitchFamily="34" charset="0"/>
                    <a:cs typeface="Arial" pitchFamily="34" charset="0"/>
                  </a:rPr>
                  <a:t>Vertical emittance has no growth</a:t>
                </a:r>
              </a:p>
            </p:txBody>
          </p:sp>
          <p:sp>
            <p:nvSpPr>
              <p:cNvPr id="2256" name="Rectangular Callout 220"/>
              <p:cNvSpPr>
                <a:spLocks noChangeArrowheads="1"/>
              </p:cNvSpPr>
              <p:nvPr/>
            </p:nvSpPr>
            <p:spPr bwMode="auto">
              <a:xfrm>
                <a:off x="1093932" y="1595916"/>
                <a:ext cx="2078182" cy="731520"/>
              </a:xfrm>
              <a:prstGeom prst="wedgeRectCallout">
                <a:avLst>
                  <a:gd name="adj1" fmla="val -14185"/>
                  <a:gd name="adj2" fmla="val 101847"/>
                </a:avLst>
              </a:prstGeom>
              <a:solidFill>
                <a:srgbClr val="92D050"/>
              </a:solidFill>
              <a:ln w="9525" algn="ctr">
                <a:solidFill>
                  <a:schemeClr val="tx1"/>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r>
                  <a:rPr lang="en-US" altLang="en-US" sz="2000" b="1">
                    <a:latin typeface="Arial" pitchFamily="34" charset="0"/>
                    <a:cs typeface="Arial" pitchFamily="34" charset="0"/>
                  </a:rPr>
                  <a:t>Longitudinal IBS effect is modest</a:t>
                </a:r>
              </a:p>
            </p:txBody>
          </p:sp>
        </p:grpSp>
        <p:sp>
          <p:nvSpPr>
            <p:cNvPr id="2244" name="TextBox 201"/>
            <p:cNvSpPr txBox="1">
              <a:spLocks noChangeArrowheads="1"/>
            </p:cNvSpPr>
            <p:nvPr/>
          </p:nvSpPr>
          <p:spPr bwMode="auto">
            <a:xfrm>
              <a:off x="6474012" y="5299236"/>
              <a:ext cx="2517011"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1800" b="1">
                  <a:latin typeface="Arial" pitchFamily="34" charset="0"/>
                  <a:cs typeface="Arial" pitchFamily="34" charset="0"/>
                </a:rPr>
                <a:t>IBS calculation by He Zhang’s codes</a:t>
              </a:r>
            </a:p>
          </p:txBody>
        </p:sp>
      </p:grpSp>
      <p:grpSp>
        <p:nvGrpSpPr>
          <p:cNvPr id="2171" name="Group 240"/>
          <p:cNvGrpSpPr>
            <a:grpSpLocks/>
          </p:cNvGrpSpPr>
          <p:nvPr/>
        </p:nvGrpSpPr>
        <p:grpSpPr bwMode="auto">
          <a:xfrm>
            <a:off x="22151975" y="13201650"/>
            <a:ext cx="9982200" cy="5245100"/>
            <a:chOff x="0" y="858185"/>
            <a:chExt cx="9084549" cy="5446429"/>
          </a:xfrm>
        </p:grpSpPr>
        <p:graphicFrame>
          <p:nvGraphicFramePr>
            <p:cNvPr id="242" name="Chart 241"/>
            <p:cNvGraphicFramePr>
              <a:graphicFrameLocks/>
            </p:cNvGraphicFramePr>
            <p:nvPr/>
          </p:nvGraphicFramePr>
          <p:xfrm>
            <a:off x="0" y="858185"/>
            <a:ext cx="9084549" cy="5446429"/>
          </p:xfrm>
          <a:graphic>
            <a:graphicData uri="http://schemas.openxmlformats.org/drawingml/2006/chart">
              <c:chart xmlns:c="http://schemas.openxmlformats.org/drawingml/2006/chart" xmlns:r="http://schemas.openxmlformats.org/officeDocument/2006/relationships" r:id="rId21"/>
            </a:graphicData>
          </a:graphic>
        </p:graphicFrame>
        <p:grpSp>
          <p:nvGrpSpPr>
            <p:cNvPr id="2211" name="Group 244"/>
            <p:cNvGrpSpPr>
              <a:grpSpLocks/>
            </p:cNvGrpSpPr>
            <p:nvPr/>
          </p:nvGrpSpPr>
          <p:grpSpPr bwMode="auto">
            <a:xfrm>
              <a:off x="832172" y="1039232"/>
              <a:ext cx="8133908" cy="4309291"/>
              <a:chOff x="832172" y="1039232"/>
              <a:chExt cx="8133908" cy="4309291"/>
            </a:xfrm>
          </p:grpSpPr>
          <p:grpSp>
            <p:nvGrpSpPr>
              <p:cNvPr id="2212" name="Group 245"/>
              <p:cNvGrpSpPr>
                <a:grpSpLocks/>
              </p:cNvGrpSpPr>
              <p:nvPr/>
            </p:nvGrpSpPr>
            <p:grpSpPr bwMode="auto">
              <a:xfrm>
                <a:off x="1066800" y="1677139"/>
                <a:ext cx="1987373" cy="3671380"/>
                <a:chOff x="1066800" y="3468663"/>
                <a:chExt cx="1987373" cy="1904107"/>
              </a:xfrm>
            </p:grpSpPr>
            <p:cxnSp>
              <p:nvCxnSpPr>
                <p:cNvPr id="2241" name="Straight Connector 274"/>
                <p:cNvCxnSpPr>
                  <a:cxnSpLocks noChangeShapeType="1"/>
                </p:cNvCxnSpPr>
                <p:nvPr/>
              </p:nvCxnSpPr>
              <p:spPr bwMode="auto">
                <a:xfrm>
                  <a:off x="1066800" y="4305810"/>
                  <a:ext cx="1987373" cy="0"/>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242" name="Rectangle 275"/>
                <p:cNvSpPr>
                  <a:spLocks noChangeArrowheads="1"/>
                </p:cNvSpPr>
                <p:nvPr/>
              </p:nvSpPr>
              <p:spPr bwMode="auto">
                <a:xfrm>
                  <a:off x="1086185" y="3468663"/>
                  <a:ext cx="1967988" cy="1904107"/>
                </a:xfrm>
                <a:prstGeom prst="rect">
                  <a:avLst/>
                </a:prstGeom>
                <a:noFill/>
                <a:ln w="190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grpSp>
          <p:grpSp>
            <p:nvGrpSpPr>
              <p:cNvPr id="2213" name="Group 246"/>
              <p:cNvGrpSpPr>
                <a:grpSpLocks/>
              </p:cNvGrpSpPr>
              <p:nvPr/>
            </p:nvGrpSpPr>
            <p:grpSpPr bwMode="auto">
              <a:xfrm>
                <a:off x="1066800" y="1677138"/>
                <a:ext cx="3963856" cy="3671380"/>
                <a:chOff x="1066800" y="3468662"/>
                <a:chExt cx="1981928" cy="1904107"/>
              </a:xfrm>
            </p:grpSpPr>
            <p:cxnSp>
              <p:nvCxnSpPr>
                <p:cNvPr id="2239" name="Straight Connector 272"/>
                <p:cNvCxnSpPr>
                  <a:cxnSpLocks noChangeShapeType="1"/>
                </p:cNvCxnSpPr>
                <p:nvPr/>
              </p:nvCxnSpPr>
              <p:spPr bwMode="auto">
                <a:xfrm>
                  <a:off x="1066800" y="4593068"/>
                  <a:ext cx="1981928" cy="10090"/>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240" name="Rectangle 273"/>
                <p:cNvSpPr>
                  <a:spLocks noChangeArrowheads="1"/>
                </p:cNvSpPr>
                <p:nvPr/>
              </p:nvSpPr>
              <p:spPr bwMode="auto">
                <a:xfrm>
                  <a:off x="1079352" y="3468662"/>
                  <a:ext cx="1962268" cy="1904107"/>
                </a:xfrm>
                <a:prstGeom prst="rect">
                  <a:avLst/>
                </a:prstGeom>
                <a:noFill/>
                <a:ln w="190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grpSp>
          <p:grpSp>
            <p:nvGrpSpPr>
              <p:cNvPr id="2214" name="Group 247"/>
              <p:cNvGrpSpPr>
                <a:grpSpLocks/>
              </p:cNvGrpSpPr>
              <p:nvPr/>
            </p:nvGrpSpPr>
            <p:grpSpPr bwMode="auto">
              <a:xfrm>
                <a:off x="1060440" y="1688104"/>
                <a:ext cx="5894556" cy="3660419"/>
                <a:chOff x="1064680" y="3474349"/>
                <a:chExt cx="1964852" cy="1898422"/>
              </a:xfrm>
            </p:grpSpPr>
            <p:cxnSp>
              <p:nvCxnSpPr>
                <p:cNvPr id="2237" name="Straight Connector 270"/>
                <p:cNvCxnSpPr>
                  <a:cxnSpLocks noChangeShapeType="1"/>
                </p:cNvCxnSpPr>
                <p:nvPr/>
              </p:nvCxnSpPr>
              <p:spPr bwMode="auto">
                <a:xfrm>
                  <a:off x="1064680" y="4716179"/>
                  <a:ext cx="1905000" cy="0"/>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238" name="Rectangle 271"/>
                <p:cNvSpPr>
                  <a:spLocks noChangeArrowheads="1"/>
                </p:cNvSpPr>
                <p:nvPr/>
              </p:nvSpPr>
              <p:spPr bwMode="auto">
                <a:xfrm>
                  <a:off x="1071696" y="3474349"/>
                  <a:ext cx="1957836" cy="1898422"/>
                </a:xfrm>
                <a:prstGeom prst="rect">
                  <a:avLst/>
                </a:prstGeom>
                <a:noFill/>
                <a:ln w="190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grpSp>
          <p:grpSp>
            <p:nvGrpSpPr>
              <p:cNvPr id="2215" name="Group 248"/>
              <p:cNvGrpSpPr>
                <a:grpSpLocks/>
              </p:cNvGrpSpPr>
              <p:nvPr/>
            </p:nvGrpSpPr>
            <p:grpSpPr bwMode="auto">
              <a:xfrm>
                <a:off x="1066800" y="1688103"/>
                <a:ext cx="7899280" cy="3660416"/>
                <a:chOff x="1047750" y="3474350"/>
                <a:chExt cx="1974820" cy="1898421"/>
              </a:xfrm>
            </p:grpSpPr>
            <p:cxnSp>
              <p:nvCxnSpPr>
                <p:cNvPr id="2235" name="Straight Connector 268"/>
                <p:cNvCxnSpPr>
                  <a:cxnSpLocks noChangeShapeType="1"/>
                </p:cNvCxnSpPr>
                <p:nvPr/>
              </p:nvCxnSpPr>
              <p:spPr bwMode="auto">
                <a:xfrm>
                  <a:off x="1047750" y="4798255"/>
                  <a:ext cx="1905000" cy="0"/>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236" name="Rectangle 269"/>
                <p:cNvSpPr>
                  <a:spLocks noChangeArrowheads="1"/>
                </p:cNvSpPr>
                <p:nvPr/>
              </p:nvSpPr>
              <p:spPr bwMode="auto">
                <a:xfrm>
                  <a:off x="1047750" y="3474350"/>
                  <a:ext cx="1974820" cy="1898421"/>
                </a:xfrm>
                <a:prstGeom prst="rect">
                  <a:avLst/>
                </a:prstGeom>
                <a:noFill/>
                <a:ln w="190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grpSp>
          <p:sp>
            <p:nvSpPr>
              <p:cNvPr id="2216" name="TextBox 249"/>
              <p:cNvSpPr txBox="1">
                <a:spLocks noChangeArrowheads="1"/>
              </p:cNvSpPr>
              <p:nvPr/>
            </p:nvSpPr>
            <p:spPr bwMode="auto">
              <a:xfrm>
                <a:off x="1203960" y="1662304"/>
                <a:ext cx="548640" cy="40011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8.4</a:t>
                </a:r>
              </a:p>
            </p:txBody>
          </p:sp>
          <p:sp>
            <p:nvSpPr>
              <p:cNvPr id="2217" name="TextBox 250"/>
              <p:cNvSpPr txBox="1">
                <a:spLocks noChangeArrowheads="1"/>
              </p:cNvSpPr>
              <p:nvPr/>
            </p:nvSpPr>
            <p:spPr bwMode="auto">
              <a:xfrm>
                <a:off x="8138160" y="3583397"/>
                <a:ext cx="548640" cy="40011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solidFill>
                      <a:schemeClr val="bg1"/>
                    </a:solidFill>
                    <a:latin typeface="Arial" pitchFamily="34" charset="0"/>
                    <a:cs typeface="Arial" pitchFamily="34" charset="0"/>
                  </a:rPr>
                  <a:t>3.0</a:t>
                </a:r>
              </a:p>
            </p:txBody>
          </p:sp>
          <p:sp>
            <p:nvSpPr>
              <p:cNvPr id="2218" name="TextBox 251"/>
              <p:cNvSpPr txBox="1">
                <a:spLocks noChangeArrowheads="1"/>
              </p:cNvSpPr>
              <p:nvPr/>
            </p:nvSpPr>
            <p:spPr bwMode="auto">
              <a:xfrm>
                <a:off x="2359919" y="2837108"/>
                <a:ext cx="54864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4.8</a:t>
                </a:r>
              </a:p>
            </p:txBody>
          </p:sp>
          <p:sp>
            <p:nvSpPr>
              <p:cNvPr id="2219" name="TextBox 252"/>
              <p:cNvSpPr txBox="1">
                <a:spLocks noChangeArrowheads="1"/>
              </p:cNvSpPr>
              <p:nvPr/>
            </p:nvSpPr>
            <p:spPr bwMode="auto">
              <a:xfrm>
                <a:off x="4413527" y="3397727"/>
                <a:ext cx="54864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3.5</a:t>
                </a:r>
              </a:p>
            </p:txBody>
          </p:sp>
          <p:sp>
            <p:nvSpPr>
              <p:cNvPr id="2220" name="TextBox 253"/>
              <p:cNvSpPr txBox="1">
                <a:spLocks noChangeArrowheads="1"/>
              </p:cNvSpPr>
              <p:nvPr/>
            </p:nvSpPr>
            <p:spPr bwMode="auto">
              <a:xfrm>
                <a:off x="6065520" y="3603288"/>
                <a:ext cx="64008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2.9</a:t>
                </a:r>
              </a:p>
            </p:txBody>
          </p:sp>
          <p:sp>
            <p:nvSpPr>
              <p:cNvPr id="2221" name="TextBox 254"/>
              <p:cNvSpPr txBox="1">
                <a:spLocks noChangeArrowheads="1"/>
              </p:cNvSpPr>
              <p:nvPr/>
            </p:nvSpPr>
            <p:spPr bwMode="auto">
              <a:xfrm>
                <a:off x="8204641" y="4240773"/>
                <a:ext cx="64008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2.6</a:t>
                </a:r>
              </a:p>
            </p:txBody>
          </p:sp>
          <p:sp>
            <p:nvSpPr>
              <p:cNvPr id="2222" name="TextBox 255"/>
              <p:cNvSpPr txBox="1">
                <a:spLocks noChangeArrowheads="1"/>
              </p:cNvSpPr>
              <p:nvPr/>
            </p:nvSpPr>
            <p:spPr bwMode="auto">
              <a:xfrm>
                <a:off x="8188042" y="1113692"/>
                <a:ext cx="548640"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8.8</a:t>
                </a:r>
              </a:p>
            </p:txBody>
          </p:sp>
          <p:sp>
            <p:nvSpPr>
              <p:cNvPr id="2223" name="Oval 256"/>
              <p:cNvSpPr>
                <a:spLocks noChangeArrowheads="1"/>
              </p:cNvSpPr>
              <p:nvPr/>
            </p:nvSpPr>
            <p:spPr bwMode="auto">
              <a:xfrm>
                <a:off x="6572210" y="2635375"/>
                <a:ext cx="1447800" cy="438034"/>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grpSp>
            <p:nvGrpSpPr>
              <p:cNvPr id="2224" name="Group 257"/>
              <p:cNvGrpSpPr>
                <a:grpSpLocks/>
              </p:cNvGrpSpPr>
              <p:nvPr/>
            </p:nvGrpSpPr>
            <p:grpSpPr bwMode="auto">
              <a:xfrm>
                <a:off x="1060442" y="1688103"/>
                <a:ext cx="1012641" cy="3660414"/>
                <a:chOff x="1054081" y="3474350"/>
                <a:chExt cx="2025280" cy="1898420"/>
              </a:xfrm>
            </p:grpSpPr>
            <p:cxnSp>
              <p:nvCxnSpPr>
                <p:cNvPr id="2233" name="Straight Connector 266"/>
                <p:cNvCxnSpPr>
                  <a:cxnSpLocks noChangeShapeType="1"/>
                </p:cNvCxnSpPr>
                <p:nvPr/>
              </p:nvCxnSpPr>
              <p:spPr bwMode="auto">
                <a:xfrm>
                  <a:off x="1054081" y="3982039"/>
                  <a:ext cx="2000086" cy="0"/>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234" name="Rectangle 267"/>
                <p:cNvSpPr>
                  <a:spLocks noChangeArrowheads="1"/>
                </p:cNvSpPr>
                <p:nvPr/>
              </p:nvSpPr>
              <p:spPr bwMode="auto">
                <a:xfrm>
                  <a:off x="1082164" y="3474350"/>
                  <a:ext cx="1997197" cy="1898420"/>
                </a:xfrm>
                <a:prstGeom prst="rect">
                  <a:avLst/>
                </a:prstGeom>
                <a:noFill/>
                <a:ln w="190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grpSp>
          <p:sp>
            <p:nvSpPr>
              <p:cNvPr id="2225" name="TextBox 258"/>
              <p:cNvSpPr txBox="1">
                <a:spLocks noChangeArrowheads="1"/>
              </p:cNvSpPr>
              <p:nvPr/>
            </p:nvSpPr>
            <p:spPr bwMode="auto">
              <a:xfrm>
                <a:off x="1524443" y="2216748"/>
                <a:ext cx="54864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6.2</a:t>
                </a:r>
              </a:p>
            </p:txBody>
          </p:sp>
          <p:grpSp>
            <p:nvGrpSpPr>
              <p:cNvPr id="2226" name="Group 259"/>
              <p:cNvGrpSpPr>
                <a:grpSpLocks/>
              </p:cNvGrpSpPr>
              <p:nvPr/>
            </p:nvGrpSpPr>
            <p:grpSpPr bwMode="auto">
              <a:xfrm>
                <a:off x="1060440" y="1688105"/>
                <a:ext cx="2951681" cy="3660416"/>
                <a:chOff x="1062560" y="3474352"/>
                <a:chExt cx="1967787" cy="1898421"/>
              </a:xfrm>
            </p:grpSpPr>
            <p:cxnSp>
              <p:nvCxnSpPr>
                <p:cNvPr id="2231" name="Straight Connector 264"/>
                <p:cNvCxnSpPr>
                  <a:cxnSpLocks noChangeShapeType="1"/>
                </p:cNvCxnSpPr>
                <p:nvPr/>
              </p:nvCxnSpPr>
              <p:spPr bwMode="auto">
                <a:xfrm>
                  <a:off x="1066800" y="4469960"/>
                  <a:ext cx="1963547" cy="9481"/>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232" name="Rectangle 265"/>
                <p:cNvSpPr>
                  <a:spLocks noChangeArrowheads="1"/>
                </p:cNvSpPr>
                <p:nvPr/>
              </p:nvSpPr>
              <p:spPr bwMode="auto">
                <a:xfrm>
                  <a:off x="1062560" y="3474352"/>
                  <a:ext cx="1967787" cy="1898421"/>
                </a:xfrm>
                <a:prstGeom prst="rect">
                  <a:avLst/>
                </a:prstGeom>
                <a:noFill/>
                <a:ln w="95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grpSp>
          <p:sp>
            <p:nvSpPr>
              <p:cNvPr id="2227" name="TextBox 260"/>
              <p:cNvSpPr txBox="1">
                <a:spLocks noChangeArrowheads="1"/>
              </p:cNvSpPr>
              <p:nvPr/>
            </p:nvSpPr>
            <p:spPr bwMode="auto">
              <a:xfrm>
                <a:off x="3392831" y="3164805"/>
                <a:ext cx="54864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4.0</a:t>
                </a:r>
              </a:p>
            </p:txBody>
          </p:sp>
          <p:grpSp>
            <p:nvGrpSpPr>
              <p:cNvPr id="2228" name="Group 261"/>
              <p:cNvGrpSpPr>
                <a:grpSpLocks/>
              </p:cNvGrpSpPr>
              <p:nvPr/>
            </p:nvGrpSpPr>
            <p:grpSpPr bwMode="auto">
              <a:xfrm>
                <a:off x="832172" y="1039232"/>
                <a:ext cx="3120646" cy="3127655"/>
                <a:chOff x="523223" y="3986391"/>
                <a:chExt cx="3120646" cy="3127655"/>
              </a:xfrm>
            </p:grpSpPr>
            <p:sp>
              <p:nvSpPr>
                <p:cNvPr id="2229" name="Oval 262"/>
                <p:cNvSpPr>
                  <a:spLocks noChangeArrowheads="1"/>
                </p:cNvSpPr>
                <p:nvPr/>
              </p:nvSpPr>
              <p:spPr bwMode="auto">
                <a:xfrm>
                  <a:off x="523223" y="4173307"/>
                  <a:ext cx="1464667" cy="2940739"/>
                </a:xfrm>
                <a:prstGeom prst="ellipse">
                  <a:avLst/>
                </a:prstGeom>
                <a:noFill/>
                <a:ln w="762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spcBef>
                      <a:spcPct val="0"/>
                    </a:spcBef>
                    <a:buFontTx/>
                    <a:buNone/>
                  </a:pPr>
                  <a:endParaRPr lang="en-US" altLang="en-US" sz="2400">
                    <a:latin typeface="Times" pitchFamily="18" charset="0"/>
                  </a:endParaRPr>
                </a:p>
              </p:txBody>
            </p:sp>
            <p:sp>
              <p:nvSpPr>
                <p:cNvPr id="2230" name="TextBox 263"/>
                <p:cNvSpPr txBox="1">
                  <a:spLocks noChangeArrowheads="1"/>
                </p:cNvSpPr>
                <p:nvPr/>
              </p:nvSpPr>
              <p:spPr bwMode="auto">
                <a:xfrm>
                  <a:off x="1530357" y="3986391"/>
                  <a:ext cx="2113512" cy="415468"/>
                </a:xfrm>
                <a:prstGeom prst="rect">
                  <a:avLst/>
                </a:prstGeom>
                <a:solidFill>
                  <a:srgbClr val="7030A0"/>
                </a:solidFill>
                <a:ln w="9525">
                  <a:solidFill>
                    <a:srgbClr val="7030A0"/>
                  </a:solidFill>
                  <a:miter lim="800000"/>
                  <a:headEnd/>
                  <a:tailEnd/>
                </a:ln>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solidFill>
                        <a:schemeClr val="bg1"/>
                      </a:solidFill>
                      <a:latin typeface="Arial" pitchFamily="34" charset="0"/>
                      <a:cs typeface="Arial" pitchFamily="34" charset="0"/>
                    </a:rPr>
                    <a:t>High contribution</a:t>
                  </a:r>
                </a:p>
              </p:txBody>
            </p:sp>
          </p:grpSp>
        </p:grpSp>
      </p:grpSp>
      <p:grpSp>
        <p:nvGrpSpPr>
          <p:cNvPr id="2172" name="Group 276"/>
          <p:cNvGrpSpPr>
            <a:grpSpLocks/>
          </p:cNvGrpSpPr>
          <p:nvPr/>
        </p:nvGrpSpPr>
        <p:grpSpPr bwMode="auto">
          <a:xfrm>
            <a:off x="22318663" y="18840450"/>
            <a:ext cx="9883775" cy="4629150"/>
            <a:chOff x="107605" y="1066800"/>
            <a:chExt cx="9036395" cy="4575014"/>
          </a:xfrm>
        </p:grpSpPr>
        <p:graphicFrame>
          <p:nvGraphicFramePr>
            <p:cNvPr id="278" name="Chart 277"/>
            <p:cNvGraphicFramePr>
              <a:graphicFrameLocks/>
            </p:cNvGraphicFramePr>
            <p:nvPr/>
          </p:nvGraphicFramePr>
          <p:xfrm>
            <a:off x="107605" y="1142999"/>
            <a:ext cx="9036395" cy="4498815"/>
          </p:xfrm>
          <a:graphic>
            <a:graphicData uri="http://schemas.openxmlformats.org/drawingml/2006/chart">
              <c:chart xmlns:c="http://schemas.openxmlformats.org/drawingml/2006/chart" xmlns:r="http://schemas.openxmlformats.org/officeDocument/2006/relationships" r:id="rId22"/>
            </a:graphicData>
          </a:graphic>
        </p:graphicFrame>
        <p:sp>
          <p:nvSpPr>
            <p:cNvPr id="2196" name="TextBox 278"/>
            <p:cNvSpPr txBox="1">
              <a:spLocks noChangeArrowheads="1"/>
            </p:cNvSpPr>
            <p:nvPr/>
          </p:nvSpPr>
          <p:spPr bwMode="auto">
            <a:xfrm>
              <a:off x="2186676" y="3899054"/>
              <a:ext cx="3083546" cy="707886"/>
            </a:xfrm>
            <a:prstGeom prst="rect">
              <a:avLst/>
            </a:prstGeom>
            <a:solidFill>
              <a:srgbClr val="FFFF00"/>
            </a:solidFill>
            <a:ln w="9525">
              <a:solidFill>
                <a:srgbClr val="FFFF00"/>
              </a:solidFill>
              <a:miter lim="800000"/>
              <a:headEnd/>
              <a:tailEnd/>
            </a:ln>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eaLnBrk="1" hangingPunct="1">
                <a:spcBef>
                  <a:spcPct val="0"/>
                </a:spcBef>
                <a:buFontTx/>
                <a:buNone/>
              </a:pPr>
              <a:r>
                <a:rPr lang="en-US" altLang="en-US" sz="2000" b="1">
                  <a:latin typeface="Arial" pitchFamily="34" charset="0"/>
                  <a:cs typeface="Arial" pitchFamily="34" charset="0"/>
                </a:rPr>
                <a:t>Ring refill time: 30 min</a:t>
              </a:r>
            </a:p>
            <a:p>
              <a:pPr eaLnBrk="1" hangingPunct="1">
                <a:spcBef>
                  <a:spcPct val="0"/>
                </a:spcBef>
                <a:buFontTx/>
                <a:buNone/>
              </a:pPr>
              <a:r>
                <a:rPr lang="en-US" altLang="en-US" sz="2000" b="1">
                  <a:latin typeface="Arial" pitchFamily="34" charset="0"/>
                  <a:cs typeface="Arial" pitchFamily="34" charset="0"/>
                </a:rPr>
                <a:t>Baseline store time: 5 hrs</a:t>
              </a:r>
            </a:p>
          </p:txBody>
        </p:sp>
        <p:sp>
          <p:nvSpPr>
            <p:cNvPr id="2197" name="TextBox 279"/>
            <p:cNvSpPr txBox="1">
              <a:spLocks noChangeArrowheads="1"/>
            </p:cNvSpPr>
            <p:nvPr/>
          </p:nvSpPr>
          <p:spPr bwMode="auto">
            <a:xfrm>
              <a:off x="1584960" y="2647890"/>
              <a:ext cx="548640"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2.8</a:t>
              </a:r>
            </a:p>
          </p:txBody>
        </p:sp>
        <p:sp>
          <p:nvSpPr>
            <p:cNvPr id="2198" name="TextBox 280"/>
            <p:cNvSpPr txBox="1">
              <a:spLocks noChangeArrowheads="1"/>
            </p:cNvSpPr>
            <p:nvPr/>
          </p:nvSpPr>
          <p:spPr bwMode="auto">
            <a:xfrm>
              <a:off x="2123990" y="1527014"/>
              <a:ext cx="6096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3.1</a:t>
              </a:r>
            </a:p>
          </p:txBody>
        </p:sp>
        <p:sp>
          <p:nvSpPr>
            <p:cNvPr id="2199" name="TextBox 281"/>
            <p:cNvSpPr txBox="1">
              <a:spLocks noChangeArrowheads="1"/>
            </p:cNvSpPr>
            <p:nvPr/>
          </p:nvSpPr>
          <p:spPr bwMode="auto">
            <a:xfrm>
              <a:off x="3091596" y="1349209"/>
              <a:ext cx="6858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3.2</a:t>
              </a:r>
            </a:p>
          </p:txBody>
        </p:sp>
        <p:sp>
          <p:nvSpPr>
            <p:cNvPr id="2200" name="TextBox 282"/>
            <p:cNvSpPr txBox="1">
              <a:spLocks noChangeArrowheads="1"/>
            </p:cNvSpPr>
            <p:nvPr/>
          </p:nvSpPr>
          <p:spPr bwMode="auto">
            <a:xfrm>
              <a:off x="3963601" y="1584105"/>
              <a:ext cx="70104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3.0</a:t>
              </a:r>
            </a:p>
          </p:txBody>
        </p:sp>
        <p:sp>
          <p:nvSpPr>
            <p:cNvPr id="2201" name="TextBox 283"/>
            <p:cNvSpPr txBox="1">
              <a:spLocks noChangeArrowheads="1"/>
            </p:cNvSpPr>
            <p:nvPr/>
          </p:nvSpPr>
          <p:spPr bwMode="auto">
            <a:xfrm>
              <a:off x="4716345" y="1984214"/>
              <a:ext cx="721659"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2.8</a:t>
              </a:r>
            </a:p>
          </p:txBody>
        </p:sp>
        <p:sp>
          <p:nvSpPr>
            <p:cNvPr id="2202" name="TextBox 285"/>
            <p:cNvSpPr txBox="1">
              <a:spLocks noChangeArrowheads="1"/>
            </p:cNvSpPr>
            <p:nvPr/>
          </p:nvSpPr>
          <p:spPr bwMode="auto">
            <a:xfrm>
              <a:off x="5694493" y="2908949"/>
              <a:ext cx="721659"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2.7</a:t>
              </a:r>
            </a:p>
          </p:txBody>
        </p:sp>
        <p:sp>
          <p:nvSpPr>
            <p:cNvPr id="2203" name="TextBox 286"/>
            <p:cNvSpPr txBox="1">
              <a:spLocks noChangeArrowheads="1"/>
            </p:cNvSpPr>
            <p:nvPr/>
          </p:nvSpPr>
          <p:spPr bwMode="auto">
            <a:xfrm>
              <a:off x="6707907" y="3047260"/>
              <a:ext cx="721659"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2.5</a:t>
              </a:r>
            </a:p>
          </p:txBody>
        </p:sp>
        <p:sp>
          <p:nvSpPr>
            <p:cNvPr id="2204" name="TextBox 287"/>
            <p:cNvSpPr txBox="1">
              <a:spLocks noChangeArrowheads="1"/>
            </p:cNvSpPr>
            <p:nvPr/>
          </p:nvSpPr>
          <p:spPr bwMode="auto">
            <a:xfrm>
              <a:off x="7622065" y="3381475"/>
              <a:ext cx="721659"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2.4</a:t>
              </a:r>
            </a:p>
          </p:txBody>
        </p:sp>
        <p:sp>
          <p:nvSpPr>
            <p:cNvPr id="2205" name="TextBox 288"/>
            <p:cNvSpPr txBox="1">
              <a:spLocks noChangeArrowheads="1"/>
            </p:cNvSpPr>
            <p:nvPr/>
          </p:nvSpPr>
          <p:spPr bwMode="auto">
            <a:xfrm>
              <a:off x="8422341" y="3570912"/>
              <a:ext cx="721659"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2.3</a:t>
              </a:r>
            </a:p>
          </p:txBody>
        </p:sp>
        <p:grpSp>
          <p:nvGrpSpPr>
            <p:cNvPr id="2206" name="Group 289"/>
            <p:cNvGrpSpPr>
              <a:grpSpLocks/>
            </p:cNvGrpSpPr>
            <p:nvPr/>
          </p:nvGrpSpPr>
          <p:grpSpPr bwMode="auto">
            <a:xfrm>
              <a:off x="2682240" y="1066800"/>
              <a:ext cx="2764865" cy="2096727"/>
              <a:chOff x="7048123" y="4913673"/>
              <a:chExt cx="2764865" cy="2096727"/>
            </a:xfrm>
          </p:grpSpPr>
          <p:cxnSp>
            <p:nvCxnSpPr>
              <p:cNvPr id="2208" name="Straight Connector 292"/>
              <p:cNvCxnSpPr>
                <a:cxnSpLocks noChangeShapeType="1"/>
              </p:cNvCxnSpPr>
              <p:nvPr/>
            </p:nvCxnSpPr>
            <p:spPr bwMode="auto">
              <a:xfrm>
                <a:off x="9812988" y="4913673"/>
                <a:ext cx="0" cy="2096727"/>
              </a:xfrm>
              <a:prstGeom prst="line">
                <a:avLst/>
              </a:prstGeom>
              <a:noFill/>
              <a:ln w="104775" algn="ctr">
                <a:solidFill>
                  <a:srgbClr val="0000FF"/>
                </a:solidFill>
                <a:prstDash val="sysDash"/>
                <a:round/>
                <a:headEnd/>
                <a:tailEnd/>
              </a:ln>
              <a:extLst>
                <a:ext uri="{909E8E84-426E-40DD-AFC4-6F175D3DCCD1}">
                  <a14:hiddenFill xmlns:a14="http://schemas.microsoft.com/office/drawing/2010/main">
                    <a:noFill/>
                  </a14:hiddenFill>
                </a:ext>
              </a:extLst>
            </p:spPr>
          </p:cxnSp>
          <p:cxnSp>
            <p:nvCxnSpPr>
              <p:cNvPr id="2209" name="Straight Connector 293"/>
              <p:cNvCxnSpPr>
                <a:cxnSpLocks noChangeShapeType="1"/>
              </p:cNvCxnSpPr>
              <p:nvPr/>
            </p:nvCxnSpPr>
            <p:spPr bwMode="auto">
              <a:xfrm>
                <a:off x="7048123" y="5044194"/>
                <a:ext cx="2651760" cy="21879"/>
              </a:xfrm>
              <a:prstGeom prst="line">
                <a:avLst/>
              </a:prstGeom>
              <a:noFill/>
              <a:ln w="104775" algn="ctr">
                <a:solidFill>
                  <a:srgbClr val="0000FF"/>
                </a:solidFill>
                <a:prstDash val="sysDash"/>
                <a:round/>
                <a:headEnd type="arrow" w="med" len="med"/>
                <a:tailEnd/>
              </a:ln>
              <a:extLst>
                <a:ext uri="{909E8E84-426E-40DD-AFC4-6F175D3DCCD1}">
                  <a14:hiddenFill xmlns:a14="http://schemas.microsoft.com/office/drawing/2010/main">
                    <a:noFill/>
                  </a14:hiddenFill>
                </a:ext>
              </a:extLst>
            </p:spPr>
          </p:cxnSp>
        </p:grpSp>
        <p:sp>
          <p:nvSpPr>
            <p:cNvPr id="2207" name="TextBox 290"/>
            <p:cNvSpPr txBox="1">
              <a:spLocks noChangeArrowheads="1"/>
            </p:cNvSpPr>
            <p:nvPr/>
          </p:nvSpPr>
          <p:spPr bwMode="auto">
            <a:xfrm>
              <a:off x="2514600" y="2114490"/>
              <a:ext cx="990600" cy="40011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35 fb</a:t>
              </a:r>
              <a:r>
                <a:rPr lang="en-US" altLang="en-US" sz="2000" b="1" baseline="30000">
                  <a:latin typeface="Arial" pitchFamily="34" charset="0"/>
                  <a:cs typeface="Arial" pitchFamily="34" charset="0"/>
                </a:rPr>
                <a:t>-1</a:t>
              </a:r>
              <a:endParaRPr lang="en-US" altLang="en-US" sz="2000" b="1">
                <a:latin typeface="Arial" pitchFamily="34" charset="0"/>
                <a:cs typeface="Arial" pitchFamily="34" charset="0"/>
              </a:endParaRPr>
            </a:p>
          </p:txBody>
        </p:sp>
      </p:grpSp>
      <p:sp>
        <p:nvSpPr>
          <p:cNvPr id="295" name="Rectangle 294"/>
          <p:cNvSpPr/>
          <p:nvPr/>
        </p:nvSpPr>
        <p:spPr>
          <a:xfrm>
            <a:off x="22098000" y="23698200"/>
            <a:ext cx="10058400" cy="4786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p>
        </p:txBody>
      </p:sp>
      <p:grpSp>
        <p:nvGrpSpPr>
          <p:cNvPr id="2174" name="Group 295"/>
          <p:cNvGrpSpPr>
            <a:grpSpLocks/>
          </p:cNvGrpSpPr>
          <p:nvPr/>
        </p:nvGrpSpPr>
        <p:grpSpPr bwMode="auto">
          <a:xfrm>
            <a:off x="22250400" y="23836313"/>
            <a:ext cx="9753600" cy="4708525"/>
            <a:chOff x="76200" y="914400"/>
            <a:chExt cx="8900160" cy="5024910"/>
          </a:xfrm>
        </p:grpSpPr>
        <p:graphicFrame>
          <p:nvGraphicFramePr>
            <p:cNvPr id="297" name="Chart 296"/>
            <p:cNvGraphicFramePr>
              <a:graphicFrameLocks/>
            </p:cNvGraphicFramePr>
            <p:nvPr/>
          </p:nvGraphicFramePr>
          <p:xfrm>
            <a:off x="76200" y="914400"/>
            <a:ext cx="8900160" cy="5024910"/>
          </p:xfrm>
          <a:graphic>
            <a:graphicData uri="http://schemas.openxmlformats.org/drawingml/2006/chart">
              <c:chart xmlns:c="http://schemas.openxmlformats.org/drawingml/2006/chart" xmlns:r="http://schemas.openxmlformats.org/officeDocument/2006/relationships" r:id="rId23"/>
            </a:graphicData>
          </a:graphic>
        </p:graphicFrame>
        <p:sp>
          <p:nvSpPr>
            <p:cNvPr id="2194" name="TextBox 297"/>
            <p:cNvSpPr txBox="1">
              <a:spLocks noChangeArrowheads="1"/>
            </p:cNvSpPr>
            <p:nvPr/>
          </p:nvSpPr>
          <p:spPr bwMode="auto">
            <a:xfrm>
              <a:off x="1429935" y="2355777"/>
              <a:ext cx="548640"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a:latin typeface="Arial" pitchFamily="34" charset="0"/>
                  <a:cs typeface="Arial" pitchFamily="34" charset="0"/>
                </a:rPr>
                <a:t>2.8</a:t>
              </a:r>
            </a:p>
          </p:txBody>
        </p:sp>
      </p:grpSp>
      <p:grpSp>
        <p:nvGrpSpPr>
          <p:cNvPr id="2175" name="Group 213"/>
          <p:cNvGrpSpPr>
            <a:grpSpLocks/>
          </p:cNvGrpSpPr>
          <p:nvPr/>
        </p:nvGrpSpPr>
        <p:grpSpPr bwMode="auto">
          <a:xfrm>
            <a:off x="22479000" y="29856113"/>
            <a:ext cx="9525000" cy="4433887"/>
            <a:chOff x="499037" y="817183"/>
            <a:chExt cx="8164039" cy="6088628"/>
          </a:xfrm>
        </p:grpSpPr>
        <p:sp>
          <p:nvSpPr>
            <p:cNvPr id="2178" name="Rectangle 214"/>
            <p:cNvSpPr>
              <a:spLocks noChangeArrowheads="1"/>
            </p:cNvSpPr>
            <p:nvPr/>
          </p:nvSpPr>
          <p:spPr bwMode="auto">
            <a:xfrm>
              <a:off x="3113633" y="5257801"/>
              <a:ext cx="2684464" cy="799854"/>
            </a:xfrm>
            <a:prstGeom prst="rect">
              <a:avLst/>
            </a:prstGeom>
            <a:solidFill>
              <a:srgbClr val="00B050"/>
            </a:solidFill>
            <a:ln w="9525" algn="ctr">
              <a:solidFill>
                <a:schemeClr val="tx1"/>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a:spcBef>
                  <a:spcPct val="0"/>
                </a:spcBef>
                <a:buFontTx/>
                <a:buNone/>
              </a:pPr>
              <a:r>
                <a:rPr lang="en-US" altLang="en-US" sz="2800" b="1">
                  <a:latin typeface="Arial" pitchFamily="34" charset="0"/>
                  <a:cs typeface="Arial" pitchFamily="34" charset="0"/>
                </a:rPr>
                <a:t>Injection Energy</a:t>
              </a:r>
            </a:p>
          </p:txBody>
        </p:sp>
        <p:sp>
          <p:nvSpPr>
            <p:cNvPr id="2179" name="Rectangle 215"/>
            <p:cNvSpPr>
              <a:spLocks noChangeArrowheads="1"/>
            </p:cNvSpPr>
            <p:nvPr/>
          </p:nvSpPr>
          <p:spPr bwMode="auto">
            <a:xfrm>
              <a:off x="2984767" y="817183"/>
              <a:ext cx="2813330" cy="799854"/>
            </a:xfrm>
            <a:prstGeom prst="rect">
              <a:avLst/>
            </a:prstGeom>
            <a:solidFill>
              <a:srgbClr val="00B050"/>
            </a:solidFill>
            <a:ln w="9525" algn="ctr">
              <a:solidFill>
                <a:schemeClr val="tx1"/>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a:spcBef>
                  <a:spcPct val="0"/>
                </a:spcBef>
                <a:buFontTx/>
                <a:buNone/>
              </a:pPr>
              <a:r>
                <a:rPr lang="en-US" altLang="en-US" sz="2800" b="1">
                  <a:latin typeface="Arial" pitchFamily="34" charset="0"/>
                  <a:cs typeface="Arial" pitchFamily="34" charset="0"/>
                </a:rPr>
                <a:t>Collision Energy</a:t>
              </a:r>
            </a:p>
          </p:txBody>
        </p:sp>
        <p:sp>
          <p:nvSpPr>
            <p:cNvPr id="302" name="Arc 301"/>
            <p:cNvSpPr/>
            <p:nvPr/>
          </p:nvSpPr>
          <p:spPr bwMode="auto">
            <a:xfrm>
              <a:off x="4487170" y="1205216"/>
              <a:ext cx="2675083" cy="2286778"/>
            </a:xfrm>
            <a:prstGeom prst="arc">
              <a:avLst/>
            </a:prstGeom>
            <a:noFill/>
            <a:ln w="76200" cap="flat" cmpd="sng" algn="ctr">
              <a:solidFill>
                <a:schemeClr val="tx1"/>
              </a:solidFill>
              <a:prstDash val="sysDash"/>
              <a:round/>
              <a:headEnd type="none" w="med" len="med"/>
              <a:tailEnd type="arrow" w="med" len="med"/>
            </a:ln>
            <a:effectLst/>
          </p:spPr>
          <p:txBody>
            <a:bodyPr/>
            <a:lstStyle/>
            <a:p>
              <a:pPr eaLnBrk="0" hangingPunct="0">
                <a:defRPr/>
              </a:pPr>
              <a:endParaRPr lang="en-US">
                <a:latin typeface="Arial" panose="020B0604020202020204" pitchFamily="34" charset="0"/>
                <a:cs typeface="Arial" panose="020B0604020202020204" pitchFamily="34" charset="0"/>
              </a:endParaRPr>
            </a:p>
          </p:txBody>
        </p:sp>
        <p:sp>
          <p:nvSpPr>
            <p:cNvPr id="2181" name="Rectangle 217"/>
            <p:cNvSpPr>
              <a:spLocks noChangeArrowheads="1"/>
            </p:cNvSpPr>
            <p:nvPr/>
          </p:nvSpPr>
          <p:spPr bwMode="auto">
            <a:xfrm>
              <a:off x="5996812" y="2181770"/>
              <a:ext cx="2408655" cy="799854"/>
            </a:xfrm>
            <a:prstGeom prst="rect">
              <a:avLst/>
            </a:prstGeom>
            <a:solidFill>
              <a:srgbClr val="00B050"/>
            </a:solidFill>
            <a:ln w="9525" algn="ctr">
              <a:solidFill>
                <a:schemeClr val="tx1"/>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a:spcBef>
                  <a:spcPct val="0"/>
                </a:spcBef>
                <a:buFontTx/>
                <a:buNone/>
              </a:pPr>
              <a:r>
                <a:rPr lang="en-US" altLang="en-US" sz="2800" b="1" dirty="0">
                  <a:latin typeface="Arial" pitchFamily="34" charset="0"/>
                  <a:cs typeface="Arial" pitchFamily="34" charset="0"/>
                </a:rPr>
                <a:t>Bunch Merge</a:t>
              </a:r>
            </a:p>
          </p:txBody>
        </p:sp>
        <p:sp>
          <p:nvSpPr>
            <p:cNvPr id="2182" name="Rectangle 218"/>
            <p:cNvSpPr>
              <a:spLocks noChangeArrowheads="1"/>
            </p:cNvSpPr>
            <p:nvPr/>
          </p:nvSpPr>
          <p:spPr bwMode="auto">
            <a:xfrm>
              <a:off x="5665621" y="3717578"/>
              <a:ext cx="2997455" cy="799854"/>
            </a:xfrm>
            <a:prstGeom prst="rect">
              <a:avLst/>
            </a:prstGeom>
            <a:solidFill>
              <a:srgbClr val="00B050"/>
            </a:solidFill>
            <a:ln w="9525" algn="ctr">
              <a:solidFill>
                <a:schemeClr val="tx1"/>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a:spcBef>
                  <a:spcPct val="0"/>
                </a:spcBef>
                <a:buFontTx/>
                <a:buNone/>
              </a:pPr>
              <a:r>
                <a:rPr lang="en-US" altLang="en-US" sz="2800" b="1">
                  <a:latin typeface="Arial" pitchFamily="34" charset="0"/>
                  <a:cs typeface="Arial" pitchFamily="34" charset="0"/>
                </a:rPr>
                <a:t>Energy ramp down</a:t>
              </a:r>
            </a:p>
          </p:txBody>
        </p:sp>
        <p:sp>
          <p:nvSpPr>
            <p:cNvPr id="305" name="Arc 304"/>
            <p:cNvSpPr/>
            <p:nvPr/>
          </p:nvSpPr>
          <p:spPr bwMode="auto">
            <a:xfrm rot="5400000">
              <a:off x="4641183" y="2967767"/>
              <a:ext cx="2286778" cy="2755364"/>
            </a:xfrm>
            <a:prstGeom prst="arc">
              <a:avLst/>
            </a:prstGeom>
            <a:noFill/>
            <a:ln w="76200" cap="flat" cmpd="sng" algn="ctr">
              <a:solidFill>
                <a:schemeClr val="tx1"/>
              </a:solidFill>
              <a:prstDash val="sysDash"/>
              <a:round/>
              <a:headEnd type="none" w="med" len="med"/>
              <a:tailEnd type="arrow" w="med" len="med"/>
            </a:ln>
            <a:effectLst/>
          </p:spPr>
          <p:txBody>
            <a:bodyPr/>
            <a:lstStyle/>
            <a:p>
              <a:pPr eaLnBrk="0" hangingPunct="0">
                <a:defRPr/>
              </a:pPr>
              <a:endParaRPr lang="en-US">
                <a:latin typeface="Arial" panose="020B0604020202020204" pitchFamily="34" charset="0"/>
                <a:cs typeface="Arial" panose="020B0604020202020204" pitchFamily="34" charset="0"/>
              </a:endParaRPr>
            </a:p>
          </p:txBody>
        </p:sp>
        <p:cxnSp>
          <p:nvCxnSpPr>
            <p:cNvPr id="2184" name="Straight Arrow Connector 220"/>
            <p:cNvCxnSpPr>
              <a:cxnSpLocks noChangeShapeType="1"/>
            </p:cNvCxnSpPr>
            <p:nvPr/>
          </p:nvCxnSpPr>
          <p:spPr bwMode="auto">
            <a:xfrm>
              <a:off x="7162800" y="2871973"/>
              <a:ext cx="0" cy="938028"/>
            </a:xfrm>
            <a:prstGeom prst="straightConnector1">
              <a:avLst/>
            </a:prstGeom>
            <a:noFill/>
            <a:ln w="76200" algn="ctr">
              <a:solidFill>
                <a:schemeClr val="tx1"/>
              </a:solidFill>
              <a:prstDash val="sysDash"/>
              <a:round/>
              <a:headEnd/>
              <a:tailEnd type="triangle" w="med" len="med"/>
            </a:ln>
            <a:extLst>
              <a:ext uri="{909E8E84-426E-40DD-AFC4-6F175D3DCCD1}">
                <a14:hiddenFill xmlns:a14="http://schemas.microsoft.com/office/drawing/2010/main">
                  <a:noFill/>
                </a14:hiddenFill>
              </a:ext>
            </a:extLst>
          </p:spPr>
        </p:cxnSp>
        <p:sp>
          <p:nvSpPr>
            <p:cNvPr id="307" name="Arc 306"/>
            <p:cNvSpPr/>
            <p:nvPr/>
          </p:nvSpPr>
          <p:spPr bwMode="auto">
            <a:xfrm rot="16200000">
              <a:off x="1828401" y="1207511"/>
              <a:ext cx="2284598" cy="2436965"/>
            </a:xfrm>
            <a:prstGeom prst="arc">
              <a:avLst/>
            </a:prstGeom>
            <a:noFill/>
            <a:ln w="76200" cap="flat" cmpd="sng" algn="ctr">
              <a:solidFill>
                <a:schemeClr val="tx1"/>
              </a:solidFill>
              <a:prstDash val="sysDash"/>
              <a:round/>
              <a:headEnd type="none" w="med" len="med"/>
              <a:tailEnd type="arrow" w="med" len="med"/>
            </a:ln>
            <a:effectLst/>
          </p:spPr>
          <p:txBody>
            <a:bodyPr/>
            <a:lstStyle/>
            <a:p>
              <a:pPr eaLnBrk="0" hangingPunct="0">
                <a:defRPr/>
              </a:pPr>
              <a:endParaRPr lang="en-US">
                <a:latin typeface="Arial" panose="020B0604020202020204" pitchFamily="34" charset="0"/>
                <a:cs typeface="Arial" panose="020B0604020202020204" pitchFamily="34" charset="0"/>
              </a:endParaRPr>
            </a:p>
          </p:txBody>
        </p:sp>
        <p:sp>
          <p:nvSpPr>
            <p:cNvPr id="2186" name="Rectangle 222"/>
            <p:cNvSpPr>
              <a:spLocks noChangeArrowheads="1"/>
            </p:cNvSpPr>
            <p:nvPr/>
          </p:nvSpPr>
          <p:spPr bwMode="auto">
            <a:xfrm>
              <a:off x="789158" y="2286002"/>
              <a:ext cx="1961979" cy="799854"/>
            </a:xfrm>
            <a:prstGeom prst="rect">
              <a:avLst/>
            </a:prstGeom>
            <a:solidFill>
              <a:srgbClr val="00B050"/>
            </a:solidFill>
            <a:ln w="9525" algn="ctr">
              <a:solidFill>
                <a:schemeClr val="tx1"/>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a:spcBef>
                  <a:spcPct val="0"/>
                </a:spcBef>
                <a:buFontTx/>
                <a:buNone/>
              </a:pPr>
              <a:r>
                <a:rPr lang="en-US" altLang="en-US" sz="2800" b="1">
                  <a:latin typeface="Arial" pitchFamily="34" charset="0"/>
                  <a:cs typeface="Arial" pitchFamily="34" charset="0"/>
                </a:rPr>
                <a:t>Bunch Split</a:t>
              </a:r>
            </a:p>
          </p:txBody>
        </p:sp>
        <p:sp>
          <p:nvSpPr>
            <p:cNvPr id="2187" name="Rectangle 223"/>
            <p:cNvSpPr>
              <a:spLocks noChangeArrowheads="1"/>
            </p:cNvSpPr>
            <p:nvPr/>
          </p:nvSpPr>
          <p:spPr bwMode="auto">
            <a:xfrm>
              <a:off x="499037" y="3838174"/>
              <a:ext cx="2575896" cy="799854"/>
            </a:xfrm>
            <a:prstGeom prst="rect">
              <a:avLst/>
            </a:prstGeom>
            <a:solidFill>
              <a:srgbClr val="00B050"/>
            </a:solidFill>
            <a:ln w="9525" algn="ctr">
              <a:solidFill>
                <a:schemeClr val="tx1"/>
              </a:solidFill>
              <a:round/>
              <a:headEnd/>
              <a:tailEnd/>
            </a:ln>
          </p:spPr>
          <p:txBody>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a:spcBef>
                  <a:spcPct val="0"/>
                </a:spcBef>
                <a:buFontTx/>
                <a:buNone/>
              </a:pPr>
              <a:r>
                <a:rPr lang="en-US" altLang="en-US" sz="2800" b="1">
                  <a:latin typeface="Arial" pitchFamily="34" charset="0"/>
                  <a:cs typeface="Arial" pitchFamily="34" charset="0"/>
                </a:rPr>
                <a:t>Energy ramp Up</a:t>
              </a:r>
            </a:p>
          </p:txBody>
        </p:sp>
        <p:sp>
          <p:nvSpPr>
            <p:cNvPr id="310" name="Arc 309"/>
            <p:cNvSpPr/>
            <p:nvPr/>
          </p:nvSpPr>
          <p:spPr bwMode="auto">
            <a:xfrm rot="16200000" flipH="1">
              <a:off x="1932083" y="3096312"/>
              <a:ext cx="2286778" cy="2646509"/>
            </a:xfrm>
            <a:prstGeom prst="arc">
              <a:avLst/>
            </a:prstGeom>
            <a:noFill/>
            <a:ln w="76200" cap="flat" cmpd="sng" algn="ctr">
              <a:solidFill>
                <a:schemeClr val="tx1"/>
              </a:solidFill>
              <a:prstDash val="sysDash"/>
              <a:round/>
              <a:headEnd type="arrow" w="med" len="med"/>
              <a:tailEnd type="none" w="med" len="med"/>
            </a:ln>
            <a:effectLst/>
          </p:spPr>
          <p:txBody>
            <a:bodyPr/>
            <a:lstStyle/>
            <a:p>
              <a:pPr eaLnBrk="0" hangingPunct="0">
                <a:defRPr/>
              </a:pPr>
              <a:endParaRPr lang="en-US">
                <a:latin typeface="Arial" panose="020B0604020202020204" pitchFamily="34" charset="0"/>
                <a:cs typeface="Arial" panose="020B0604020202020204" pitchFamily="34" charset="0"/>
              </a:endParaRPr>
            </a:p>
          </p:txBody>
        </p:sp>
        <p:cxnSp>
          <p:nvCxnSpPr>
            <p:cNvPr id="2189" name="Straight Arrow Connector 225"/>
            <p:cNvCxnSpPr>
              <a:cxnSpLocks noChangeShapeType="1"/>
            </p:cNvCxnSpPr>
            <p:nvPr/>
          </p:nvCxnSpPr>
          <p:spPr bwMode="auto">
            <a:xfrm flipH="1" flipV="1">
              <a:off x="1763461" y="3000523"/>
              <a:ext cx="8967" cy="818752"/>
            </a:xfrm>
            <a:prstGeom prst="straightConnector1">
              <a:avLst/>
            </a:prstGeom>
            <a:noFill/>
            <a:ln w="76200" algn="ctr">
              <a:solidFill>
                <a:schemeClr val="tx1"/>
              </a:solidFill>
              <a:prstDash val="sysDash"/>
              <a:round/>
              <a:headEnd/>
              <a:tailEnd type="triangle" w="med" len="med"/>
            </a:ln>
            <a:extLst>
              <a:ext uri="{909E8E84-426E-40DD-AFC4-6F175D3DCCD1}">
                <a14:hiddenFill xmlns:a14="http://schemas.microsoft.com/office/drawing/2010/main">
                  <a:noFill/>
                </a14:hiddenFill>
              </a:ext>
            </a:extLst>
          </p:spPr>
        </p:cxnSp>
        <p:sp>
          <p:nvSpPr>
            <p:cNvPr id="2190" name="TextBox 226"/>
            <p:cNvSpPr txBox="1">
              <a:spLocks noChangeArrowheads="1"/>
            </p:cNvSpPr>
            <p:nvPr/>
          </p:nvSpPr>
          <p:spPr bwMode="auto">
            <a:xfrm>
              <a:off x="3124198" y="4434422"/>
              <a:ext cx="2667002" cy="86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800" b="1">
                  <a:solidFill>
                    <a:srgbClr val="FF0000"/>
                  </a:solidFill>
                  <a:latin typeface="Arial" pitchFamily="34" charset="0"/>
                  <a:cs typeface="Arial" pitchFamily="34" charset="0"/>
                </a:rPr>
                <a:t>reconditioning</a:t>
              </a:r>
            </a:p>
          </p:txBody>
        </p:sp>
        <p:sp>
          <p:nvSpPr>
            <p:cNvPr id="2191" name="TextBox 227"/>
            <p:cNvSpPr txBox="1">
              <a:spLocks noChangeArrowheads="1"/>
            </p:cNvSpPr>
            <p:nvPr/>
          </p:nvSpPr>
          <p:spPr bwMode="auto">
            <a:xfrm>
              <a:off x="3064857" y="1635935"/>
              <a:ext cx="2667002" cy="86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800" b="1">
                  <a:solidFill>
                    <a:srgbClr val="FF0000"/>
                  </a:solidFill>
                  <a:latin typeface="Arial" pitchFamily="34" charset="0"/>
                  <a:cs typeface="Arial" pitchFamily="34" charset="0"/>
                </a:rPr>
                <a:t>Collision</a:t>
              </a:r>
            </a:p>
          </p:txBody>
        </p:sp>
        <p:sp>
          <p:nvSpPr>
            <p:cNvPr id="2192" name="TextBox 228"/>
            <p:cNvSpPr txBox="1">
              <a:spLocks noChangeArrowheads="1"/>
            </p:cNvSpPr>
            <p:nvPr/>
          </p:nvSpPr>
          <p:spPr bwMode="auto">
            <a:xfrm>
              <a:off x="3124201" y="6037594"/>
              <a:ext cx="2666999" cy="86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800" b="1">
                  <a:solidFill>
                    <a:srgbClr val="FF0000"/>
                  </a:solidFill>
                  <a:latin typeface="Arial" pitchFamily="34" charset="0"/>
                  <a:cs typeface="Arial" pitchFamily="34" charset="0"/>
                </a:rPr>
                <a:t>Injection</a:t>
              </a:r>
            </a:p>
          </p:txBody>
        </p:sp>
      </p:grpSp>
      <p:sp>
        <p:nvSpPr>
          <p:cNvPr id="2176" name="AutoShape 3862"/>
          <p:cNvSpPr>
            <a:spLocks noChangeArrowheads="1"/>
          </p:cNvSpPr>
          <p:nvPr/>
        </p:nvSpPr>
        <p:spPr bwMode="auto">
          <a:xfrm>
            <a:off x="11185525" y="36728401"/>
            <a:ext cx="10607675" cy="5181600"/>
          </a:xfrm>
          <a:prstGeom prst="roundRect">
            <a:avLst>
              <a:gd name="adj" fmla="val 2995"/>
            </a:avLst>
          </a:prstGeom>
          <a:solidFill>
            <a:srgbClr val="EAEAEA"/>
          </a:solidFill>
          <a:ln w="28575">
            <a:solidFill>
              <a:schemeClr val="bg2"/>
            </a:solidFill>
            <a:round/>
            <a:headEnd/>
            <a:tailEnd/>
          </a:ln>
        </p:spPr>
        <p:txBody>
          <a:bodyPr lIns="274320" tIns="0" rIns="274320" bIns="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defRPr/>
            </a:pPr>
            <a:r>
              <a:rPr lang="en-US" altLang="en-US" sz="5400" b="1" dirty="0" smtClean="0">
                <a:solidFill>
                  <a:srgbClr val="000000"/>
                </a:solidFill>
                <a:latin typeface="Arial" charset="0"/>
              </a:rPr>
              <a:t>Conclusions</a:t>
            </a:r>
          </a:p>
          <a:p>
            <a:pPr marL="404813" indent="-404813" eaLnBrk="1" hangingPunct="1">
              <a:spcBef>
                <a:spcPct val="0"/>
              </a:spcBef>
              <a:spcAft>
                <a:spcPts val="1200"/>
              </a:spcAft>
              <a:defRPr/>
            </a:pPr>
            <a:r>
              <a:rPr lang="en-US" altLang="en-US" sz="3600" dirty="0" smtClean="0">
                <a:latin typeface="Arial" charset="0"/>
              </a:rPr>
              <a:t>JLEIC integrated luminosity without strong bunched beam cooling during collision is still able to </a:t>
            </a:r>
            <a:r>
              <a:rPr lang="en-US" altLang="en-US" sz="3600" smtClean="0">
                <a:latin typeface="Arial" charset="0"/>
              </a:rPr>
              <a:t>meet the EIC </a:t>
            </a:r>
            <a:r>
              <a:rPr lang="en-US" altLang="en-US" sz="3600" dirty="0" smtClean="0">
                <a:latin typeface="Arial" charset="0"/>
              </a:rPr>
              <a:t>science requirement. </a:t>
            </a:r>
          </a:p>
          <a:p>
            <a:pPr marL="404813" indent="-404813" eaLnBrk="1" hangingPunct="1">
              <a:spcBef>
                <a:spcPct val="0"/>
              </a:spcBef>
              <a:spcAft>
                <a:spcPts val="1200"/>
              </a:spcAft>
              <a:defRPr/>
            </a:pPr>
            <a:r>
              <a:rPr lang="en-US" altLang="en-US" sz="3600" dirty="0" smtClean="0">
                <a:latin typeface="Arial" charset="0"/>
              </a:rPr>
              <a:t>The JLEIC luminosity performances can be further improved with an optimized parameter set, and frequent dump/refill of the ion collider ring, and utilizing beam reconditioning.</a:t>
            </a:r>
          </a:p>
        </p:txBody>
      </p:sp>
      <p:graphicFrame>
        <p:nvGraphicFramePr>
          <p:cNvPr id="2177" name="Object 3"/>
          <p:cNvGraphicFramePr>
            <a:graphicFrameLocks/>
          </p:cNvGraphicFramePr>
          <p:nvPr/>
        </p:nvGraphicFramePr>
        <p:xfrm>
          <a:off x="22247225" y="36499800"/>
          <a:ext cx="10034588" cy="7178675"/>
        </p:xfrm>
        <a:graphic>
          <a:graphicData uri="http://schemas.openxmlformats.org/presentationml/2006/ole">
            <mc:AlternateContent xmlns:mc="http://schemas.openxmlformats.org/markup-compatibility/2006">
              <mc:Choice xmlns:v="urn:schemas-microsoft-com:vml" Requires="v">
                <p:oleObj spid="_x0000_s2413" r:id="rId25" imgW="10321423" imgH="7687722" progId="Excel.Chart.8">
                  <p:embed/>
                </p:oleObj>
              </mc:Choice>
              <mc:Fallback>
                <p:oleObj r:id="rId25" imgW="10321423" imgH="7687722" progId="Excel.Chart.8">
                  <p:embed/>
                  <p:pic>
                    <p:nvPicPr>
                      <p:cNvPr id="0" name="Object 3"/>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2247225" y="36499800"/>
                        <a:ext cx="10034588" cy="717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8" name="Table 257"/>
          <p:cNvGraphicFramePr>
            <a:graphicFrameLocks noGrp="1"/>
          </p:cNvGraphicFramePr>
          <p:nvPr>
            <p:extLst>
              <p:ext uri="{D42A27DB-BD31-4B8C-83A1-F6EECF244321}">
                <p14:modId xmlns:p14="http://schemas.microsoft.com/office/powerpoint/2010/main" val="3624452332"/>
              </p:ext>
            </p:extLst>
          </p:nvPr>
        </p:nvGraphicFramePr>
        <p:xfrm>
          <a:off x="533400" y="16544544"/>
          <a:ext cx="10439400" cy="4181856"/>
        </p:xfrm>
        <a:graphic>
          <a:graphicData uri="http://schemas.openxmlformats.org/drawingml/2006/table">
            <a:tbl>
              <a:tblPr firstRow="1" bandRow="1">
                <a:tableStyleId>{21E4AEA4-8DFA-4A89-87EB-49C32662AFE0}</a:tableStyleId>
              </a:tblPr>
              <a:tblGrid>
                <a:gridCol w="1441806">
                  <a:extLst>
                    <a:ext uri="{9D8B030D-6E8A-4147-A177-3AD203B41FA5}">
                      <a16:colId xmlns:a16="http://schemas.microsoft.com/office/drawing/2014/main" xmlns="" val="20000"/>
                    </a:ext>
                  </a:extLst>
                </a:gridCol>
                <a:gridCol w="2368194">
                  <a:extLst>
                    <a:ext uri="{9D8B030D-6E8A-4147-A177-3AD203B41FA5}">
                      <a16:colId xmlns:a16="http://schemas.microsoft.com/office/drawing/2014/main" xmlns="" val="20002"/>
                    </a:ext>
                  </a:extLst>
                </a:gridCol>
                <a:gridCol w="1836628">
                  <a:extLst>
                    <a:ext uri="{9D8B030D-6E8A-4147-A177-3AD203B41FA5}">
                      <a16:colId xmlns:a16="http://schemas.microsoft.com/office/drawing/2014/main" xmlns="" val="20006"/>
                    </a:ext>
                  </a:extLst>
                </a:gridCol>
                <a:gridCol w="1607506">
                  <a:extLst>
                    <a:ext uri="{9D8B030D-6E8A-4147-A177-3AD203B41FA5}">
                      <a16:colId xmlns:a16="http://schemas.microsoft.com/office/drawing/2014/main" xmlns="" val="20003"/>
                    </a:ext>
                  </a:extLst>
                </a:gridCol>
                <a:gridCol w="1825401">
                  <a:extLst>
                    <a:ext uri="{9D8B030D-6E8A-4147-A177-3AD203B41FA5}">
                      <a16:colId xmlns:a16="http://schemas.microsoft.com/office/drawing/2014/main" xmlns="" val="20004"/>
                    </a:ext>
                  </a:extLst>
                </a:gridCol>
                <a:gridCol w="1359865">
                  <a:extLst>
                    <a:ext uri="{9D8B030D-6E8A-4147-A177-3AD203B41FA5}">
                      <a16:colId xmlns:a16="http://schemas.microsoft.com/office/drawing/2014/main" xmlns="" val="20005"/>
                    </a:ext>
                  </a:extLst>
                </a:gridCol>
              </a:tblGrid>
              <a:tr h="426040">
                <a:tc rowSpan="2">
                  <a:txBody>
                    <a:bodyPr/>
                    <a:lstStyle/>
                    <a:p>
                      <a:pPr algn="ctr"/>
                      <a:r>
                        <a:rPr lang="en-US" sz="2600" dirty="0" smtClean="0">
                          <a:latin typeface="Arial" panose="020B0604020202020204" pitchFamily="34" charset="0"/>
                          <a:cs typeface="Arial" panose="020B0604020202020204" pitchFamily="34" charset="0"/>
                        </a:rPr>
                        <a:t>Ring</a:t>
                      </a:r>
                      <a:endParaRPr lang="en-US" sz="2600" b="1" dirty="0">
                        <a:latin typeface="Arial" pitchFamily="34" charset="0"/>
                        <a:cs typeface="Arial" pitchFamily="34" charset="0"/>
                      </a:endParaRPr>
                    </a:p>
                  </a:txBody>
                  <a:tcPr marL="45720" marR="45720" marT="18288" marB="18288" anchor="ctr"/>
                </a:tc>
                <a:tc rowSpan="2">
                  <a:txBody>
                    <a:bodyPr/>
                    <a:lstStyle/>
                    <a:p>
                      <a:pPr algn="ctr"/>
                      <a:r>
                        <a:rPr lang="en-US" sz="2600" dirty="0" smtClean="0">
                          <a:latin typeface="Arial" panose="020B0604020202020204" pitchFamily="34" charset="0"/>
                          <a:cs typeface="Arial" panose="020B0604020202020204" pitchFamily="34" charset="0"/>
                        </a:rPr>
                        <a:t>Functions</a:t>
                      </a:r>
                      <a:endParaRPr lang="en-US" sz="2600" b="1" dirty="0">
                        <a:latin typeface="Arial" pitchFamily="34" charset="0"/>
                        <a:cs typeface="Arial" pitchFamily="34" charset="0"/>
                      </a:endParaRPr>
                    </a:p>
                  </a:txBody>
                  <a:tcPr marL="45720" marR="45720" marT="18288" marB="18288" anchor="ctr"/>
                </a:tc>
                <a:tc gridSpan="3">
                  <a:txBody>
                    <a:bodyPr/>
                    <a:lstStyle/>
                    <a:p>
                      <a:pPr algn="ctr"/>
                      <a:r>
                        <a:rPr lang="en-US" sz="2600" baseline="0" dirty="0" smtClean="0">
                          <a:latin typeface="Arial" panose="020B0604020202020204" pitchFamily="34" charset="0"/>
                          <a:cs typeface="Arial" panose="020B0604020202020204" pitchFamily="34" charset="0"/>
                        </a:rPr>
                        <a:t>Kinetic energy (GeV / MeV)</a:t>
                      </a:r>
                      <a:endParaRPr lang="en-US" sz="2600" b="1" baseline="0" dirty="0" smtClean="0">
                        <a:latin typeface="Arial" pitchFamily="34" charset="0"/>
                        <a:cs typeface="Arial" pitchFamily="34" charset="0"/>
                      </a:endParaRPr>
                    </a:p>
                  </a:txBody>
                  <a:tcPr marL="45720" marR="45720" marT="18288" marB="18288" anchor="ctr"/>
                </a:tc>
                <a:tc hMerge="1">
                  <a:txBody>
                    <a:bodyPr/>
                    <a:lstStyle/>
                    <a:p>
                      <a:pPr algn="ctr"/>
                      <a:endParaRPr lang="en-US" sz="1400" baseline="0" dirty="0" smtClean="0">
                        <a:latin typeface="Arial" panose="020B0604020202020204" pitchFamily="34" charset="0"/>
                        <a:cs typeface="Arial" panose="020B0604020202020204" pitchFamily="34" charset="0"/>
                      </a:endParaRPr>
                    </a:p>
                  </a:txBody>
                  <a:tcPr marL="45720" marR="45720" marT="18288" marB="18288" anchor="ctr"/>
                </a:tc>
                <a:tc hMerge="1">
                  <a:txBody>
                    <a:bodyPr/>
                    <a:lstStyle/>
                    <a:p>
                      <a:pPr algn="ctr"/>
                      <a:endParaRPr lang="en-US" sz="1400" b="1" dirty="0">
                        <a:latin typeface="Arial" pitchFamily="34" charset="0"/>
                        <a:cs typeface="Arial" pitchFamily="34" charset="0"/>
                      </a:endParaRPr>
                    </a:p>
                  </a:txBody>
                  <a:tcPr marL="45720" marR="45720" marT="18288" marB="18288" anchor="ctr"/>
                </a:tc>
                <a:tc rowSpan="2">
                  <a:txBody>
                    <a:bodyPr/>
                    <a:lstStyle/>
                    <a:p>
                      <a:pPr algn="ctr"/>
                      <a:r>
                        <a:rPr lang="en-US" sz="2600" baseline="0" dirty="0" smtClean="0">
                          <a:latin typeface="Arial" panose="020B0604020202020204" pitchFamily="34" charset="0"/>
                          <a:cs typeface="Arial" panose="020B0604020202020204" pitchFamily="34" charset="0"/>
                        </a:rPr>
                        <a:t>Cooler type</a:t>
                      </a:r>
                      <a:endParaRPr lang="en-US" sz="2600" b="1" dirty="0">
                        <a:latin typeface="Arial" pitchFamily="34" charset="0"/>
                        <a:cs typeface="Arial" pitchFamily="34" charset="0"/>
                      </a:endParaRPr>
                    </a:p>
                  </a:txBody>
                  <a:tcPr marL="45720" marR="45720" marT="18288" marB="18288" anchor="ctr"/>
                </a:tc>
                <a:extLst>
                  <a:ext uri="{0D108BD9-81ED-4DB2-BD59-A6C34878D82A}">
                    <a16:rowId xmlns:a16="http://schemas.microsoft.com/office/drawing/2014/main" xmlns="" val="10000"/>
                  </a:ext>
                </a:extLst>
              </a:tr>
              <a:tr h="426040">
                <a:tc vMerge="1">
                  <a:txBody>
                    <a:bodyPr/>
                    <a:lstStyle/>
                    <a:p>
                      <a:endParaRPr lang="en-US"/>
                    </a:p>
                  </a:txBody>
                  <a:tcPr/>
                </a:tc>
                <a:tc vMerge="1">
                  <a:txBody>
                    <a:bodyPr/>
                    <a:lstStyle/>
                    <a:p>
                      <a:endParaRPr lang="en-US"/>
                    </a:p>
                  </a:txBody>
                  <a:tcPr/>
                </a:tc>
                <a:tc>
                  <a:txBody>
                    <a:bodyPr/>
                    <a:lstStyle/>
                    <a:p>
                      <a:pPr algn="ctr"/>
                      <a:r>
                        <a:rPr lang="en-US" sz="2600" baseline="0" dirty="0" smtClean="0">
                          <a:latin typeface="Arial" panose="020B0604020202020204" pitchFamily="34" charset="0"/>
                          <a:cs typeface="Arial" panose="020B0604020202020204" pitchFamily="34" charset="0"/>
                        </a:rPr>
                        <a:t>Proton</a:t>
                      </a:r>
                      <a:endParaRPr lang="en-US" sz="2600" b="1" baseline="0" dirty="0" smtClean="0">
                        <a:latin typeface="Arial" pitchFamily="34" charset="0"/>
                        <a:cs typeface="Arial" pitchFamily="34" charset="0"/>
                      </a:endParaRPr>
                    </a:p>
                  </a:txBody>
                  <a:tcPr marL="45720" marR="45720" marT="18288" marB="18288" anchor="ctr"/>
                </a:tc>
                <a:tc>
                  <a:txBody>
                    <a:bodyPr/>
                    <a:lstStyle/>
                    <a:p>
                      <a:pPr algn="ctr"/>
                      <a:r>
                        <a:rPr lang="en-US" sz="2600" baseline="0" dirty="0" smtClean="0">
                          <a:latin typeface="Arial" panose="020B0604020202020204" pitchFamily="34" charset="0"/>
                          <a:cs typeface="Arial" panose="020B0604020202020204" pitchFamily="34" charset="0"/>
                        </a:rPr>
                        <a:t>Lead ion</a:t>
                      </a:r>
                      <a:endParaRPr lang="en-US" sz="2600" b="1" baseline="0" dirty="0" smtClean="0">
                        <a:latin typeface="Arial" pitchFamily="34" charset="0"/>
                        <a:cs typeface="Arial" pitchFamily="34" charset="0"/>
                      </a:endParaRPr>
                    </a:p>
                  </a:txBody>
                  <a:tcPr marL="45720" marR="45720" marT="18288" marB="18288" anchor="ctr"/>
                </a:tc>
                <a:tc>
                  <a:txBody>
                    <a:bodyPr/>
                    <a:lstStyle/>
                    <a:p>
                      <a:pPr algn="ctr"/>
                      <a:r>
                        <a:rPr lang="en-US" sz="2600" dirty="0" smtClean="0">
                          <a:latin typeface="Arial" panose="020B0604020202020204" pitchFamily="34" charset="0"/>
                          <a:cs typeface="Arial" panose="020B0604020202020204" pitchFamily="34" charset="0"/>
                        </a:rPr>
                        <a:t>Electron</a:t>
                      </a:r>
                      <a:endParaRPr lang="en-US" sz="2600" b="1" dirty="0">
                        <a:latin typeface="Arial" pitchFamily="34" charset="0"/>
                        <a:cs typeface="Arial" pitchFamily="34" charset="0"/>
                      </a:endParaRPr>
                    </a:p>
                  </a:txBody>
                  <a:tcPr marL="45720" marR="45720" marT="18288" marB="18288" anchor="ctr"/>
                </a:tc>
                <a:tc vMerge="1">
                  <a:txBody>
                    <a:bodyPr/>
                    <a:lstStyle/>
                    <a:p>
                      <a:endParaRPr lang="en-US"/>
                    </a:p>
                  </a:txBody>
                  <a:tcPr/>
                </a:tc>
                <a:extLst>
                  <a:ext uri="{0D108BD9-81ED-4DB2-BD59-A6C34878D82A}">
                    <a16:rowId xmlns:a16="http://schemas.microsoft.com/office/drawing/2014/main" xmlns="" val="10005"/>
                  </a:ext>
                </a:extLst>
              </a:tr>
              <a:tr h="789733">
                <a:tc>
                  <a:txBody>
                    <a:bodyPr/>
                    <a:lstStyle/>
                    <a:p>
                      <a:pPr algn="ctr"/>
                      <a:r>
                        <a:rPr lang="en-US" sz="2600" dirty="0" smtClean="0">
                          <a:latin typeface="Arial" panose="020B0604020202020204" pitchFamily="34" charset="0"/>
                          <a:cs typeface="Arial" panose="020B0604020202020204" pitchFamily="34" charset="0"/>
                        </a:rPr>
                        <a:t>booster ring</a:t>
                      </a:r>
                      <a:endParaRPr lang="en-US" sz="2600" b="0" dirty="0">
                        <a:latin typeface="Arial" pitchFamily="34" charset="0"/>
                        <a:cs typeface="Arial" pitchFamily="34" charset="0"/>
                      </a:endParaRPr>
                    </a:p>
                  </a:txBody>
                  <a:tcPr marL="45720" marR="45720" marT="18288" marB="18288" anchor="ctr"/>
                </a:tc>
                <a:tc>
                  <a:txBody>
                    <a:bodyPr/>
                    <a:lstStyle/>
                    <a:p>
                      <a:pPr algn="l"/>
                      <a:r>
                        <a:rPr lang="en-US" sz="2600" dirty="0" smtClean="0">
                          <a:latin typeface="Arial" panose="020B0604020202020204" pitchFamily="34" charset="0"/>
                          <a:cs typeface="Arial" panose="020B0604020202020204" pitchFamily="34" charset="0"/>
                        </a:rPr>
                        <a:t>Accumulation of positive ions</a:t>
                      </a:r>
                      <a:endParaRPr lang="en-US" sz="2600" b="0" dirty="0">
                        <a:latin typeface="Arial" pitchFamily="34" charset="0"/>
                        <a:cs typeface="Arial" pitchFamily="34" charset="0"/>
                      </a:endParaRPr>
                    </a:p>
                  </a:txBody>
                  <a:tcPr marL="45720" marR="45720" marT="18288" marB="18288"/>
                </a:tc>
                <a:tc>
                  <a:txBody>
                    <a:bodyPr/>
                    <a:lstStyle/>
                    <a:p>
                      <a:pPr algn="ctr"/>
                      <a:endParaRPr lang="en-US" sz="2600" b="0" dirty="0">
                        <a:latin typeface="Arial" pitchFamily="34" charset="0"/>
                        <a:cs typeface="Arial" pitchFamily="34" charset="0"/>
                      </a:endParaRPr>
                    </a:p>
                  </a:txBody>
                  <a:tcPr marL="45720" marR="45720" marT="18288" marB="18288" anchor="ctr"/>
                </a:tc>
                <a:tc>
                  <a:txBody>
                    <a:bodyPr/>
                    <a:lstStyle/>
                    <a:p>
                      <a:pPr algn="ctr"/>
                      <a:r>
                        <a:rPr lang="en-US" sz="2600" dirty="0" smtClean="0">
                          <a:latin typeface="Arial" panose="020B0604020202020204" pitchFamily="34" charset="0"/>
                          <a:cs typeface="Arial" panose="020B0604020202020204" pitchFamily="34" charset="0"/>
                        </a:rPr>
                        <a:t>0.1</a:t>
                      </a:r>
                      <a:r>
                        <a:rPr lang="en-US" sz="2600" baseline="0" dirty="0" smtClean="0">
                          <a:latin typeface="Arial" panose="020B0604020202020204" pitchFamily="34" charset="0"/>
                          <a:cs typeface="Arial" panose="020B0604020202020204" pitchFamily="34" charset="0"/>
                        </a:rPr>
                        <a:t> </a:t>
                      </a:r>
                    </a:p>
                    <a:p>
                      <a:pPr algn="ctr"/>
                      <a:r>
                        <a:rPr lang="en-US" sz="2600" baseline="0" dirty="0" smtClean="0">
                          <a:latin typeface="Arial" panose="020B0604020202020204" pitchFamily="34" charset="0"/>
                          <a:cs typeface="Arial" panose="020B0604020202020204" pitchFamily="34" charset="0"/>
                        </a:rPr>
                        <a:t>(injection)</a:t>
                      </a:r>
                      <a:endParaRPr lang="en-US" sz="2600" b="0" dirty="0">
                        <a:latin typeface="Arial" pitchFamily="34" charset="0"/>
                        <a:cs typeface="Arial" pitchFamily="34" charset="0"/>
                      </a:endParaRPr>
                    </a:p>
                  </a:txBody>
                  <a:tcPr marL="45720" marR="45720" marT="18288" marB="18288" anchor="ctr"/>
                </a:tc>
                <a:tc>
                  <a:txBody>
                    <a:bodyPr/>
                    <a:lstStyle/>
                    <a:p>
                      <a:pPr algn="ctr"/>
                      <a:r>
                        <a:rPr lang="en-US" sz="2600" dirty="0" smtClean="0">
                          <a:latin typeface="Arial" panose="020B0604020202020204" pitchFamily="34" charset="0"/>
                          <a:cs typeface="Arial" panose="020B0604020202020204" pitchFamily="34" charset="0"/>
                        </a:rPr>
                        <a:t>0.054</a:t>
                      </a:r>
                      <a:endParaRPr lang="en-US" sz="2600" b="1" dirty="0">
                        <a:solidFill>
                          <a:srgbClr val="FF0000"/>
                        </a:solidFill>
                        <a:latin typeface="Arial" pitchFamily="34" charset="0"/>
                        <a:cs typeface="Arial" pitchFamily="34" charset="0"/>
                      </a:endParaRPr>
                    </a:p>
                  </a:txBody>
                  <a:tcPr marL="45720" marR="45720" marT="18288" marB="18288" anchor="ctr"/>
                </a:tc>
                <a:tc>
                  <a:txBody>
                    <a:bodyPr/>
                    <a:lstStyle/>
                    <a:p>
                      <a:pPr algn="ctr"/>
                      <a:r>
                        <a:rPr lang="en-US" sz="2600" dirty="0" smtClean="0">
                          <a:latin typeface="Arial" panose="020B0604020202020204" pitchFamily="34" charset="0"/>
                          <a:cs typeface="Arial" panose="020B0604020202020204" pitchFamily="34" charset="0"/>
                        </a:rPr>
                        <a:t>DC</a:t>
                      </a:r>
                      <a:endParaRPr lang="en-US" sz="2600" b="0" dirty="0">
                        <a:latin typeface="Arial" pitchFamily="34" charset="0"/>
                        <a:cs typeface="Arial" pitchFamily="34" charset="0"/>
                      </a:endParaRPr>
                    </a:p>
                  </a:txBody>
                  <a:tcPr marL="45720" marR="45720" marT="18288" marB="18288" anchor="ctr"/>
                </a:tc>
                <a:extLst>
                  <a:ext uri="{0D108BD9-81ED-4DB2-BD59-A6C34878D82A}">
                    <a16:rowId xmlns:a16="http://schemas.microsoft.com/office/drawing/2014/main" xmlns="" val="10001"/>
                  </a:ext>
                </a:extLst>
              </a:tr>
              <a:tr h="789733">
                <a:tc rowSpan="3">
                  <a:txBody>
                    <a:bodyPr/>
                    <a:lstStyle/>
                    <a:p>
                      <a:pPr algn="ctr"/>
                      <a:r>
                        <a:rPr lang="en-US" sz="2600" dirty="0" smtClean="0">
                          <a:latin typeface="Arial" panose="020B0604020202020204" pitchFamily="34" charset="0"/>
                          <a:cs typeface="Arial" panose="020B0604020202020204" pitchFamily="34" charset="0"/>
                        </a:rPr>
                        <a:t>collider ring</a:t>
                      </a:r>
                      <a:endParaRPr lang="en-US" sz="2600" b="0" dirty="0">
                        <a:latin typeface="Arial" pitchFamily="34" charset="0"/>
                        <a:cs typeface="Arial" pitchFamily="34" charset="0"/>
                      </a:endParaRPr>
                    </a:p>
                  </a:txBody>
                  <a:tcPr marL="45720" marR="45720" marT="18288" marB="182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latin typeface="Arial" panose="020B0604020202020204" pitchFamily="34" charset="0"/>
                          <a:cs typeface="Arial" panose="020B0604020202020204" pitchFamily="34" charset="0"/>
                        </a:rPr>
                        <a:t>Maintain</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emitt</a:t>
                      </a:r>
                      <a:r>
                        <a:rPr lang="en-US" sz="2600" baseline="0" dirty="0" smtClean="0">
                          <a:latin typeface="Arial" panose="020B0604020202020204" pitchFamily="34" charset="0"/>
                          <a:cs typeface="Arial" panose="020B0604020202020204" pitchFamily="34" charset="0"/>
                        </a:rPr>
                        <a:t>. during stacking</a:t>
                      </a:r>
                      <a:endParaRPr lang="en-US" sz="2600" b="0" dirty="0" smtClean="0">
                        <a:latin typeface="Arial" pitchFamily="34" charset="0"/>
                        <a:cs typeface="Arial" pitchFamily="34" charset="0"/>
                      </a:endParaRPr>
                    </a:p>
                  </a:txBody>
                  <a:tcPr marL="45720" marR="45720" marT="18288" marB="18288" anchor="b"/>
                </a:tc>
                <a:tc>
                  <a:txBody>
                    <a:bodyPr/>
                    <a:lstStyle/>
                    <a:p>
                      <a:pPr algn="ctr"/>
                      <a:r>
                        <a:rPr lang="en-US" sz="2600" dirty="0" smtClean="0">
                          <a:latin typeface="Arial" panose="020B0604020202020204" pitchFamily="34" charset="0"/>
                          <a:cs typeface="Arial" panose="020B0604020202020204" pitchFamily="34" charset="0"/>
                        </a:rPr>
                        <a:t>7.9 </a:t>
                      </a:r>
                    </a:p>
                    <a:p>
                      <a:pPr algn="ctr"/>
                      <a:r>
                        <a:rPr lang="en-US" sz="2600" dirty="0" smtClean="0">
                          <a:latin typeface="Arial" panose="020B0604020202020204" pitchFamily="34" charset="0"/>
                          <a:cs typeface="Arial" panose="020B0604020202020204" pitchFamily="34" charset="0"/>
                        </a:rPr>
                        <a:t>(injection)</a:t>
                      </a:r>
                      <a:endParaRPr lang="en-US" sz="2600" b="0" dirty="0" smtClean="0">
                        <a:latin typeface="Arial" panose="020B0604020202020204" pitchFamily="34" charset="0"/>
                        <a:cs typeface="Arial" panose="020B0604020202020204" pitchFamily="34" charset="0"/>
                      </a:endParaRPr>
                    </a:p>
                  </a:txBody>
                  <a:tcPr marL="45720" marR="45720" marT="18288" marB="18288" anchor="b"/>
                </a:tc>
                <a:tc>
                  <a:txBody>
                    <a:bodyPr/>
                    <a:lstStyle/>
                    <a:p>
                      <a:pPr algn="ctr"/>
                      <a:r>
                        <a:rPr lang="en-US" sz="2600" dirty="0" smtClean="0">
                          <a:latin typeface="Arial" panose="020B0604020202020204" pitchFamily="34" charset="0"/>
                          <a:cs typeface="Arial" panose="020B0604020202020204" pitchFamily="34" charset="0"/>
                        </a:rPr>
                        <a:t>2 </a:t>
                      </a:r>
                    </a:p>
                    <a:p>
                      <a:pPr algn="ctr"/>
                      <a:r>
                        <a:rPr lang="en-US" sz="2600" dirty="0" smtClean="0">
                          <a:latin typeface="Arial" panose="020B0604020202020204" pitchFamily="34" charset="0"/>
                          <a:cs typeface="Arial" panose="020B0604020202020204" pitchFamily="34" charset="0"/>
                        </a:rPr>
                        <a:t>(injection)</a:t>
                      </a:r>
                      <a:endParaRPr lang="en-US" sz="2600" b="0" dirty="0" smtClean="0">
                        <a:latin typeface="Arial" panose="020B0604020202020204" pitchFamily="34" charset="0"/>
                        <a:cs typeface="Arial" panose="020B0604020202020204" pitchFamily="34" charset="0"/>
                      </a:endParaRPr>
                    </a:p>
                  </a:txBody>
                  <a:tcPr marL="45720" marR="45720" marT="18288" marB="18288" anchor="b"/>
                </a:tc>
                <a:tc>
                  <a:txBody>
                    <a:bodyPr/>
                    <a:lstStyle/>
                    <a:p>
                      <a:pPr algn="ctr"/>
                      <a:r>
                        <a:rPr lang="en-US" sz="2600" dirty="0" smtClean="0">
                          <a:latin typeface="Arial" panose="020B0604020202020204" pitchFamily="34" charset="0"/>
                          <a:cs typeface="Arial" panose="020B0604020202020204" pitchFamily="34" charset="0"/>
                        </a:rPr>
                        <a:t>4.3 (proton)</a:t>
                      </a:r>
                    </a:p>
                    <a:p>
                      <a:pPr algn="ctr"/>
                      <a:r>
                        <a:rPr lang="en-US" sz="2600" dirty="0" smtClean="0">
                          <a:latin typeface="Arial" panose="020B0604020202020204" pitchFamily="34" charset="0"/>
                          <a:cs typeface="Arial" panose="020B0604020202020204" pitchFamily="34" charset="0"/>
                        </a:rPr>
                        <a:t>1.1 (lead)</a:t>
                      </a:r>
                      <a:endParaRPr lang="en-US" sz="2600" b="1" dirty="0">
                        <a:solidFill>
                          <a:srgbClr val="FF0000"/>
                        </a:solidFill>
                        <a:latin typeface="Arial" pitchFamily="34" charset="0"/>
                        <a:cs typeface="Arial" pitchFamily="34" charset="0"/>
                      </a:endParaRPr>
                    </a:p>
                  </a:txBody>
                  <a:tcPr marL="45720" marR="45720" marT="18288" marB="18288" anchor="ctr"/>
                </a:tc>
                <a:tc>
                  <a:txBody>
                    <a:bodyPr/>
                    <a:lstStyle/>
                    <a:p>
                      <a:pPr algn="ctr"/>
                      <a:r>
                        <a:rPr lang="en-US" sz="2600" dirty="0" smtClean="0">
                          <a:latin typeface="Arial" panose="020B0604020202020204" pitchFamily="34" charset="0"/>
                          <a:cs typeface="Arial" panose="020B0604020202020204" pitchFamily="34" charset="0"/>
                        </a:rPr>
                        <a:t>DC</a:t>
                      </a:r>
                      <a:endParaRPr lang="en-US" sz="2600" b="0" dirty="0" smtClean="0">
                        <a:latin typeface="Arial" pitchFamily="34" charset="0"/>
                        <a:cs typeface="Arial" pitchFamily="34" charset="0"/>
                      </a:endParaRPr>
                    </a:p>
                  </a:txBody>
                  <a:tcPr marL="45720" marR="45720" marT="18288" marB="18288" anchor="ctr"/>
                </a:tc>
                <a:extLst>
                  <a:ext uri="{0D108BD9-81ED-4DB2-BD59-A6C34878D82A}">
                    <a16:rowId xmlns:a16="http://schemas.microsoft.com/office/drawing/2014/main" xmlns="" val="10002"/>
                  </a:ext>
                </a:extLst>
              </a:tr>
              <a:tr h="789733">
                <a:tc vMerge="1">
                  <a:txBody>
                    <a:bodyPr/>
                    <a:lstStyle/>
                    <a:p>
                      <a:pPr algn="ctr"/>
                      <a:endParaRPr lang="en-US" sz="1400" b="0" dirty="0">
                        <a:latin typeface="Arial" pitchFamily="34" charset="0"/>
                        <a:cs typeface="Arial" pitchFamily="34" charset="0"/>
                      </a:endParaRPr>
                    </a:p>
                  </a:txBody>
                  <a:tcPr marL="45720" marR="45720" marT="18288" marB="182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aseline="0" dirty="0" smtClean="0">
                          <a:latin typeface="Arial" panose="020B0604020202020204" pitchFamily="34" charset="0"/>
                          <a:cs typeface="Arial" panose="020B0604020202020204" pitchFamily="34" charset="0"/>
                        </a:rPr>
                        <a:t>Pre-cooling for </a:t>
                      </a:r>
                      <a:r>
                        <a:rPr lang="en-US" sz="2600" baseline="0" dirty="0" err="1" smtClean="0">
                          <a:latin typeface="Arial" panose="020B0604020202020204" pitchFamily="34" charset="0"/>
                          <a:cs typeface="Arial" panose="020B0604020202020204" pitchFamily="34" charset="0"/>
                        </a:rPr>
                        <a:t>emitt</a:t>
                      </a:r>
                      <a:r>
                        <a:rPr lang="en-US" sz="2600" baseline="0" dirty="0" smtClean="0">
                          <a:latin typeface="Arial" panose="020B0604020202020204" pitchFamily="34" charset="0"/>
                          <a:cs typeface="Arial" panose="020B0604020202020204" pitchFamily="34" charset="0"/>
                        </a:rPr>
                        <a:t>. reduction</a:t>
                      </a:r>
                      <a:endParaRPr lang="en-US" sz="2600" b="0" dirty="0" smtClean="0">
                        <a:latin typeface="Arial" pitchFamily="34" charset="0"/>
                        <a:cs typeface="Arial" pitchFamily="34" charset="0"/>
                      </a:endParaRPr>
                    </a:p>
                  </a:txBody>
                  <a:tcPr marL="45720" marR="45720" marT="18288" marB="18288"/>
                </a:tc>
                <a:tc>
                  <a:txBody>
                    <a:bodyPr/>
                    <a:lstStyle/>
                    <a:p>
                      <a:pPr algn="ctr"/>
                      <a:r>
                        <a:rPr lang="en-US" sz="2600" dirty="0" smtClean="0">
                          <a:latin typeface="Arial" panose="020B0604020202020204" pitchFamily="34" charset="0"/>
                          <a:cs typeface="Arial" panose="020B0604020202020204" pitchFamily="34" charset="0"/>
                        </a:rPr>
                        <a:t>7.9 </a:t>
                      </a:r>
                    </a:p>
                    <a:p>
                      <a:pPr algn="ctr"/>
                      <a:r>
                        <a:rPr lang="en-US" sz="2600" dirty="0" smtClean="0">
                          <a:latin typeface="Arial" panose="020B0604020202020204" pitchFamily="34" charset="0"/>
                          <a:cs typeface="Arial" panose="020B0604020202020204" pitchFamily="34" charset="0"/>
                        </a:rPr>
                        <a:t>(injection)</a:t>
                      </a:r>
                      <a:endParaRPr lang="en-US" sz="2600" b="0" dirty="0" smtClean="0">
                        <a:latin typeface="Arial" panose="020B0604020202020204" pitchFamily="34" charset="0"/>
                        <a:cs typeface="Arial" panose="020B0604020202020204" pitchFamily="34" charset="0"/>
                      </a:endParaRPr>
                    </a:p>
                  </a:txBody>
                  <a:tcPr marL="45720" marR="45720" marT="18288" marB="18288" anchor="ctr"/>
                </a:tc>
                <a:tc>
                  <a:txBody>
                    <a:bodyPr/>
                    <a:lstStyle/>
                    <a:p>
                      <a:pPr algn="ctr"/>
                      <a:r>
                        <a:rPr lang="en-US" sz="2600" dirty="0" smtClean="0">
                          <a:latin typeface="Arial" panose="020B0604020202020204" pitchFamily="34" charset="0"/>
                          <a:cs typeface="Arial" panose="020B0604020202020204" pitchFamily="34" charset="0"/>
                        </a:rPr>
                        <a:t>7.9 </a:t>
                      </a:r>
                    </a:p>
                    <a:p>
                      <a:pPr algn="ctr"/>
                      <a:r>
                        <a:rPr lang="en-US" sz="2600" dirty="0" smtClean="0">
                          <a:latin typeface="Arial" panose="020B0604020202020204" pitchFamily="34" charset="0"/>
                          <a:cs typeface="Arial" panose="020B0604020202020204" pitchFamily="34" charset="0"/>
                        </a:rPr>
                        <a:t>(ramp</a:t>
                      </a:r>
                      <a:r>
                        <a:rPr lang="en-US" sz="2600" baseline="0" dirty="0" smtClean="0">
                          <a:latin typeface="Arial" panose="020B0604020202020204" pitchFamily="34" charset="0"/>
                          <a:cs typeface="Arial" panose="020B0604020202020204" pitchFamily="34" charset="0"/>
                        </a:rPr>
                        <a:t> to</a:t>
                      </a:r>
                      <a:r>
                        <a:rPr lang="en-US" sz="2600" dirty="0" smtClean="0">
                          <a:latin typeface="Arial" panose="020B0604020202020204" pitchFamily="34" charset="0"/>
                          <a:cs typeface="Arial" panose="020B0604020202020204" pitchFamily="34" charset="0"/>
                        </a:rPr>
                        <a:t>)</a:t>
                      </a:r>
                      <a:endParaRPr lang="en-US" sz="2600" b="0" dirty="0">
                        <a:latin typeface="Arial" pitchFamily="34" charset="0"/>
                        <a:cs typeface="Arial" pitchFamily="34" charset="0"/>
                      </a:endParaRPr>
                    </a:p>
                  </a:txBody>
                  <a:tcPr marL="45720" marR="45720" marT="18288" marB="18288" anchor="ctr"/>
                </a:tc>
                <a:tc>
                  <a:txBody>
                    <a:bodyPr/>
                    <a:lstStyle/>
                    <a:p>
                      <a:pPr algn="ctr"/>
                      <a:r>
                        <a:rPr lang="en-US" sz="2600" dirty="0" smtClean="0">
                          <a:latin typeface="Arial" panose="020B0604020202020204" pitchFamily="34" charset="0"/>
                          <a:cs typeface="Arial" panose="020B0604020202020204" pitchFamily="34" charset="0"/>
                        </a:rPr>
                        <a:t>4.3</a:t>
                      </a:r>
                      <a:endParaRPr lang="en-US" sz="2600" b="1" dirty="0">
                        <a:solidFill>
                          <a:srgbClr val="FF0000"/>
                        </a:solidFill>
                        <a:latin typeface="Arial" pitchFamily="34" charset="0"/>
                        <a:cs typeface="Arial" pitchFamily="34" charset="0"/>
                      </a:endParaRPr>
                    </a:p>
                  </a:txBody>
                  <a:tcPr marL="45720" marR="45720" marT="18288" marB="18288" anchor="ctr"/>
                </a:tc>
                <a:tc>
                  <a:txBody>
                    <a:bodyPr/>
                    <a:lstStyle/>
                    <a:p>
                      <a:pPr algn="ctr"/>
                      <a:r>
                        <a:rPr lang="en-US" sz="2600" dirty="0" smtClean="0">
                          <a:latin typeface="Arial" panose="020B0604020202020204" pitchFamily="34" charset="0"/>
                          <a:cs typeface="Arial" panose="020B0604020202020204" pitchFamily="34" charset="0"/>
                        </a:rPr>
                        <a:t>DC</a:t>
                      </a:r>
                      <a:endParaRPr lang="en-US" sz="2600" b="0" dirty="0" smtClean="0">
                        <a:latin typeface="Arial" pitchFamily="34" charset="0"/>
                        <a:cs typeface="Arial" pitchFamily="34" charset="0"/>
                      </a:endParaRPr>
                    </a:p>
                  </a:txBody>
                  <a:tcPr marL="45720" marR="45720" marT="18288" marB="18288" anchor="ctr"/>
                </a:tc>
                <a:extLst>
                  <a:ext uri="{0D108BD9-81ED-4DB2-BD59-A6C34878D82A}">
                    <a16:rowId xmlns:a16="http://schemas.microsoft.com/office/drawing/2014/main" xmlns="" val="10003"/>
                  </a:ext>
                </a:extLst>
              </a:tr>
              <a:tr h="789733">
                <a:tc vMerge="1">
                  <a:txBody>
                    <a:bodyPr/>
                    <a:lstStyle/>
                    <a:p>
                      <a:pPr algn="ctr"/>
                      <a:endParaRPr lang="en-US" sz="15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latin typeface="Arial" panose="020B0604020202020204" pitchFamily="34" charset="0"/>
                          <a:cs typeface="Arial" panose="020B0604020202020204" pitchFamily="34" charset="0"/>
                        </a:rPr>
                        <a:t>Maintain</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emitt</a:t>
                      </a:r>
                      <a:r>
                        <a:rPr lang="en-US" sz="2600" baseline="0" dirty="0" smtClean="0">
                          <a:latin typeface="Arial" panose="020B0604020202020204" pitchFamily="34" charset="0"/>
                          <a:cs typeface="Arial" panose="020B0604020202020204" pitchFamily="34" charset="0"/>
                        </a:rPr>
                        <a:t>. during collision</a:t>
                      </a:r>
                      <a:endParaRPr lang="en-US" sz="2600" b="0" dirty="0" smtClean="0">
                        <a:latin typeface="Arial" pitchFamily="34" charset="0"/>
                        <a:cs typeface="Arial" pitchFamily="34" charset="0"/>
                      </a:endParaRPr>
                    </a:p>
                  </a:txBody>
                  <a:tcPr marL="45720" marR="45720" marT="18288" marB="18288" anchor="ctr"/>
                </a:tc>
                <a:tc>
                  <a:txBody>
                    <a:bodyPr/>
                    <a:lstStyle/>
                    <a:p>
                      <a:pPr algn="ctr"/>
                      <a:r>
                        <a:rPr lang="en-US" sz="2600" dirty="0" smtClean="0">
                          <a:latin typeface="Arial" panose="020B0604020202020204" pitchFamily="34" charset="0"/>
                          <a:cs typeface="Arial" panose="020B0604020202020204" pitchFamily="34" charset="0"/>
                        </a:rPr>
                        <a:t>Up to 100</a:t>
                      </a:r>
                      <a:endParaRPr lang="en-US" sz="2600" b="0" dirty="0">
                        <a:latin typeface="Arial" pitchFamily="34" charset="0"/>
                        <a:cs typeface="Arial" pitchFamily="34" charset="0"/>
                      </a:endParaRPr>
                    </a:p>
                  </a:txBody>
                  <a:tcPr marL="45720" marR="45720" marT="18288" marB="18288" anchor="ctr"/>
                </a:tc>
                <a:tc>
                  <a:txBody>
                    <a:bodyPr/>
                    <a:lstStyle/>
                    <a:p>
                      <a:pPr algn="ctr"/>
                      <a:r>
                        <a:rPr lang="en-US" sz="2600" dirty="0" smtClean="0">
                          <a:latin typeface="Arial" panose="020B0604020202020204" pitchFamily="34" charset="0"/>
                          <a:cs typeface="Arial" panose="020B0604020202020204" pitchFamily="34" charset="0"/>
                        </a:rPr>
                        <a:t>Up to 40</a:t>
                      </a:r>
                      <a:endParaRPr lang="en-US" sz="2600" b="0" dirty="0">
                        <a:latin typeface="Arial" pitchFamily="34" charset="0"/>
                        <a:cs typeface="Arial" pitchFamily="34" charset="0"/>
                      </a:endParaRPr>
                    </a:p>
                  </a:txBody>
                  <a:tcPr marL="45720" marR="45720" marT="18288" marB="18288" anchor="ctr"/>
                </a:tc>
                <a:tc>
                  <a:txBody>
                    <a:bodyPr/>
                    <a:lstStyle/>
                    <a:p>
                      <a:pPr algn="ctr"/>
                      <a:r>
                        <a:rPr lang="en-US" sz="2600" dirty="0" smtClean="0">
                          <a:latin typeface="Arial" panose="020B0604020202020204" pitchFamily="34" charset="0"/>
                          <a:cs typeface="Arial" panose="020B0604020202020204" pitchFamily="34" charset="0"/>
                        </a:rPr>
                        <a:t>Up to 54.5</a:t>
                      </a:r>
                      <a:endParaRPr lang="en-US" sz="2600" b="1" dirty="0">
                        <a:solidFill>
                          <a:srgbClr val="FF0000"/>
                        </a:solidFill>
                        <a:latin typeface="Arial" pitchFamily="34" charset="0"/>
                        <a:cs typeface="Arial" pitchFamily="34" charset="0"/>
                      </a:endParaRPr>
                    </a:p>
                  </a:txBody>
                  <a:tcPr marL="45720" marR="45720" marT="18288" marB="18288" anchor="ctr"/>
                </a:tc>
                <a:tc>
                  <a:txBody>
                    <a:bodyPr/>
                    <a:lstStyle/>
                    <a:p>
                      <a:pPr algn="ctr"/>
                      <a:r>
                        <a:rPr lang="en-US" sz="2600" dirty="0" smtClean="0">
                          <a:latin typeface="Arial" panose="020B0604020202020204" pitchFamily="34" charset="0"/>
                          <a:cs typeface="Arial" panose="020B0604020202020204" pitchFamily="34" charset="0"/>
                        </a:rPr>
                        <a:t>ERL</a:t>
                      </a:r>
                      <a:endParaRPr lang="en-US" sz="2600" b="0" dirty="0" smtClean="0">
                        <a:latin typeface="Arial" pitchFamily="34" charset="0"/>
                        <a:cs typeface="Arial" pitchFamily="34" charset="0"/>
                      </a:endParaRPr>
                    </a:p>
                  </a:txBody>
                  <a:tcPr marL="45720" marR="45720" marT="18288" marB="18288" anchor="ctr"/>
                </a:tc>
                <a:extLst>
                  <a:ext uri="{0D108BD9-81ED-4DB2-BD59-A6C34878D82A}">
                    <a16:rowId xmlns:a16="http://schemas.microsoft.com/office/drawing/2014/main" xmlns="" val="10004"/>
                  </a:ext>
                </a:extLst>
              </a:tr>
            </a:tbl>
          </a:graphicData>
        </a:graphic>
      </p:graphicFrame>
      <p:sp>
        <p:nvSpPr>
          <p:cNvPr id="260" name="AutoShape 3862"/>
          <p:cNvSpPr>
            <a:spLocks noChangeArrowheads="1"/>
          </p:cNvSpPr>
          <p:nvPr/>
        </p:nvSpPr>
        <p:spPr bwMode="auto">
          <a:xfrm>
            <a:off x="441961" y="20955000"/>
            <a:ext cx="10607039" cy="6614160"/>
          </a:xfrm>
          <a:prstGeom prst="roundRect">
            <a:avLst>
              <a:gd name="adj" fmla="val 2995"/>
            </a:avLst>
          </a:prstGeom>
          <a:solidFill>
            <a:srgbClr val="EAEAEA"/>
          </a:solidFill>
          <a:ln w="28575">
            <a:solidFill>
              <a:schemeClr val="bg2"/>
            </a:solidFill>
            <a:round/>
            <a:headEnd/>
            <a:tailEnd/>
          </a:ln>
        </p:spPr>
        <p:txBody>
          <a:bodyPr lIns="274320" tIns="0" rIns="274320" bIns="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5400" b="1" dirty="0" smtClean="0">
                <a:solidFill>
                  <a:srgbClr val="000000"/>
                </a:solidFill>
                <a:latin typeface="Arial" pitchFamily="34" charset="0"/>
              </a:rPr>
              <a:t>Beam Formation w/ Cooling</a:t>
            </a:r>
            <a:endParaRPr lang="en-US" altLang="en-US" sz="5400" dirty="0">
              <a:latin typeface="Arial" pitchFamily="34" charset="0"/>
            </a:endParaRPr>
          </a:p>
        </p:txBody>
      </p:sp>
      <p:grpSp>
        <p:nvGrpSpPr>
          <p:cNvPr id="265" name="Group 264"/>
          <p:cNvGrpSpPr/>
          <p:nvPr/>
        </p:nvGrpSpPr>
        <p:grpSpPr>
          <a:xfrm>
            <a:off x="586774" y="21793200"/>
            <a:ext cx="10317411" cy="2761152"/>
            <a:chOff x="4349013" y="3586685"/>
            <a:chExt cx="4297680" cy="2834640"/>
          </a:xfrm>
        </p:grpSpPr>
        <p:sp>
          <p:nvSpPr>
            <p:cNvPr id="266" name="Rounded Rectangle 265"/>
            <p:cNvSpPr/>
            <p:nvPr/>
          </p:nvSpPr>
          <p:spPr bwMode="auto">
            <a:xfrm>
              <a:off x="4349013" y="3586685"/>
              <a:ext cx="4297680" cy="2834640"/>
            </a:xfrm>
            <a:prstGeom prst="roundRect">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cxnSp>
          <p:nvCxnSpPr>
            <p:cNvPr id="267" name="Straight Arrow Connector 266"/>
            <p:cNvCxnSpPr/>
            <p:nvPr/>
          </p:nvCxnSpPr>
          <p:spPr bwMode="auto">
            <a:xfrm flipV="1">
              <a:off x="4610244" y="3767748"/>
              <a:ext cx="0" cy="256032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68" name="Straight Arrow Connector 267"/>
            <p:cNvCxnSpPr/>
            <p:nvPr/>
          </p:nvCxnSpPr>
          <p:spPr bwMode="auto">
            <a:xfrm flipV="1">
              <a:off x="4457844" y="6160090"/>
              <a:ext cx="402336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69" name="Straight Connector 268"/>
            <p:cNvCxnSpPr/>
            <p:nvPr/>
          </p:nvCxnSpPr>
          <p:spPr bwMode="auto">
            <a:xfrm>
              <a:off x="4640724" y="5775960"/>
              <a:ext cx="109728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70" name="Straight Connector 269"/>
            <p:cNvCxnSpPr/>
            <p:nvPr/>
          </p:nvCxnSpPr>
          <p:spPr bwMode="auto">
            <a:xfrm>
              <a:off x="6001078" y="5166360"/>
              <a:ext cx="82296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71" name="Straight Connector 270"/>
            <p:cNvCxnSpPr/>
            <p:nvPr/>
          </p:nvCxnSpPr>
          <p:spPr bwMode="auto">
            <a:xfrm>
              <a:off x="7289630" y="4365054"/>
              <a:ext cx="118872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72" name="Straight Connector 271"/>
            <p:cNvCxnSpPr/>
            <p:nvPr/>
          </p:nvCxnSpPr>
          <p:spPr bwMode="auto">
            <a:xfrm flipV="1">
              <a:off x="5740480" y="5156180"/>
              <a:ext cx="250090" cy="61978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73" name="Straight Connector 272"/>
            <p:cNvCxnSpPr/>
            <p:nvPr/>
          </p:nvCxnSpPr>
          <p:spPr bwMode="auto">
            <a:xfrm flipV="1">
              <a:off x="6839304" y="4371067"/>
              <a:ext cx="429078" cy="795294"/>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74" name="TextBox 273"/>
            <p:cNvSpPr txBox="1"/>
            <p:nvPr/>
          </p:nvSpPr>
          <p:spPr>
            <a:xfrm>
              <a:off x="4553018" y="4996968"/>
              <a:ext cx="1262480" cy="853114"/>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Multi-turn injection accumulation</a:t>
              </a:r>
              <a:endParaRPr lang="en-US" sz="2400" dirty="0">
                <a:latin typeface="Arial" panose="020B0604020202020204" pitchFamily="34" charset="0"/>
                <a:cs typeface="Arial" panose="020B0604020202020204" pitchFamily="34" charset="0"/>
              </a:endParaRPr>
            </a:p>
          </p:txBody>
        </p:sp>
        <p:sp>
          <p:nvSpPr>
            <p:cNvPr id="275" name="TextBox 274"/>
            <p:cNvSpPr txBox="1"/>
            <p:nvPr/>
          </p:nvSpPr>
          <p:spPr>
            <a:xfrm>
              <a:off x="5821759" y="4672077"/>
              <a:ext cx="1155581" cy="473952"/>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Stacking/Pre-cool</a:t>
              </a:r>
              <a:endParaRPr lang="en-US" sz="2400" dirty="0">
                <a:latin typeface="Arial" panose="020B0604020202020204" pitchFamily="34" charset="0"/>
                <a:cs typeface="Arial" panose="020B0604020202020204" pitchFamily="34" charset="0"/>
              </a:endParaRPr>
            </a:p>
          </p:txBody>
        </p:sp>
        <p:sp>
          <p:nvSpPr>
            <p:cNvPr id="276" name="TextBox 275"/>
            <p:cNvSpPr txBox="1"/>
            <p:nvPr/>
          </p:nvSpPr>
          <p:spPr>
            <a:xfrm>
              <a:off x="7144254" y="3612047"/>
              <a:ext cx="1430335" cy="853114"/>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Bunch splitting</a:t>
              </a:r>
            </a:p>
            <a:p>
              <a:pPr algn="ctr"/>
              <a:r>
                <a:rPr lang="en-US" sz="2400" dirty="0" smtClean="0">
                  <a:latin typeface="Arial" panose="020B0604020202020204" pitchFamily="34" charset="0"/>
                  <a:cs typeface="Arial" panose="020B0604020202020204" pitchFamily="34" charset="0"/>
                </a:rPr>
                <a:t>BB cooling</a:t>
              </a:r>
              <a:endParaRPr lang="en-US" sz="2400" dirty="0">
                <a:latin typeface="Arial" panose="020B0604020202020204" pitchFamily="34" charset="0"/>
                <a:cs typeface="Arial" panose="020B0604020202020204" pitchFamily="34" charset="0"/>
              </a:endParaRPr>
            </a:p>
          </p:txBody>
        </p:sp>
        <p:sp>
          <p:nvSpPr>
            <p:cNvPr id="277" name="TextBox 276"/>
            <p:cNvSpPr txBox="1"/>
            <p:nvPr/>
          </p:nvSpPr>
          <p:spPr>
            <a:xfrm>
              <a:off x="4699272" y="5785013"/>
              <a:ext cx="929091" cy="473952"/>
            </a:xfrm>
            <a:prstGeom prst="rect">
              <a:avLst/>
            </a:prstGeom>
            <a:noFill/>
          </p:spPr>
          <p:txBody>
            <a:bodyPr wrap="square" rtlCol="0">
              <a:spAutoFit/>
            </a:bodyPr>
            <a:lstStyle/>
            <a:p>
              <a:pPr algn="ctr"/>
              <a:r>
                <a:rPr lang="en-US" sz="2400" b="1" dirty="0" smtClean="0">
                  <a:solidFill>
                    <a:srgbClr val="0033CC"/>
                  </a:solidFill>
                  <a:latin typeface="Arial" panose="020B0604020202020204" pitchFamily="34" charset="0"/>
                  <a:cs typeface="Arial" panose="020B0604020202020204" pitchFamily="34" charset="0"/>
                </a:rPr>
                <a:t>285 MeV</a:t>
              </a:r>
              <a:endParaRPr lang="en-US" sz="2400" b="1" dirty="0">
                <a:solidFill>
                  <a:srgbClr val="0033CC"/>
                </a:solidFill>
                <a:latin typeface="Arial" panose="020B0604020202020204" pitchFamily="34" charset="0"/>
                <a:cs typeface="Arial" panose="020B0604020202020204" pitchFamily="34" charset="0"/>
              </a:endParaRPr>
            </a:p>
          </p:txBody>
        </p:sp>
        <p:sp>
          <p:nvSpPr>
            <p:cNvPr id="279" name="TextBox 278"/>
            <p:cNvSpPr txBox="1"/>
            <p:nvPr/>
          </p:nvSpPr>
          <p:spPr>
            <a:xfrm>
              <a:off x="5963351" y="5174311"/>
              <a:ext cx="871684" cy="473952"/>
            </a:xfrm>
            <a:prstGeom prst="rect">
              <a:avLst/>
            </a:prstGeom>
            <a:noFill/>
          </p:spPr>
          <p:txBody>
            <a:bodyPr wrap="square" rtlCol="0">
              <a:spAutoFit/>
            </a:bodyPr>
            <a:lstStyle/>
            <a:p>
              <a:pPr algn="ctr"/>
              <a:r>
                <a:rPr lang="en-US" sz="2400" b="1" dirty="0" smtClean="0">
                  <a:solidFill>
                    <a:srgbClr val="0033CC"/>
                  </a:solidFill>
                  <a:latin typeface="Arial" panose="020B0604020202020204" pitchFamily="34" charset="0"/>
                  <a:cs typeface="Arial" panose="020B0604020202020204" pitchFamily="34" charset="0"/>
                </a:rPr>
                <a:t>7.9 GeV</a:t>
              </a:r>
              <a:endParaRPr lang="en-US" sz="2400" b="1" dirty="0">
                <a:solidFill>
                  <a:srgbClr val="0033CC"/>
                </a:solidFill>
                <a:latin typeface="Arial" panose="020B0604020202020204" pitchFamily="34" charset="0"/>
                <a:cs typeface="Arial" panose="020B0604020202020204" pitchFamily="34" charset="0"/>
              </a:endParaRPr>
            </a:p>
          </p:txBody>
        </p:sp>
        <p:sp>
          <p:nvSpPr>
            <p:cNvPr id="280" name="TextBox 279"/>
            <p:cNvSpPr txBox="1"/>
            <p:nvPr/>
          </p:nvSpPr>
          <p:spPr>
            <a:xfrm>
              <a:off x="7186880" y="4372608"/>
              <a:ext cx="1386840" cy="473952"/>
            </a:xfrm>
            <a:prstGeom prst="rect">
              <a:avLst/>
            </a:prstGeom>
            <a:noFill/>
          </p:spPr>
          <p:txBody>
            <a:bodyPr wrap="square" rtlCol="0">
              <a:spAutoFit/>
            </a:bodyPr>
            <a:lstStyle/>
            <a:p>
              <a:pPr algn="ctr"/>
              <a:r>
                <a:rPr lang="en-US" sz="2400" b="1" dirty="0" smtClean="0">
                  <a:solidFill>
                    <a:srgbClr val="0033CC"/>
                  </a:solidFill>
                  <a:latin typeface="Arial" panose="020B0604020202020204" pitchFamily="34" charset="0"/>
                  <a:cs typeface="Arial" panose="020B0604020202020204" pitchFamily="34" charset="0"/>
                </a:rPr>
                <a:t>Up to 100 GeV</a:t>
              </a:r>
              <a:endParaRPr lang="en-US" sz="2400" b="1" dirty="0">
                <a:solidFill>
                  <a:srgbClr val="0033CC"/>
                </a:solidFill>
                <a:latin typeface="Arial" panose="020B0604020202020204" pitchFamily="34" charset="0"/>
                <a:cs typeface="Arial" panose="020B0604020202020204" pitchFamily="34" charset="0"/>
              </a:endParaRPr>
            </a:p>
          </p:txBody>
        </p:sp>
        <p:sp>
          <p:nvSpPr>
            <p:cNvPr id="281" name="TextBox 280"/>
            <p:cNvSpPr txBox="1"/>
            <p:nvPr/>
          </p:nvSpPr>
          <p:spPr>
            <a:xfrm>
              <a:off x="5873205" y="5415163"/>
              <a:ext cx="1036320" cy="473952"/>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DC cooler</a:t>
              </a:r>
              <a:endParaRPr lang="en-US" sz="2400" b="1" dirty="0">
                <a:solidFill>
                  <a:srgbClr val="FF0000"/>
                </a:solidFill>
                <a:latin typeface="Arial" panose="020B0604020202020204" pitchFamily="34" charset="0"/>
                <a:cs typeface="Arial" panose="020B0604020202020204" pitchFamily="34" charset="0"/>
              </a:endParaRPr>
            </a:p>
          </p:txBody>
        </p:sp>
        <p:sp>
          <p:nvSpPr>
            <p:cNvPr id="282" name="TextBox 281"/>
            <p:cNvSpPr txBox="1"/>
            <p:nvPr/>
          </p:nvSpPr>
          <p:spPr>
            <a:xfrm>
              <a:off x="7241924" y="4627628"/>
              <a:ext cx="1234994" cy="473952"/>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ERL cooler</a:t>
              </a:r>
              <a:endParaRPr lang="en-US" sz="2400" b="1" dirty="0">
                <a:solidFill>
                  <a:srgbClr val="FF0000"/>
                </a:solidFill>
                <a:latin typeface="Arial" panose="020B0604020202020204" pitchFamily="34" charset="0"/>
                <a:cs typeface="Arial" panose="020B0604020202020204" pitchFamily="34" charset="0"/>
              </a:endParaRPr>
            </a:p>
          </p:txBody>
        </p:sp>
        <p:cxnSp>
          <p:nvCxnSpPr>
            <p:cNvPr id="283" name="Straight Connector 282"/>
            <p:cNvCxnSpPr/>
            <p:nvPr/>
          </p:nvCxnSpPr>
          <p:spPr bwMode="auto">
            <a:xfrm>
              <a:off x="5815498" y="3714095"/>
              <a:ext cx="0" cy="967264"/>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284" name="TextBox 283"/>
            <p:cNvSpPr txBox="1"/>
            <p:nvPr/>
          </p:nvSpPr>
          <p:spPr>
            <a:xfrm>
              <a:off x="5538291" y="3960751"/>
              <a:ext cx="1555661" cy="47395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collider Ring</a:t>
              </a:r>
              <a:endParaRPr lang="en-US" sz="2400" b="1" dirty="0">
                <a:latin typeface="Arial" panose="020B0604020202020204" pitchFamily="34" charset="0"/>
                <a:cs typeface="Arial" panose="020B0604020202020204" pitchFamily="34" charset="0"/>
              </a:endParaRPr>
            </a:p>
          </p:txBody>
        </p:sp>
        <p:sp>
          <p:nvSpPr>
            <p:cNvPr id="285" name="TextBox 284"/>
            <p:cNvSpPr txBox="1"/>
            <p:nvPr/>
          </p:nvSpPr>
          <p:spPr>
            <a:xfrm>
              <a:off x="4701070" y="4010921"/>
              <a:ext cx="1178802" cy="47395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booster</a:t>
              </a:r>
              <a:endParaRPr lang="en-US" sz="2400" b="1" dirty="0">
                <a:latin typeface="Arial" panose="020B0604020202020204" pitchFamily="34" charset="0"/>
                <a:cs typeface="Arial" panose="020B0604020202020204" pitchFamily="34" charset="0"/>
              </a:endParaRPr>
            </a:p>
          </p:txBody>
        </p:sp>
        <p:cxnSp>
          <p:nvCxnSpPr>
            <p:cNvPr id="286" name="Straight Arrow Connector 285"/>
            <p:cNvCxnSpPr/>
            <p:nvPr/>
          </p:nvCxnSpPr>
          <p:spPr bwMode="auto">
            <a:xfrm>
              <a:off x="5847302" y="4417666"/>
              <a:ext cx="979545" cy="0"/>
            </a:xfrm>
            <a:prstGeom prst="straightConnector1">
              <a:avLst/>
            </a:prstGeom>
            <a:solidFill>
              <a:schemeClr val="accent1"/>
            </a:solidFill>
            <a:ln w="9525" cap="flat" cmpd="sng" algn="ctr">
              <a:solidFill>
                <a:schemeClr val="tx1"/>
              </a:solidFill>
              <a:prstDash val="sysDash"/>
              <a:round/>
              <a:headEnd type="none" w="med" len="med"/>
              <a:tailEnd type="triangle"/>
            </a:ln>
            <a:effectLst/>
          </p:spPr>
        </p:cxnSp>
        <p:cxnSp>
          <p:nvCxnSpPr>
            <p:cNvPr id="287" name="Straight Arrow Connector 286"/>
            <p:cNvCxnSpPr/>
            <p:nvPr/>
          </p:nvCxnSpPr>
          <p:spPr bwMode="auto">
            <a:xfrm flipH="1">
              <a:off x="4835534" y="4014078"/>
              <a:ext cx="979545" cy="0"/>
            </a:xfrm>
            <a:prstGeom prst="straightConnector1">
              <a:avLst/>
            </a:prstGeom>
            <a:solidFill>
              <a:schemeClr val="accent1"/>
            </a:solidFill>
            <a:ln w="9525" cap="flat" cmpd="sng" algn="ctr">
              <a:solidFill>
                <a:schemeClr val="tx1"/>
              </a:solidFill>
              <a:prstDash val="sysDash"/>
              <a:round/>
              <a:headEnd type="none" w="med" len="med"/>
              <a:tailEnd type="triangle"/>
            </a:ln>
            <a:effectLst/>
          </p:spPr>
        </p:cxnSp>
        <p:sp>
          <p:nvSpPr>
            <p:cNvPr id="288" name="TextBox 287"/>
            <p:cNvSpPr txBox="1"/>
            <p:nvPr/>
          </p:nvSpPr>
          <p:spPr>
            <a:xfrm>
              <a:off x="7568071" y="5538983"/>
              <a:ext cx="975625" cy="600339"/>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proton</a:t>
              </a:r>
              <a:endParaRPr lang="en-US" sz="3200" b="1" dirty="0">
                <a:solidFill>
                  <a:srgbClr val="FF0000"/>
                </a:solidFill>
                <a:latin typeface="Arial" panose="020B0604020202020204" pitchFamily="34" charset="0"/>
                <a:cs typeface="Arial" panose="020B0604020202020204" pitchFamily="34" charset="0"/>
              </a:endParaRPr>
            </a:p>
          </p:txBody>
        </p:sp>
      </p:grpSp>
      <p:grpSp>
        <p:nvGrpSpPr>
          <p:cNvPr id="289" name="Group 288"/>
          <p:cNvGrpSpPr/>
          <p:nvPr/>
        </p:nvGrpSpPr>
        <p:grpSpPr>
          <a:xfrm>
            <a:off x="548640" y="24536400"/>
            <a:ext cx="10347960" cy="2884929"/>
            <a:chOff x="366288" y="3628775"/>
            <a:chExt cx="5852160" cy="3129868"/>
          </a:xfrm>
        </p:grpSpPr>
        <p:sp>
          <p:nvSpPr>
            <p:cNvPr id="290" name="Rounded Rectangle 289"/>
            <p:cNvSpPr/>
            <p:nvPr/>
          </p:nvSpPr>
          <p:spPr bwMode="auto">
            <a:xfrm>
              <a:off x="366288" y="3741123"/>
              <a:ext cx="5852160" cy="3017520"/>
            </a:xfrm>
            <a:prstGeom prst="round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grpSp>
          <p:nvGrpSpPr>
            <p:cNvPr id="291" name="Group 290"/>
            <p:cNvGrpSpPr/>
            <p:nvPr/>
          </p:nvGrpSpPr>
          <p:grpSpPr>
            <a:xfrm>
              <a:off x="486951" y="3628775"/>
              <a:ext cx="5646514" cy="2952075"/>
              <a:chOff x="806463" y="2686725"/>
              <a:chExt cx="5646514" cy="2952075"/>
            </a:xfrm>
          </p:grpSpPr>
          <p:cxnSp>
            <p:nvCxnSpPr>
              <p:cNvPr id="293" name="Straight Arrow Connector 292"/>
              <p:cNvCxnSpPr/>
              <p:nvPr/>
            </p:nvCxnSpPr>
            <p:spPr bwMode="auto">
              <a:xfrm flipV="1">
                <a:off x="1066800" y="2987040"/>
                <a:ext cx="0" cy="265176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94" name="Straight Arrow Connector 293"/>
              <p:cNvCxnSpPr/>
              <p:nvPr/>
            </p:nvCxnSpPr>
            <p:spPr bwMode="auto">
              <a:xfrm flipV="1">
                <a:off x="914400" y="5534950"/>
                <a:ext cx="54864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96" name="Straight Connector 295"/>
              <p:cNvCxnSpPr/>
              <p:nvPr/>
            </p:nvCxnSpPr>
            <p:spPr bwMode="auto">
              <a:xfrm>
                <a:off x="1097280" y="5105400"/>
                <a:ext cx="118872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98" name="Straight Connector 297"/>
              <p:cNvCxnSpPr/>
              <p:nvPr/>
            </p:nvCxnSpPr>
            <p:spPr bwMode="auto">
              <a:xfrm>
                <a:off x="3794760" y="4495800"/>
                <a:ext cx="82296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99" name="Straight Connector 298"/>
              <p:cNvCxnSpPr/>
              <p:nvPr/>
            </p:nvCxnSpPr>
            <p:spPr bwMode="auto">
              <a:xfrm>
                <a:off x="5046267" y="3513664"/>
                <a:ext cx="1371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00" name="Straight Connector 299"/>
              <p:cNvCxnSpPr/>
              <p:nvPr/>
            </p:nvCxnSpPr>
            <p:spPr bwMode="auto">
              <a:xfrm flipV="1">
                <a:off x="2251354" y="4861084"/>
                <a:ext cx="207823" cy="244316"/>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01" name="Straight Connector 300"/>
              <p:cNvCxnSpPr/>
              <p:nvPr/>
            </p:nvCxnSpPr>
            <p:spPr bwMode="auto">
              <a:xfrm flipV="1">
                <a:off x="4616219" y="3527167"/>
                <a:ext cx="442204" cy="968633"/>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03" name="TextBox 302"/>
              <p:cNvSpPr txBox="1"/>
              <p:nvPr/>
            </p:nvSpPr>
            <p:spPr>
              <a:xfrm>
                <a:off x="806463" y="4201871"/>
                <a:ext cx="1910086" cy="901551"/>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Multi-turn injection accumulation</a:t>
                </a:r>
                <a:endParaRPr lang="en-US" sz="2400" dirty="0">
                  <a:latin typeface="Arial" panose="020B0604020202020204" pitchFamily="34" charset="0"/>
                  <a:cs typeface="Arial" panose="020B0604020202020204" pitchFamily="34" charset="0"/>
                </a:endParaRPr>
              </a:p>
            </p:txBody>
          </p:sp>
          <p:sp>
            <p:nvSpPr>
              <p:cNvPr id="304" name="TextBox 303"/>
              <p:cNvSpPr txBox="1"/>
              <p:nvPr/>
            </p:nvSpPr>
            <p:spPr>
              <a:xfrm>
                <a:off x="3754590" y="3983271"/>
                <a:ext cx="903299" cy="500862"/>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Pre-cool</a:t>
                </a:r>
                <a:endParaRPr lang="en-US" sz="2400" dirty="0">
                  <a:latin typeface="Arial" panose="020B0604020202020204" pitchFamily="34" charset="0"/>
                  <a:cs typeface="Arial" panose="020B0604020202020204" pitchFamily="34" charset="0"/>
                </a:endParaRPr>
              </a:p>
            </p:txBody>
          </p:sp>
          <p:sp>
            <p:nvSpPr>
              <p:cNvPr id="306" name="TextBox 305"/>
              <p:cNvSpPr txBox="1"/>
              <p:nvPr/>
            </p:nvSpPr>
            <p:spPr>
              <a:xfrm>
                <a:off x="4985680" y="2686725"/>
                <a:ext cx="1349016" cy="901551"/>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Bunch splitting</a:t>
                </a:r>
              </a:p>
              <a:p>
                <a:pPr algn="ctr"/>
                <a:r>
                  <a:rPr lang="en-US" sz="2400" dirty="0" smtClean="0">
                    <a:latin typeface="Arial" panose="020B0604020202020204" pitchFamily="34" charset="0"/>
                    <a:cs typeface="Arial" panose="020B0604020202020204" pitchFamily="34" charset="0"/>
                  </a:rPr>
                  <a:t>BB cooling</a:t>
                </a:r>
                <a:endParaRPr lang="en-US" sz="2400" dirty="0">
                  <a:latin typeface="Arial" panose="020B0604020202020204" pitchFamily="34" charset="0"/>
                  <a:cs typeface="Arial" panose="020B0604020202020204" pitchFamily="34" charset="0"/>
                </a:endParaRPr>
              </a:p>
            </p:txBody>
          </p:sp>
          <p:sp>
            <p:nvSpPr>
              <p:cNvPr id="308" name="TextBox 307"/>
              <p:cNvSpPr txBox="1"/>
              <p:nvPr/>
            </p:nvSpPr>
            <p:spPr>
              <a:xfrm>
                <a:off x="1066800" y="5077750"/>
                <a:ext cx="1131945" cy="500862"/>
              </a:xfrm>
              <a:prstGeom prst="rect">
                <a:avLst/>
              </a:prstGeom>
              <a:noFill/>
            </p:spPr>
            <p:txBody>
              <a:bodyPr wrap="square" rtlCol="0">
                <a:spAutoFit/>
              </a:bodyPr>
              <a:lstStyle/>
              <a:p>
                <a:pPr algn="ctr"/>
                <a:r>
                  <a:rPr lang="en-US" sz="2400" b="1" dirty="0" smtClean="0">
                    <a:solidFill>
                      <a:srgbClr val="0033CC"/>
                    </a:solidFill>
                    <a:latin typeface="Arial" panose="020B0604020202020204" pitchFamily="34" charset="0"/>
                    <a:cs typeface="Arial" panose="020B0604020202020204" pitchFamily="34" charset="0"/>
                  </a:rPr>
                  <a:t>100 MeV/u</a:t>
                </a:r>
                <a:endParaRPr lang="en-US" sz="2400" b="1" dirty="0">
                  <a:solidFill>
                    <a:srgbClr val="0033CC"/>
                  </a:solidFill>
                  <a:latin typeface="Arial" panose="020B0604020202020204" pitchFamily="34" charset="0"/>
                  <a:cs typeface="Arial" panose="020B0604020202020204" pitchFamily="34" charset="0"/>
                </a:endParaRPr>
              </a:p>
            </p:txBody>
          </p:sp>
          <p:sp>
            <p:nvSpPr>
              <p:cNvPr id="309" name="TextBox 308"/>
              <p:cNvSpPr txBox="1"/>
              <p:nvPr/>
            </p:nvSpPr>
            <p:spPr>
              <a:xfrm>
                <a:off x="3797890" y="4495800"/>
                <a:ext cx="846697" cy="500862"/>
              </a:xfrm>
              <a:prstGeom prst="rect">
                <a:avLst/>
              </a:prstGeom>
              <a:noFill/>
            </p:spPr>
            <p:txBody>
              <a:bodyPr wrap="square" rtlCol="0">
                <a:spAutoFit/>
              </a:bodyPr>
              <a:lstStyle/>
              <a:p>
                <a:pPr algn="ctr"/>
                <a:r>
                  <a:rPr lang="en-US" sz="2400" b="1" dirty="0" smtClean="0">
                    <a:solidFill>
                      <a:srgbClr val="0033CC"/>
                    </a:solidFill>
                    <a:latin typeface="Arial" panose="020B0604020202020204" pitchFamily="34" charset="0"/>
                    <a:cs typeface="Arial" panose="020B0604020202020204" pitchFamily="34" charset="0"/>
                  </a:rPr>
                  <a:t>7.9 GeV</a:t>
                </a:r>
                <a:endParaRPr lang="en-US" sz="2400" b="1" dirty="0">
                  <a:solidFill>
                    <a:srgbClr val="0033CC"/>
                  </a:solidFill>
                  <a:latin typeface="Arial" panose="020B0604020202020204" pitchFamily="34" charset="0"/>
                  <a:cs typeface="Arial" panose="020B0604020202020204" pitchFamily="34" charset="0"/>
                </a:endParaRPr>
              </a:p>
            </p:txBody>
          </p:sp>
          <p:sp>
            <p:nvSpPr>
              <p:cNvPr id="311" name="TextBox 310"/>
              <p:cNvSpPr txBox="1"/>
              <p:nvPr/>
            </p:nvSpPr>
            <p:spPr>
              <a:xfrm>
                <a:off x="5005177" y="3551039"/>
                <a:ext cx="1447800" cy="500862"/>
              </a:xfrm>
              <a:prstGeom prst="rect">
                <a:avLst/>
              </a:prstGeom>
              <a:noFill/>
            </p:spPr>
            <p:txBody>
              <a:bodyPr wrap="square" rtlCol="0">
                <a:spAutoFit/>
              </a:bodyPr>
              <a:lstStyle/>
              <a:p>
                <a:pPr algn="ctr"/>
                <a:r>
                  <a:rPr lang="en-US" sz="2400" b="1" dirty="0" smtClean="0">
                    <a:solidFill>
                      <a:srgbClr val="0033CC"/>
                    </a:solidFill>
                    <a:latin typeface="Arial" panose="020B0604020202020204" pitchFamily="34" charset="0"/>
                    <a:cs typeface="Arial" panose="020B0604020202020204" pitchFamily="34" charset="0"/>
                  </a:rPr>
                  <a:t>Up to 40 GeV/u</a:t>
                </a:r>
                <a:endParaRPr lang="en-US" sz="2400" b="1" dirty="0">
                  <a:solidFill>
                    <a:srgbClr val="0033CC"/>
                  </a:solidFill>
                  <a:latin typeface="Arial" panose="020B0604020202020204" pitchFamily="34" charset="0"/>
                  <a:cs typeface="Arial" panose="020B0604020202020204" pitchFamily="34" charset="0"/>
                </a:endParaRPr>
              </a:p>
            </p:txBody>
          </p:sp>
          <p:sp>
            <p:nvSpPr>
              <p:cNvPr id="312" name="TextBox 311"/>
              <p:cNvSpPr txBox="1"/>
              <p:nvPr/>
            </p:nvSpPr>
            <p:spPr>
              <a:xfrm>
                <a:off x="3741288" y="4724400"/>
                <a:ext cx="1032153" cy="500862"/>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DC cooler</a:t>
                </a:r>
                <a:endParaRPr lang="en-US" sz="2400" b="1" dirty="0">
                  <a:solidFill>
                    <a:srgbClr val="FF0000"/>
                  </a:solidFill>
                  <a:latin typeface="Arial" panose="020B0604020202020204" pitchFamily="34" charset="0"/>
                  <a:cs typeface="Arial" panose="020B0604020202020204" pitchFamily="34" charset="0"/>
                </a:endParaRPr>
              </a:p>
            </p:txBody>
          </p:sp>
          <p:sp>
            <p:nvSpPr>
              <p:cNvPr id="313" name="TextBox 312"/>
              <p:cNvSpPr txBox="1"/>
              <p:nvPr/>
            </p:nvSpPr>
            <p:spPr>
              <a:xfrm>
                <a:off x="5073534" y="3874766"/>
                <a:ext cx="1234994" cy="500861"/>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ERL cooler</a:t>
                </a:r>
                <a:endParaRPr lang="en-US" sz="2400" b="1" dirty="0">
                  <a:solidFill>
                    <a:srgbClr val="FF0000"/>
                  </a:solidFill>
                  <a:latin typeface="Arial" panose="020B0604020202020204" pitchFamily="34" charset="0"/>
                  <a:cs typeface="Arial" panose="020B0604020202020204" pitchFamily="34" charset="0"/>
                </a:endParaRPr>
              </a:p>
            </p:txBody>
          </p:sp>
          <p:cxnSp>
            <p:nvCxnSpPr>
              <p:cNvPr id="314" name="Straight Connector 313"/>
              <p:cNvCxnSpPr/>
              <p:nvPr/>
            </p:nvCxnSpPr>
            <p:spPr bwMode="auto">
              <a:xfrm>
                <a:off x="2295907" y="2889846"/>
                <a:ext cx="0" cy="1362751"/>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315" name="TextBox 314"/>
              <p:cNvSpPr txBox="1"/>
              <p:nvPr/>
            </p:nvSpPr>
            <p:spPr>
              <a:xfrm>
                <a:off x="2264081" y="2831578"/>
                <a:ext cx="1419141" cy="5008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a:t>
                </a:r>
                <a:r>
                  <a:rPr lang="en-US" sz="2400" b="1" dirty="0" smtClean="0">
                    <a:latin typeface="Arial" panose="020B0604020202020204" pitchFamily="34" charset="0"/>
                    <a:cs typeface="Arial" panose="020B0604020202020204" pitchFamily="34" charset="0"/>
                  </a:rPr>
                  <a:t>ollider Ring</a:t>
                </a:r>
                <a:endParaRPr lang="en-US" sz="2400" b="1" dirty="0">
                  <a:latin typeface="Arial" panose="020B0604020202020204" pitchFamily="34" charset="0"/>
                  <a:cs typeface="Arial" panose="020B0604020202020204" pitchFamily="34" charset="0"/>
                </a:endParaRPr>
              </a:p>
            </p:txBody>
          </p:sp>
          <p:sp>
            <p:nvSpPr>
              <p:cNvPr id="316" name="TextBox 315"/>
              <p:cNvSpPr txBox="1"/>
              <p:nvPr/>
            </p:nvSpPr>
            <p:spPr>
              <a:xfrm>
                <a:off x="1398415" y="3217609"/>
                <a:ext cx="955954" cy="50086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booster</a:t>
                </a:r>
                <a:endParaRPr lang="en-US" sz="2400" b="1" dirty="0">
                  <a:latin typeface="Arial" panose="020B0604020202020204" pitchFamily="34" charset="0"/>
                  <a:cs typeface="Arial" panose="020B0604020202020204" pitchFamily="34" charset="0"/>
                </a:endParaRPr>
              </a:p>
            </p:txBody>
          </p:sp>
          <p:cxnSp>
            <p:nvCxnSpPr>
              <p:cNvPr id="317" name="Straight Arrow Connector 316"/>
              <p:cNvCxnSpPr/>
              <p:nvPr/>
            </p:nvCxnSpPr>
            <p:spPr bwMode="auto">
              <a:xfrm>
                <a:off x="2311621" y="3295091"/>
                <a:ext cx="1371600" cy="0"/>
              </a:xfrm>
              <a:prstGeom prst="straightConnector1">
                <a:avLst/>
              </a:prstGeom>
              <a:solidFill>
                <a:schemeClr val="accent1"/>
              </a:solidFill>
              <a:ln w="9525" cap="flat" cmpd="sng" algn="ctr">
                <a:solidFill>
                  <a:schemeClr val="tx1"/>
                </a:solidFill>
                <a:prstDash val="sysDash"/>
                <a:round/>
                <a:headEnd type="none" w="med" len="med"/>
                <a:tailEnd type="triangle"/>
              </a:ln>
              <a:effectLst/>
            </p:spPr>
          </p:cxnSp>
          <p:cxnSp>
            <p:nvCxnSpPr>
              <p:cNvPr id="318" name="Straight Arrow Connector 317"/>
              <p:cNvCxnSpPr/>
              <p:nvPr/>
            </p:nvCxnSpPr>
            <p:spPr bwMode="auto">
              <a:xfrm flipH="1">
                <a:off x="1339796" y="3276576"/>
                <a:ext cx="979545" cy="0"/>
              </a:xfrm>
              <a:prstGeom prst="straightConnector1">
                <a:avLst/>
              </a:prstGeom>
              <a:solidFill>
                <a:schemeClr val="accent1"/>
              </a:solidFill>
              <a:ln w="9525" cap="flat" cmpd="sng" algn="ctr">
                <a:solidFill>
                  <a:schemeClr val="tx1"/>
                </a:solidFill>
                <a:prstDash val="sysDash"/>
                <a:round/>
                <a:headEnd type="none" w="med" len="med"/>
                <a:tailEnd type="triangle"/>
              </a:ln>
              <a:effectLst/>
            </p:spPr>
          </p:cxnSp>
          <p:cxnSp>
            <p:nvCxnSpPr>
              <p:cNvPr id="319" name="Straight Connector 318"/>
              <p:cNvCxnSpPr/>
              <p:nvPr/>
            </p:nvCxnSpPr>
            <p:spPr bwMode="auto">
              <a:xfrm>
                <a:off x="2438400" y="4876800"/>
                <a:ext cx="100584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20" name="Straight Connector 319"/>
              <p:cNvCxnSpPr/>
              <p:nvPr/>
            </p:nvCxnSpPr>
            <p:spPr bwMode="auto">
              <a:xfrm flipV="1">
                <a:off x="3449777" y="4484132"/>
                <a:ext cx="344983" cy="408384"/>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21" name="TextBox 320"/>
              <p:cNvSpPr txBox="1"/>
              <p:nvPr/>
            </p:nvSpPr>
            <p:spPr>
              <a:xfrm>
                <a:off x="2374457" y="3601476"/>
                <a:ext cx="1203960" cy="1302240"/>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Stacking, emittance preservation</a:t>
                </a:r>
                <a:endParaRPr lang="en-US" sz="2400" dirty="0">
                  <a:latin typeface="Arial" panose="020B0604020202020204" pitchFamily="34" charset="0"/>
                  <a:cs typeface="Arial" panose="020B0604020202020204" pitchFamily="34" charset="0"/>
                </a:endParaRPr>
              </a:p>
            </p:txBody>
          </p:sp>
          <p:cxnSp>
            <p:nvCxnSpPr>
              <p:cNvPr id="322" name="Straight Connector 321"/>
              <p:cNvCxnSpPr/>
              <p:nvPr/>
            </p:nvCxnSpPr>
            <p:spPr bwMode="auto">
              <a:xfrm>
                <a:off x="2388513" y="4873823"/>
                <a:ext cx="100584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23" name="TextBox 322"/>
              <p:cNvSpPr txBox="1"/>
              <p:nvPr/>
            </p:nvSpPr>
            <p:spPr>
              <a:xfrm>
                <a:off x="2391643" y="4873823"/>
                <a:ext cx="1002710" cy="500862"/>
              </a:xfrm>
              <a:prstGeom prst="rect">
                <a:avLst/>
              </a:prstGeom>
              <a:noFill/>
            </p:spPr>
            <p:txBody>
              <a:bodyPr wrap="square" rtlCol="0">
                <a:spAutoFit/>
              </a:bodyPr>
              <a:lstStyle/>
              <a:p>
                <a:pPr algn="ctr"/>
                <a:r>
                  <a:rPr lang="en-US" sz="2400" b="1" dirty="0">
                    <a:solidFill>
                      <a:srgbClr val="0033CC"/>
                    </a:solidFill>
                    <a:latin typeface="Arial" panose="020B0604020202020204" pitchFamily="34" charset="0"/>
                    <a:cs typeface="Arial" panose="020B0604020202020204" pitchFamily="34" charset="0"/>
                  </a:rPr>
                  <a:t>2</a:t>
                </a:r>
                <a:r>
                  <a:rPr lang="en-US" sz="2400" b="1" dirty="0" smtClean="0">
                    <a:solidFill>
                      <a:srgbClr val="0033CC"/>
                    </a:solidFill>
                    <a:latin typeface="Arial" panose="020B0604020202020204" pitchFamily="34" charset="0"/>
                    <a:cs typeface="Arial" panose="020B0604020202020204" pitchFamily="34" charset="0"/>
                  </a:rPr>
                  <a:t> GeV</a:t>
                </a:r>
                <a:endParaRPr lang="en-US" sz="2400" b="1" dirty="0">
                  <a:solidFill>
                    <a:srgbClr val="0033CC"/>
                  </a:solidFill>
                  <a:latin typeface="Arial" panose="020B0604020202020204" pitchFamily="34" charset="0"/>
                  <a:cs typeface="Arial" panose="020B0604020202020204" pitchFamily="34" charset="0"/>
                </a:endParaRPr>
              </a:p>
            </p:txBody>
          </p:sp>
          <p:sp>
            <p:nvSpPr>
              <p:cNvPr id="324" name="TextBox 323"/>
              <p:cNvSpPr txBox="1"/>
              <p:nvPr/>
            </p:nvSpPr>
            <p:spPr>
              <a:xfrm>
                <a:off x="2362200" y="5102423"/>
                <a:ext cx="1184553" cy="500862"/>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DC cooler</a:t>
                </a:r>
                <a:endParaRPr lang="en-US" sz="2400" b="1" dirty="0">
                  <a:solidFill>
                    <a:srgbClr val="FF0000"/>
                  </a:solidFill>
                  <a:latin typeface="Arial" panose="020B0604020202020204" pitchFamily="34" charset="0"/>
                  <a:cs typeface="Arial" panose="020B0604020202020204" pitchFamily="34" charset="0"/>
                </a:endParaRPr>
              </a:p>
            </p:txBody>
          </p:sp>
          <p:sp>
            <p:nvSpPr>
              <p:cNvPr id="325" name="TextBox 324"/>
              <p:cNvSpPr txBox="1"/>
              <p:nvPr/>
            </p:nvSpPr>
            <p:spPr>
              <a:xfrm>
                <a:off x="4819260" y="4876800"/>
                <a:ext cx="1620806" cy="634424"/>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Lead ion</a:t>
                </a:r>
                <a:endParaRPr lang="en-US" sz="3200" b="1" dirty="0">
                  <a:solidFill>
                    <a:srgbClr val="FF0000"/>
                  </a:solidFill>
                  <a:latin typeface="Arial" panose="020B0604020202020204" pitchFamily="34" charset="0"/>
                  <a:cs typeface="Arial" panose="020B0604020202020204" pitchFamily="34" charset="0"/>
                </a:endParaRPr>
              </a:p>
            </p:txBody>
          </p:sp>
        </p:grpSp>
        <p:sp>
          <p:nvSpPr>
            <p:cNvPr id="292" name="TextBox 291"/>
            <p:cNvSpPr txBox="1"/>
            <p:nvPr/>
          </p:nvSpPr>
          <p:spPr>
            <a:xfrm>
              <a:off x="720447" y="6172200"/>
              <a:ext cx="1184553" cy="500862"/>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DC cooler</a:t>
              </a:r>
              <a:endParaRPr lang="en-US" sz="2400" b="1" dirty="0">
                <a:solidFill>
                  <a:srgbClr val="FF0000"/>
                </a:solidFill>
                <a:latin typeface="Arial" panose="020B0604020202020204" pitchFamily="34" charset="0"/>
                <a:cs typeface="Arial" panose="020B0604020202020204" pitchFamily="34" charset="0"/>
              </a:endParaRPr>
            </a:p>
          </p:txBody>
        </p:sp>
      </p:grpSp>
      <p:grpSp>
        <p:nvGrpSpPr>
          <p:cNvPr id="3" name="Group 2"/>
          <p:cNvGrpSpPr/>
          <p:nvPr/>
        </p:nvGrpSpPr>
        <p:grpSpPr>
          <a:xfrm>
            <a:off x="608286" y="38434178"/>
            <a:ext cx="10058400" cy="4849471"/>
            <a:chOff x="685800" y="37947600"/>
            <a:chExt cx="10058400" cy="5562600"/>
          </a:xfrm>
        </p:grpSpPr>
        <p:sp>
          <p:nvSpPr>
            <p:cNvPr id="8" name="Rectangle 7"/>
            <p:cNvSpPr/>
            <p:nvPr/>
          </p:nvSpPr>
          <p:spPr>
            <a:xfrm>
              <a:off x="685800" y="37947600"/>
              <a:ext cx="10058400" cy="556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p>
          </p:txBody>
        </p:sp>
        <p:grpSp>
          <p:nvGrpSpPr>
            <p:cNvPr id="2153" name="Group 241"/>
            <p:cNvGrpSpPr>
              <a:grpSpLocks/>
            </p:cNvGrpSpPr>
            <p:nvPr/>
          </p:nvGrpSpPr>
          <p:grpSpPr bwMode="auto">
            <a:xfrm>
              <a:off x="876300" y="38023800"/>
              <a:ext cx="9718675" cy="5334000"/>
              <a:chOff x="266701" y="990600"/>
              <a:chExt cx="8648699" cy="5257800"/>
            </a:xfrm>
          </p:grpSpPr>
          <p:graphicFrame>
            <p:nvGraphicFramePr>
              <p:cNvPr id="243" name="Chart 242"/>
              <p:cNvGraphicFramePr>
                <a:graphicFrameLocks/>
              </p:cNvGraphicFramePr>
              <p:nvPr/>
            </p:nvGraphicFramePr>
            <p:xfrm>
              <a:off x="266701" y="990600"/>
              <a:ext cx="8648699" cy="5257800"/>
            </p:xfrm>
            <a:graphic>
              <a:graphicData uri="http://schemas.openxmlformats.org/drawingml/2006/chart">
                <c:chart xmlns:c="http://schemas.openxmlformats.org/drawingml/2006/chart" xmlns:r="http://schemas.openxmlformats.org/officeDocument/2006/relationships" r:id="rId27"/>
              </a:graphicData>
            </a:graphic>
          </p:graphicFrame>
          <p:sp>
            <p:nvSpPr>
              <p:cNvPr id="244" name="Left Brace 243"/>
              <p:cNvSpPr/>
              <p:nvPr/>
            </p:nvSpPr>
            <p:spPr bwMode="auto">
              <a:xfrm rot="16200000">
                <a:off x="5828718" y="561756"/>
                <a:ext cx="884124" cy="2978023"/>
              </a:xfrm>
              <a:prstGeom prst="leftBrace">
                <a:avLst/>
              </a:prstGeom>
              <a:noFill/>
              <a:ln w="38100" cap="flat" cmpd="sng" algn="ctr">
                <a:solidFill>
                  <a:srgbClr val="0000FF"/>
                </a:solidFill>
                <a:prstDash val="sysDot"/>
                <a:round/>
                <a:headEnd type="none" w="med" len="med"/>
                <a:tailEnd type="none" w="med" len="med"/>
              </a:ln>
              <a:effectLst/>
            </p:spPr>
            <p:txBody>
              <a:bodyPr/>
              <a:lstStyle/>
              <a:p>
                <a:pPr eaLnBrk="0" hangingPunct="0">
                  <a:defRPr/>
                </a:pPr>
                <a:endParaRPr lang="en-US">
                  <a:ln>
                    <a:solidFill>
                      <a:srgbClr val="00B0F0"/>
                    </a:solidFill>
                  </a:ln>
                  <a:latin typeface="Times"/>
                </a:endParaRPr>
              </a:p>
            </p:txBody>
          </p:sp>
          <p:cxnSp>
            <p:nvCxnSpPr>
              <p:cNvPr id="2341" name="Straight Arrow Connector 244"/>
              <p:cNvCxnSpPr>
                <a:cxnSpLocks noChangeShapeType="1"/>
              </p:cNvCxnSpPr>
              <p:nvPr/>
            </p:nvCxnSpPr>
            <p:spPr bwMode="auto">
              <a:xfrm flipV="1">
                <a:off x="4026175" y="2492829"/>
                <a:ext cx="614321" cy="133224"/>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42" name="TextBox 245"/>
              <p:cNvSpPr txBox="1">
                <a:spLocks noChangeArrowheads="1"/>
              </p:cNvSpPr>
              <p:nvPr/>
            </p:nvSpPr>
            <p:spPr bwMode="auto">
              <a:xfrm>
                <a:off x="2335056" y="2100264"/>
                <a:ext cx="1934349" cy="96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800" b="1">
                    <a:solidFill>
                      <a:srgbClr val="0000FF"/>
                    </a:solidFill>
                    <a:latin typeface="Arial" pitchFamily="34" charset="0"/>
                    <a:cs typeface="Arial" pitchFamily="34" charset="0"/>
                  </a:rPr>
                  <a:t>Dump and refill</a:t>
                </a:r>
              </a:p>
            </p:txBody>
          </p:sp>
          <p:sp>
            <p:nvSpPr>
              <p:cNvPr id="2343" name="TextBox 246"/>
              <p:cNvSpPr txBox="1">
                <a:spLocks noChangeArrowheads="1"/>
              </p:cNvSpPr>
              <p:nvPr/>
            </p:nvSpPr>
            <p:spPr bwMode="auto">
              <a:xfrm>
                <a:off x="5428653" y="2492829"/>
                <a:ext cx="1788652" cy="94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800" b="1">
                    <a:solidFill>
                      <a:srgbClr val="0000FF"/>
                    </a:solidFill>
                    <a:latin typeface="Arial" pitchFamily="34" charset="0"/>
                    <a:cs typeface="Arial" pitchFamily="34" charset="0"/>
                  </a:rPr>
                  <a:t>On store, </a:t>
                </a:r>
              </a:p>
              <a:p>
                <a:pPr algn="ctr" eaLnBrk="1" hangingPunct="1">
                  <a:spcBef>
                    <a:spcPct val="0"/>
                  </a:spcBef>
                  <a:buFontTx/>
                  <a:buNone/>
                </a:pPr>
                <a:r>
                  <a:rPr lang="en-US" altLang="en-US" sz="2800" b="1">
                    <a:solidFill>
                      <a:srgbClr val="0000FF"/>
                    </a:solidFill>
                    <a:latin typeface="Arial" pitchFamily="34" charset="0"/>
                    <a:cs typeface="Arial" pitchFamily="34" charset="0"/>
                  </a:rPr>
                  <a:t>~8 hours</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 calcmode="lin" valueType="num">
                                      <p:cBhvr additive="base">
                                        <p:cTn id="7" dur="500" fill="hold"/>
                                        <p:tgtEl>
                                          <p:spTgt spid="289"/>
                                        </p:tgtEl>
                                        <p:attrNameLst>
                                          <p:attrName>ppt_x</p:attrName>
                                        </p:attrNameLst>
                                      </p:cBhvr>
                                      <p:tavLst>
                                        <p:tav tm="0">
                                          <p:val>
                                            <p:strVal val="#ppt_x"/>
                                          </p:val>
                                        </p:tav>
                                        <p:tav tm="100000">
                                          <p:val>
                                            <p:strVal val="#ppt_x"/>
                                          </p:val>
                                        </p:tav>
                                      </p:tavLst>
                                    </p:anim>
                                    <p:anim calcmode="lin" valueType="num">
                                      <p:cBhvr additive="base">
                                        <p:cTn id="8" dur="500" fill="hold"/>
                                        <p:tgtEl>
                                          <p:spTgt spid="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18438</TotalTime>
  <Words>1056</Words>
  <Application>Microsoft Office PowerPoint</Application>
  <PresentationFormat>Custom</PresentationFormat>
  <Paragraphs>325</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Default Design</vt:lpstr>
      <vt:lpstr>Equation</vt:lpstr>
      <vt:lpstr>Microsoft Excel Chart</vt:lpstr>
      <vt:lpstr>PowerPoint Presentation</vt:lpstr>
    </vt:vector>
  </TitlesOfParts>
  <Company>IIT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dc:creator>
  <cp:lastModifiedBy>Yuhong Zhang</cp:lastModifiedBy>
  <cp:revision>483</cp:revision>
  <cp:lastPrinted>2017-04-10T13:51:49Z</cp:lastPrinted>
  <dcterms:created xsi:type="dcterms:W3CDTF">2003-04-07T21:48:10Z</dcterms:created>
  <dcterms:modified xsi:type="dcterms:W3CDTF">2018-04-26T18:34:18Z</dcterms:modified>
</cp:coreProperties>
</file>