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10147300" cy="1562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66"/>
    <a:srgbClr val="FF5050"/>
    <a:srgbClr val="FF0000"/>
    <a:srgbClr val="000099"/>
    <a:srgbClr val="808080"/>
    <a:srgbClr val="00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7809" autoAdjust="0"/>
  </p:normalViewPr>
  <p:slideViewPr>
    <p:cSldViewPr>
      <p:cViewPr>
        <p:scale>
          <a:sx n="30" d="100"/>
          <a:sy n="30" d="100"/>
        </p:scale>
        <p:origin x="140" y="5076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48338" y="0"/>
            <a:ext cx="4398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838363"/>
            <a:ext cx="43989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48338" y="14838363"/>
            <a:ext cx="43989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00407B6C-2D00-4E92-86DD-40F75F3D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4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4675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1173163"/>
            <a:ext cx="4391025" cy="585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6000" y="7418388"/>
            <a:ext cx="81153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675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76C9E2C2-DD38-44AF-854A-EECCBDC02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233363" indent="-87313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360363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503238" indent="-69850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647700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11049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5621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20193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4765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70A2B-F9F6-4F7D-AF94-7AF0680F6AF7}" type="slidenum">
              <a:rPr lang="en-US" altLang="en-US" sz="2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23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902-7084-49DA-B1ED-759034E35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28E2-E083-4130-8C84-C357F1EF0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5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3902075"/>
            <a:ext cx="20831175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679D-8285-40C3-AFAA-B0928E24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A7A7-112B-4238-B9B7-419A27531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174-AAD4-4340-BA3D-3E063340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5A64-BC6B-4D65-9321-104A2B0A6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577-EE48-4932-A6EB-F9E8095A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AD5-0002-495D-946B-FA044EB2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48AB-19F6-4395-A7B8-6A4BACFC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BB4F-B179-41C3-A564-FFFAEC42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8643-CD1C-4FB7-B95B-48FBA8E59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3902075"/>
            <a:ext cx="27978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12679363"/>
            <a:ext cx="27978100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89125"/>
            <a:ext cx="10426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3815BD8-FDA6-42A2-B357-76B9E1B3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6.jpe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23" Type="http://schemas.openxmlformats.org/officeDocument/2006/relationships/image" Target="../media/image18.jpe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image" Target="../media/image2.wmf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JLab_logo_text_white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6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854"/>
          <p:cNvSpPr>
            <a:spLocks noChangeArrowheads="1"/>
          </p:cNvSpPr>
          <p:nvPr/>
        </p:nvSpPr>
        <p:spPr bwMode="auto">
          <a:xfrm>
            <a:off x="233363" y="1981200"/>
            <a:ext cx="32451675" cy="41787762"/>
          </a:xfrm>
          <a:prstGeom prst="roundRect">
            <a:avLst>
              <a:gd name="adj" fmla="val 194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2052" name="Rectangle 3853"/>
          <p:cNvSpPr>
            <a:spLocks noChangeArrowheads="1"/>
          </p:cNvSpPr>
          <p:nvPr/>
        </p:nvSpPr>
        <p:spPr bwMode="auto">
          <a:xfrm>
            <a:off x="4495800" y="-457200"/>
            <a:ext cx="2346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Arial" pitchFamily="34" charset="0"/>
              </a:rPr>
              <a:t>JLEIC </a:t>
            </a:r>
            <a:r>
              <a:rPr lang="en-US" altLang="en-US" sz="7000" b="1" dirty="0" smtClean="0">
                <a:solidFill>
                  <a:srgbClr val="FF0000"/>
                </a:solidFill>
                <a:latin typeface="Arial" pitchFamily="34" charset="0"/>
              </a:rPr>
              <a:t>Design</a:t>
            </a:r>
            <a:r>
              <a:rPr lang="en-GB" altLang="en-US" sz="70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n-US" altLang="en-US" sz="7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800" b="1" i="1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 smtClean="0">
                <a:latin typeface="Arial" pitchFamily="34" charset="0"/>
              </a:rPr>
              <a:t>Yuhong</a:t>
            </a:r>
            <a:r>
              <a:rPr lang="en-US" altLang="en-US" sz="4200" b="1" dirty="0" smtClean="0">
                <a:latin typeface="Arial" pitchFamily="34" charset="0"/>
              </a:rPr>
              <a:t> Zhang for JLEIC Team, </a:t>
            </a:r>
            <a:r>
              <a:rPr lang="en-US" altLang="en-US" sz="4200" b="1" dirty="0">
                <a:latin typeface="Arial" pitchFamily="34" charset="0"/>
              </a:rPr>
              <a:t>Jefferson Lab, Newport News, VA 23606, USA</a:t>
            </a:r>
            <a:endParaRPr lang="en-US" altLang="en-US" sz="4200" dirty="0">
              <a:latin typeface="Arial" pitchFamily="34" charset="0"/>
            </a:endParaRPr>
          </a:p>
        </p:txBody>
      </p:sp>
      <p:sp>
        <p:nvSpPr>
          <p:cNvPr id="2053" name="Rectangle 391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4" name="Rectangle 3918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5" name="Rectangle 392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6" name="Rectangle 392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7" name="Rectangle 393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8" name="Rectangle 39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9" name="Rectangle 393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0" name="Rectangle 397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1" name="Rectangle 399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2" name="Rectangle 399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3" name="Rectangle 399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4" name="Rectangle 399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5" name="Rectangle 399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6" name="Rectangle 400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7" name="Rectangle 4004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8" name="Rectangle 400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9" name="Rectangle 400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0" name="Rectangle 401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1" name="Rectangle 401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2" name="Rectangle 401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3" name="Rectangle 4020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4" name="Rectangle 402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5" name="Rectangle 40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6" name="Rectangle 403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7" name="AutoShape 3863"/>
          <p:cNvSpPr>
            <a:spLocks noChangeArrowheads="1"/>
          </p:cNvSpPr>
          <p:nvPr/>
        </p:nvSpPr>
        <p:spPr bwMode="auto">
          <a:xfrm>
            <a:off x="457200" y="2133600"/>
            <a:ext cx="32004000" cy="2468880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106363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indent="158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 dirty="0">
                <a:latin typeface="Arial" pitchFamily="34" charset="0"/>
              </a:rPr>
              <a:t>Abstract</a:t>
            </a:r>
            <a:r>
              <a:rPr lang="en-US" altLang="en-US" sz="4800" b="1" dirty="0">
                <a:latin typeface="Arial" pitchFamily="34" charset="0"/>
              </a:rPr>
              <a:t> </a:t>
            </a:r>
            <a:r>
              <a:rPr lang="en-US" altLang="en-US" sz="6000" b="1" dirty="0">
                <a:latin typeface="Arial" pitchFamily="34" charset="0"/>
              </a:rPr>
              <a:t>   </a:t>
            </a:r>
            <a:r>
              <a:rPr lang="en-US" altLang="en-US" sz="6000" b="1" dirty="0" smtClean="0">
                <a:latin typeface="Arial" pitchFamily="34" charset="0"/>
              </a:rPr>
              <a:t>  </a:t>
            </a:r>
            <a:r>
              <a:rPr lang="en-US" altLang="en-US" sz="3200" dirty="0" smtClean="0">
                <a:latin typeface="Arial" pitchFamily="34" charset="0"/>
              </a:rPr>
              <a:t>A </a:t>
            </a:r>
            <a:r>
              <a:rPr lang="en-US" altLang="en-US" sz="3200" dirty="0">
                <a:latin typeface="Arial" pitchFamily="34" charset="0"/>
              </a:rPr>
              <a:t>polarized electron-ion collider with medium center-of-mass energy (20 to 100+ GeV) has been envisioned as a future accelerator facility for the QCD frontier. Over the last 15 years, Jefferson Lab has been engaged in </a:t>
            </a:r>
            <a:r>
              <a:rPr lang="en-US" altLang="en-US" sz="3200" dirty="0">
                <a:latin typeface="Arial" pitchFamily="34" charset="0"/>
              </a:rPr>
              <a:t>a</a:t>
            </a:r>
            <a:r>
              <a:rPr lang="en-US" altLang="en-US" sz="3200" dirty="0" smtClean="0">
                <a:latin typeface="Arial" pitchFamily="34" charset="0"/>
              </a:rPr>
              <a:t> </a:t>
            </a:r>
            <a:r>
              <a:rPr lang="en-US" altLang="en-US" sz="3200" dirty="0">
                <a:latin typeface="Arial" pitchFamily="34" charset="0"/>
              </a:rPr>
              <a:t>design study of such a collider (JLEIC) based on the existing CEBAF recirculated SRF electron </a:t>
            </a:r>
            <a:r>
              <a:rPr lang="en-US" altLang="en-US" sz="3200" dirty="0" err="1">
                <a:latin typeface="Arial" pitchFamily="34" charset="0"/>
              </a:rPr>
              <a:t>linac</a:t>
            </a:r>
            <a:r>
              <a:rPr lang="en-US" altLang="en-US" sz="3200" dirty="0">
                <a:latin typeface="Arial" pitchFamily="34" charset="0"/>
              </a:rPr>
              <a:t>. In this paper, we present a general discussion of optimization of the JLEIC design, particularly in certain areas that could be further exploit for enhancing the performance and for reducing the technical risk and project cost.</a:t>
            </a:r>
          </a:p>
        </p:txBody>
      </p:sp>
      <p:graphicFrame>
        <p:nvGraphicFramePr>
          <p:cNvPr id="2078" name="Object 100"/>
          <p:cNvGraphicFramePr>
            <a:graphicFrameLocks noChangeAspect="1"/>
          </p:cNvGraphicFramePr>
          <p:nvPr/>
        </p:nvGraphicFramePr>
        <p:xfrm>
          <a:off x="1074738" y="1400175"/>
          <a:ext cx="2111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400175"/>
                        <a:ext cx="211137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Text Box 135"/>
          <p:cNvSpPr txBox="1">
            <a:spLocks noChangeArrowheads="1"/>
          </p:cNvSpPr>
          <p:nvPr/>
        </p:nvSpPr>
        <p:spPr bwMode="auto">
          <a:xfrm>
            <a:off x="26800175" y="-76200"/>
            <a:ext cx="62738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8898" tIns="219450" rIns="438898" bIns="219450">
            <a:spAutoFit/>
          </a:bodyPr>
          <a:lstStyle>
            <a:lvl1pPr defTabSz="438785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2195513" indent="-1371600" defTabSz="43878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4387850" indent="-1096963" defTabSz="438785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6583363" indent="-1096963" defTabSz="438785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8778875" indent="-1096963" defTabSz="438785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92360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96932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101504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106076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200" b="1" i="1">
                <a:solidFill>
                  <a:schemeClr val="accent2"/>
                </a:solidFill>
                <a:latin typeface="Arial" pitchFamily="34" charset="0"/>
              </a:rPr>
              <a:t>Thomas Jefferson National Accelerator Facility, Newport News, Virginia,  USA, Managed by the Jefferson Science Associates, LLC for the U.S. Department of Energy, Office of Science</a:t>
            </a:r>
          </a:p>
        </p:txBody>
      </p:sp>
      <p:sp>
        <p:nvSpPr>
          <p:cNvPr id="2080" name="AutoShape 3862"/>
          <p:cNvSpPr>
            <a:spLocks noChangeArrowheads="1"/>
          </p:cNvSpPr>
          <p:nvPr/>
        </p:nvSpPr>
        <p:spPr bwMode="auto">
          <a:xfrm>
            <a:off x="441325" y="18364200"/>
            <a:ext cx="10607675" cy="123444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" pitchFamily="34" charset="0"/>
              </a:rPr>
              <a:t>Figure-8 </a:t>
            </a:r>
            <a:r>
              <a:rPr lang="en-US" altLang="en-US" sz="4800" b="1" dirty="0" smtClean="0">
                <a:latin typeface="Arial" pitchFamily="34" charset="0"/>
              </a:rPr>
              <a:t>Ring </a:t>
            </a:r>
            <a:r>
              <a:rPr lang="en-US" altLang="en-US" sz="4800" b="1" dirty="0">
                <a:latin typeface="Arial" pitchFamily="34" charset="0"/>
              </a:rPr>
              <a:t>for High </a:t>
            </a:r>
            <a:r>
              <a:rPr lang="en-US" altLang="en-US" sz="4800" b="1" dirty="0" smtClean="0">
                <a:latin typeface="Arial" pitchFamily="34" charset="0"/>
              </a:rPr>
              <a:t>Polarization</a:t>
            </a: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A </a:t>
            </a:r>
            <a:r>
              <a:rPr lang="en-US" altLang="en-US" sz="3200" dirty="0">
                <a:latin typeface="Arial" pitchFamily="34" charset="0"/>
              </a:rPr>
              <a:t>brilliant invention of Dr. </a:t>
            </a:r>
            <a:r>
              <a:rPr lang="en-US" altLang="en-US" sz="3200" dirty="0" err="1" smtClean="0">
                <a:latin typeface="Arial" pitchFamily="34" charset="0"/>
              </a:rPr>
              <a:t>Ya</a:t>
            </a:r>
            <a:r>
              <a:rPr lang="en-US" altLang="en-US" sz="3200" dirty="0" smtClean="0">
                <a:latin typeface="Arial" pitchFamily="34" charset="0"/>
              </a:rPr>
              <a:t>. </a:t>
            </a:r>
            <a:r>
              <a:rPr lang="en-US" altLang="en-US" sz="3200" dirty="0" err="1" smtClean="0">
                <a:latin typeface="Arial" pitchFamily="34" charset="0"/>
              </a:rPr>
              <a:t>Derbenev</a:t>
            </a:r>
            <a:endParaRPr lang="en-US" altLang="en-US" sz="3200" dirty="0">
              <a:latin typeface="Arial" pitchFamily="34" charset="0"/>
            </a:endParaRP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Enabled </a:t>
            </a:r>
            <a:r>
              <a:rPr lang="en-US" altLang="en-US" sz="3200" dirty="0">
                <a:latin typeface="Arial" pitchFamily="34" charset="0"/>
              </a:rPr>
              <a:t>by a green field collider ring design</a:t>
            </a: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Spin precessions in the left &amp; right parts of a figure-8 ring are exactly </a:t>
            </a:r>
            <a:r>
              <a:rPr lang="en-US" altLang="en-US" sz="3200" dirty="0" smtClean="0">
                <a:latin typeface="Arial" pitchFamily="34" charset="0"/>
              </a:rPr>
              <a:t>cancelled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3200" smtClean="0">
                <a:latin typeface="Arial" pitchFamily="34" charset="0"/>
              </a:rPr>
              <a:t>-&gt; net </a:t>
            </a:r>
            <a:r>
              <a:rPr lang="en-US" altLang="en-US" sz="3200" dirty="0">
                <a:latin typeface="Arial" pitchFamily="34" charset="0"/>
              </a:rPr>
              <a:t>spin precession is </a:t>
            </a:r>
            <a:r>
              <a:rPr lang="en-US" altLang="en-US" sz="3200" dirty="0" smtClean="0">
                <a:latin typeface="Arial" pitchFamily="34" charset="0"/>
              </a:rPr>
              <a:t>zero </a:t>
            </a:r>
            <a:r>
              <a:rPr lang="en-US" altLang="en-US" sz="3200" dirty="0" smtClean="0"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smtClean="0">
                <a:latin typeface="Arial" pitchFamily="34" charset="0"/>
              </a:rPr>
              <a:t>spin </a:t>
            </a:r>
            <a:r>
              <a:rPr lang="en-US" altLang="en-US" sz="3200" dirty="0">
                <a:latin typeface="Arial" pitchFamily="34" charset="0"/>
              </a:rPr>
              <a:t>tune is zero</a:t>
            </a: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No </a:t>
            </a:r>
            <a:r>
              <a:rPr lang="en-US" altLang="en-US" sz="3200" dirty="0">
                <a:latin typeface="Arial" pitchFamily="34" charset="0"/>
              </a:rPr>
              <a:t>cross </a:t>
            </a:r>
            <a:r>
              <a:rPr lang="en-US" altLang="en-US" sz="3200" dirty="0" smtClean="0">
                <a:latin typeface="Arial" pitchFamily="34" charset="0"/>
              </a:rPr>
              <a:t>of spin </a:t>
            </a:r>
            <a:r>
              <a:rPr lang="en-US" altLang="en-US" sz="3200" dirty="0">
                <a:latin typeface="Arial" pitchFamily="34" charset="0"/>
              </a:rPr>
              <a:t>resonance during energy ramp</a:t>
            </a: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Spin can be </a:t>
            </a:r>
            <a:r>
              <a:rPr lang="en-US" altLang="en-US" sz="3200" dirty="0" smtClean="0">
                <a:latin typeface="Arial" pitchFamily="34" charset="0"/>
              </a:rPr>
              <a:t>controlled/stabilized </a:t>
            </a:r>
            <a:r>
              <a:rPr lang="en-US" altLang="en-US" sz="3200" dirty="0">
                <a:latin typeface="Arial" pitchFamily="34" charset="0"/>
              </a:rPr>
              <a:t>by compact spin rotators (e.g., moving spin tune away from 0)</a:t>
            </a: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No need of Siberian Snakes</a:t>
            </a: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The only practical way to accelerate/store polarized deuterons in medium energy </a:t>
            </a:r>
            <a:r>
              <a:rPr lang="en-US" altLang="en-US" sz="3200" dirty="0" smtClean="0">
                <a:latin typeface="Arial" pitchFamily="34" charset="0"/>
              </a:rPr>
              <a:t>range</a:t>
            </a:r>
            <a:endParaRPr lang="en-US" altLang="en-US" sz="3200" dirty="0">
              <a:latin typeface="Arial" pitchFamily="34" charset="0"/>
            </a:endParaRP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The electron ring follows </a:t>
            </a:r>
            <a:r>
              <a:rPr lang="en-US" altLang="en-US" sz="3200" dirty="0" smtClean="0">
                <a:latin typeface="Arial" pitchFamily="34" charset="0"/>
              </a:rPr>
              <a:t>the footprint </a:t>
            </a:r>
            <a:r>
              <a:rPr lang="en-US" altLang="en-US" sz="3200" dirty="0">
                <a:latin typeface="Arial" pitchFamily="34" charset="0"/>
              </a:rPr>
              <a:t>of the ion </a:t>
            </a:r>
            <a:r>
              <a:rPr lang="en-US" altLang="en-US" sz="3200" dirty="0" smtClean="0">
                <a:latin typeface="Arial" pitchFamily="34" charset="0"/>
              </a:rPr>
              <a:t>ring, figure-8 </a:t>
            </a:r>
            <a:r>
              <a:rPr lang="en-US" altLang="en-US" sz="3200" dirty="0">
                <a:latin typeface="Arial" pitchFamily="34" charset="0"/>
              </a:rPr>
              <a:t>helps the electron polarization under spin flip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</p:txBody>
      </p:sp>
      <p:sp>
        <p:nvSpPr>
          <p:cNvPr id="2" name="AutoShape 4016"/>
          <p:cNvSpPr>
            <a:spLocks noChangeArrowheads="1"/>
          </p:cNvSpPr>
          <p:nvPr/>
        </p:nvSpPr>
        <p:spPr bwMode="auto">
          <a:xfrm>
            <a:off x="22005925" y="42489120"/>
            <a:ext cx="10607675" cy="1097280"/>
          </a:xfrm>
          <a:prstGeom prst="roundRect">
            <a:avLst>
              <a:gd name="adj" fmla="val 1214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368425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711325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Work supported by U.S. DOE Contract No. DE-AC05-06OR23177. </a:t>
            </a:r>
          </a:p>
        </p:txBody>
      </p:sp>
      <p:sp>
        <p:nvSpPr>
          <p:cNvPr id="2118" name="AutoShape 3862"/>
          <p:cNvSpPr>
            <a:spLocks noChangeArrowheads="1"/>
          </p:cNvSpPr>
          <p:nvPr/>
        </p:nvSpPr>
        <p:spPr bwMode="auto">
          <a:xfrm>
            <a:off x="428406" y="8153400"/>
            <a:ext cx="10607675" cy="101498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rial" pitchFamily="34" charset="0"/>
              </a:rPr>
              <a:t>High </a:t>
            </a:r>
            <a:r>
              <a:rPr lang="en-US" altLang="en-US" sz="4800" b="1" dirty="0" smtClean="0">
                <a:solidFill>
                  <a:srgbClr val="000000"/>
                </a:solidFill>
                <a:latin typeface="Arial" pitchFamily="34" charset="0"/>
              </a:rPr>
              <a:t>Luminosity Concept</a:t>
            </a:r>
          </a:p>
          <a:p>
            <a:pPr marL="346075" indent="-34607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Arial" pitchFamily="34" charset="0"/>
              </a:rPr>
              <a:t>Conventional approach for hadron colliders</a:t>
            </a:r>
          </a:p>
          <a:p>
            <a:pPr marL="803275" lvl="1" indent="-45720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Few colliding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bunches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low bunch frequency</a:t>
            </a:r>
          </a:p>
          <a:p>
            <a:pPr marL="803275" lvl="1" indent="-45720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High bunch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intensity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long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bunch &amp; large β* </a:t>
            </a:r>
          </a:p>
          <a:p>
            <a:pPr marL="346075" indent="-34607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Arial" pitchFamily="34" charset="0"/>
              </a:rPr>
              <a:t>JLEIC </a:t>
            </a:r>
            <a:r>
              <a:rPr lang="en-US" altLang="en-US" sz="3600" dirty="0" smtClean="0">
                <a:solidFill>
                  <a:srgbClr val="000000"/>
                </a:solidFill>
                <a:latin typeface="Arial" pitchFamily="34" charset="0"/>
              </a:rPr>
              <a:t>approach</a:t>
            </a:r>
            <a:r>
              <a:rPr lang="en-US" altLang="en-US" sz="3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en-US" sz="3600" b="1" i="1" dirty="0">
                <a:solidFill>
                  <a:srgbClr val="FF0000"/>
                </a:solidFill>
                <a:latin typeface="Arial" pitchFamily="34" charset="0"/>
              </a:rPr>
              <a:t>high bunch repetition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Arial" pitchFamily="34" charset="0"/>
              </a:rPr>
              <a:t>rate + short </a:t>
            </a:r>
            <a:r>
              <a:rPr lang="en-US" altLang="en-US" sz="3600" b="1" i="1" dirty="0">
                <a:solidFill>
                  <a:srgbClr val="FF0000"/>
                </a:solidFill>
                <a:latin typeface="Arial" pitchFamily="34" charset="0"/>
              </a:rPr>
              <a:t>bunch colliding beams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600" dirty="0">
              <a:solidFill>
                <a:srgbClr val="000000"/>
              </a:solidFill>
              <a:latin typeface="Arial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600" dirty="0">
              <a:solidFill>
                <a:srgbClr val="000000"/>
              </a:solidFill>
              <a:latin typeface="Arial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0"/>
              </a:spcAft>
            </a:pPr>
            <a:endParaRPr lang="en-US" alt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marL="346075" indent="-34607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A traditional approach for lepton colliders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     (KEK-B reached  &gt; 2x10</a:t>
            </a:r>
            <a:r>
              <a:rPr lang="en-US" altLang="en-US" sz="3200" baseline="30000" dirty="0">
                <a:solidFill>
                  <a:srgbClr val="000000"/>
                </a:solidFill>
                <a:latin typeface="Arial" pitchFamily="34" charset="0"/>
              </a:rPr>
              <a:t>34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 /cm</a:t>
            </a:r>
            <a:r>
              <a:rPr lang="en-US" altLang="en-US" sz="320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/s)</a:t>
            </a:r>
          </a:p>
          <a:p>
            <a:pPr marL="346075" indent="-34607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JLEIC advantages</a:t>
            </a:r>
          </a:p>
          <a:p>
            <a:pPr marL="850900" lvl="1" indent="-5048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Based on CEBAF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already up to 1.5 GHz</a:t>
            </a:r>
          </a:p>
          <a:p>
            <a:pPr marL="850900" lvl="1" indent="-5048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Arial" pitchFamily="34" charset="0"/>
              </a:rPr>
              <a:t>New green field 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ion complex can be designed to deliver high bunch repetition rate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119" name="Group 2"/>
          <p:cNvGrpSpPr>
            <a:grpSpLocks/>
          </p:cNvGrpSpPr>
          <p:nvPr/>
        </p:nvGrpSpPr>
        <p:grpSpPr bwMode="auto">
          <a:xfrm>
            <a:off x="1288383" y="12420600"/>
            <a:ext cx="8718796" cy="2878519"/>
            <a:chOff x="-84430" y="3214088"/>
            <a:chExt cx="2740852" cy="936843"/>
          </a:xfrm>
        </p:grpSpPr>
        <p:sp>
          <p:nvSpPr>
            <p:cNvPr id="2349" name="Oval 10"/>
            <p:cNvSpPr>
              <a:spLocks noChangeArrowheads="1"/>
            </p:cNvSpPr>
            <p:nvPr/>
          </p:nvSpPr>
          <p:spPr bwMode="auto">
            <a:xfrm>
              <a:off x="-84430" y="3327069"/>
              <a:ext cx="1868438" cy="72925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 eaLnBrk="0" hangingPunct="0">
                <a:spcBef>
                  <a:spcPct val="20000"/>
                </a:spcBef>
                <a:buChar char="•"/>
                <a:tabLst>
                  <a:tab pos="461963" algn="l"/>
                </a:tabLst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61963" algn="l"/>
                </a:tabLst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61963" algn="l"/>
                </a:tabLst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US" alt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0" name="Oval 13"/>
            <p:cNvSpPr>
              <a:spLocks/>
            </p:cNvSpPr>
            <p:nvPr/>
          </p:nvSpPr>
          <p:spPr bwMode="auto">
            <a:xfrm>
              <a:off x="1362888" y="3214088"/>
              <a:ext cx="1293534" cy="56544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 eaLnBrk="0" hangingPunct="0">
                <a:spcBef>
                  <a:spcPct val="20000"/>
                </a:spcBef>
                <a:buChar char="•"/>
                <a:tabLst>
                  <a:tab pos="461963" algn="l"/>
                </a:tabLst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61963" algn="l"/>
                </a:tabLst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61963" algn="l"/>
                </a:tabLst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351" name="Oval 15"/>
            <p:cNvSpPr>
              <a:spLocks/>
            </p:cNvSpPr>
            <p:nvPr/>
          </p:nvSpPr>
          <p:spPr bwMode="auto">
            <a:xfrm>
              <a:off x="1355454" y="3674770"/>
              <a:ext cx="1293534" cy="47616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 eaLnBrk="0" hangingPunct="0">
                <a:spcBef>
                  <a:spcPct val="20000"/>
                </a:spcBef>
                <a:buChar char="•"/>
                <a:tabLst>
                  <a:tab pos="461963" algn="l"/>
                </a:tabLst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61963" algn="l"/>
                </a:tabLst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61963" algn="l"/>
                </a:tabLst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1963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rial" pitchFamily="34" charset="0"/>
              </a:endParaRPr>
            </a:p>
            <a:p>
              <a:pPr algn="ctr" eaLnBrk="1" hangingPunct="1">
                <a:spcBef>
                  <a:spcPts val="400"/>
                </a:spcBef>
                <a:buFontTx/>
                <a:buNone/>
              </a:pPr>
              <a:endParaRPr lang="en-US" altLang="en-US" sz="2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9"/>
            <p:cNvSpPr>
              <a:spLocks noChangeArrowheads="1"/>
            </p:cNvSpPr>
            <p:nvPr/>
          </p:nvSpPr>
          <p:spPr bwMode="auto">
            <a:xfrm>
              <a:off x="154357" y="3325088"/>
              <a:ext cx="1384361" cy="73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 algn="ctr">
                <a:tabLst>
                  <a:tab pos="111125" algn="l"/>
                </a:tabLst>
                <a:defRPr/>
              </a:pPr>
              <a:r>
                <a:rPr lang="en-US" b="1" i="1" dirty="0">
                  <a:solidFill>
                    <a:srgbClr val="CC0000"/>
                  </a:solidFill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Beam Design</a:t>
              </a:r>
            </a:p>
            <a:p>
              <a:pPr marL="346075" indent="-346075">
                <a:buFont typeface="Arial" pitchFamily="-109" charset="0"/>
                <a:buChar char="•"/>
                <a:tabLst>
                  <a:tab pos="111125" algn="l"/>
                </a:tabLst>
                <a:defRPr/>
              </a:pPr>
              <a:r>
                <a:rPr lang="en-US" dirty="0"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High repetition rate</a:t>
              </a:r>
            </a:p>
            <a:p>
              <a:pPr marL="346075" indent="-346075">
                <a:buFont typeface="Arial" pitchFamily="-109" charset="0"/>
                <a:buChar char="•"/>
                <a:tabLst>
                  <a:tab pos="111125" algn="l"/>
                </a:tabLst>
                <a:defRPr/>
              </a:pPr>
              <a:r>
                <a:rPr lang="en-US" dirty="0"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Low bunch intensity </a:t>
              </a:r>
            </a:p>
            <a:p>
              <a:pPr marL="346075" indent="-346075">
                <a:buFont typeface="Arial" pitchFamily="-109" charset="0"/>
                <a:buChar char="•"/>
                <a:tabLst>
                  <a:tab pos="111125" algn="l"/>
                </a:tabLst>
                <a:defRPr/>
              </a:pPr>
              <a:r>
                <a:rPr lang="en-US" dirty="0"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Short bunch length</a:t>
              </a:r>
            </a:p>
            <a:p>
              <a:pPr marL="346075" indent="-346075">
                <a:buFont typeface="Arial" pitchFamily="-109" charset="0"/>
                <a:buChar char="•"/>
                <a:tabLst>
                  <a:tab pos="111125" algn="l"/>
                </a:tabLst>
                <a:defRPr/>
              </a:pPr>
              <a:r>
                <a:rPr lang="en-US" dirty="0"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Small emittance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3" name="Rectangle 12"/>
            <p:cNvSpPr>
              <a:spLocks noChangeArrowheads="1"/>
            </p:cNvSpPr>
            <p:nvPr/>
          </p:nvSpPr>
          <p:spPr bwMode="auto">
            <a:xfrm>
              <a:off x="1498762" y="3224028"/>
              <a:ext cx="1025118" cy="45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 eaLnBrk="0" hangingPunct="0">
                <a:spcBef>
                  <a:spcPct val="20000"/>
                </a:spcBef>
                <a:buChar char="•"/>
                <a:tabLst>
                  <a:tab pos="111125" algn="l"/>
                </a:tabLst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11125" algn="l"/>
                </a:tabLst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111125" algn="l"/>
                </a:tabLst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11125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111125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1125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1125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1125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1125" algn="l"/>
                </a:tabLst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i="1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IR Design</a:t>
              </a:r>
            </a:p>
            <a:p>
              <a:pPr marL="236538" indent="-236538" eaLnBrk="1" hangingPunct="1">
                <a:spcBef>
                  <a:spcPct val="0"/>
                </a:spcBef>
                <a:tabLst>
                  <a:tab pos="346075" algn="l"/>
                </a:tabLst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Very small </a:t>
              </a:r>
              <a:r>
                <a:rPr lang="el-GR" altLang="en-US" sz="2800" dirty="0"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*</a:t>
              </a:r>
            </a:p>
            <a:p>
              <a:pPr marL="236538" indent="-236538" eaLnBrk="1" hangingPunct="1">
                <a:spcBef>
                  <a:spcPct val="0"/>
                </a:spcBef>
                <a:tabLst>
                  <a:tab pos="346075" algn="l"/>
                </a:tabLst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Crab crossing</a:t>
              </a: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1377570" y="3685289"/>
              <a:ext cx="1271000" cy="44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 algn="ctr">
                <a:tabLst>
                  <a:tab pos="111125" algn="l"/>
                </a:tabLst>
                <a:defRPr/>
              </a:pPr>
              <a:r>
                <a:rPr lang="en-US" b="1" i="1" dirty="0" smtClean="0">
                  <a:solidFill>
                    <a:srgbClr val="CC0000"/>
                  </a:solidFill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Damping Design</a:t>
              </a:r>
              <a:endParaRPr lang="en-US" b="1" i="1" dirty="0">
                <a:solidFill>
                  <a:srgbClr val="CC0000"/>
                </a:solidFill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endParaRPr>
            </a:p>
            <a:p>
              <a:pPr marL="346075" indent="-346075">
                <a:buFont typeface="Arial" pitchFamily="-109" charset="0"/>
                <a:buChar char="•"/>
                <a:tabLst>
                  <a:tab pos="346075" algn="l"/>
                </a:tabLst>
                <a:defRPr/>
              </a:pPr>
              <a:r>
                <a:rPr lang="en-US" dirty="0"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Synchrotron radiation</a:t>
              </a:r>
            </a:p>
            <a:p>
              <a:pPr marL="346075" indent="-346075">
                <a:buFont typeface="Arial" pitchFamily="-109" charset="0"/>
                <a:buChar char="•"/>
                <a:tabLst>
                  <a:tab pos="346075" algn="l"/>
                </a:tabLst>
                <a:defRPr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rPr>
                <a:t>Electron cooling</a:t>
              </a:r>
            </a:p>
          </p:txBody>
        </p:sp>
      </p:grpSp>
      <p:sp>
        <p:nvSpPr>
          <p:cNvPr id="213" name="AutoShape 3862"/>
          <p:cNvSpPr>
            <a:spLocks noChangeArrowheads="1"/>
          </p:cNvSpPr>
          <p:nvPr/>
        </p:nvSpPr>
        <p:spPr bwMode="auto">
          <a:xfrm>
            <a:off x="11201400" y="19050000"/>
            <a:ext cx="10607675" cy="9601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latin typeface="Arial" charset="0"/>
              </a:rPr>
              <a:t>            JLEIC </a:t>
            </a:r>
            <a:r>
              <a:rPr lang="en-US" altLang="en-US" sz="4800" b="1" dirty="0">
                <a:latin typeface="Arial" charset="0"/>
              </a:rPr>
              <a:t>Baseline </a:t>
            </a:r>
            <a:endParaRPr lang="en-US" altLang="en-US" sz="4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latin typeface="Arial" charset="0"/>
              </a:rPr>
              <a:t> </a:t>
            </a:r>
            <a:r>
              <a:rPr lang="en-US" altLang="en-US" sz="4800" b="1" dirty="0" smtClean="0">
                <a:latin typeface="Arial" charset="0"/>
              </a:rPr>
              <a:t>     Achieved Design Goals 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endParaRPr lang="en-US" alt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Energy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Full coverage of CM energy from 15 to ~70 GeV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3-12 GeV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32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up to 100 GeV,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ions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up to 40 GeV/u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Ion species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Polarized light ions: p, d, 3He, and possibly Li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Un-polarized light to heavy ions up to A above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200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Support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2 detectors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with full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acceptance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capability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Luminosity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altLang="en-US" sz="3200" baseline="30000" dirty="0">
                <a:solidFill>
                  <a:srgbClr val="000000"/>
                </a:solidFill>
                <a:latin typeface="Arial" charset="0"/>
              </a:rPr>
              <a:t>33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 to 10</a:t>
            </a:r>
            <a:r>
              <a:rPr lang="en-US" altLang="en-US" sz="3200" baseline="30000" dirty="0">
                <a:solidFill>
                  <a:srgbClr val="000000"/>
                </a:solidFill>
                <a:latin typeface="Arial" charset="0"/>
              </a:rPr>
              <a:t>34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 /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cm</a:t>
            </a:r>
            <a:r>
              <a:rPr lang="en-US" altLang="en-US" sz="32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s/IP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in a broad CM energy range,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Highest luminosity at CM energy around 45 GeV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Polarization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At IP: longitudinal for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both,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transverse for ions only</a:t>
            </a: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All polarizations &gt;70% </a:t>
            </a:r>
          </a:p>
          <a:p>
            <a:pPr marL="339725" lvl="1" indent="-339725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Upgradable to higher CM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energy (~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150 GeV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CM)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796925" lvl="1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e: 14 GeV, p: up to 400 GeV, ions up to 160 GeV/u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32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21" name="Group 6"/>
          <p:cNvGrpSpPr>
            <a:grpSpLocks/>
          </p:cNvGrpSpPr>
          <p:nvPr/>
        </p:nvGrpSpPr>
        <p:grpSpPr bwMode="auto">
          <a:xfrm>
            <a:off x="21930361" y="22951440"/>
            <a:ext cx="10683240" cy="4480560"/>
            <a:chOff x="457200" y="36632511"/>
            <a:chExt cx="10683241" cy="3971218"/>
          </a:xfrm>
        </p:grpSpPr>
        <p:sp>
          <p:nvSpPr>
            <p:cNvPr id="2344" name="AutoShape 3862"/>
            <p:cNvSpPr>
              <a:spLocks noChangeArrowheads="1"/>
            </p:cNvSpPr>
            <p:nvPr/>
          </p:nvSpPr>
          <p:spPr bwMode="auto">
            <a:xfrm>
              <a:off x="457200" y="36632511"/>
              <a:ext cx="10607040" cy="3971218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4800" b="1" dirty="0">
                  <a:solidFill>
                    <a:srgbClr val="000000"/>
                  </a:solidFill>
                  <a:latin typeface="Arial" pitchFamily="34" charset="0"/>
                </a:rPr>
                <a:t>ERL-Circulator Cooler</a:t>
              </a:r>
              <a:endParaRPr lang="en-US" altLang="en-US" sz="4800" dirty="0">
                <a:latin typeface="Arial" pitchFamily="34" charset="0"/>
              </a:endParaRPr>
            </a:p>
          </p:txBody>
        </p:sp>
        <p:grpSp>
          <p:nvGrpSpPr>
            <p:cNvPr id="2345" name="Group 200"/>
            <p:cNvGrpSpPr>
              <a:grpSpLocks/>
            </p:cNvGrpSpPr>
            <p:nvPr/>
          </p:nvGrpSpPr>
          <p:grpSpPr bwMode="auto">
            <a:xfrm>
              <a:off x="553973" y="37287364"/>
              <a:ext cx="10586468" cy="3197046"/>
              <a:chOff x="-22742" y="1430098"/>
              <a:chExt cx="10860724" cy="3046781"/>
            </a:xfrm>
          </p:grpSpPr>
          <p:pic>
            <p:nvPicPr>
              <p:cNvPr id="2346" name="Picture 201" descr="Screen Shot 2016-11-16 at 1.56.50 PM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35" y="1430098"/>
                <a:ext cx="10345958" cy="3046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Rectangular Callout 202"/>
              <p:cNvSpPr/>
              <p:nvPr/>
            </p:nvSpPr>
            <p:spPr>
              <a:xfrm>
                <a:off x="8961804" y="3768883"/>
                <a:ext cx="1876178" cy="675815"/>
              </a:xfrm>
              <a:prstGeom prst="wedgeRectCallout">
                <a:avLst>
                  <a:gd name="adj1" fmla="val 14507"/>
                  <a:gd name="adj2" fmla="val -19438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Circulator cooler ring</a:t>
                </a:r>
              </a:p>
            </p:txBody>
          </p:sp>
          <p:sp>
            <p:nvSpPr>
              <p:cNvPr id="204" name="Rectangular Callout 203"/>
              <p:cNvSpPr/>
              <p:nvPr/>
            </p:nvSpPr>
            <p:spPr>
              <a:xfrm>
                <a:off x="-22742" y="4024221"/>
                <a:ext cx="1566739" cy="434453"/>
              </a:xfrm>
              <a:prstGeom prst="wedgeRectCallout">
                <a:avLst>
                  <a:gd name="adj1" fmla="val 30190"/>
                  <a:gd name="adj2" fmla="val -141486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ERL ring</a:t>
                </a:r>
              </a:p>
            </p:txBody>
          </p:sp>
        </p:grpSp>
      </p:grpSp>
      <p:sp>
        <p:nvSpPr>
          <p:cNvPr id="2154" name="AutoShape 3862"/>
          <p:cNvSpPr>
            <a:spLocks noChangeArrowheads="1"/>
          </p:cNvSpPr>
          <p:nvPr/>
        </p:nvSpPr>
        <p:spPr bwMode="auto">
          <a:xfrm>
            <a:off x="11173405" y="12496800"/>
            <a:ext cx="10607675" cy="64922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182880" rIns="274320" bIns="18288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Arial" pitchFamily="34" charset="0"/>
              </a:rPr>
              <a:t>Luminosity &amp; Upgrade Potentia</a:t>
            </a:r>
            <a:r>
              <a:rPr lang="en-US" altLang="en-US" sz="4800" b="1" dirty="0">
                <a:latin typeface="Arial" pitchFamily="34" charset="0"/>
              </a:rPr>
              <a:t>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</p:txBody>
      </p:sp>
      <p:sp>
        <p:nvSpPr>
          <p:cNvPr id="2167" name="AutoShape 3862"/>
          <p:cNvSpPr>
            <a:spLocks noChangeArrowheads="1"/>
          </p:cNvSpPr>
          <p:nvPr/>
        </p:nvSpPr>
        <p:spPr bwMode="auto">
          <a:xfrm>
            <a:off x="11257237" y="32308800"/>
            <a:ext cx="10607675" cy="576072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Arial" pitchFamily="34" charset="0"/>
              </a:rPr>
              <a:t>Ion </a:t>
            </a:r>
            <a:r>
              <a:rPr lang="en-US" altLang="en-US" sz="4800" b="1" dirty="0" err="1" smtClean="0">
                <a:latin typeface="Arial" pitchFamily="34" charset="0"/>
              </a:rPr>
              <a:t>Linac</a:t>
            </a:r>
            <a:endParaRPr lang="en-US" altLang="en-US" sz="4800" b="1" dirty="0">
              <a:latin typeface="Arial" pitchFamily="34" charset="0"/>
            </a:endParaRPr>
          </a:p>
        </p:txBody>
      </p:sp>
      <p:sp>
        <p:nvSpPr>
          <p:cNvPr id="2176" name="AutoShape 3862"/>
          <p:cNvSpPr>
            <a:spLocks noChangeArrowheads="1"/>
          </p:cNvSpPr>
          <p:nvPr/>
        </p:nvSpPr>
        <p:spPr bwMode="auto">
          <a:xfrm>
            <a:off x="22005925" y="34007660"/>
            <a:ext cx="10607675" cy="839002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Interaction Regions</a:t>
            </a:r>
          </a:p>
          <a:p>
            <a:pPr marL="404813" indent="-404813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200" dirty="0">
                <a:latin typeface="Arial" charset="0"/>
              </a:rPr>
              <a:t>D</a:t>
            </a:r>
            <a:r>
              <a:rPr lang="en-US" altLang="en-US" sz="3200" dirty="0" smtClean="0">
                <a:latin typeface="Arial" charset="0"/>
              </a:rPr>
              <a:t>esigned </a:t>
            </a:r>
            <a:r>
              <a:rPr lang="en-US" altLang="en-US" sz="3200" dirty="0">
                <a:latin typeface="Arial" charset="0"/>
              </a:rPr>
              <a:t>to s</a:t>
            </a:r>
            <a:r>
              <a:rPr lang="en-US" altLang="en-US" sz="3200" dirty="0" smtClean="0">
                <a:latin typeface="Arial" charset="0"/>
              </a:rPr>
              <a:t>atisfy </a:t>
            </a:r>
            <a:r>
              <a:rPr lang="en-US" altLang="en-US" sz="3200" dirty="0">
                <a:latin typeface="Arial" charset="0"/>
              </a:rPr>
              <a:t>geometric match (elements) and beam dynamics (chromatic compensation)</a:t>
            </a:r>
          </a:p>
          <a:p>
            <a:pPr marL="404813" indent="-404813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200" dirty="0">
                <a:latin typeface="Arial" charset="0"/>
              </a:rPr>
              <a:t>Crab crossing:  large (50 </a:t>
            </a:r>
            <a:r>
              <a:rPr lang="en-US" altLang="en-US" sz="3200" dirty="0" err="1">
                <a:latin typeface="Arial" charset="0"/>
              </a:rPr>
              <a:t>mrad</a:t>
            </a:r>
            <a:r>
              <a:rPr lang="en-US" altLang="en-US" sz="3200" dirty="0">
                <a:latin typeface="Arial" charset="0"/>
              </a:rPr>
              <a:t>), avoiding parasitic collisions, optimizing </a:t>
            </a:r>
            <a:r>
              <a:rPr lang="en-US" altLang="en-US" sz="3200" dirty="0" smtClean="0">
                <a:latin typeface="Arial" charset="0"/>
              </a:rPr>
              <a:t>detections</a:t>
            </a:r>
            <a:endParaRPr lang="en-US" altLang="en-US" sz="32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945600" y="27508200"/>
            <a:ext cx="10607039" cy="6400800"/>
            <a:chOff x="441961" y="21122640"/>
            <a:chExt cx="10607039" cy="6400800"/>
          </a:xfrm>
        </p:grpSpPr>
        <p:sp>
          <p:nvSpPr>
            <p:cNvPr id="260" name="AutoShape 3862"/>
            <p:cNvSpPr>
              <a:spLocks noChangeArrowheads="1"/>
            </p:cNvSpPr>
            <p:nvPr/>
          </p:nvSpPr>
          <p:spPr bwMode="auto">
            <a:xfrm>
              <a:off x="441961" y="21122640"/>
              <a:ext cx="10607039" cy="64008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800" b="1" dirty="0" smtClean="0">
                  <a:solidFill>
                    <a:srgbClr val="000000"/>
                  </a:solidFill>
                  <a:latin typeface="Arial" pitchFamily="34" charset="0"/>
                </a:rPr>
                <a:t>Beam Formation w/ Cooling</a:t>
              </a:r>
              <a:endParaRPr lang="en-US" altLang="en-US" sz="4800" dirty="0">
                <a:latin typeface="Arial" pitchFamily="34" charset="0"/>
              </a:endParaRPr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586774" y="21817904"/>
              <a:ext cx="10317411" cy="2718496"/>
              <a:chOff x="4349013" y="3612047"/>
              <a:chExt cx="4297680" cy="2790848"/>
            </a:xfrm>
          </p:grpSpPr>
          <p:sp>
            <p:nvSpPr>
              <p:cNvPr id="266" name="Rounded Rectangle 265"/>
              <p:cNvSpPr/>
              <p:nvPr/>
            </p:nvSpPr>
            <p:spPr bwMode="auto">
              <a:xfrm>
                <a:off x="4349013" y="3680559"/>
                <a:ext cx="4297680" cy="2722336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267" name="Straight Arrow Connector 266"/>
              <p:cNvCxnSpPr/>
              <p:nvPr/>
            </p:nvCxnSpPr>
            <p:spPr bwMode="auto">
              <a:xfrm flipV="1">
                <a:off x="4610244" y="3767748"/>
                <a:ext cx="0" cy="256032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8" name="Straight Arrow Connector 267"/>
              <p:cNvCxnSpPr/>
              <p:nvPr/>
            </p:nvCxnSpPr>
            <p:spPr bwMode="auto">
              <a:xfrm flipV="1">
                <a:off x="4457844" y="6160090"/>
                <a:ext cx="402336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9" name="Straight Connector 268"/>
              <p:cNvCxnSpPr/>
              <p:nvPr/>
            </p:nvCxnSpPr>
            <p:spPr bwMode="auto">
              <a:xfrm>
                <a:off x="4640724" y="5775960"/>
                <a:ext cx="109728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6001078" y="5166360"/>
                <a:ext cx="8229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>
                <a:off x="7289630" y="4365054"/>
                <a:ext cx="11887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V="1">
                <a:off x="5740480" y="5156180"/>
                <a:ext cx="250090" cy="619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/>
              <p:cNvCxnSpPr/>
              <p:nvPr/>
            </p:nvCxnSpPr>
            <p:spPr bwMode="auto">
              <a:xfrm flipV="1">
                <a:off x="6839304" y="4371067"/>
                <a:ext cx="429078" cy="79529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4" name="TextBox 273"/>
              <p:cNvSpPr txBox="1"/>
              <p:nvPr/>
            </p:nvSpPr>
            <p:spPr>
              <a:xfrm>
                <a:off x="4553018" y="4996968"/>
                <a:ext cx="1262480" cy="85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Multi-turn injection accumulation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5821759" y="4672077"/>
                <a:ext cx="1155581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Stacking/Pre-cool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7144254" y="3612047"/>
                <a:ext cx="1430335" cy="85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</a:p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BB cooling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4699272" y="5785013"/>
                <a:ext cx="929091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285 MeV</a:t>
                </a:r>
                <a:endParaRPr lang="en-US" sz="2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5963351" y="5174311"/>
                <a:ext cx="871684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7.9 GeV</a:t>
                </a:r>
                <a:endParaRPr lang="en-US" sz="2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7186880" y="4372608"/>
                <a:ext cx="1386840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100 GeV</a:t>
                </a:r>
                <a:endParaRPr lang="en-US" sz="2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5873205" y="5415163"/>
                <a:ext cx="1036320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7241924" y="4627628"/>
                <a:ext cx="1234994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ERL cooler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5815498" y="3714095"/>
                <a:ext cx="0" cy="9672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4" name="TextBox 283"/>
              <p:cNvSpPr txBox="1"/>
              <p:nvPr/>
            </p:nvSpPr>
            <p:spPr>
              <a:xfrm>
                <a:off x="5538291" y="3960751"/>
                <a:ext cx="1555661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4701070" y="4010921"/>
                <a:ext cx="1178802" cy="47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booster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6" name="Straight Arrow Connector 285"/>
              <p:cNvCxnSpPr/>
              <p:nvPr/>
            </p:nvCxnSpPr>
            <p:spPr bwMode="auto">
              <a:xfrm>
                <a:off x="5847302" y="4417666"/>
                <a:ext cx="97954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7" name="Straight Arrow Connector 286"/>
              <p:cNvCxnSpPr/>
              <p:nvPr/>
            </p:nvCxnSpPr>
            <p:spPr bwMode="auto">
              <a:xfrm flipH="1">
                <a:off x="4835534" y="4014078"/>
                <a:ext cx="97954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88" name="TextBox 287"/>
              <p:cNvSpPr txBox="1"/>
              <p:nvPr/>
            </p:nvSpPr>
            <p:spPr>
              <a:xfrm>
                <a:off x="7568071" y="5538983"/>
                <a:ext cx="975625" cy="600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548640" y="24536400"/>
              <a:ext cx="10347960" cy="2872667"/>
              <a:chOff x="366288" y="3628775"/>
              <a:chExt cx="5852160" cy="3116565"/>
            </a:xfrm>
          </p:grpSpPr>
          <p:sp>
            <p:nvSpPr>
              <p:cNvPr id="290" name="Rounded Rectangle 289"/>
              <p:cNvSpPr/>
              <p:nvPr/>
            </p:nvSpPr>
            <p:spPr bwMode="auto">
              <a:xfrm>
                <a:off x="366288" y="3769234"/>
                <a:ext cx="5852160" cy="2976106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91" name="Group 290"/>
              <p:cNvGrpSpPr/>
              <p:nvPr/>
            </p:nvGrpSpPr>
            <p:grpSpPr>
              <a:xfrm>
                <a:off x="486951" y="3628775"/>
                <a:ext cx="5646514" cy="3075309"/>
                <a:chOff x="806463" y="2686725"/>
                <a:chExt cx="5646514" cy="3075309"/>
              </a:xfrm>
            </p:grpSpPr>
            <p:cxnSp>
              <p:nvCxnSpPr>
                <p:cNvPr id="293" name="Straight Arrow Connector 292"/>
                <p:cNvCxnSpPr/>
                <p:nvPr/>
              </p:nvCxnSpPr>
              <p:spPr bwMode="auto">
                <a:xfrm flipV="1">
                  <a:off x="1066800" y="3110274"/>
                  <a:ext cx="0" cy="265176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94" name="Straight Arrow Connector 293"/>
                <p:cNvCxnSpPr/>
                <p:nvPr/>
              </p:nvCxnSpPr>
              <p:spPr bwMode="auto">
                <a:xfrm flipV="1">
                  <a:off x="914400" y="5534950"/>
                  <a:ext cx="5486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1097280" y="5105400"/>
                  <a:ext cx="118872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3794760" y="4495800"/>
                  <a:ext cx="82296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5046267" y="3513664"/>
                  <a:ext cx="13716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 flipV="1">
                  <a:off x="2251354" y="4861084"/>
                  <a:ext cx="207823" cy="24431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 flipV="1">
                  <a:off x="4616219" y="3527167"/>
                  <a:ext cx="442204" cy="96863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03" name="TextBox 302"/>
                <p:cNvSpPr txBox="1"/>
                <p:nvPr/>
              </p:nvSpPr>
              <p:spPr>
                <a:xfrm>
                  <a:off x="806463" y="4201871"/>
                  <a:ext cx="1910086" cy="901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Multi-turn injection accumulation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3754590" y="3983271"/>
                  <a:ext cx="903299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Pre-cool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TextBox 305"/>
                <p:cNvSpPr txBox="1"/>
                <p:nvPr/>
              </p:nvSpPr>
              <p:spPr>
                <a:xfrm>
                  <a:off x="4985680" y="2686725"/>
                  <a:ext cx="1349016" cy="901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Bunch splitting</a:t>
                  </a:r>
                </a:p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BB cooling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" name="TextBox 307"/>
                <p:cNvSpPr txBox="1"/>
                <p:nvPr/>
              </p:nvSpPr>
              <p:spPr>
                <a:xfrm>
                  <a:off x="1066800" y="5077750"/>
                  <a:ext cx="1131945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 MeV/u</a:t>
                  </a:r>
                  <a:endParaRPr lang="en-US" sz="24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TextBox 308"/>
                <p:cNvSpPr txBox="1"/>
                <p:nvPr/>
              </p:nvSpPr>
              <p:spPr>
                <a:xfrm>
                  <a:off x="3797890" y="4495800"/>
                  <a:ext cx="846697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7.9 GeV</a:t>
                  </a:r>
                  <a:endParaRPr lang="en-US" sz="24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" name="TextBox 310"/>
                <p:cNvSpPr txBox="1"/>
                <p:nvPr/>
              </p:nvSpPr>
              <p:spPr>
                <a:xfrm>
                  <a:off x="5005177" y="3551039"/>
                  <a:ext cx="1447800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 to 40 GeV/u</a:t>
                  </a:r>
                  <a:endParaRPr lang="en-US" sz="24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>
                  <a:off x="3741288" y="4724400"/>
                  <a:ext cx="1032153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  <a:endPara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" name="TextBox 312"/>
                <p:cNvSpPr txBox="1"/>
                <p:nvPr/>
              </p:nvSpPr>
              <p:spPr>
                <a:xfrm>
                  <a:off x="5073534" y="3874766"/>
                  <a:ext cx="1234994" cy="500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ERL cooler</a:t>
                  </a:r>
                  <a:endPara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2295907" y="2889846"/>
                  <a:ext cx="0" cy="136275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15" name="TextBox 314"/>
                <p:cNvSpPr txBox="1"/>
                <p:nvPr/>
              </p:nvSpPr>
              <p:spPr>
                <a:xfrm>
                  <a:off x="2264081" y="2831578"/>
                  <a:ext cx="1419141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ollider Ring</a:t>
                  </a:r>
                  <a:endParaRPr 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1398415" y="3217609"/>
                  <a:ext cx="955954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booster</a:t>
                  </a:r>
                  <a:endParaRPr 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7" name="Straight Arrow Connector 316"/>
                <p:cNvCxnSpPr/>
                <p:nvPr/>
              </p:nvCxnSpPr>
              <p:spPr bwMode="auto">
                <a:xfrm>
                  <a:off x="2311621" y="3295091"/>
                  <a:ext cx="1371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8" name="Straight Arrow Connector 317"/>
                <p:cNvCxnSpPr/>
                <p:nvPr/>
              </p:nvCxnSpPr>
              <p:spPr bwMode="auto">
                <a:xfrm flipH="1">
                  <a:off x="1339796" y="3276576"/>
                  <a:ext cx="97954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9" name="Straight Connector 318"/>
                <p:cNvCxnSpPr/>
                <p:nvPr/>
              </p:nvCxnSpPr>
              <p:spPr bwMode="auto">
                <a:xfrm>
                  <a:off x="2438400" y="4876800"/>
                  <a:ext cx="10058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0" name="Straight Connector 319"/>
                <p:cNvCxnSpPr/>
                <p:nvPr/>
              </p:nvCxnSpPr>
              <p:spPr bwMode="auto">
                <a:xfrm flipV="1">
                  <a:off x="3449777" y="4484132"/>
                  <a:ext cx="344983" cy="40838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21" name="TextBox 320"/>
                <p:cNvSpPr txBox="1"/>
                <p:nvPr/>
              </p:nvSpPr>
              <p:spPr>
                <a:xfrm>
                  <a:off x="2374457" y="3601476"/>
                  <a:ext cx="1203960" cy="1302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Stacking, emittance preservation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22" name="Straight Connector 321"/>
                <p:cNvCxnSpPr/>
                <p:nvPr/>
              </p:nvCxnSpPr>
              <p:spPr bwMode="auto">
                <a:xfrm>
                  <a:off x="2388513" y="4873823"/>
                  <a:ext cx="10058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23" name="TextBox 322"/>
                <p:cNvSpPr txBox="1"/>
                <p:nvPr/>
              </p:nvSpPr>
              <p:spPr>
                <a:xfrm>
                  <a:off x="2391643" y="4873823"/>
                  <a:ext cx="1002710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GeV</a:t>
                  </a:r>
                  <a:endParaRPr lang="en-US" sz="24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2362200" y="5102423"/>
                  <a:ext cx="1184553" cy="500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  <a:endPara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4819260" y="4876800"/>
                  <a:ext cx="1620806" cy="63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Lead ion</a:t>
                  </a:r>
                  <a:endPara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2" name="TextBox 291"/>
              <p:cNvSpPr txBox="1"/>
              <p:nvPr/>
            </p:nvSpPr>
            <p:spPr>
              <a:xfrm>
                <a:off x="720447" y="6172200"/>
                <a:ext cx="1184553" cy="50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6" name="AutoShape 3862"/>
          <p:cNvSpPr>
            <a:spLocks noChangeArrowheads="1"/>
          </p:cNvSpPr>
          <p:nvPr/>
        </p:nvSpPr>
        <p:spPr bwMode="auto">
          <a:xfrm>
            <a:off x="21929725" y="15544800"/>
            <a:ext cx="10607675" cy="7315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rial" pitchFamily="34" charset="0"/>
              </a:rPr>
              <a:t>Staged Electron Cooling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Achieving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very small emittance (order of magnitude reduction in all dimensions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),  short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bunch length ~1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cm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Suppressing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IBS induced emittance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degradation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JLEIC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: conventional electron cooling 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      Well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established technology (in the low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energy)</a:t>
            </a:r>
            <a:endParaRPr lang="en-US" alt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804"/>
              </p:ext>
            </p:extLst>
          </p:nvPr>
        </p:nvGraphicFramePr>
        <p:xfrm>
          <a:off x="22179334" y="18821400"/>
          <a:ext cx="10129466" cy="3877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7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21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9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9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58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70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700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700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55" name="AutoShape 3862"/>
          <p:cNvSpPr>
            <a:spLocks noChangeArrowheads="1"/>
          </p:cNvSpPr>
          <p:nvPr/>
        </p:nvSpPr>
        <p:spPr bwMode="auto">
          <a:xfrm>
            <a:off x="441325" y="4724400"/>
            <a:ext cx="10607675" cy="32918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rial" pitchFamily="34" charset="0"/>
              </a:rPr>
              <a:t>JLEIC for QCD </a:t>
            </a:r>
            <a:r>
              <a:rPr lang="en-US" altLang="en-US" sz="4800" b="1" dirty="0" smtClean="0">
                <a:solidFill>
                  <a:srgbClr val="000000"/>
                </a:solidFill>
                <a:latin typeface="Arial" pitchFamily="34" charset="0"/>
              </a:rPr>
              <a:t>Frontier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Arial" pitchFamily="34" charset="0"/>
              </a:rPr>
              <a:t>JLEIC </a:t>
            </a:r>
            <a:r>
              <a:rPr lang="en-US" altLang="en-US" sz="3200" dirty="0">
                <a:latin typeface="Arial" pitchFamily="34" charset="0"/>
              </a:rPr>
              <a:t>is designed for delivering </a:t>
            </a:r>
            <a:r>
              <a:rPr lang="en-US" altLang="en-US" sz="3200" dirty="0" smtClean="0">
                <a:latin typeface="Arial" pitchFamily="34" charset="0"/>
              </a:rPr>
              <a:t>high luminosity</a:t>
            </a:r>
            <a:r>
              <a:rPr lang="en-US" altLang="en-US" sz="3200" dirty="0">
                <a:latin typeface="Arial" pitchFamily="34" charset="0"/>
              </a:rPr>
              <a:t>, high polarization and full detector acceptance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latin typeface="Arial" pitchFamily="34" charset="0"/>
              </a:rPr>
              <a:t>The JLEIC design concept </a:t>
            </a:r>
            <a:r>
              <a:rPr lang="en-US" altLang="en-US" sz="3200" dirty="0" smtClean="0">
                <a:latin typeface="Arial" pitchFamily="34" charset="0"/>
              </a:rPr>
              <a:t>stable </a:t>
            </a:r>
            <a:r>
              <a:rPr lang="en-US" altLang="en-US" sz="3200" dirty="0">
                <a:latin typeface="Arial" pitchFamily="34" charset="0"/>
              </a:rPr>
              <a:t>over the last 10 years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>
                <a:latin typeface="Arial" pitchFamily="34" charset="0"/>
              </a:rPr>
              <a:t>The implementation </a:t>
            </a:r>
            <a:r>
              <a:rPr lang="en-US" altLang="en-US" sz="3200" dirty="0" smtClean="0">
                <a:latin typeface="Arial" pitchFamily="34" charset="0"/>
              </a:rPr>
              <a:t>updated/optimized </a:t>
            </a:r>
            <a:r>
              <a:rPr lang="en-US" altLang="en-US" sz="3200" dirty="0">
                <a:latin typeface="Arial" pitchFamily="34" charset="0"/>
              </a:rPr>
              <a:t>to enhance performance, mitigate technical risk and reduce </a:t>
            </a:r>
            <a:r>
              <a:rPr lang="en-US" altLang="en-US" sz="3200" dirty="0" smtClean="0">
                <a:latin typeface="Arial" pitchFamily="34" charset="0"/>
              </a:rPr>
              <a:t>costs</a:t>
            </a:r>
            <a:endParaRPr lang="en-US" altLang="en-US" sz="3200" dirty="0"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1450"/>
              </p:ext>
            </p:extLst>
          </p:nvPr>
        </p:nvGraphicFramePr>
        <p:xfrm>
          <a:off x="863866" y="11461433"/>
          <a:ext cx="5724046" cy="134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Equation" r:id="rId8" imgW="1626306" imgH="419282" progId="Equation.3">
                  <p:embed/>
                </p:oleObj>
              </mc:Choice>
              <mc:Fallback>
                <p:oleObj name="Equation" r:id="rId8" imgW="1626306" imgH="41928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866" y="11461433"/>
                        <a:ext cx="5724046" cy="134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6" name="Group 31"/>
          <p:cNvGrpSpPr>
            <a:grpSpLocks/>
          </p:cNvGrpSpPr>
          <p:nvPr/>
        </p:nvGrpSpPr>
        <p:grpSpPr bwMode="auto">
          <a:xfrm>
            <a:off x="5931820" y="25639577"/>
            <a:ext cx="5040980" cy="4945912"/>
            <a:chOff x="5926705" y="2818494"/>
            <a:chExt cx="3048172" cy="2788859"/>
          </a:xfrm>
        </p:grpSpPr>
        <p:grpSp>
          <p:nvGrpSpPr>
            <p:cNvPr id="337" name="Group 12"/>
            <p:cNvGrpSpPr>
              <a:grpSpLocks/>
            </p:cNvGrpSpPr>
            <p:nvPr/>
          </p:nvGrpSpPr>
          <p:grpSpPr bwMode="auto">
            <a:xfrm>
              <a:off x="6144026" y="2818494"/>
              <a:ext cx="2830851" cy="1627783"/>
              <a:chOff x="6247389" y="2778739"/>
              <a:chExt cx="2830851" cy="1627783"/>
            </a:xfrm>
          </p:grpSpPr>
          <p:pic>
            <p:nvPicPr>
              <p:cNvPr id="339" name="Picture 64" descr="Complex.pd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31659">
                <a:off x="6247389" y="3092954"/>
                <a:ext cx="2830851" cy="1313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0" name="TextBox 10"/>
              <p:cNvSpPr txBox="1">
                <a:spLocks noChangeArrowheads="1"/>
              </p:cNvSpPr>
              <p:nvPr/>
            </p:nvSpPr>
            <p:spPr bwMode="auto">
              <a:xfrm>
                <a:off x="6958720" y="2784958"/>
                <a:ext cx="2119520" cy="29783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/>
                  <a:t>Figure-8 synchrotron</a:t>
                </a:r>
              </a:p>
            </p:txBody>
          </p:sp>
          <p:cxnSp>
            <p:nvCxnSpPr>
              <p:cNvPr id="341" name="Straight Arrow Connector 340"/>
              <p:cNvCxnSpPr/>
              <p:nvPr/>
            </p:nvCxnSpPr>
            <p:spPr>
              <a:xfrm flipH="1" flipV="1">
                <a:off x="6327903" y="3009923"/>
                <a:ext cx="122812" cy="36952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ight Arrow 341"/>
              <p:cNvSpPr/>
              <p:nvPr/>
            </p:nvSpPr>
            <p:spPr>
              <a:xfrm rot="16200000">
                <a:off x="6450293" y="3288679"/>
                <a:ext cx="645470" cy="202560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43" name="TextBox 24"/>
              <p:cNvSpPr txBox="1">
                <a:spLocks noChangeArrowheads="1"/>
              </p:cNvSpPr>
              <p:nvPr/>
            </p:nvSpPr>
            <p:spPr bwMode="auto">
              <a:xfrm>
                <a:off x="6806070" y="2979517"/>
                <a:ext cx="241003" cy="39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344" name="Right Arrow 343"/>
              <p:cNvSpPr/>
              <p:nvPr/>
            </p:nvSpPr>
            <p:spPr>
              <a:xfrm rot="5400000" flipV="1">
                <a:off x="8308949" y="3871818"/>
                <a:ext cx="550315" cy="204155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45" name="TextBox 26"/>
              <p:cNvSpPr txBox="1">
                <a:spLocks noChangeArrowheads="1"/>
              </p:cNvSpPr>
              <p:nvPr/>
            </p:nvSpPr>
            <p:spPr bwMode="auto">
              <a:xfrm>
                <a:off x="8686184" y="4000660"/>
                <a:ext cx="241003" cy="399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0000FF"/>
                    </a:solidFill>
                  </a:rPr>
                  <a:t>B</a:t>
                </a: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 rot="3120000" flipH="1" flipV="1">
                <a:off x="8778090" y="3018915"/>
                <a:ext cx="31718" cy="37003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/>
              <p:nvPr/>
            </p:nvCxnSpPr>
            <p:spPr>
              <a:xfrm rot="12240000" flipV="1">
                <a:off x="8210571" y="3991068"/>
                <a:ext cx="31899" cy="37110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/>
              <p:nvPr/>
            </p:nvCxnSpPr>
            <p:spPr>
              <a:xfrm rot="12240000" flipV="1">
                <a:off x="6373357" y="3964304"/>
                <a:ext cx="31899" cy="37110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TextBox 30"/>
              <p:cNvSpPr txBox="1">
                <a:spLocks noChangeArrowheads="1"/>
              </p:cNvSpPr>
              <p:nvPr/>
            </p:nvSpPr>
            <p:spPr bwMode="auto">
              <a:xfrm>
                <a:off x="6330213" y="2778739"/>
                <a:ext cx="241003" cy="39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00B050"/>
                    </a:solidFill>
                  </a:rPr>
                  <a:t>S</a:t>
                </a:r>
              </a:p>
            </p:txBody>
          </p:sp>
        </p:grpSp>
        <p:sp>
          <p:nvSpPr>
            <p:cNvPr id="338" name="TextBox 32"/>
            <p:cNvSpPr txBox="1">
              <a:spLocks noChangeArrowheads="1"/>
            </p:cNvSpPr>
            <p:nvPr/>
          </p:nvSpPr>
          <p:spPr bwMode="auto">
            <a:xfrm>
              <a:off x="5926705" y="4583429"/>
              <a:ext cx="3041048" cy="10239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800" dirty="0"/>
                <a:t>Spin precessions in left and right ring are cancelled </a:t>
              </a:r>
              <a:r>
                <a:rPr lang="en-US" altLang="en-US" sz="2800" dirty="0">
                  <a:sym typeface="Wingdings" pitchFamily="2" charset="2"/>
                </a:rPr>
                <a:t> </a:t>
              </a:r>
              <a:r>
                <a:rPr lang="en-US" altLang="en-US" sz="2800" dirty="0"/>
                <a:t>Spin turn is zero (energy independent)</a:t>
              </a:r>
            </a:p>
          </p:txBody>
        </p:sp>
      </p:grpSp>
      <p:grpSp>
        <p:nvGrpSpPr>
          <p:cNvPr id="350" name="Group 22"/>
          <p:cNvGrpSpPr>
            <a:grpSpLocks/>
          </p:cNvGrpSpPr>
          <p:nvPr/>
        </p:nvGrpSpPr>
        <p:grpSpPr bwMode="auto">
          <a:xfrm>
            <a:off x="463105" y="25450800"/>
            <a:ext cx="5669626" cy="5059207"/>
            <a:chOff x="5853075" y="556457"/>
            <a:chExt cx="3052654" cy="2821115"/>
          </a:xfrm>
        </p:grpSpPr>
        <p:grpSp>
          <p:nvGrpSpPr>
            <p:cNvPr id="351" name="Group 11"/>
            <p:cNvGrpSpPr>
              <a:grpSpLocks/>
            </p:cNvGrpSpPr>
            <p:nvPr/>
          </p:nvGrpSpPr>
          <p:grpSpPr bwMode="auto">
            <a:xfrm>
              <a:off x="5853075" y="556457"/>
              <a:ext cx="3052654" cy="1450761"/>
              <a:chOff x="5853075" y="569694"/>
              <a:chExt cx="3052654" cy="1450761"/>
            </a:xfrm>
          </p:grpSpPr>
          <p:grpSp>
            <p:nvGrpSpPr>
              <p:cNvPr id="353" name="Group 8"/>
              <p:cNvGrpSpPr>
                <a:grpSpLocks/>
              </p:cNvGrpSpPr>
              <p:nvPr/>
            </p:nvGrpSpPr>
            <p:grpSpPr bwMode="auto">
              <a:xfrm>
                <a:off x="5853075" y="673211"/>
                <a:ext cx="3052654" cy="1347244"/>
                <a:chOff x="5869928" y="671479"/>
                <a:chExt cx="3052654" cy="1347244"/>
              </a:xfrm>
            </p:grpSpPr>
            <p:pic>
              <p:nvPicPr>
                <p:cNvPr id="357" name="Picture 64" descr="Complex.pdf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7997" y="919345"/>
                  <a:ext cx="2628192" cy="1099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8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6661727" y="1209339"/>
                  <a:ext cx="1203692" cy="46338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/>
                    <a:t>Conventional synchrotron</a:t>
                  </a:r>
                </a:p>
              </p:txBody>
            </p:sp>
            <p:cxnSp>
              <p:nvCxnSpPr>
                <p:cNvPr id="359" name="Straight Arrow Connector 358"/>
                <p:cNvCxnSpPr/>
                <p:nvPr/>
              </p:nvCxnSpPr>
              <p:spPr>
                <a:xfrm flipH="1" flipV="1">
                  <a:off x="6444468" y="671479"/>
                  <a:ext cx="31771" cy="370278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Arrow Connector 359"/>
                <p:cNvCxnSpPr/>
                <p:nvPr/>
              </p:nvCxnSpPr>
              <p:spPr>
                <a:xfrm rot="3120000" flipH="1" flipV="1">
                  <a:off x="7849528" y="648597"/>
                  <a:ext cx="31783" cy="37013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Arrow Connector 360"/>
                <p:cNvCxnSpPr/>
                <p:nvPr/>
              </p:nvCxnSpPr>
              <p:spPr>
                <a:xfrm rot="7200000" flipH="1" flipV="1">
                  <a:off x="8721625" y="1508354"/>
                  <a:ext cx="31783" cy="37013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361"/>
                <p:cNvCxnSpPr/>
                <p:nvPr/>
              </p:nvCxnSpPr>
              <p:spPr>
                <a:xfrm flipH="1">
                  <a:off x="7330875" y="1723678"/>
                  <a:ext cx="279584" cy="26380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362"/>
                <p:cNvCxnSpPr/>
                <p:nvPr/>
              </p:nvCxnSpPr>
              <p:spPr>
                <a:xfrm rot="16260000" flipV="1">
                  <a:off x="6039101" y="1402022"/>
                  <a:ext cx="31783" cy="37013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4" name="Right Arrow 353"/>
              <p:cNvSpPr/>
              <p:nvPr/>
            </p:nvSpPr>
            <p:spPr>
              <a:xfrm rot="16200000">
                <a:off x="8008086" y="924348"/>
                <a:ext cx="646794" cy="20492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5" name="TextBox 20"/>
              <p:cNvSpPr txBox="1">
                <a:spLocks noChangeArrowheads="1"/>
              </p:cNvSpPr>
              <p:nvPr/>
            </p:nvSpPr>
            <p:spPr bwMode="auto">
              <a:xfrm>
                <a:off x="6514436" y="569694"/>
                <a:ext cx="241003" cy="400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00B050"/>
                    </a:solidFill>
                  </a:rPr>
                  <a:t>S</a:t>
                </a:r>
              </a:p>
            </p:txBody>
          </p:sp>
          <p:sp>
            <p:nvSpPr>
              <p:cNvPr id="356" name="TextBox 21"/>
              <p:cNvSpPr txBox="1">
                <a:spLocks noChangeArrowheads="1"/>
              </p:cNvSpPr>
              <p:nvPr/>
            </p:nvSpPr>
            <p:spPr bwMode="auto">
              <a:xfrm>
                <a:off x="8421719" y="581079"/>
                <a:ext cx="241003" cy="400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0000FF"/>
                    </a:solidFill>
                  </a:rPr>
                  <a:t>B</a:t>
                </a:r>
              </a:p>
            </p:txBody>
          </p:sp>
        </p:grpSp>
        <p:sp>
          <p:nvSpPr>
            <p:cNvPr id="352" name="TextBox 33"/>
            <p:cNvSpPr txBox="1">
              <a:spLocks noChangeArrowheads="1"/>
            </p:cNvSpPr>
            <p:nvPr/>
          </p:nvSpPr>
          <p:spPr bwMode="auto">
            <a:xfrm>
              <a:off x="5918891" y="2107566"/>
              <a:ext cx="2412591" cy="12700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233363" indent="-233363">
                <a:buFont typeface="Arial" charset="0"/>
                <a:buChar char="•"/>
              </a:pPr>
              <a:r>
                <a:rPr lang="en-US" altLang="en-US" sz="2800" dirty="0"/>
                <a:t>Spin </a:t>
              </a:r>
              <a:r>
                <a:rPr lang="en-US" altLang="en-US" sz="2800" dirty="0" smtClean="0"/>
                <a:t>precession/tune </a:t>
              </a:r>
              <a:r>
                <a:rPr lang="en-US" altLang="en-US" sz="2800" dirty="0"/>
                <a:t>is energy dependent</a:t>
              </a:r>
            </a:p>
            <a:p>
              <a:pPr marL="233363" indent="-233363">
                <a:buFont typeface="Arial" charset="0"/>
                <a:buChar char="•"/>
              </a:pPr>
              <a:r>
                <a:rPr lang="en-US" altLang="en-US" sz="2800" dirty="0" smtClean="0"/>
                <a:t>Cross spin </a:t>
              </a:r>
              <a:r>
                <a:rPr lang="en-US" altLang="en-US" sz="2800" dirty="0"/>
                <a:t>resonances during acceleration</a:t>
              </a:r>
            </a:p>
            <a:p>
              <a:pPr marL="233363" indent="-233363">
                <a:buFont typeface="Arial" charset="0"/>
                <a:buChar char="•"/>
              </a:pPr>
              <a:r>
                <a:rPr lang="en-US" altLang="en-US" sz="2800" dirty="0"/>
                <a:t>Siberian Snake may </a:t>
              </a:r>
              <a:r>
                <a:rPr lang="en-US" altLang="en-US" sz="2800" dirty="0" smtClean="0"/>
                <a:t>help</a:t>
              </a:r>
              <a:r>
                <a:rPr lang="en-US" altLang="en-US" sz="3000" dirty="0" smtClean="0"/>
                <a:t> </a:t>
              </a:r>
              <a:endParaRPr lang="en-US" altLang="en-US" sz="3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33943" y="4680258"/>
            <a:ext cx="10607675" cy="7772400"/>
            <a:chOff x="323747" y="34485510"/>
            <a:chExt cx="10607675" cy="7772400"/>
          </a:xfrm>
        </p:grpSpPr>
        <p:grpSp>
          <p:nvGrpSpPr>
            <p:cNvPr id="328" name="Group 3"/>
            <p:cNvGrpSpPr>
              <a:grpSpLocks/>
            </p:cNvGrpSpPr>
            <p:nvPr/>
          </p:nvGrpSpPr>
          <p:grpSpPr bwMode="auto">
            <a:xfrm>
              <a:off x="323747" y="34485510"/>
              <a:ext cx="10607675" cy="7772400"/>
              <a:chOff x="372082" y="5784220"/>
              <a:chExt cx="10607040" cy="8161842"/>
            </a:xfrm>
          </p:grpSpPr>
          <p:sp>
            <p:nvSpPr>
              <p:cNvPr id="329" name="AutoShape 3862"/>
              <p:cNvSpPr>
                <a:spLocks noChangeArrowheads="1"/>
              </p:cNvSpPr>
              <p:nvPr/>
            </p:nvSpPr>
            <p:spPr bwMode="auto">
              <a:xfrm>
                <a:off x="372082" y="5784220"/>
                <a:ext cx="10607040" cy="8161842"/>
              </a:xfrm>
              <a:prstGeom prst="roundRect">
                <a:avLst>
                  <a:gd name="adj" fmla="val 2995"/>
                </a:avLst>
              </a:prstGeom>
              <a:solidFill>
                <a:srgbClr val="EAEAEA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274320" tIns="0" rIns="274320" bIns="0"/>
              <a:lstStyle>
                <a:lvl1pPr marL="231775" indent="-231775"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57250" indent="-290513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636838" indent="-3429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2979738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3322638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37798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42370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46942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51514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Arial" pitchFamily="34" charset="0"/>
                  </a:rPr>
                  <a:t>JLEIC </a:t>
                </a:r>
                <a:r>
                  <a:rPr lang="en-US" altLang="en-US" sz="4800" b="1" dirty="0" smtClean="0">
                    <a:solidFill>
                      <a:srgbClr val="000000"/>
                    </a:solidFill>
                    <a:latin typeface="Arial" pitchFamily="34" charset="0"/>
                  </a:rPr>
                  <a:t>Layout &amp; on Site Map</a:t>
                </a:r>
                <a:endParaRPr lang="en-US" altLang="en-US" sz="4800" dirty="0">
                  <a:latin typeface="Arial" pitchFamily="34" charset="0"/>
                </a:endParaRPr>
              </a:p>
            </p:txBody>
          </p:sp>
          <p:grpSp>
            <p:nvGrpSpPr>
              <p:cNvPr id="330" name="Group 130"/>
              <p:cNvGrpSpPr>
                <a:grpSpLocks/>
              </p:cNvGrpSpPr>
              <p:nvPr/>
            </p:nvGrpSpPr>
            <p:grpSpPr bwMode="auto">
              <a:xfrm>
                <a:off x="806824" y="6718993"/>
                <a:ext cx="9667913" cy="4312754"/>
                <a:chOff x="63678" y="-416799"/>
                <a:chExt cx="8572866" cy="4760546"/>
              </a:xfrm>
            </p:grpSpPr>
            <p:pic>
              <p:nvPicPr>
                <p:cNvPr id="331" name="Picture 64" descr="Complex.pdf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78" y="-416799"/>
                  <a:ext cx="8572866" cy="4760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73833" y="1834000"/>
                  <a:ext cx="1332217" cy="53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3-10 GeV</a:t>
                  </a:r>
                </a:p>
              </p:txBody>
            </p:sp>
            <p:sp>
              <p:nvSpPr>
                <p:cNvPr id="33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034510" y="-321735"/>
                  <a:ext cx="1784809" cy="509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8-100 GeV</a:t>
                  </a:r>
                </a:p>
              </p:txBody>
            </p:sp>
            <p:sp>
              <p:nvSpPr>
                <p:cNvPr id="3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49328" y="1954400"/>
                  <a:ext cx="937044" cy="53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8 GeV</a:t>
                  </a:r>
                </a:p>
              </p:txBody>
            </p:sp>
            <p:sp>
              <p:nvSpPr>
                <p:cNvPr id="3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2378" y="2818116"/>
                  <a:ext cx="698168" cy="413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 err="1">
                      <a:solidFill>
                        <a:srgbClr val="993300"/>
                      </a:solidFill>
                      <a:latin typeface="Arial" pitchFamily="34" charset="0"/>
                      <a:cs typeface="Arial" pitchFamily="34" charset="0"/>
                    </a:rPr>
                    <a:t>Linac</a:t>
                  </a:r>
                  <a:endParaRPr lang="en-US" altLang="en-US" sz="1800" b="1" dirty="0">
                    <a:solidFill>
                      <a:srgbClr val="9933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2422" name="Picture 37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1690" y="39071173"/>
              <a:ext cx="6901997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2" name="AutoShape 3862"/>
          <p:cNvSpPr>
            <a:spLocks noChangeArrowheads="1"/>
          </p:cNvSpPr>
          <p:nvPr/>
        </p:nvSpPr>
        <p:spPr bwMode="auto">
          <a:xfrm>
            <a:off x="415965" y="30784800"/>
            <a:ext cx="10607675" cy="7315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Baseline e-p Parameters</a:t>
            </a:r>
          </a:p>
        </p:txBody>
      </p:sp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89891"/>
              </p:ext>
            </p:extLst>
          </p:nvPr>
        </p:nvGraphicFramePr>
        <p:xfrm>
          <a:off x="533400" y="31525199"/>
          <a:ext cx="10490239" cy="6422401"/>
        </p:xfrm>
        <a:graphic>
          <a:graphicData uri="http://schemas.openxmlformats.org/drawingml/2006/table">
            <a:tbl>
              <a:tblPr/>
              <a:tblGrid>
                <a:gridCol w="2811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8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3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96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737"/>
                <a:gridCol w="10749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863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8983"/>
              </a:tblGrid>
              <a:tr h="758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(low)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(medium)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476/4=119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Polarization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length, RMS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3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(x/y)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54/10.8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0.9/0.18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432/87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&amp; vert. β*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10.5/2.1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space, u/d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9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/IP, w/HG, 10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63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5892" y="13411200"/>
            <a:ext cx="104092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Rectangular Callout 163"/>
          <p:cNvSpPr/>
          <p:nvPr/>
        </p:nvSpPr>
        <p:spPr>
          <a:xfrm>
            <a:off x="16500474" y="14130368"/>
            <a:ext cx="3017520" cy="365760"/>
          </a:xfrm>
          <a:prstGeom prst="wedgeRectCallout">
            <a:avLst>
              <a:gd name="adj1" fmla="val 60114"/>
              <a:gd name="adj2" fmla="val -5828"/>
            </a:avLst>
          </a:prstGeom>
          <a:solidFill>
            <a:srgbClr val="00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to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GeV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ular Callout 164"/>
          <p:cNvSpPr/>
          <p:nvPr/>
        </p:nvSpPr>
        <p:spPr>
          <a:xfrm>
            <a:off x="18576175" y="15300961"/>
            <a:ext cx="3017520" cy="648574"/>
          </a:xfrm>
          <a:prstGeom prst="wedgeRectCallout">
            <a:avLst>
              <a:gd name="adj1" fmla="val 23158"/>
              <a:gd name="adj2" fmla="val -169042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to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GeV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(LHC SC magnet)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ular Callout 165"/>
          <p:cNvSpPr/>
          <p:nvPr/>
        </p:nvSpPr>
        <p:spPr>
          <a:xfrm>
            <a:off x="16230600" y="14666397"/>
            <a:ext cx="3133255" cy="426403"/>
          </a:xfrm>
          <a:prstGeom prst="wedgeRectCallout">
            <a:avLst>
              <a:gd name="adj1" fmla="val 59074"/>
              <a:gd name="adj2" fmla="val -8385"/>
            </a:avLst>
          </a:prstGeom>
          <a:solidFill>
            <a:srgbClr val="FF66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to 140 GeV CM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12781124" y="17068800"/>
            <a:ext cx="8503920" cy="1"/>
          </a:xfrm>
          <a:prstGeom prst="line">
            <a:avLst/>
          </a:prstGeom>
          <a:ln w="762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12824723" y="16383000"/>
            <a:ext cx="8412480" cy="0"/>
          </a:xfrm>
          <a:prstGeom prst="line">
            <a:avLst/>
          </a:prstGeom>
          <a:ln w="762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5"/>
          <p:cNvSpPr txBox="1">
            <a:spLocks noChangeArrowheads="1"/>
          </p:cNvSpPr>
          <p:nvPr/>
        </p:nvSpPr>
        <p:spPr bwMode="auto">
          <a:xfrm>
            <a:off x="16540511" y="13637567"/>
            <a:ext cx="1502475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Baseline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71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9600" y="19173202"/>
            <a:ext cx="2011680" cy="26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11463483" y="20574000"/>
            <a:ext cx="80772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ts val="25"/>
              </a:spcBef>
            </a:pPr>
            <a:r>
              <a:rPr lang="en-US" altLang="en-US" b="1" i="1" dirty="0"/>
              <a:t>C</a:t>
            </a:r>
            <a:r>
              <a:rPr lang="en-US" altLang="en-US" b="1" i="1" dirty="0" smtClean="0"/>
              <a:t>onsistent </a:t>
            </a:r>
            <a:r>
              <a:rPr lang="en-US" altLang="en-US" b="1" i="1" dirty="0"/>
              <a:t>with the EIC White </a:t>
            </a:r>
            <a:r>
              <a:rPr lang="en-US" altLang="en-US" b="1" i="1" dirty="0" smtClean="0"/>
              <a:t>Paper</a:t>
            </a:r>
            <a:endParaRPr lang="en-US" altLang="en-US" b="1" i="1" dirty="0"/>
          </a:p>
        </p:txBody>
      </p:sp>
      <p:sp>
        <p:nvSpPr>
          <p:cNvPr id="173" name="AutoShape 3862"/>
          <p:cNvSpPr>
            <a:spLocks noChangeArrowheads="1"/>
          </p:cNvSpPr>
          <p:nvPr/>
        </p:nvSpPr>
        <p:spPr bwMode="auto">
          <a:xfrm>
            <a:off x="11196636" y="28727400"/>
            <a:ext cx="10607675" cy="347472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5400" b="1" dirty="0" smtClean="0">
                <a:solidFill>
                  <a:srgbClr val="000000"/>
                </a:solidFill>
                <a:latin typeface="Arial" charset="0"/>
              </a:rPr>
              <a:t>New Ion Injector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11349354" y="29554705"/>
            <a:ext cx="10332720" cy="246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pic>
        <p:nvPicPr>
          <p:cNvPr id="2439" name="Picture 39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3593" y="29489400"/>
            <a:ext cx="10547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" name="Group 174"/>
          <p:cNvGrpSpPr/>
          <p:nvPr/>
        </p:nvGrpSpPr>
        <p:grpSpPr>
          <a:xfrm>
            <a:off x="11318874" y="33113923"/>
            <a:ext cx="8077200" cy="3004877"/>
            <a:chOff x="5307852" y="8131843"/>
            <a:chExt cx="9032225" cy="3384745"/>
          </a:xfrm>
        </p:grpSpPr>
        <p:sp>
          <p:nvSpPr>
            <p:cNvPr id="176" name="Rounded Rectangle 175"/>
            <p:cNvSpPr/>
            <p:nvPr/>
          </p:nvSpPr>
          <p:spPr>
            <a:xfrm>
              <a:off x="5307852" y="8131843"/>
              <a:ext cx="9032225" cy="3384745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/>
            <p:cNvGrpSpPr>
              <a:grpSpLocks noChangeAspect="1"/>
            </p:cNvGrpSpPr>
            <p:nvPr/>
          </p:nvGrpSpPr>
          <p:grpSpPr>
            <a:xfrm>
              <a:off x="5567283" y="8326481"/>
              <a:ext cx="8543458" cy="2995467"/>
              <a:chOff x="642540" y="1699020"/>
              <a:chExt cx="8304244" cy="2902824"/>
            </a:xfrm>
          </p:grpSpPr>
          <p:pic>
            <p:nvPicPr>
              <p:cNvPr id="178" name="Picture 2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42540" y="1699020"/>
                <a:ext cx="8304244" cy="290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9" name="TextBox 178"/>
              <p:cNvSpPr txBox="1"/>
              <p:nvPr/>
            </p:nvSpPr>
            <p:spPr>
              <a:xfrm>
                <a:off x="985188" y="2147433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ECR-IS</a:t>
                </a:r>
                <a:endParaRPr lang="en-US" sz="1600" b="1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087532" y="3182439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EBIS</a:t>
                </a:r>
                <a:endParaRPr lang="en-US" sz="1600" b="1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2126014" y="3855655"/>
                <a:ext cx="939172" cy="566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Polarized</a:t>
                </a:r>
              </a:p>
              <a:p>
                <a:pPr algn="ctr"/>
                <a:r>
                  <a:rPr lang="en-US" sz="1600" b="1" dirty="0" smtClean="0"/>
                  <a:t>Source</a:t>
                </a:r>
                <a:endParaRPr lang="en-US" sz="1600" b="1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510221" y="3991196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Un-polarized</a:t>
                </a:r>
              </a:p>
              <a:p>
                <a:r>
                  <a:rPr lang="en-US" sz="1600" b="1" dirty="0" smtClean="0"/>
                  <a:t>Source</a:t>
                </a:r>
                <a:endParaRPr lang="en-US" sz="1600" b="1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087499" y="2430936"/>
                <a:ext cx="891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HI-RFQ</a:t>
                </a:r>
                <a:endParaRPr lang="en-US" sz="1600" b="1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3789144" y="2981157"/>
                <a:ext cx="8691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L</a:t>
                </a:r>
                <a:r>
                  <a:rPr lang="en-US" sz="1600" b="1" dirty="0" smtClean="0"/>
                  <a:t>I-RFQ</a:t>
                </a:r>
                <a:endParaRPr lang="en-US" sz="1600" b="1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6790647" y="2940613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IH-DTL</a:t>
                </a:r>
                <a:endParaRPr lang="en-US" sz="1600" b="1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1535295" y="36451730"/>
            <a:ext cx="10058400" cy="1572070"/>
            <a:chOff x="22250400" y="9248330"/>
            <a:chExt cx="10058400" cy="1572070"/>
          </a:xfrm>
        </p:grpSpPr>
        <p:sp>
          <p:nvSpPr>
            <p:cNvPr id="111" name="Rectangle 110"/>
            <p:cNvSpPr/>
            <p:nvPr/>
          </p:nvSpPr>
          <p:spPr>
            <a:xfrm>
              <a:off x="22250400" y="9248330"/>
              <a:ext cx="10058400" cy="1509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22479000" y="9261688"/>
              <a:ext cx="9812436" cy="1558712"/>
              <a:chOff x="92971" y="2699418"/>
              <a:chExt cx="9055295" cy="1207190"/>
            </a:xfrm>
          </p:grpSpPr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140866" y="2918598"/>
                <a:ext cx="8947159" cy="988010"/>
                <a:chOff x="335013" y="1872454"/>
                <a:chExt cx="8038335" cy="851093"/>
              </a:xfrm>
            </p:grpSpPr>
            <p:pic>
              <p:nvPicPr>
                <p:cNvPr id="194" name="Picture 2" descr="C:\Users\jheglunc\Downloads\Presentations\linac design.PNG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65568" y="1872454"/>
                  <a:ext cx="3631464" cy="851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5" name="Picture 2" descr="C:\Users\jheglunc\Downloads\Presentations\linac design.PNG"/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542393" y="2123931"/>
                  <a:ext cx="128016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6" name="Picture 2" descr="C:\Users\jheglunc\Downloads\Presentations\linac design.PNG"/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813028" y="2118216"/>
                  <a:ext cx="128016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7" name="Picture 2" descr="C:\Users\jheglunc\Downloads\Presentations\linac design.PNG"/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093188" y="2118216"/>
                  <a:ext cx="128016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8" name="Picture 2" descr="C:\Users\jheglunc\Downloads\Presentations\linac design.PNG"/>
                <p:cNvPicPr>
                  <a:picLocks noChangeAspect="1" noChangeArrowheads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628704" y="2117757"/>
                  <a:ext cx="64008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9" name="Picture 2" descr="C:\Users\jheglunc\Downloads\Presentations\linac design.PNG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35013" y="2127741"/>
                  <a:ext cx="64008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9" name="TextBox 188"/>
              <p:cNvSpPr txBox="1"/>
              <p:nvPr/>
            </p:nvSpPr>
            <p:spPr>
              <a:xfrm>
                <a:off x="7677094" y="2699418"/>
                <a:ext cx="1471172" cy="523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280 MeV protons</a:t>
                </a:r>
              </a:p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100 MeV/u 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Pb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1" name="Straight Arrow Connector 190"/>
              <p:cNvCxnSpPr/>
              <p:nvPr/>
            </p:nvCxnSpPr>
            <p:spPr>
              <a:xfrm>
                <a:off x="8847944" y="2980846"/>
                <a:ext cx="282612" cy="40102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>
                <a:off x="5997920" y="3068743"/>
                <a:ext cx="716863" cy="307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>
                    <a:solidFill>
                      <a:srgbClr val="FF0000"/>
                    </a:solidFill>
                    <a:latin typeface="Calibri"/>
                  </a:rPr>
                  <a:t>β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/>
                  </a:rPr>
                  <a:t>G=0.3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92971" y="3076543"/>
                <a:ext cx="808235" cy="307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>
                    <a:solidFill>
                      <a:srgbClr val="FF0000"/>
                    </a:solidFill>
                    <a:latin typeface="Calibri"/>
                  </a:rPr>
                  <a:t>β</a:t>
                </a:r>
                <a:r>
                  <a:rPr lang="en-US" sz="1400" b="1" dirty="0">
                    <a:solidFill>
                      <a:srgbClr val="FF0000"/>
                    </a:solidFill>
                    <a:latin typeface="Calibri"/>
                  </a:rPr>
                  <a:t>G=0.15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0" y="32385000"/>
            <a:ext cx="2743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" name="Picture 163" descr="C:\Users\ostroumov\Documents\ARRA\CRYO\PHOTOS\Nb cavity\IMG_1805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9080" y="34112303"/>
            <a:ext cx="2560320" cy="121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16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9776" y="35447748"/>
            <a:ext cx="2560320" cy="14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Text Box 6"/>
          <p:cNvSpPr txBox="1">
            <a:spLocks noChangeArrowheads="1"/>
          </p:cNvSpPr>
          <p:nvPr/>
        </p:nvSpPr>
        <p:spPr bwMode="auto">
          <a:xfrm>
            <a:off x="19748053" y="33418177"/>
            <a:ext cx="2133600" cy="5931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FF"/>
                </a:solidFill>
              </a:rPr>
              <a:t>Options </a:t>
            </a:r>
            <a:r>
              <a:rPr lang="en-US" sz="1800" b="1" dirty="0" smtClean="0">
                <a:solidFill>
                  <a:srgbClr val="0000FF"/>
                </a:solidFill>
              </a:rPr>
              <a:t>for RFQ: 4-vane </a:t>
            </a:r>
            <a:r>
              <a:rPr lang="en-US" sz="1800" b="1" dirty="0">
                <a:solidFill>
                  <a:srgbClr val="0000FF"/>
                </a:solidFill>
              </a:rPr>
              <a:t>bolted  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207" name="Text Box 6"/>
          <p:cNvSpPr txBox="1">
            <a:spLocks noChangeArrowheads="1"/>
          </p:cNvSpPr>
          <p:nvPr/>
        </p:nvSpPr>
        <p:spPr bwMode="auto">
          <a:xfrm>
            <a:off x="20842321" y="35099914"/>
            <a:ext cx="902809" cy="34783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QWR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8" name="Text Box 6"/>
          <p:cNvSpPr txBox="1">
            <a:spLocks noChangeArrowheads="1"/>
          </p:cNvSpPr>
          <p:nvPr/>
        </p:nvSpPr>
        <p:spPr bwMode="auto">
          <a:xfrm>
            <a:off x="20919167" y="36725139"/>
            <a:ext cx="839577" cy="34785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HWR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10" name="AutoShape 3862"/>
          <p:cNvSpPr>
            <a:spLocks noChangeArrowheads="1"/>
          </p:cNvSpPr>
          <p:nvPr/>
        </p:nvSpPr>
        <p:spPr bwMode="auto">
          <a:xfrm>
            <a:off x="21921380" y="4680258"/>
            <a:ext cx="10607675" cy="36576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Arial" pitchFamily="34" charset="0"/>
              </a:rPr>
              <a:t>Ion Booster Ring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energy:  8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Circumference: 313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Super-ferric magnets: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fast ramping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~1 T/s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transition crossing 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2" name="Picture 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69688" y="5689654"/>
            <a:ext cx="478183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" name="AutoShape 3862"/>
          <p:cNvSpPr>
            <a:spLocks noChangeArrowheads="1"/>
          </p:cNvSpPr>
          <p:nvPr/>
        </p:nvSpPr>
        <p:spPr bwMode="auto">
          <a:xfrm>
            <a:off x="21929725" y="8421439"/>
            <a:ext cx="10607675" cy="7047161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Arial" pitchFamily="34" charset="0"/>
              </a:rPr>
              <a:t>Collider Rings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rings have same footprint, stack vertically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Supports two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IPs, horizontal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crab crossing at IPs </a:t>
            </a:r>
          </a:p>
        </p:txBody>
      </p:sp>
      <p:pic>
        <p:nvPicPr>
          <p:cNvPr id="2450" name="Picture 40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7154" y="9799320"/>
            <a:ext cx="6025697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1" name="Picture 40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4200" y="12801600"/>
            <a:ext cx="587446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3" name="Table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13660"/>
              </p:ext>
            </p:extLst>
          </p:nvPr>
        </p:nvGraphicFramePr>
        <p:xfrm>
          <a:off x="28270200" y="10439290"/>
          <a:ext cx="4142219" cy="3962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1549"/>
              </a:tblGrid>
              <a:tr h="303916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Circum.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2154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Crossing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FODO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length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dipole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~1.5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kW/m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altLang="en-US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tr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66" name="Picture 41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4146" y="36725139"/>
            <a:ext cx="10602127" cy="294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6" name="Group 235"/>
          <p:cNvGrpSpPr/>
          <p:nvPr/>
        </p:nvGrpSpPr>
        <p:grpSpPr>
          <a:xfrm>
            <a:off x="21985307" y="39395400"/>
            <a:ext cx="5761603" cy="2849374"/>
            <a:chOff x="-80223" y="4231671"/>
            <a:chExt cx="5025755" cy="2618128"/>
          </a:xfrm>
        </p:grpSpPr>
        <p:sp>
          <p:nvSpPr>
            <p:cNvPr id="238" name="Rectangular Callout 237"/>
            <p:cNvSpPr/>
            <p:nvPr/>
          </p:nvSpPr>
          <p:spPr>
            <a:xfrm>
              <a:off x="12165" y="4231671"/>
              <a:ext cx="4892040" cy="2618128"/>
            </a:xfrm>
            <a:prstGeom prst="wedgeRectCallout">
              <a:avLst>
                <a:gd name="adj1" fmla="val 44424"/>
                <a:gd name="adj2" fmla="val -82622"/>
              </a:avLst>
            </a:prstGeom>
            <a:solidFill>
              <a:srgbClr val="66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-80223" y="4334938"/>
              <a:ext cx="5025755" cy="2497563"/>
              <a:chOff x="-119978" y="4350840"/>
              <a:chExt cx="5025755" cy="2497563"/>
            </a:xfrm>
          </p:grpSpPr>
          <p:sp>
            <p:nvSpPr>
              <p:cNvPr id="240" name="Rectangle 78"/>
              <p:cNvSpPr>
                <a:spLocks noChangeArrowheads="1"/>
              </p:cNvSpPr>
              <p:nvPr/>
            </p:nvSpPr>
            <p:spPr bwMode="auto">
              <a:xfrm>
                <a:off x="40210" y="4350840"/>
                <a:ext cx="4788761" cy="2491367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/>
                <a:endParaRPr lang="en-US" altLang="en-US"/>
              </a:p>
            </p:txBody>
          </p:sp>
          <p:grpSp>
            <p:nvGrpSpPr>
              <p:cNvPr id="241" name="Group 47"/>
              <p:cNvGrpSpPr>
                <a:grpSpLocks/>
              </p:cNvGrpSpPr>
              <p:nvPr/>
            </p:nvGrpSpPr>
            <p:grpSpPr bwMode="auto">
              <a:xfrm>
                <a:off x="-119978" y="4414598"/>
                <a:ext cx="5025755" cy="2433805"/>
                <a:chOff x="680" y="1148"/>
                <a:chExt cx="6078" cy="2776"/>
              </a:xfrm>
            </p:grpSpPr>
            <p:sp>
              <p:nvSpPr>
                <p:cNvPr id="24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498" y="3300"/>
                  <a:ext cx="2260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solidFill>
                        <a:srgbClr val="FF0000"/>
                      </a:solidFill>
                      <a:latin typeface="Calibri" pitchFamily="34" charset="0"/>
                    </a:rPr>
                    <a:t>Particles Associated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solidFill>
                        <a:srgbClr val="FF0000"/>
                      </a:solidFill>
                      <a:latin typeface="Calibri" pitchFamily="34" charset="0"/>
                    </a:rPr>
                    <a:t>with Initial Ion</a:t>
                  </a:r>
                </a:p>
              </p:txBody>
            </p:sp>
            <p:pic>
              <p:nvPicPr>
                <p:cNvPr id="244" name="Picture 35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78856">
                  <a:off x="2628" y="2302"/>
                  <a:ext cx="859" cy="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1690" y="1883"/>
                  <a:ext cx="4693" cy="521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  <a:headEnd type="none" w="lg" len="lg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18"/>
                <p:cNvSpPr txBox="1">
                  <a:spLocks noChangeArrowheads="1"/>
                </p:cNvSpPr>
                <p:nvPr/>
              </p:nvSpPr>
              <p:spPr bwMode="auto">
                <a:xfrm rot="1736580">
                  <a:off x="680" y="1504"/>
                  <a:ext cx="1433" cy="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dirty="0">
                      <a:solidFill>
                        <a:srgbClr val="000000"/>
                      </a:solidFill>
                      <a:latin typeface="Calibri" pitchFamily="34" charset="0"/>
                    </a:rPr>
                    <a:t>Ion beamline</a:t>
                  </a:r>
                </a:p>
              </p:txBody>
            </p: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956" y="1269"/>
                  <a:ext cx="2921" cy="1531"/>
                </a:xfrm>
                <a:prstGeom prst="line">
                  <a:avLst/>
                </a:prstGeom>
                <a:ln w="31750">
                  <a:solidFill>
                    <a:srgbClr val="000090"/>
                  </a:solidFill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48"/>
                <p:cNvSpPr txBox="1">
                  <a:spLocks noChangeArrowheads="1"/>
                </p:cNvSpPr>
                <p:nvPr/>
              </p:nvSpPr>
              <p:spPr bwMode="auto">
                <a:xfrm rot="21275415">
                  <a:off x="4154" y="1663"/>
                  <a:ext cx="1967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dirty="0">
                      <a:solidFill>
                        <a:srgbClr val="000000"/>
                      </a:solidFill>
                      <a:latin typeface="Calibri" pitchFamily="34" charset="0"/>
                    </a:rPr>
                    <a:t>Electron beamline</a:t>
                  </a:r>
                </a:p>
              </p:txBody>
            </p:sp>
            <p:sp>
              <p:nvSpPr>
                <p:cNvPr id="249" name="Cube 248"/>
                <p:cNvSpPr>
                  <a:spLocks noChangeArrowheads="1"/>
                </p:cNvSpPr>
                <p:nvPr/>
              </p:nvSpPr>
              <p:spPr bwMode="auto">
                <a:xfrm rot="15190135">
                  <a:off x="3710" y="2475"/>
                  <a:ext cx="370" cy="589"/>
                </a:xfrm>
                <a:prstGeom prst="cube">
                  <a:avLst>
                    <a:gd name="adj" fmla="val 58255"/>
                  </a:avLst>
                </a:prstGeom>
                <a:noFill/>
                <a:ln w="9525" algn="ctr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dirty="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cxnSp>
              <p:nvCxnSpPr>
                <p:cNvPr id="250" name="Straight Connector 249"/>
                <p:cNvCxnSpPr>
                  <a:endCxn id="369" idx="1"/>
                </p:cNvCxnSpPr>
                <p:nvPr/>
              </p:nvCxnSpPr>
              <p:spPr>
                <a:xfrm>
                  <a:off x="3805" y="2788"/>
                  <a:ext cx="595" cy="599"/>
                </a:xfrm>
                <a:prstGeom prst="line">
                  <a:avLst/>
                </a:prstGeom>
                <a:ln w="31750">
                  <a:solidFill>
                    <a:srgbClr val="000090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1" name="Picture 22" descr="Screen Shot 2016-06-28 at 10.14.02 AM.png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339224">
                  <a:off x="2345" y="1816"/>
                  <a:ext cx="64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2" name="Oval 251"/>
                <p:cNvSpPr/>
                <p:nvPr/>
              </p:nvSpPr>
              <p:spPr>
                <a:xfrm flipH="1">
                  <a:off x="3101" y="1541"/>
                  <a:ext cx="73" cy="8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53" name="Picture 29" descr="Screen Shot 2016-06-28 at 10.14.02 AM.png"/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52291">
                  <a:off x="819" y="2418"/>
                  <a:ext cx="64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4" name="Oval 253"/>
                <p:cNvSpPr/>
                <p:nvPr/>
              </p:nvSpPr>
              <p:spPr>
                <a:xfrm flipH="1">
                  <a:off x="794" y="2688"/>
                  <a:ext cx="72" cy="8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Cube 254"/>
                <p:cNvSpPr>
                  <a:spLocks noChangeArrowheads="1"/>
                </p:cNvSpPr>
                <p:nvPr/>
              </p:nvSpPr>
              <p:spPr bwMode="auto">
                <a:xfrm rot="-5753109">
                  <a:off x="1549" y="2141"/>
                  <a:ext cx="310" cy="589"/>
                </a:xfrm>
                <a:prstGeom prst="cube">
                  <a:avLst>
                    <a:gd name="adj" fmla="val 42449"/>
                  </a:avLst>
                </a:prstGeom>
                <a:noFill/>
                <a:ln w="9525" algn="ctr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cxnSp>
              <p:nvCxnSpPr>
                <p:cNvPr id="256" name="Straight Connector 255"/>
                <p:cNvCxnSpPr/>
                <p:nvPr/>
              </p:nvCxnSpPr>
              <p:spPr>
                <a:xfrm flipV="1">
                  <a:off x="956" y="2404"/>
                  <a:ext cx="734" cy="285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  <a:headEnd type="triangle" w="lg" len="lg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3973" y="2837"/>
                  <a:ext cx="773" cy="357"/>
                </a:xfrm>
                <a:prstGeom prst="line">
                  <a:avLst/>
                </a:prstGeom>
                <a:ln w="31750">
                  <a:solidFill>
                    <a:srgbClr val="000090"/>
                  </a:solidFill>
                  <a:prstDash val="sysDot"/>
                  <a:tailEnd type="triangl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Curved Connector 257"/>
                <p:cNvCxnSpPr/>
                <p:nvPr/>
              </p:nvCxnSpPr>
              <p:spPr>
                <a:xfrm rot="5400000" flipH="1" flipV="1">
                  <a:off x="2598" y="1736"/>
                  <a:ext cx="631" cy="455"/>
                </a:xfrm>
                <a:prstGeom prst="curvedConnector3">
                  <a:avLst>
                    <a:gd name="adj1" fmla="val 3424"/>
                  </a:avLst>
                </a:prstGeom>
                <a:ln>
                  <a:solidFill>
                    <a:srgbClr val="FF6600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9" name="Oval 258"/>
                <p:cNvSpPr>
                  <a:spLocks noChangeArrowheads="1"/>
                </p:cNvSpPr>
                <p:nvPr/>
              </p:nvSpPr>
              <p:spPr bwMode="auto">
                <a:xfrm flipV="1">
                  <a:off x="2476" y="2692"/>
                  <a:ext cx="85" cy="118"/>
                </a:xfrm>
                <a:prstGeom prst="ellipse">
                  <a:avLst/>
                </a:prstGeom>
                <a:solidFill>
                  <a:srgbClr val="953735"/>
                </a:solidFill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1" name="Oval 260"/>
                <p:cNvSpPr>
                  <a:spLocks noChangeArrowheads="1"/>
                </p:cNvSpPr>
                <p:nvPr/>
              </p:nvSpPr>
              <p:spPr bwMode="auto">
                <a:xfrm flipV="1">
                  <a:off x="3274" y="2656"/>
                  <a:ext cx="105" cy="127"/>
                </a:xfrm>
                <a:prstGeom prst="ellipse">
                  <a:avLst/>
                </a:prstGeom>
                <a:solidFill>
                  <a:srgbClr val="953735"/>
                </a:solidFill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2" name="Oval 261"/>
                <p:cNvSpPr>
                  <a:spLocks noChangeArrowheads="1"/>
                </p:cNvSpPr>
                <p:nvPr/>
              </p:nvSpPr>
              <p:spPr bwMode="auto">
                <a:xfrm flipV="1">
                  <a:off x="3363" y="2919"/>
                  <a:ext cx="85" cy="120"/>
                </a:xfrm>
                <a:prstGeom prst="ellipse">
                  <a:avLst/>
                </a:prstGeom>
                <a:solidFill>
                  <a:srgbClr val="953735"/>
                </a:solidFill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3803" y="3194"/>
                  <a:ext cx="73" cy="11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4" name="Straight Arrow Connector 263"/>
                <p:cNvCxnSpPr/>
                <p:nvPr/>
              </p:nvCxnSpPr>
              <p:spPr>
                <a:xfrm>
                  <a:off x="3939" y="2884"/>
                  <a:ext cx="0" cy="2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Oval 277"/>
                <p:cNvSpPr/>
                <p:nvPr/>
              </p:nvSpPr>
              <p:spPr>
                <a:xfrm>
                  <a:off x="4774" y="3225"/>
                  <a:ext cx="115" cy="13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4517" y="2723"/>
                  <a:ext cx="88" cy="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4119" y="3209"/>
                  <a:ext cx="73" cy="9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3803" y="3096"/>
                  <a:ext cx="73" cy="9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7" name="Straight Arrow Connector 306"/>
                <p:cNvCxnSpPr/>
                <p:nvPr/>
              </p:nvCxnSpPr>
              <p:spPr>
                <a:xfrm flipV="1">
                  <a:off x="4067" y="2772"/>
                  <a:ext cx="348" cy="3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0" name="Oval 309"/>
                <p:cNvSpPr/>
                <p:nvPr/>
              </p:nvSpPr>
              <p:spPr>
                <a:xfrm>
                  <a:off x="3914" y="3194"/>
                  <a:ext cx="152" cy="15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64" name="Picture 2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78856">
                  <a:off x="2736" y="2239"/>
                  <a:ext cx="579" cy="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0718347">
                  <a:off x="2527" y="2254"/>
                  <a:ext cx="580" cy="580"/>
                </a:xfrm>
                <a:prstGeom prst="rect">
                  <a:avLst/>
                </a:prstGeom>
                <a:scene3d>
                  <a:camera prst="orthographicFront">
                    <a:rot lat="0" lon="10799999" rev="0"/>
                  </a:camera>
                  <a:lightRig rig="threePt" dir="t"/>
                </a:scene3d>
              </p:spPr>
            </p:pic>
            <p:sp>
              <p:nvSpPr>
                <p:cNvPr id="366" name="TextBox 365"/>
                <p:cNvSpPr txBox="1"/>
                <p:nvPr/>
              </p:nvSpPr>
              <p:spPr>
                <a:xfrm rot="21300000">
                  <a:off x="1547" y="1148"/>
                  <a:ext cx="2433" cy="35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  <a:cs typeface="+mn-cs"/>
                    </a:rPr>
                    <a:t>Central </a:t>
                  </a:r>
                  <a:r>
                    <a:rPr lang="en-US" sz="1400" dirty="0" smtClean="0">
                      <a:latin typeface="+mn-lt"/>
                      <a:cs typeface="+mn-cs"/>
                    </a:rPr>
                    <a:t>detector/solenoid</a:t>
                  </a:r>
                  <a:endParaRPr lang="en-US" sz="1400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7" name="TextBox 5"/>
                <p:cNvSpPr txBox="1">
                  <a:spLocks noChangeArrowheads="1"/>
                </p:cNvSpPr>
                <p:nvPr/>
              </p:nvSpPr>
              <p:spPr bwMode="auto">
                <a:xfrm rot="-638855">
                  <a:off x="3494" y="2275"/>
                  <a:ext cx="793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latin typeface="Calibri" pitchFamily="34" charset="0"/>
                    </a:rPr>
                    <a:t>Dipole</a:t>
                  </a:r>
                </a:p>
              </p:txBody>
            </p:sp>
            <p:sp>
              <p:nvSpPr>
                <p:cNvPr id="368" name="TextBox 36"/>
                <p:cNvSpPr txBox="1">
                  <a:spLocks noChangeArrowheads="1"/>
                </p:cNvSpPr>
                <p:nvPr/>
              </p:nvSpPr>
              <p:spPr bwMode="auto">
                <a:xfrm rot="21207718">
                  <a:off x="1315" y="2584"/>
                  <a:ext cx="793" cy="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dirty="0">
                      <a:latin typeface="Calibri" pitchFamily="34" charset="0"/>
                    </a:rPr>
                    <a:t>Dipole</a:t>
                  </a:r>
                </a:p>
              </p:txBody>
            </p:sp>
            <p:pic>
              <p:nvPicPr>
                <p:cNvPr id="369" name="Picture 9"/>
                <p:cNvPicPr>
                  <a:picLocks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0" y="3209"/>
                  <a:ext cx="379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0" name="Picture 10"/>
                <p:cNvPicPr>
                  <a:picLocks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" y="1472"/>
                  <a:ext cx="379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" name="Picture 11"/>
                <p:cNvPicPr>
                  <a:picLocks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3" y="2751"/>
                  <a:ext cx="379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2" name="Right Brace 371"/>
                <p:cNvSpPr>
                  <a:spLocks/>
                </p:cNvSpPr>
                <p:nvPr/>
              </p:nvSpPr>
              <p:spPr bwMode="auto">
                <a:xfrm rot="18812617">
                  <a:off x="4776" y="2325"/>
                  <a:ext cx="149" cy="1086"/>
                </a:xfrm>
                <a:prstGeom prst="rightBrace">
                  <a:avLst>
                    <a:gd name="adj1" fmla="val 8315"/>
                    <a:gd name="adj2" fmla="val 50000"/>
                  </a:avLst>
                </a:prstGeom>
                <a:noFill/>
                <a:ln w="25400" algn="ctr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>
                    <a:latin typeface="+mn-lt"/>
                    <a:cs typeface="+mn-cs"/>
                  </a:endParaRPr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 rot="2640000">
                  <a:off x="4461" y="2346"/>
                  <a:ext cx="1547" cy="6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  <a:cs typeface="+mn-cs"/>
                    </a:rPr>
                    <a:t>Forward (Ion) Detector</a:t>
                  </a:r>
                </a:p>
              </p:txBody>
            </p:sp>
            <p:sp>
              <p:nvSpPr>
                <p:cNvPr id="37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3373" y="1323"/>
                  <a:ext cx="1192" cy="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solidFill>
                        <a:srgbClr val="0000FF"/>
                      </a:solidFill>
                      <a:latin typeface="Calibri" pitchFamily="34" charset="0"/>
                    </a:rPr>
                    <a:t>Scattered Electron</a:t>
                  </a:r>
                </a:p>
              </p:txBody>
            </p:sp>
            <p:sp>
              <p:nvSpPr>
                <p:cNvPr id="37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927" y="3134"/>
                  <a:ext cx="2017" cy="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Blip>
                      <a:blip r:embed="rId29"/>
                    </a:buBlip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1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solidFill>
                        <a:srgbClr val="FF0000"/>
                      </a:solidFill>
                      <a:latin typeface="Calibri" pitchFamily="34" charset="0"/>
                    </a:rPr>
                    <a:t>Particles Associated </a:t>
                  </a:r>
                  <a:br>
                    <a:rPr lang="en-US" altLang="en-US" sz="1400" b="1" dirty="0">
                      <a:solidFill>
                        <a:srgbClr val="FF0000"/>
                      </a:solidFill>
                      <a:latin typeface="Calibri" pitchFamily="34" charset="0"/>
                    </a:rPr>
                  </a:br>
                  <a:r>
                    <a:rPr lang="en-US" altLang="en-US" sz="1400" b="1" dirty="0">
                      <a:solidFill>
                        <a:srgbClr val="FF0000"/>
                      </a:solidFill>
                      <a:latin typeface="Calibri" pitchFamily="34" charset="0"/>
                    </a:rPr>
                    <a:t>with struck </a:t>
                  </a:r>
                  <a:r>
                    <a:rPr lang="en-US" altLang="en-US" sz="1400" b="1" dirty="0" err="1">
                      <a:solidFill>
                        <a:srgbClr val="FF0000"/>
                      </a:solidFill>
                      <a:latin typeface="Calibri" pitchFamily="34" charset="0"/>
                    </a:rPr>
                    <a:t>parton</a:t>
                  </a:r>
                  <a:endParaRPr lang="en-US" altLang="en-US" sz="14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76" name="Can 375"/>
                <p:cNvSpPr>
                  <a:spLocks noChangeArrowheads="1"/>
                </p:cNvSpPr>
                <p:nvPr/>
              </p:nvSpPr>
              <p:spPr bwMode="auto">
                <a:xfrm rot="15932619">
                  <a:off x="2019" y="1508"/>
                  <a:ext cx="1573" cy="1626"/>
                </a:xfrm>
                <a:prstGeom prst="can">
                  <a:avLst>
                    <a:gd name="adj" fmla="val 25000"/>
                  </a:avLst>
                </a:prstGeom>
                <a:noFill/>
                <a:ln w="28575" algn="ctr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dirty="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2" name="Text Box 18"/>
              <p:cNvSpPr txBox="1">
                <a:spLocks noChangeArrowheads="1"/>
              </p:cNvSpPr>
              <p:nvPr/>
            </p:nvSpPr>
            <p:spPr bwMode="auto">
              <a:xfrm>
                <a:off x="3136776" y="4408327"/>
                <a:ext cx="1554480" cy="3202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6670" tIns="41100" rIns="66670" bIns="33345"/>
              <a:lstStyle>
                <a:lvl1pPr>
                  <a:spcBef>
                    <a:spcPct val="20000"/>
                  </a:spcBef>
                  <a:buFont typeface="Arial" charset="0"/>
                  <a:buBlip>
                    <a:blip r:embed="rId29"/>
                  </a:buBlip>
                  <a:tabLst>
                    <a:tab pos="723900" algn="l"/>
                    <a:tab pos="14478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§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723900" algn="l"/>
                    <a:tab pos="1447800" algn="l"/>
                  </a:tabLs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914400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00"/>
                    </a:solidFill>
                    <a:ea typeface="MS PGothic" pitchFamily="34" charset="-128"/>
                  </a:rPr>
                  <a:t>EIC Detection</a:t>
                </a:r>
              </a:p>
            </p:txBody>
          </p:sp>
        </p:grpSp>
      </p:grpSp>
      <p:grpSp>
        <p:nvGrpSpPr>
          <p:cNvPr id="377" name="Group 376"/>
          <p:cNvGrpSpPr/>
          <p:nvPr/>
        </p:nvGrpSpPr>
        <p:grpSpPr>
          <a:xfrm>
            <a:off x="27835858" y="39481681"/>
            <a:ext cx="4625342" cy="2504519"/>
            <a:chOff x="3546286" y="1009808"/>
            <a:chExt cx="3453288" cy="1712307"/>
          </a:xfrm>
        </p:grpSpPr>
        <p:sp>
          <p:nvSpPr>
            <p:cNvPr id="378" name="Rectangular Callout 377"/>
            <p:cNvSpPr/>
            <p:nvPr/>
          </p:nvSpPr>
          <p:spPr>
            <a:xfrm>
              <a:off x="3546286" y="1009808"/>
              <a:ext cx="3453288" cy="1712307"/>
            </a:xfrm>
            <a:prstGeom prst="wedgeRectCallout">
              <a:avLst>
                <a:gd name="adj1" fmla="val -42320"/>
                <a:gd name="adj2" fmla="val -92167"/>
              </a:avLst>
            </a:prstGeom>
            <a:solidFill>
              <a:srgbClr val="66FFFF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9" name="Picture 88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58" y="1084253"/>
              <a:ext cx="3310019" cy="156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" name="Text Box 52"/>
            <p:cNvSpPr txBox="1">
              <a:spLocks noChangeArrowheads="1"/>
            </p:cNvSpPr>
            <p:nvPr/>
          </p:nvSpPr>
          <p:spPr bwMode="auto">
            <a:xfrm>
              <a:off x="4553399" y="1029136"/>
              <a:ext cx="1430820" cy="2588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charset="0"/>
                <a:buBlip>
                  <a:blip r:embed="rId29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ea typeface="MS PGothic" pitchFamily="34" charset="-128"/>
                </a:rPr>
                <a:t>Central Detector</a:t>
              </a:r>
              <a:endParaRPr lang="en-US" altLang="en-US" sz="1400" b="1" dirty="0">
                <a:ea typeface="MS PGothic" pitchFamily="34" charset="-128"/>
              </a:endParaRPr>
            </a:p>
          </p:txBody>
        </p:sp>
      </p:grpSp>
      <p:sp>
        <p:nvSpPr>
          <p:cNvPr id="382" name="AutoShape 3862"/>
          <p:cNvSpPr>
            <a:spLocks noChangeArrowheads="1"/>
          </p:cNvSpPr>
          <p:nvPr/>
        </p:nvSpPr>
        <p:spPr bwMode="auto">
          <a:xfrm>
            <a:off x="447247" y="38203412"/>
            <a:ext cx="21423587" cy="53949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JLEIC  Collaboration:    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S. Benson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G.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Biallas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A.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Bogacz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P.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Brindza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A.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Camsonne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P.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Degtyarenko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E. Daly,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Ya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Derbenev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M.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Diefenthaler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K.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Deitrick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D. Douglas, R. Ent, R. Fair, Y.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Furletova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Gamage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 D. Gaskell, R.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Geng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P.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Ghoshal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J.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Grames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K. Jorden, J.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Guo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F. Hanna, L. Harwood, T. Hiatt,  H. Huang, A. Hutton, C. Hutton, K. Jordan, A. Kimber, D.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Kashy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G.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Krafft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Lessiter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Li, F. Lin, M.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Mamum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F.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Marhauser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McKeown, T. Michalski, V.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Morozov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E.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Nissen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G. Park, H. Park, M.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Poelker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T. Powers, R. Rajput-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Ghoshal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Rimmer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Y. Roblin, T.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Satogata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M.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Spata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Suleiman, A.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Sy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C. Tennant, H. Wang, S. Wang, G. Wei, C. Weiss, M. Wiseman, R. Yoshida, H. Zhang, S. Zhang, Y.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Zhang, </a:t>
            </a:r>
            <a:r>
              <a:rPr lang="en-US" altLang="en-US" sz="2650" b="1" dirty="0" err="1" smtClean="0">
                <a:solidFill>
                  <a:srgbClr val="FF0000"/>
                </a:solidFill>
                <a:latin typeface="Arial" charset="0"/>
              </a:rPr>
              <a:t>JLab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;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Pilat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ORNL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 ; Y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Cai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Y.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Nosochkov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G.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Stupakov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M. Sullivan, C. Tsai, M.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Wang,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SLAC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M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Blaskiewicz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H. Huang, Y. Luo, Q. Wu, F.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Willeke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BNL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J.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Qiang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Sabbi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LBNL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Z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Conway, S.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Manikonda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B. Mustapha, U.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Wienands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A.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Zholents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ANL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D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Barber,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DESY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Y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Hao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P.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Ostroumov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A.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Plastun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R.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York,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Michigan State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University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S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Abeyratne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B.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Erdelyi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Northern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Illinois Univ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..; Z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Zhao,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Duke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Univ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.; J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Delayen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C. Hyde, S. De Silva, S. Sosa, B.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Terzic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Old Dominion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Univ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.; J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Gerity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T. Mann, P. McIntyre, N. Pogue, A.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Sattarov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Texas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A&amp;M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Univ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.; P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Nadel-Turonski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Stony Brook Univ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.,;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Dudnikov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Johnson,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Muons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, Inc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.; D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Abell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D.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Bruhwiler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err="1" smtClean="0">
                <a:solidFill>
                  <a:srgbClr val="FF0000"/>
                </a:solidFill>
                <a:latin typeface="Arial" charset="0"/>
              </a:rPr>
              <a:t>Radiasoft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Bell, J. Cary, I.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Pogorelov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Tech-X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Corp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..; 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Kondratenko, M. 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Kondratenko,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. &amp; Tech. Laboratory </a:t>
            </a:r>
            <a:r>
              <a:rPr lang="en-US" altLang="en-US" sz="2650" b="1" dirty="0" err="1">
                <a:solidFill>
                  <a:srgbClr val="FF0000"/>
                </a:solidFill>
                <a:latin typeface="Arial" charset="0"/>
              </a:rPr>
              <a:t>Zaryad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Russia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Yu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Filatov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Moscow Institute of Physics and Technology,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Russia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Y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Huang, X. Ma, L. Mao, Y. Yuan, H. Zhao, H.W. </a:t>
            </a:r>
            <a:r>
              <a:rPr lang="en-US" altLang="en-US" sz="2650" dirty="0" err="1" smtClean="0">
                <a:solidFill>
                  <a:srgbClr val="000000"/>
                </a:solidFill>
                <a:latin typeface="Arial" charset="0"/>
              </a:rPr>
              <a:t>Zha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IMP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China</a:t>
            </a:r>
            <a:r>
              <a:rPr lang="en-US" altLang="en-US" sz="2650" dirty="0" smtClean="0">
                <a:solidFill>
                  <a:srgbClr val="000000"/>
                </a:solidFill>
                <a:latin typeface="Arial" charset="0"/>
              </a:rPr>
              <a:t>; S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. Ahmed, K. Beard, A.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Castilla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Y. Chao, P.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Chevtsov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L.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Merminga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H. Sayed, B. </a:t>
            </a:r>
            <a:r>
              <a:rPr lang="en-US" altLang="en-US" sz="2650" dirty="0" err="1">
                <a:solidFill>
                  <a:srgbClr val="000000"/>
                </a:solidFill>
                <a:latin typeface="Arial" charset="0"/>
              </a:rPr>
              <a:t>Yunn</a:t>
            </a:r>
            <a:r>
              <a:rPr lang="en-US" altLang="en-US" sz="26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650" b="1" dirty="0" smtClean="0">
                <a:solidFill>
                  <a:srgbClr val="FF0000"/>
                </a:solidFill>
                <a:latin typeface="Arial" charset="0"/>
              </a:rPr>
              <a:t>Gone </a:t>
            </a:r>
            <a:r>
              <a:rPr lang="en-US" altLang="en-US" sz="2650" b="1" dirty="0">
                <a:solidFill>
                  <a:srgbClr val="FF0000"/>
                </a:solidFill>
                <a:latin typeface="Arial" charset="0"/>
              </a:rPr>
              <a:t>but not forgotten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6" grpId="0" animBg="1"/>
      <p:bldP spid="17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18845</TotalTime>
  <Words>1727</Words>
  <Application>Microsoft Office PowerPoint</Application>
  <PresentationFormat>Custom</PresentationFormat>
  <Paragraphs>351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PowerPoint Presentation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</dc:creator>
  <cp:lastModifiedBy>Yuhong Zhang</cp:lastModifiedBy>
  <cp:revision>521</cp:revision>
  <cp:lastPrinted>2017-04-10T13:51:49Z</cp:lastPrinted>
  <dcterms:created xsi:type="dcterms:W3CDTF">2003-04-07T21:48:10Z</dcterms:created>
  <dcterms:modified xsi:type="dcterms:W3CDTF">2018-04-26T16:04:08Z</dcterms:modified>
</cp:coreProperties>
</file>