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918400" cy="438912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9"/>
    <p:restoredTop sz="94774"/>
  </p:normalViewPr>
  <p:slideViewPr>
    <p:cSldViewPr snapToGrid="0" snapToObjects="1">
      <p:cViewPr>
        <p:scale>
          <a:sx n="60" d="100"/>
          <a:sy n="60" d="100"/>
        </p:scale>
        <p:origin x="-4112" y="-11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BAB6206-C15A-3842-8583-1F40859EF2D7}" type="datetimeFigureOut">
              <a:rPr lang="en-US" smtClean="0"/>
              <a:t>4/24/18</a:t>
            </a:fld>
            <a:endParaRPr lang="en-US"/>
          </a:p>
        </p:txBody>
      </p:sp>
      <p:sp>
        <p:nvSpPr>
          <p:cNvPr id="4" name="Slide Image Placeholder 3"/>
          <p:cNvSpPr>
            <a:spLocks noGrp="1" noRot="1" noChangeAspect="1"/>
          </p:cNvSpPr>
          <p:nvPr>
            <p:ph type="sldImg" idx="2"/>
          </p:nvPr>
        </p:nvSpPr>
        <p:spPr>
          <a:xfrm>
            <a:off x="2613025" y="1257300"/>
            <a:ext cx="25463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E14603D6-68ED-9849-893C-F1D126AD8BD7}" type="slidenum">
              <a:rPr lang="en-US" smtClean="0"/>
              <a:t>‹#›</a:t>
            </a:fld>
            <a:endParaRPr lang="en-US"/>
          </a:p>
        </p:txBody>
      </p:sp>
    </p:spTree>
    <p:extLst>
      <p:ext uri="{BB962C8B-B14F-4D97-AF65-F5344CB8AC3E}">
        <p14:creationId xmlns:p14="http://schemas.microsoft.com/office/powerpoint/2010/main" val="223125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603D6-68ED-9849-893C-F1D126AD8BD7}" type="slidenum">
              <a:rPr lang="en-US" smtClean="0"/>
              <a:t>1</a:t>
            </a:fld>
            <a:endParaRPr lang="en-US"/>
          </a:p>
        </p:txBody>
      </p:sp>
    </p:spTree>
    <p:extLst>
      <p:ext uri="{BB962C8B-B14F-4D97-AF65-F5344CB8AC3E}">
        <p14:creationId xmlns:p14="http://schemas.microsoft.com/office/powerpoint/2010/main" val="72204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1645920" y="10270440"/>
            <a:ext cx="29626200" cy="121424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1645920" y="23566680"/>
            <a:ext cx="29626200" cy="121424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1645920" y="10270440"/>
            <a:ext cx="14457240" cy="121424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16826400" y="10270440"/>
            <a:ext cx="14457240" cy="121424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1645920" y="23566680"/>
            <a:ext cx="14457240" cy="121424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16826400" y="23566680"/>
            <a:ext cx="14457240" cy="121424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
        <p:nvSpPr>
          <p:cNvPr id="32" name="PlaceHolder 2"/>
          <p:cNvSpPr>
            <a:spLocks noGrp="1"/>
          </p:cNvSpPr>
          <p:nvPr>
            <p:ph type="body"/>
          </p:nvPr>
        </p:nvSpPr>
        <p:spPr>
          <a:xfrm>
            <a:off x="1645920" y="10270440"/>
            <a:ext cx="9539280" cy="121424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11662560" y="10270440"/>
            <a:ext cx="9539280" cy="121424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21679200" y="10270440"/>
            <a:ext cx="9539280" cy="121424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1645920" y="23566680"/>
            <a:ext cx="9539280" cy="121424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11662560" y="23566680"/>
            <a:ext cx="9539280" cy="121424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21679200" y="23566680"/>
            <a:ext cx="9539280" cy="121424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1645920" y="10270440"/>
            <a:ext cx="29626200" cy="254563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body"/>
          </p:nvPr>
        </p:nvSpPr>
        <p:spPr>
          <a:xfrm>
            <a:off x="1645920" y="10270440"/>
            <a:ext cx="29626200" cy="254563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body"/>
          </p:nvPr>
        </p:nvSpPr>
        <p:spPr>
          <a:xfrm>
            <a:off x="1645920" y="10270440"/>
            <a:ext cx="14457240" cy="2545632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16826400" y="10270440"/>
            <a:ext cx="14457240" cy="254563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645920" y="1751040"/>
            <a:ext cx="29626200" cy="33975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
        <p:nvSpPr>
          <p:cNvPr id="12" name="PlaceHolder 2"/>
          <p:cNvSpPr>
            <a:spLocks noGrp="1"/>
          </p:cNvSpPr>
          <p:nvPr>
            <p:ph type="body"/>
          </p:nvPr>
        </p:nvSpPr>
        <p:spPr>
          <a:xfrm>
            <a:off x="1645920" y="10270440"/>
            <a:ext cx="14457240" cy="121424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16826400" y="10270440"/>
            <a:ext cx="14457240" cy="2545632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1645920" y="23566680"/>
            <a:ext cx="14457240" cy="121424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1645920" y="10270440"/>
            <a:ext cx="14457240" cy="2545632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16826400" y="10270440"/>
            <a:ext cx="14457240" cy="121424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16826400" y="23566680"/>
            <a:ext cx="14457240" cy="121424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645920" y="1751040"/>
            <a:ext cx="29626200" cy="732924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1645920" y="10270440"/>
            <a:ext cx="14457240" cy="121424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16826400" y="10270440"/>
            <a:ext cx="14457240" cy="121424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1645920" y="23566680"/>
            <a:ext cx="29626200" cy="121424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645920" y="1751040"/>
            <a:ext cx="29626200" cy="7329240"/>
          </a:xfrm>
          <a:prstGeom prst="rect">
            <a:avLst/>
          </a:prstGeom>
        </p:spPr>
        <p:txBody>
          <a:bodyPr lIns="0" tIns="0" rIns="0" bIns="0" anchor="ct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1645920" y="10270440"/>
            <a:ext cx="29626200" cy="254563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86"/>
          <p:cNvPicPr/>
          <p:nvPr/>
        </p:nvPicPr>
        <p:blipFill>
          <a:blip r:embed="rId3"/>
          <a:stretch/>
        </p:blipFill>
        <p:spPr>
          <a:xfrm>
            <a:off x="9188423" y="22080219"/>
            <a:ext cx="21314612" cy="21314612"/>
          </a:xfrm>
          <a:prstGeom prst="rect">
            <a:avLst/>
          </a:prstGeom>
          <a:ln>
            <a:noFill/>
          </a:ln>
        </p:spPr>
      </p:pic>
      <p:pic>
        <p:nvPicPr>
          <p:cNvPr id="38" name="Picture 87"/>
          <p:cNvPicPr/>
          <p:nvPr/>
        </p:nvPicPr>
        <p:blipFill>
          <a:blip r:embed="rId3"/>
          <a:stretch/>
        </p:blipFill>
        <p:spPr>
          <a:xfrm rot="10800000">
            <a:off x="-485460" y="-1449540"/>
            <a:ext cx="18011520" cy="18011520"/>
          </a:xfrm>
          <a:prstGeom prst="rect">
            <a:avLst/>
          </a:prstGeom>
          <a:ln>
            <a:noFill/>
          </a:ln>
        </p:spPr>
      </p:pic>
      <p:pic>
        <p:nvPicPr>
          <p:cNvPr id="39" name="Picture 4"/>
          <p:cNvPicPr/>
          <p:nvPr/>
        </p:nvPicPr>
        <p:blipFill>
          <a:blip r:embed="rId4"/>
          <a:stretch/>
        </p:blipFill>
        <p:spPr>
          <a:xfrm>
            <a:off x="19998000" y="42098400"/>
            <a:ext cx="4233240" cy="1369440"/>
          </a:xfrm>
          <a:prstGeom prst="rect">
            <a:avLst/>
          </a:prstGeom>
          <a:ln>
            <a:noFill/>
          </a:ln>
        </p:spPr>
      </p:pic>
      <p:pic>
        <p:nvPicPr>
          <p:cNvPr id="40" name="Picture 5"/>
          <p:cNvPicPr/>
          <p:nvPr/>
        </p:nvPicPr>
        <p:blipFill>
          <a:blip r:embed="rId5"/>
          <a:stretch/>
        </p:blipFill>
        <p:spPr>
          <a:xfrm>
            <a:off x="24630480" y="42344280"/>
            <a:ext cx="5445360" cy="912240"/>
          </a:xfrm>
          <a:prstGeom prst="rect">
            <a:avLst/>
          </a:prstGeom>
          <a:ln>
            <a:noFill/>
          </a:ln>
        </p:spPr>
      </p:pic>
      <p:pic>
        <p:nvPicPr>
          <p:cNvPr id="41" name="Picture 6"/>
          <p:cNvPicPr/>
          <p:nvPr/>
        </p:nvPicPr>
        <p:blipFill>
          <a:blip r:embed="rId6"/>
          <a:stretch/>
        </p:blipFill>
        <p:spPr>
          <a:xfrm>
            <a:off x="30630960" y="42382440"/>
            <a:ext cx="1359360" cy="912240"/>
          </a:xfrm>
          <a:prstGeom prst="rect">
            <a:avLst/>
          </a:prstGeom>
          <a:ln>
            <a:noFill/>
          </a:ln>
        </p:spPr>
      </p:pic>
      <p:sp>
        <p:nvSpPr>
          <p:cNvPr id="42" name="CustomShape 1"/>
          <p:cNvSpPr/>
          <p:nvPr/>
        </p:nvSpPr>
        <p:spPr>
          <a:xfrm>
            <a:off x="138960" y="0"/>
            <a:ext cx="32778000" cy="51105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1200"/>
              </a:spcBef>
            </a:pPr>
            <a:endParaRPr lang="en-GB" sz="8800" b="1" spc="-1" baseline="33000" dirty="0">
              <a:solidFill>
                <a:srgbClr val="2E75B6"/>
              </a:solidFill>
              <a:latin typeface="Arial Black"/>
            </a:endParaRPr>
          </a:p>
          <a:p>
            <a:pPr algn="ctr"/>
            <a:r>
              <a:rPr lang="en-GB" sz="8800" b="1" spc="-1" baseline="33000" dirty="0">
                <a:solidFill>
                  <a:srgbClr val="2E75B6"/>
                </a:solidFill>
                <a:latin typeface="Arial Black"/>
              </a:rPr>
              <a:t>DEVELOPMENT OF A BUNCHED BEAM ELECTRON COOLER </a:t>
            </a:r>
            <a:br>
              <a:rPr lang="en-GB" sz="8800" b="1" spc="-1" baseline="33000" dirty="0">
                <a:solidFill>
                  <a:srgbClr val="2E75B6"/>
                </a:solidFill>
                <a:latin typeface="Arial Black"/>
              </a:rPr>
            </a:br>
            <a:r>
              <a:rPr lang="en-GB" dirty="0"/>
              <a:t> </a:t>
            </a:r>
            <a:r>
              <a:rPr lang="en-GB" sz="8800" b="1" spc="-1" baseline="33000" dirty="0">
                <a:solidFill>
                  <a:srgbClr val="2E75B6"/>
                </a:solidFill>
                <a:latin typeface="Arial Black"/>
              </a:rPr>
              <a:t>FOR THE JEFFERSON LAB ELECTRON-ION COLLIDER </a:t>
            </a:r>
            <a:r>
              <a:rPr lang="en-US" sz="8800" b="1" strike="noStrike" spc="-1" baseline="33000" dirty="0">
                <a:solidFill>
                  <a:srgbClr val="2E75B6"/>
                </a:solidFill>
                <a:latin typeface="Arial Black"/>
                <a:ea typeface="Times New Roman"/>
              </a:rPr>
              <a:t>*</a:t>
            </a:r>
            <a:r>
              <a:rPr lang="en-US" sz="3200" b="1" strike="noStrike" spc="-1" dirty="0">
                <a:solidFill>
                  <a:srgbClr val="000000"/>
                </a:solidFill>
                <a:latin typeface="Arial Black"/>
                <a:ea typeface="Times New Roman"/>
              </a:rPr>
              <a:t> </a:t>
            </a:r>
            <a:endParaRPr lang="en-US" sz="3200" b="0" strike="noStrike" spc="-1" dirty="0">
              <a:latin typeface="Arial"/>
            </a:endParaRPr>
          </a:p>
          <a:p>
            <a:pPr algn="ctr">
              <a:lnSpc>
                <a:spcPct val="100000"/>
              </a:lnSpc>
            </a:pPr>
            <a:r>
              <a:rPr lang="en-GB" sz="4000" spc="-1" dirty="0">
                <a:solidFill>
                  <a:srgbClr val="000000"/>
                </a:solidFill>
                <a:latin typeface="Arial Black"/>
              </a:rPr>
              <a:t>Stephen Benson†, Slava Derbenev, David Douglas, Fay Hannon, Andrew Hutton, Rui Li, </a:t>
            </a:r>
            <a:br>
              <a:rPr lang="en-GB" sz="4000" spc="-1" dirty="0">
                <a:solidFill>
                  <a:srgbClr val="000000"/>
                </a:solidFill>
                <a:latin typeface="Arial Black"/>
              </a:rPr>
            </a:br>
            <a:r>
              <a:rPr lang="en-GB" sz="4000" spc="-1" dirty="0">
                <a:solidFill>
                  <a:srgbClr val="000000"/>
                </a:solidFill>
                <a:latin typeface="Arial Black"/>
              </a:rPr>
              <a:t>Bob Rimmer, Yves Roblin, Chris Tennant, Haipeng Wang, He Zhang, Yuhong Zhang</a:t>
            </a:r>
            <a:r>
              <a:rPr lang="en-US" sz="4000" b="0" strike="noStrike" spc="-1" dirty="0">
                <a:solidFill>
                  <a:srgbClr val="000000"/>
                </a:solidFill>
                <a:latin typeface="Arial Black"/>
                <a:ea typeface="Times New Roman"/>
              </a:rPr>
              <a:t>,</a:t>
            </a:r>
            <a:r>
              <a:rPr lang="en-US" sz="4000" b="1" strike="noStrike" spc="-1" dirty="0">
                <a:solidFill>
                  <a:srgbClr val="000000"/>
                </a:solidFill>
                <a:latin typeface="Arial Black"/>
                <a:ea typeface="Times New Roman"/>
              </a:rPr>
              <a:t> </a:t>
            </a:r>
            <a:endParaRPr lang="en-US" sz="4000" b="0" strike="noStrike" spc="-1" dirty="0">
              <a:latin typeface="Arial"/>
            </a:endParaRPr>
          </a:p>
          <a:p>
            <a:pPr algn="ctr">
              <a:lnSpc>
                <a:spcPct val="100000"/>
              </a:lnSpc>
            </a:pPr>
            <a:r>
              <a:rPr lang="en-US" sz="4000" b="0" strike="noStrike" spc="-1" dirty="0">
                <a:solidFill>
                  <a:srgbClr val="000000"/>
                </a:solidFill>
                <a:latin typeface="Arial"/>
                <a:ea typeface="Times New Roman"/>
              </a:rPr>
              <a:t>Jefferson Lab, 12000 Jefferson Avenue, Newport News, Virginia, USA</a:t>
            </a:r>
            <a:endParaRPr lang="en-US" sz="4000" b="0" strike="noStrike" spc="-1" dirty="0">
              <a:latin typeface="Arial"/>
            </a:endParaRPr>
          </a:p>
        </p:txBody>
      </p:sp>
      <p:sp>
        <p:nvSpPr>
          <p:cNvPr id="43" name="CustomShape 2"/>
          <p:cNvSpPr/>
          <p:nvPr/>
        </p:nvSpPr>
        <p:spPr>
          <a:xfrm>
            <a:off x="396900" y="5094900"/>
            <a:ext cx="31933080" cy="39177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4400" b="1" strike="noStrike" spc="-1" dirty="0">
                <a:solidFill>
                  <a:srgbClr val="2E75B6"/>
                </a:solidFill>
                <a:latin typeface="Tahoma"/>
                <a:ea typeface="Tahoma"/>
              </a:rPr>
              <a:t>Abstract</a:t>
            </a:r>
            <a:endParaRPr lang="en-US" sz="4400" b="0" strike="noStrike" spc="-1" dirty="0">
              <a:latin typeface="Arial"/>
            </a:endParaRPr>
          </a:p>
          <a:p>
            <a:pPr algn="just">
              <a:lnSpc>
                <a:spcPct val="100000"/>
              </a:lnSpc>
            </a:pPr>
            <a:r>
              <a:rPr lang="en-US" sz="2800" b="0" strike="noStrike" spc="-1" dirty="0">
                <a:solidFill>
                  <a:srgbClr val="000000"/>
                </a:solidFill>
                <a:latin typeface="Tahoma"/>
                <a:ea typeface="Tahoma"/>
              </a:rPr>
              <a:t>	</a:t>
            </a:r>
            <a:r>
              <a:rPr lang="en-GB" sz="2800" spc="-1" dirty="0">
                <a:solidFill>
                  <a:srgbClr val="000000"/>
                </a:solidFill>
                <a:latin typeface="Tahoma"/>
                <a:ea typeface="Tahoma"/>
              </a:rPr>
              <a:t>Jefferson Lab is in the process of designing an electron ion collider with unprecedented luminosity at a 65 GeV </a:t>
            </a:r>
            <a:r>
              <a:rPr lang="en-GB" sz="2800" spc="-1" dirty="0" err="1">
                <a:solidFill>
                  <a:srgbClr val="000000"/>
                </a:solidFill>
                <a:latin typeface="Tahoma"/>
                <a:ea typeface="Tahoma"/>
              </a:rPr>
              <a:t>center</a:t>
            </a:r>
            <a:r>
              <a:rPr lang="en-GB" sz="2800" spc="-1" dirty="0">
                <a:solidFill>
                  <a:srgbClr val="000000"/>
                </a:solidFill>
                <a:latin typeface="Tahoma"/>
                <a:ea typeface="Tahoma"/>
              </a:rPr>
              <a:t>-of-mass energy. This luminosity relies on ion cooling in both the booster and the storage ring of the accelerator complex. The cooling in the booster will use a conventional DC cooler similar to the one at COSY. The high-energy storage ring, operating at a momentum of up to 100 GeV/nucleon, requires novel use of bunched-beam cooling. We will present a new design for a Circulator Cooler Ring for bunched-beam electron cooling. This requires the generation and transport of very high-charge magnetized bunches, acceleration of the bunches in an energy recovery linac, and transfer of these bunches to a circulating ring that passes the bunches 11 times through the proton or ion beam inside cooling solenoids. This design requires the suppression of the effects of space charge and coherent synchrotron radiation using shielding and RF compensation</a:t>
            </a:r>
            <a:r>
              <a:rPr lang="en-US" sz="2800" b="0" strike="noStrike" spc="-1" dirty="0">
                <a:solidFill>
                  <a:srgbClr val="000000"/>
                </a:solidFill>
                <a:latin typeface="Tahoma"/>
                <a:ea typeface="Tahoma"/>
              </a:rPr>
              <a:t>.</a:t>
            </a:r>
            <a:endParaRPr lang="en-US" sz="2800" b="0" strike="noStrike" spc="-1" dirty="0">
              <a:latin typeface="Arial"/>
            </a:endParaRPr>
          </a:p>
          <a:p>
            <a:pPr algn="just">
              <a:lnSpc>
                <a:spcPct val="100000"/>
              </a:lnSpc>
            </a:pPr>
            <a:endParaRPr lang="en-US" sz="2800" b="0" strike="noStrike" spc="-1" dirty="0">
              <a:latin typeface="Arial"/>
            </a:endParaRPr>
          </a:p>
          <a:p>
            <a:pPr algn="just">
              <a:lnSpc>
                <a:spcPct val="100000"/>
              </a:lnSpc>
            </a:pPr>
            <a:r>
              <a:rPr lang="en-US" sz="2400" b="0" i="1" strike="noStrike" spc="-1" baseline="33000" dirty="0">
                <a:solidFill>
                  <a:srgbClr val="000000"/>
                </a:solidFill>
                <a:latin typeface="Tahoma"/>
                <a:ea typeface="Tahoma"/>
              </a:rPr>
              <a:t>*</a:t>
            </a:r>
            <a:r>
              <a:rPr lang="en-US" sz="2400" b="0" i="1" strike="noStrike" spc="-1" dirty="0">
                <a:solidFill>
                  <a:srgbClr val="000000"/>
                </a:solidFill>
                <a:latin typeface="Tahoma"/>
                <a:ea typeface="Tahoma"/>
              </a:rPr>
              <a:t>Authored by Jefferson Science Associates, LLC under U.S. DOE Contract No. DE-AC05-06OR23177</a:t>
            </a:r>
            <a:endParaRPr lang="en-US" sz="2400" b="0" strike="noStrike" spc="-1" dirty="0">
              <a:latin typeface="Arial"/>
            </a:endParaRPr>
          </a:p>
        </p:txBody>
      </p:sp>
      <p:sp>
        <p:nvSpPr>
          <p:cNvPr id="45" name="CustomShape 4"/>
          <p:cNvSpPr/>
          <p:nvPr/>
        </p:nvSpPr>
        <p:spPr>
          <a:xfrm>
            <a:off x="443340" y="23930985"/>
            <a:ext cx="6490800" cy="758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400" b="1" strike="noStrike" spc="-1" dirty="0">
                <a:solidFill>
                  <a:srgbClr val="2E75B6"/>
                </a:solidFill>
                <a:latin typeface="Tahoma"/>
                <a:ea typeface="Tahoma"/>
              </a:rPr>
              <a:t>System Requirements</a:t>
            </a:r>
            <a:endParaRPr lang="en-US" sz="4400" b="0" strike="noStrike" spc="-1" dirty="0">
              <a:latin typeface="Arial"/>
            </a:endParaRPr>
          </a:p>
        </p:txBody>
      </p:sp>
      <p:pic>
        <p:nvPicPr>
          <p:cNvPr id="48" name="Picture 35"/>
          <p:cNvPicPr/>
          <p:nvPr/>
        </p:nvPicPr>
        <p:blipFill>
          <a:blip r:embed="rId7"/>
          <a:stretch/>
        </p:blipFill>
        <p:spPr>
          <a:xfrm>
            <a:off x="138960" y="42049080"/>
            <a:ext cx="3431520" cy="1725840"/>
          </a:xfrm>
          <a:prstGeom prst="rect">
            <a:avLst/>
          </a:prstGeom>
          <a:ln>
            <a:noFill/>
          </a:ln>
        </p:spPr>
      </p:pic>
      <p:sp>
        <p:nvSpPr>
          <p:cNvPr id="50" name="Line 8"/>
          <p:cNvSpPr/>
          <p:nvPr/>
        </p:nvSpPr>
        <p:spPr>
          <a:xfrm>
            <a:off x="443340" y="24761457"/>
            <a:ext cx="15473160" cy="360"/>
          </a:xfrm>
          <a:prstGeom prst="line">
            <a:avLst/>
          </a:prstGeom>
          <a:ln w="76320">
            <a:solidFill>
              <a:schemeClr val="accent1">
                <a:lumMod val="75000"/>
              </a:schemeClr>
            </a:solidFill>
            <a:round/>
          </a:ln>
        </p:spPr>
        <p:style>
          <a:lnRef idx="1">
            <a:schemeClr val="accent1"/>
          </a:lnRef>
          <a:fillRef idx="0">
            <a:schemeClr val="accent1"/>
          </a:fillRef>
          <a:effectRef idx="0">
            <a:schemeClr val="accent1"/>
          </a:effectRef>
          <a:fontRef idx="minor"/>
        </p:style>
      </p:sp>
      <p:sp>
        <p:nvSpPr>
          <p:cNvPr id="52" name="CustomShape 10"/>
          <p:cNvSpPr/>
          <p:nvPr/>
        </p:nvSpPr>
        <p:spPr>
          <a:xfrm>
            <a:off x="-1080" y="0"/>
            <a:ext cx="32917320" cy="43889040"/>
          </a:xfrm>
          <a:prstGeom prst="rect">
            <a:avLst/>
          </a:prstGeom>
          <a:noFill/>
          <a:ln w="127080">
            <a:solidFill>
              <a:schemeClr val="tx1"/>
            </a:solidFill>
            <a:round/>
          </a:ln>
        </p:spPr>
        <p:style>
          <a:lnRef idx="2">
            <a:schemeClr val="accent1">
              <a:shade val="50000"/>
            </a:schemeClr>
          </a:lnRef>
          <a:fillRef idx="1">
            <a:schemeClr val="accent1"/>
          </a:fillRef>
          <a:effectRef idx="0">
            <a:schemeClr val="accent1"/>
          </a:effectRef>
          <a:fontRef idx="minor"/>
        </p:style>
      </p:sp>
      <p:sp>
        <p:nvSpPr>
          <p:cNvPr id="58" name="CustomShape 15"/>
          <p:cNvSpPr/>
          <p:nvPr/>
        </p:nvSpPr>
        <p:spPr>
          <a:xfrm>
            <a:off x="534060" y="25102197"/>
            <a:ext cx="6154875" cy="82352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2800" dirty="0"/>
              <a:t>As described in more detail in reference [1, </a:t>
            </a:r>
            <a:r>
              <a:rPr lang="en-GB" sz="2800" dirty="0">
                <a:solidFill>
                  <a:srgbClr val="FF0000"/>
                </a:solidFill>
              </a:rPr>
              <a:t>MOPML003</a:t>
            </a:r>
            <a:r>
              <a:rPr lang="en-GB" sz="2800" dirty="0"/>
              <a:t>], Jefferson Lab is designing an electron-ion collider with unprecedented luminosity. The baseline design features a low emittance proton or ion beam with high frequency, low charge bunches at an energy of 40 to 100 GeV. To maintain the low emittance, it is necessary to aggressively cool the beam. We have chosen incoherent magnetized electron beam cooling as the most cost effective and low risk approach to cooling the full-energy beam [2, 3, </a:t>
            </a:r>
            <a:r>
              <a:rPr lang="en-GB" sz="2800" dirty="0">
                <a:solidFill>
                  <a:srgbClr val="FF0000"/>
                </a:solidFill>
              </a:rPr>
              <a:t>TUPAL070</a:t>
            </a:r>
            <a:r>
              <a:rPr lang="en-GB" sz="2800" dirty="0"/>
              <a:t>]. This paper describes the initial design of such a cooler and describes some of the design challenges that must be met in the cooler ring.</a:t>
            </a:r>
            <a:endParaRPr lang="en-US" sz="4000" dirty="0"/>
          </a:p>
          <a:p>
            <a:pPr algn="just">
              <a:lnSpc>
                <a:spcPct val="100000"/>
              </a:lnSpc>
            </a:pPr>
            <a:endParaRPr lang="en-US" sz="4000" b="0" strike="noStrike" spc="-1" dirty="0">
              <a:latin typeface="Arial"/>
            </a:endParaRPr>
          </a:p>
        </p:txBody>
      </p:sp>
      <p:grpSp>
        <p:nvGrpSpPr>
          <p:cNvPr id="7" name="Group 6">
            <a:extLst>
              <a:ext uri="{FF2B5EF4-FFF2-40B4-BE49-F238E27FC236}">
                <a16:creationId xmlns:a16="http://schemas.microsoft.com/office/drawing/2014/main" id="{A4D71022-27D2-9049-A89D-1170EE3F3DE3}"/>
              </a:ext>
            </a:extLst>
          </p:cNvPr>
          <p:cNvGrpSpPr/>
          <p:nvPr/>
        </p:nvGrpSpPr>
        <p:grpSpPr>
          <a:xfrm>
            <a:off x="443340" y="19168073"/>
            <a:ext cx="15723360" cy="4376344"/>
            <a:chOff x="535006" y="34541472"/>
            <a:chExt cx="15723360" cy="4376344"/>
          </a:xfrm>
        </p:grpSpPr>
        <p:sp>
          <p:nvSpPr>
            <p:cNvPr id="59" name="CustomShape 16"/>
            <p:cNvSpPr/>
            <p:nvPr/>
          </p:nvSpPr>
          <p:spPr>
            <a:xfrm>
              <a:off x="535006" y="35471311"/>
              <a:ext cx="15723360" cy="34465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2800" dirty="0"/>
                <a:t>The baseline layout is show in figure 1. A high charge electron beam source provides magnetized beam to a booster that accelerates this beam to over 5 MeV. The electrons are then matched through a merger to the linac. The superconducting linac accelerates the beam off-crest to anywhere between 20 and 55 MeV. The first arc then transports the beam to the exchange region, where the beam is kicked up into the CCR via a septum and harmonic kicker. After circulating through the cooler and two recirculation arcs 11 times, the beam then exits the CCR via another harmonic cavity and septum. At this point the beam is bent back into the linac to be decelerated to the dump energy, where it is ejected into a water-cooled beam dump.</a:t>
              </a:r>
              <a:endParaRPr lang="en-US" sz="4000" b="0" strike="noStrike" spc="-1" dirty="0">
                <a:latin typeface="Arial"/>
              </a:endParaRPr>
            </a:p>
          </p:txBody>
        </p:sp>
        <p:sp>
          <p:nvSpPr>
            <p:cNvPr id="97" name="CustomShape 49"/>
            <p:cNvSpPr/>
            <p:nvPr/>
          </p:nvSpPr>
          <p:spPr>
            <a:xfrm>
              <a:off x="566340" y="34541472"/>
              <a:ext cx="14349600" cy="560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400" b="1" strike="noStrike" spc="-1" dirty="0">
                  <a:solidFill>
                    <a:srgbClr val="2E75B6"/>
                  </a:solidFill>
                  <a:latin typeface="Tahoma"/>
                  <a:ea typeface="Tahoma"/>
                </a:rPr>
                <a:t>System Layout</a:t>
              </a:r>
              <a:endParaRPr lang="en-US" sz="4400" b="0" strike="noStrike" spc="-1" dirty="0">
                <a:latin typeface="Arial"/>
              </a:endParaRPr>
            </a:p>
          </p:txBody>
        </p:sp>
        <p:sp>
          <p:nvSpPr>
            <p:cNvPr id="98" name="Line 50"/>
            <p:cNvSpPr/>
            <p:nvPr/>
          </p:nvSpPr>
          <p:spPr>
            <a:xfrm>
              <a:off x="568080" y="35354712"/>
              <a:ext cx="15473520" cy="360"/>
            </a:xfrm>
            <a:prstGeom prst="line">
              <a:avLst/>
            </a:prstGeom>
            <a:ln w="76320">
              <a:solidFill>
                <a:schemeClr val="accent1">
                  <a:lumMod val="75000"/>
                </a:schemeClr>
              </a:solidFill>
              <a:round/>
            </a:ln>
          </p:spPr>
          <p:style>
            <a:lnRef idx="1">
              <a:schemeClr val="accent1"/>
            </a:lnRef>
            <a:fillRef idx="0">
              <a:schemeClr val="accent1"/>
            </a:fillRef>
            <a:effectRef idx="0">
              <a:schemeClr val="accent1"/>
            </a:effectRef>
            <a:fontRef idx="minor"/>
          </p:style>
        </p:sp>
      </p:grpSp>
      <p:sp>
        <p:nvSpPr>
          <p:cNvPr id="99" name="CustomShape 51"/>
          <p:cNvSpPr/>
          <p:nvPr/>
        </p:nvSpPr>
        <p:spPr>
          <a:xfrm>
            <a:off x="16586878" y="34109588"/>
            <a:ext cx="15536598" cy="235591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2800" dirty="0"/>
              <a:t>We have developed a design for a bunched beam cooler for an electron ion collider.  A separate presentation covers the DC coolers used at low energy [8, </a:t>
            </a:r>
            <a:r>
              <a:rPr lang="en-GB" sz="2800" dirty="0">
                <a:solidFill>
                  <a:srgbClr val="FF0000"/>
                </a:solidFill>
              </a:rPr>
              <a:t>TUPAL071</a:t>
            </a:r>
            <a:r>
              <a:rPr lang="en-GB" sz="2800" dirty="0"/>
              <a:t>]. Though conservative in its choice of technologies and designs, the parameters are significantly beyond the state-of-the-art for ERLs.  We will be testing out some aspects of the design in experimental tests in the coming years. One Challenge is the existence of simulation codes that work in this parameter regime [9, </a:t>
            </a:r>
            <a:r>
              <a:rPr lang="en-GB" sz="2800" dirty="0">
                <a:solidFill>
                  <a:srgbClr val="FF0000"/>
                </a:solidFill>
              </a:rPr>
              <a:t>THPAK129</a:t>
            </a:r>
            <a:r>
              <a:rPr lang="en-GB" sz="2800" dirty="0"/>
              <a:t>].</a:t>
            </a:r>
            <a:endParaRPr lang="en-US" sz="4000" b="0" strike="noStrike" spc="-1" dirty="0">
              <a:latin typeface="Arial"/>
            </a:endParaRPr>
          </a:p>
        </p:txBody>
      </p:sp>
      <p:sp>
        <p:nvSpPr>
          <p:cNvPr id="104" name="Line 56"/>
          <p:cNvSpPr/>
          <p:nvPr/>
        </p:nvSpPr>
        <p:spPr>
          <a:xfrm>
            <a:off x="743400" y="36465506"/>
            <a:ext cx="15300810" cy="43790"/>
          </a:xfrm>
          <a:prstGeom prst="line">
            <a:avLst/>
          </a:prstGeom>
          <a:ln w="76320">
            <a:solidFill>
              <a:schemeClr val="accent1">
                <a:lumMod val="75000"/>
              </a:schemeClr>
            </a:solidFill>
            <a:round/>
          </a:ln>
        </p:spPr>
        <p:style>
          <a:lnRef idx="1">
            <a:schemeClr val="accent1"/>
          </a:lnRef>
          <a:fillRef idx="0">
            <a:schemeClr val="accent1"/>
          </a:fillRef>
          <a:effectRef idx="0">
            <a:schemeClr val="accent1"/>
          </a:effectRef>
          <a:fontRef idx="minor"/>
        </p:style>
      </p:sp>
      <p:grpSp>
        <p:nvGrpSpPr>
          <p:cNvPr id="12" name="Group 11">
            <a:extLst>
              <a:ext uri="{FF2B5EF4-FFF2-40B4-BE49-F238E27FC236}">
                <a16:creationId xmlns:a16="http://schemas.microsoft.com/office/drawing/2014/main" id="{E95F21A0-C782-D649-AAF6-18677CDAD61B}"/>
              </a:ext>
            </a:extLst>
          </p:cNvPr>
          <p:cNvGrpSpPr/>
          <p:nvPr/>
        </p:nvGrpSpPr>
        <p:grpSpPr>
          <a:xfrm>
            <a:off x="736380" y="35640758"/>
            <a:ext cx="15430320" cy="6068296"/>
            <a:chOff x="15400667" y="20946150"/>
            <a:chExt cx="15430320" cy="6068296"/>
          </a:xfrm>
        </p:grpSpPr>
        <p:sp>
          <p:nvSpPr>
            <p:cNvPr id="103" name="CustomShape 55"/>
            <p:cNvSpPr/>
            <p:nvPr/>
          </p:nvSpPr>
          <p:spPr>
            <a:xfrm>
              <a:off x="15407687" y="20946150"/>
              <a:ext cx="8065440" cy="758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400" b="1" strike="noStrike" spc="-1" dirty="0">
                  <a:solidFill>
                    <a:srgbClr val="2E75B6"/>
                  </a:solidFill>
                  <a:latin typeface="Tahoma"/>
                  <a:ea typeface="Tahoma"/>
                </a:rPr>
                <a:t>Injector</a:t>
              </a:r>
              <a:endParaRPr lang="en-US" sz="4400" b="0" strike="noStrike" spc="-1" dirty="0">
                <a:latin typeface="Arial"/>
              </a:endParaRPr>
            </a:p>
          </p:txBody>
        </p:sp>
        <p:sp>
          <p:nvSpPr>
            <p:cNvPr id="105" name="CustomShape 57"/>
            <p:cNvSpPr/>
            <p:nvPr/>
          </p:nvSpPr>
          <p:spPr>
            <a:xfrm>
              <a:off x="15400667" y="22006596"/>
              <a:ext cx="15430320" cy="50078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dirty="0"/>
                <a:t>The injector must provide bright, high charge bunches and preserve the magnetization of the beam. [4, </a:t>
              </a:r>
              <a:r>
                <a:rPr lang="en-GB" sz="2800" dirty="0">
                  <a:solidFill>
                    <a:srgbClr val="FF0000"/>
                  </a:solidFill>
                </a:rPr>
                <a:t>THPMK107</a:t>
              </a:r>
              <a:r>
                <a:rPr lang="en-GB" sz="2800" dirty="0"/>
                <a:t>].</a:t>
              </a:r>
              <a:endParaRPr lang="en-US" sz="2800" dirty="0"/>
            </a:p>
            <a:p>
              <a:r>
                <a:rPr lang="en-GB" sz="2800" dirty="0"/>
                <a:t>The beam must then be merged with the decelerating beam in the ERL. We are looking at several different designs:</a:t>
              </a:r>
              <a:endParaRPr lang="en-US" sz="2800" dirty="0"/>
            </a:p>
            <a:p>
              <a:pPr marL="457200" lvl="0" indent="-457200">
                <a:buFont typeface="Wingdings" pitchFamily="2" charset="2"/>
                <a:buChar char="Ø"/>
              </a:pPr>
              <a:r>
                <a:rPr lang="en-GB" sz="2800" dirty="0"/>
                <a:t>A toroidal field merger similar to those used in DC coolers [5,</a:t>
              </a:r>
              <a:r>
                <a:rPr lang="en-US" sz="2800" dirty="0"/>
                <a:t> THPAK127</a:t>
              </a:r>
              <a:r>
                <a:rPr lang="en-GB" sz="2800" dirty="0"/>
                <a:t> ].</a:t>
              </a:r>
              <a:endParaRPr lang="en-US" sz="2800" dirty="0"/>
            </a:p>
            <a:p>
              <a:pPr marL="457200" lvl="0" indent="-457200">
                <a:buFont typeface="Wingdings" pitchFamily="2" charset="2"/>
                <a:buChar char="Ø"/>
              </a:pPr>
              <a:r>
                <a:rPr lang="en-GB" sz="2800" dirty="0"/>
                <a:t>A magnetic merger using indexed dipoles.</a:t>
              </a:r>
              <a:endParaRPr lang="en-US" sz="2800" dirty="0"/>
            </a:p>
            <a:p>
              <a:pPr marL="457200" lvl="0" indent="-457200">
                <a:buFont typeface="Wingdings" pitchFamily="2" charset="2"/>
                <a:buChar char="Ø"/>
              </a:pPr>
              <a:r>
                <a:rPr lang="en-GB" sz="2800" dirty="0"/>
                <a:t>An RF merger that kicks the energy recovered beam but not the injected beam.</a:t>
              </a:r>
              <a:endParaRPr lang="en-US" sz="2800" dirty="0"/>
            </a:p>
            <a:p>
              <a:pPr marL="457200" lvl="0" indent="-457200">
                <a:buFont typeface="Wingdings" pitchFamily="2" charset="2"/>
                <a:buChar char="Ø"/>
              </a:pPr>
              <a:r>
                <a:rPr lang="en-GB" sz="2800" dirty="0"/>
                <a:t>An RF merger that uses the RF focussing in the linac module to merge the two beams.</a:t>
              </a:r>
              <a:endParaRPr lang="en-US" sz="2800" dirty="0"/>
            </a:p>
            <a:p>
              <a:r>
                <a:rPr lang="en-GB" sz="2800" dirty="0"/>
                <a:t>Both DC photocathode guns and low frequency normal conducting photocathode guns are being considered. The RF guns provide higher gradients at the cathode and can provide higher energy from the gun but may introduce RF focussing effects.</a:t>
              </a:r>
              <a:endParaRPr lang="en-US" sz="2800" dirty="0"/>
            </a:p>
            <a:p>
              <a:pPr algn="just">
                <a:lnSpc>
                  <a:spcPct val="100000"/>
                </a:lnSpc>
              </a:pPr>
              <a:endParaRPr lang="en-US" sz="2800" b="0" strike="noStrike" spc="-1" dirty="0">
                <a:latin typeface="Arial"/>
              </a:endParaRPr>
            </a:p>
            <a:p>
              <a:pPr algn="just">
                <a:lnSpc>
                  <a:spcPct val="100000"/>
                </a:lnSpc>
              </a:pPr>
              <a:endParaRPr lang="en-US" sz="2800" b="0" strike="noStrike" spc="-1" dirty="0">
                <a:latin typeface="Arial"/>
              </a:endParaRPr>
            </a:p>
            <a:p>
              <a:pPr algn="just">
                <a:lnSpc>
                  <a:spcPct val="100000"/>
                </a:lnSpc>
              </a:pPr>
              <a:endParaRPr lang="en-US" sz="2800" b="0" strike="noStrike" spc="-1" dirty="0">
                <a:latin typeface="Arial"/>
              </a:endParaRPr>
            </a:p>
            <a:p>
              <a:pPr algn="just">
                <a:lnSpc>
                  <a:spcPct val="100000"/>
                </a:lnSpc>
              </a:pPr>
              <a:endParaRPr lang="en-US" sz="2800" b="0" strike="noStrike" spc="-1" dirty="0">
                <a:latin typeface="Arial"/>
              </a:endParaRPr>
            </a:p>
            <a:p>
              <a:pPr algn="just">
                <a:lnSpc>
                  <a:spcPct val="100000"/>
                </a:lnSpc>
              </a:pPr>
              <a:r>
                <a:rPr lang="en-US" sz="2800" b="0" strike="noStrike" spc="-1" dirty="0">
                  <a:solidFill>
                    <a:srgbClr val="000000"/>
                  </a:solidFill>
                  <a:latin typeface="Tahoma"/>
                  <a:ea typeface="Tahoma"/>
                </a:rPr>
                <a:t> </a:t>
              </a:r>
              <a:endParaRPr lang="en-US" sz="2800" b="0" strike="noStrike" spc="-1" dirty="0">
                <a:latin typeface="Arial"/>
              </a:endParaRPr>
            </a:p>
          </p:txBody>
        </p:sp>
      </p:grpSp>
      <p:sp>
        <p:nvSpPr>
          <p:cNvPr id="106" name="CustomShape 58"/>
          <p:cNvSpPr/>
          <p:nvPr/>
        </p:nvSpPr>
        <p:spPr>
          <a:xfrm>
            <a:off x="17200603" y="11782840"/>
            <a:ext cx="10724040" cy="758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4400" b="1" spc="-1" dirty="0">
                <a:solidFill>
                  <a:srgbClr val="2E75B6"/>
                </a:solidFill>
                <a:latin typeface="Tahoma"/>
                <a:ea typeface="Tahoma"/>
              </a:rPr>
              <a:t>Circulating Cooling Ring (CCR)</a:t>
            </a:r>
            <a:r>
              <a:rPr lang="en-US" sz="4400" b="1" spc="-1" dirty="0">
                <a:solidFill>
                  <a:srgbClr val="2E75B6"/>
                </a:solidFill>
                <a:latin typeface="Tahoma"/>
                <a:ea typeface="Tahoma"/>
              </a:rPr>
              <a:t> </a:t>
            </a:r>
          </a:p>
        </p:txBody>
      </p:sp>
      <p:sp>
        <p:nvSpPr>
          <p:cNvPr id="107" name="Line 59"/>
          <p:cNvSpPr/>
          <p:nvPr/>
        </p:nvSpPr>
        <p:spPr>
          <a:xfrm>
            <a:off x="16964803" y="12589679"/>
            <a:ext cx="15473520" cy="360"/>
          </a:xfrm>
          <a:prstGeom prst="line">
            <a:avLst/>
          </a:prstGeom>
          <a:ln w="76320">
            <a:solidFill>
              <a:schemeClr val="accent1">
                <a:lumMod val="75000"/>
              </a:schemeClr>
            </a:solidFill>
            <a:round/>
          </a:ln>
        </p:spPr>
        <p:style>
          <a:lnRef idx="1">
            <a:schemeClr val="accent1"/>
          </a:lnRef>
          <a:fillRef idx="0">
            <a:schemeClr val="accent1"/>
          </a:fillRef>
          <a:effectRef idx="0">
            <a:schemeClr val="accent1"/>
          </a:effectRef>
          <a:fontRef idx="minor"/>
        </p:style>
      </p:sp>
      <p:sp>
        <p:nvSpPr>
          <p:cNvPr id="108" name="CustomShape 60"/>
          <p:cNvSpPr/>
          <p:nvPr/>
        </p:nvSpPr>
        <p:spPr>
          <a:xfrm>
            <a:off x="16962241" y="12774120"/>
            <a:ext cx="15430320" cy="58383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dirty="0"/>
              <a:t>The challenge of the CCR is to bend the beam through 22 arcs while preserving the beam quality and magnetization. We have looked at several different arc designs. In general, the arc should have the following properties:</a:t>
            </a:r>
            <a:endParaRPr lang="en-US" sz="2800" dirty="0"/>
          </a:p>
          <a:p>
            <a:pPr marL="457200" lvl="0" indent="-457200">
              <a:buFont typeface="Wingdings" pitchFamily="2" charset="2"/>
              <a:buChar char="Ø"/>
            </a:pPr>
            <a:r>
              <a:rPr lang="en-US" sz="2800" dirty="0"/>
              <a:t>Isochronous and Achromatic.</a:t>
            </a:r>
          </a:p>
          <a:p>
            <a:pPr marL="457200" lvl="0" indent="-457200">
              <a:buFont typeface="Wingdings" pitchFamily="2" charset="2"/>
              <a:buChar char="Ø"/>
            </a:pPr>
            <a:r>
              <a:rPr lang="en-US" sz="2800" dirty="0"/>
              <a:t>High periodicity with rational tune</a:t>
            </a:r>
          </a:p>
          <a:p>
            <a:pPr marL="457200" lvl="0" indent="-457200">
              <a:buFont typeface="Wingdings" pitchFamily="2" charset="2"/>
              <a:buChar char="Ø"/>
            </a:pPr>
            <a:r>
              <a:rPr lang="en-US" sz="2800" dirty="0"/>
              <a:t>Moderate size</a:t>
            </a:r>
          </a:p>
          <a:p>
            <a:pPr marL="457200" lvl="0" indent="-457200">
              <a:buFont typeface="Wingdings" pitchFamily="2" charset="2"/>
              <a:buChar char="Ø"/>
            </a:pPr>
            <a:r>
              <a:rPr lang="en-US" sz="2800" dirty="0"/>
              <a:t>Local axial symmetry</a:t>
            </a:r>
          </a:p>
          <a:p>
            <a:pPr marL="457200" lvl="0" indent="-457200">
              <a:buFont typeface="Wingdings" pitchFamily="2" charset="2"/>
              <a:buChar char="Ø"/>
            </a:pPr>
            <a:r>
              <a:rPr lang="en-US" sz="2800" dirty="0"/>
              <a:t>Local </a:t>
            </a:r>
            <a:r>
              <a:rPr lang="en-US" sz="2800" dirty="0" err="1"/>
              <a:t>isochronicity</a:t>
            </a:r>
            <a:r>
              <a:rPr lang="en-US" sz="2800" dirty="0" err="1">
                <a:sym typeface="Wingdings" pitchFamily="2" charset="2"/>
              </a:rPr>
              <a:t></a:t>
            </a:r>
            <a:r>
              <a:rPr lang="en-US" sz="2800" dirty="0" err="1"/>
              <a:t>small</a:t>
            </a:r>
            <a:r>
              <a:rPr lang="en-US" sz="2800" dirty="0"/>
              <a:t> compaction oscillations (for µBI)</a:t>
            </a:r>
          </a:p>
          <a:p>
            <a:pPr marL="457200" lvl="0" indent="-457200">
              <a:buFont typeface="Wingdings" pitchFamily="2" charset="2"/>
              <a:buChar char="Ø"/>
            </a:pPr>
            <a:r>
              <a:rPr lang="en-US" sz="2800" dirty="0"/>
              <a:t>Local dispersion suppression</a:t>
            </a:r>
          </a:p>
          <a:p>
            <a:r>
              <a:rPr lang="en-US" sz="2800" dirty="0"/>
              <a:t>In addition, the CCR as a whole must have no tune resonances beyond the coupling resonance. </a:t>
            </a:r>
          </a:p>
          <a:p>
            <a:r>
              <a:rPr lang="en-GB" sz="2800" dirty="0"/>
              <a:t>One arc that seems to have good properties, especially low microbunching gain, is a simple four bend arc shown in figure 2. Note that the microbunching instability (µBI) gain must be no greater than unity or the net gain after 22 arcs will be quite large. </a:t>
            </a:r>
            <a:endParaRPr lang="en-US" sz="2800" dirty="0"/>
          </a:p>
        </p:txBody>
      </p:sp>
      <p:sp>
        <p:nvSpPr>
          <p:cNvPr id="109" name="CustomShape 61"/>
          <p:cNvSpPr/>
          <p:nvPr/>
        </p:nvSpPr>
        <p:spPr>
          <a:xfrm>
            <a:off x="16542381" y="33246926"/>
            <a:ext cx="8065440" cy="758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400" b="1" strike="noStrike" spc="-1" dirty="0">
                <a:solidFill>
                  <a:srgbClr val="2E75B6"/>
                </a:solidFill>
                <a:latin typeface="Tahoma"/>
                <a:ea typeface="Tahoma"/>
              </a:rPr>
              <a:t>Conclusions</a:t>
            </a:r>
            <a:endParaRPr lang="en-US" sz="4400" b="0" strike="noStrike" spc="-1" dirty="0">
              <a:latin typeface="Arial"/>
            </a:endParaRPr>
          </a:p>
        </p:txBody>
      </p:sp>
      <p:sp>
        <p:nvSpPr>
          <p:cNvPr id="110" name="Line 62"/>
          <p:cNvSpPr/>
          <p:nvPr/>
        </p:nvSpPr>
        <p:spPr>
          <a:xfrm>
            <a:off x="16578359" y="34056851"/>
            <a:ext cx="15473520" cy="360"/>
          </a:xfrm>
          <a:prstGeom prst="line">
            <a:avLst/>
          </a:prstGeom>
          <a:ln w="76320">
            <a:solidFill>
              <a:schemeClr val="accent1">
                <a:lumMod val="75000"/>
              </a:schemeClr>
            </a:solidFill>
            <a:round/>
          </a:ln>
        </p:spPr>
        <p:style>
          <a:lnRef idx="1">
            <a:schemeClr val="accent1"/>
          </a:lnRef>
          <a:fillRef idx="0">
            <a:schemeClr val="accent1"/>
          </a:fillRef>
          <a:effectRef idx="0">
            <a:schemeClr val="accent1"/>
          </a:effectRef>
          <a:fontRef idx="minor"/>
        </p:style>
      </p:sp>
      <p:sp>
        <p:nvSpPr>
          <p:cNvPr id="112" name="CustomShape 64"/>
          <p:cNvSpPr/>
          <p:nvPr/>
        </p:nvSpPr>
        <p:spPr>
          <a:xfrm>
            <a:off x="16511610" y="37379388"/>
            <a:ext cx="15430320" cy="48601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62000" indent="-635000"/>
            <a:r>
              <a:rPr lang="en-GB" dirty="0"/>
              <a:t>[</a:t>
            </a:r>
            <a:r>
              <a:rPr lang="en-GB" sz="2400" dirty="0"/>
              <a:t>1]	</a:t>
            </a:r>
            <a:r>
              <a:rPr lang="en-GB" sz="2000" dirty="0"/>
              <a:t>Y. Zhang, “On JLEIC Design”, in</a:t>
            </a:r>
            <a:r>
              <a:rPr lang="en-GB" sz="2000" i="1" dirty="0"/>
              <a:t> </a:t>
            </a:r>
            <a:r>
              <a:rPr lang="en-GB" sz="2000" dirty="0"/>
              <a:t>IPAC’18, Vancouver, Canada, May 2018, MOPML003.</a:t>
            </a:r>
            <a:endParaRPr lang="en-US" sz="2000" dirty="0"/>
          </a:p>
          <a:p>
            <a:pPr marL="762000" indent="-635000"/>
            <a:r>
              <a:rPr lang="en-GB" sz="2000" dirty="0"/>
              <a:t>[2]	</a:t>
            </a:r>
            <a:r>
              <a:rPr lang="en-US" sz="2000" dirty="0"/>
              <a:t>G. I. </a:t>
            </a:r>
            <a:r>
              <a:rPr lang="en-US" sz="2000" dirty="0" err="1"/>
              <a:t>Budker</a:t>
            </a:r>
            <a:r>
              <a:rPr lang="en-US" sz="2000" dirty="0"/>
              <a:t> and A. N. </a:t>
            </a:r>
            <a:r>
              <a:rPr lang="en-US" sz="2000" dirty="0" err="1"/>
              <a:t>Skrinsky</a:t>
            </a:r>
            <a:r>
              <a:rPr lang="en-US" sz="2000" dirty="0"/>
              <a:t>, </a:t>
            </a:r>
            <a:r>
              <a:rPr lang="en-US" sz="2000" dirty="0" err="1"/>
              <a:t>Sov</a:t>
            </a:r>
            <a:r>
              <a:rPr lang="en-US" sz="2000" dirty="0"/>
              <a:t>. Phys. </a:t>
            </a:r>
            <a:r>
              <a:rPr lang="en-US" sz="2000" dirty="0" err="1"/>
              <a:t>Usp</a:t>
            </a:r>
            <a:r>
              <a:rPr lang="en-US" sz="2000" dirty="0"/>
              <a:t>. 21, 277 (1978).</a:t>
            </a:r>
          </a:p>
          <a:p>
            <a:pPr marL="762000" indent="-635000"/>
            <a:r>
              <a:rPr lang="en-GB" sz="2000" dirty="0"/>
              <a:t>[3]	Y. Zhang, and Y. Derbenev, “JLEIC Ion Beam Cooling Studies”, in</a:t>
            </a:r>
            <a:r>
              <a:rPr lang="en-GB" sz="2000" i="1" dirty="0"/>
              <a:t> </a:t>
            </a:r>
            <a:r>
              <a:rPr lang="en-GB" sz="2000" dirty="0"/>
              <a:t>IPAC’18, Vancouver, Canada, May 2018, -TUPAL070.</a:t>
            </a:r>
            <a:endParaRPr lang="en-US" sz="2000" dirty="0"/>
          </a:p>
          <a:p>
            <a:pPr marL="762000" indent="-635000"/>
            <a:r>
              <a:rPr lang="en-GB" sz="2000" dirty="0"/>
              <a:t>[4]	F. E. Hannon</a:t>
            </a:r>
            <a:r>
              <a:rPr lang="en-GB" sz="2000" i="1" dirty="0"/>
              <a:t>.</a:t>
            </a:r>
            <a:r>
              <a:rPr lang="en-GB" sz="2000" dirty="0"/>
              <a:t>, “</a:t>
            </a:r>
            <a:r>
              <a:rPr lang="en-US" sz="2000" dirty="0"/>
              <a:t>Design of a High Charge, Low Energy, Magnetized Electron Injector</a:t>
            </a:r>
            <a:r>
              <a:rPr lang="en-GB" sz="2000" dirty="0"/>
              <a:t>”, in</a:t>
            </a:r>
            <a:r>
              <a:rPr lang="en-GB" sz="2000" i="1" dirty="0"/>
              <a:t> </a:t>
            </a:r>
            <a:r>
              <a:rPr lang="en-GB" sz="2000" dirty="0"/>
              <a:t>IPAC’18, Vancouver, Canada, May 2018, THPMK107.</a:t>
            </a:r>
            <a:endParaRPr lang="en-US" sz="2000" dirty="0"/>
          </a:p>
          <a:p>
            <a:pPr marL="762000" indent="-635000"/>
            <a:r>
              <a:rPr lang="en-GB" sz="2000" dirty="0"/>
              <a:t>[5]	A. </a:t>
            </a:r>
            <a:r>
              <a:rPr lang="en-GB" sz="2000" dirty="0" err="1"/>
              <a:t>Sy</a:t>
            </a:r>
            <a:r>
              <a:rPr lang="en-GB" sz="2000" dirty="0"/>
              <a:t>, “</a:t>
            </a:r>
            <a:r>
              <a:rPr lang="en-US" sz="2000" dirty="0"/>
              <a:t>Toroidal Merger Simulations for the JLEIC Bunched Beam Electron Cooler Ring</a:t>
            </a:r>
            <a:r>
              <a:rPr lang="en-GB" sz="2000" dirty="0"/>
              <a:t>”, in</a:t>
            </a:r>
            <a:r>
              <a:rPr lang="en-GB" sz="2000" i="1" dirty="0"/>
              <a:t> </a:t>
            </a:r>
            <a:r>
              <a:rPr lang="en-GB" sz="2000" dirty="0"/>
              <a:t>IPAC’18, Vancouver, Canada, May 2018, </a:t>
            </a:r>
            <a:r>
              <a:rPr lang="en-US" sz="2000" dirty="0"/>
              <a:t>THPAK127.</a:t>
            </a:r>
          </a:p>
          <a:p>
            <a:pPr marL="762000" indent="-635000"/>
            <a:r>
              <a:rPr lang="en-GB" sz="2000" dirty="0"/>
              <a:t>[6]	D.R. Douglas, C.D. Tennant, and S.V. Benson, “ERL</a:t>
            </a:r>
            <a:r>
              <a:rPr lang="en-GB" sz="2000" dirty="0">
                <a:sym typeface="Wingdings" pitchFamily="2" charset="2"/>
              </a:rPr>
              <a:t></a:t>
            </a:r>
            <a:r>
              <a:rPr lang="en-GB" sz="2000" dirty="0"/>
              <a:t>CCR Beam Exchange Region Design Revision 1.0”, JLAB-TN-17-012, 24 March 2017. </a:t>
            </a:r>
            <a:endParaRPr lang="en-US" sz="2000" dirty="0"/>
          </a:p>
          <a:p>
            <a:pPr marL="762000" indent="-635000"/>
            <a:r>
              <a:rPr lang="en-GB" sz="2000" dirty="0"/>
              <a:t>[7]	G.-T. </a:t>
            </a:r>
            <a:r>
              <a:rPr lang="en-US" sz="2000" dirty="0"/>
              <a:t>Park., J. Guo, R. Rimmer, H. Wang, S. Wang, S. A. Overstreet, </a:t>
            </a:r>
            <a:r>
              <a:rPr lang="en-GB" sz="2000" dirty="0"/>
              <a:t>“</a:t>
            </a:r>
            <a:r>
              <a:rPr lang="en-US" sz="2000" dirty="0"/>
              <a:t>New Design and Improvement of Harmonic Kicker Cavity for the JLEIC CCR/ERL Cooler</a:t>
            </a:r>
            <a:r>
              <a:rPr lang="en-GB" sz="2000" dirty="0"/>
              <a:t>”, in</a:t>
            </a:r>
            <a:r>
              <a:rPr lang="en-GB" sz="2000" i="1" dirty="0"/>
              <a:t> </a:t>
            </a:r>
            <a:r>
              <a:rPr lang="en-GB" sz="2000" dirty="0"/>
              <a:t>IPAC’18, Vancouver, Canada, May 2018, </a:t>
            </a:r>
            <a:r>
              <a:rPr lang="en-US" sz="2000" dirty="0"/>
              <a:t>TUPAL068.</a:t>
            </a:r>
          </a:p>
          <a:p>
            <a:pPr marL="762000" indent="-635000"/>
            <a:r>
              <a:rPr lang="en-GB" sz="2000" dirty="0"/>
              <a:t>[8]	 Y. Zhang, and Y. Derbenev</a:t>
            </a:r>
            <a:r>
              <a:rPr lang="en-US" sz="2000" dirty="0"/>
              <a:t>, </a:t>
            </a:r>
            <a:r>
              <a:rPr lang="en-GB" sz="2000" dirty="0"/>
              <a:t>“</a:t>
            </a:r>
            <a:r>
              <a:rPr lang="en-US" sz="2000" dirty="0"/>
              <a:t>JLEIC DC Cooler</a:t>
            </a:r>
            <a:r>
              <a:rPr lang="en-GB" sz="2000" dirty="0"/>
              <a:t>”, in</a:t>
            </a:r>
            <a:r>
              <a:rPr lang="en-GB" sz="2000" i="1" dirty="0"/>
              <a:t> </a:t>
            </a:r>
            <a:r>
              <a:rPr lang="en-GB" sz="2000" dirty="0"/>
              <a:t>IPAC’18, Vancouver, Canada, May 2018, Vancouver, Canada, May 2018, TUPAL071.</a:t>
            </a:r>
            <a:endParaRPr lang="en-US" sz="2000" dirty="0"/>
          </a:p>
          <a:p>
            <a:pPr marL="762000" indent="-635000"/>
            <a:r>
              <a:rPr lang="en-GB" sz="2000" dirty="0"/>
              <a:t>[9]	C. Tennant</a:t>
            </a:r>
            <a:r>
              <a:rPr lang="en-US" sz="2000" dirty="0"/>
              <a:t>, </a:t>
            </a:r>
            <a:r>
              <a:rPr lang="en-GB" sz="2000" dirty="0"/>
              <a:t>“</a:t>
            </a:r>
            <a:r>
              <a:rPr lang="en-US" sz="2000" dirty="0"/>
              <a:t>Modeling Challenges for Energy Recovery Linacs With Long, High Charge Bunches</a:t>
            </a:r>
            <a:r>
              <a:rPr lang="en-GB" sz="2000" dirty="0"/>
              <a:t>”, in</a:t>
            </a:r>
            <a:r>
              <a:rPr lang="en-GB" sz="2000" i="1" dirty="0"/>
              <a:t> </a:t>
            </a:r>
            <a:r>
              <a:rPr lang="en-GB" sz="2000" dirty="0"/>
              <a:t>IPAC’18, Vancouver, Canada, May 2018, THPAK129.</a:t>
            </a:r>
            <a:endParaRPr lang="en-US" sz="2000" dirty="0"/>
          </a:p>
          <a:p>
            <a:endParaRPr lang="en-US" sz="2800" b="0" strike="noStrike" spc="-1" dirty="0">
              <a:latin typeface="Arial"/>
            </a:endParaRPr>
          </a:p>
          <a:p>
            <a:endParaRPr lang="en-US" sz="2800" b="0" strike="noStrike" spc="-1" dirty="0">
              <a:latin typeface="Arial"/>
            </a:endParaRPr>
          </a:p>
        </p:txBody>
      </p:sp>
      <p:pic>
        <p:nvPicPr>
          <p:cNvPr id="3" name="Picture 2">
            <a:extLst>
              <a:ext uri="{FF2B5EF4-FFF2-40B4-BE49-F238E27FC236}">
                <a16:creationId xmlns:a16="http://schemas.microsoft.com/office/drawing/2014/main" id="{B56BE60D-DABA-7E4E-92DB-E8F06CB20F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900" y="9034489"/>
            <a:ext cx="15219000" cy="8455000"/>
          </a:xfrm>
          <a:prstGeom prst="rect">
            <a:avLst/>
          </a:prstGeom>
        </p:spPr>
      </p:pic>
      <p:sp>
        <p:nvSpPr>
          <p:cNvPr id="47" name="CustomShape 6"/>
          <p:cNvSpPr/>
          <p:nvPr/>
        </p:nvSpPr>
        <p:spPr>
          <a:xfrm>
            <a:off x="16578944" y="36742188"/>
            <a:ext cx="2738160" cy="63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600" b="1" i="1" strike="noStrike" spc="-1" dirty="0">
                <a:solidFill>
                  <a:srgbClr val="808080"/>
                </a:solidFill>
                <a:latin typeface="Tahoma"/>
                <a:ea typeface="Tahoma"/>
              </a:rPr>
              <a:t>References</a:t>
            </a:r>
            <a:endParaRPr lang="en-US" sz="3600" b="0" strike="noStrike" spc="-1" dirty="0">
              <a:latin typeface="Arial"/>
            </a:endParaRPr>
          </a:p>
        </p:txBody>
      </p:sp>
      <p:graphicFrame>
        <p:nvGraphicFramePr>
          <p:cNvPr id="4" name="Table 3">
            <a:extLst>
              <a:ext uri="{FF2B5EF4-FFF2-40B4-BE49-F238E27FC236}">
                <a16:creationId xmlns:a16="http://schemas.microsoft.com/office/drawing/2014/main" id="{E7511312-3074-6146-8A00-6D65508DACCD}"/>
              </a:ext>
            </a:extLst>
          </p:cNvPr>
          <p:cNvGraphicFramePr>
            <a:graphicFrameLocks noGrp="1"/>
          </p:cNvGraphicFramePr>
          <p:nvPr>
            <p:extLst>
              <p:ext uri="{D42A27DB-BD31-4B8C-83A1-F6EECF244321}">
                <p14:modId xmlns:p14="http://schemas.microsoft.com/office/powerpoint/2010/main" val="1405570099"/>
              </p:ext>
            </p:extLst>
          </p:nvPr>
        </p:nvGraphicFramePr>
        <p:xfrm>
          <a:off x="7004004" y="25457111"/>
          <a:ext cx="9070775" cy="7995049"/>
        </p:xfrm>
        <a:graphic>
          <a:graphicData uri="http://schemas.openxmlformats.org/drawingml/2006/table">
            <a:tbl>
              <a:tblPr>
                <a:tableStyleId>{5C22544A-7EE6-4342-B048-85BDC9FD1C3A}</a:tableStyleId>
              </a:tblPr>
              <a:tblGrid>
                <a:gridCol w="2477172">
                  <a:extLst>
                    <a:ext uri="{9D8B030D-6E8A-4147-A177-3AD203B41FA5}">
                      <a16:colId xmlns:a16="http://schemas.microsoft.com/office/drawing/2014/main" val="1120865800"/>
                    </a:ext>
                  </a:extLst>
                </a:gridCol>
                <a:gridCol w="3302019">
                  <a:extLst>
                    <a:ext uri="{9D8B030D-6E8A-4147-A177-3AD203B41FA5}">
                      <a16:colId xmlns:a16="http://schemas.microsoft.com/office/drawing/2014/main" val="3646579009"/>
                    </a:ext>
                  </a:extLst>
                </a:gridCol>
                <a:gridCol w="3291584">
                  <a:extLst>
                    <a:ext uri="{9D8B030D-6E8A-4147-A177-3AD203B41FA5}">
                      <a16:colId xmlns:a16="http://schemas.microsoft.com/office/drawing/2014/main" val="2805879742"/>
                    </a:ext>
                  </a:extLst>
                </a:gridCol>
              </a:tblGrid>
              <a:tr h="942840">
                <a:tc>
                  <a:txBody>
                    <a:bodyPr/>
                    <a:lstStyle/>
                    <a:p>
                      <a:pPr marL="0" marR="0" algn="l">
                        <a:spcBef>
                          <a:spcPts val="100"/>
                        </a:spcBef>
                        <a:spcAft>
                          <a:spcPts val="100"/>
                        </a:spcAft>
                      </a:pPr>
                      <a:r>
                        <a:rPr lang="en-GB" sz="2800" u="sng" kern="800" dirty="0">
                          <a:effectLst/>
                        </a:rPr>
                        <a:t>Parameter</a:t>
                      </a:r>
                      <a:endParaRPr lang="en-US" sz="2800" u="sng" dirty="0">
                        <a:effectLst/>
                        <a:latin typeface="Times New Roman" panose="02020603050405020304" pitchFamily="18" charset="0"/>
                        <a:ea typeface="Times New Roman" panose="02020603050405020304" pitchFamily="18" charset="0"/>
                      </a:endParaRPr>
                    </a:p>
                  </a:txBody>
                  <a:tcPr marL="53864" marR="53864" marT="0" marB="0"/>
                </a:tc>
                <a:tc gridSpan="2">
                  <a:txBody>
                    <a:bodyPr/>
                    <a:lstStyle/>
                    <a:p>
                      <a:pPr marL="0" marR="0" algn="ctr">
                        <a:spcBef>
                          <a:spcPts val="100"/>
                        </a:spcBef>
                        <a:spcAft>
                          <a:spcPts val="100"/>
                        </a:spcAft>
                      </a:pPr>
                      <a:r>
                        <a:rPr lang="en-GB" sz="2800" u="sng" kern="800" dirty="0">
                          <a:effectLst/>
                        </a:rPr>
                        <a:t>Value</a:t>
                      </a:r>
                    </a:p>
                    <a:p>
                      <a:pPr marL="0" marR="0" algn="ctr">
                        <a:spcBef>
                          <a:spcPts val="100"/>
                        </a:spcBef>
                        <a:spcAft>
                          <a:spcPts val="100"/>
                        </a:spcAft>
                      </a:pP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extLst>
                  <a:ext uri="{0D108BD9-81ED-4DB2-BD59-A6C34878D82A}">
                    <a16:rowId xmlns:a16="http://schemas.microsoft.com/office/drawing/2014/main" val="2359300995"/>
                  </a:ext>
                </a:extLst>
              </a:tr>
              <a:tr h="404771">
                <a:tc gridSpan="2">
                  <a:txBody>
                    <a:bodyPr/>
                    <a:lstStyle/>
                    <a:p>
                      <a:pPr marL="0" marR="0" algn="l">
                        <a:lnSpc>
                          <a:spcPts val="1200"/>
                        </a:lnSpc>
                        <a:spcBef>
                          <a:spcPts val="0"/>
                        </a:spcBef>
                        <a:spcAft>
                          <a:spcPts val="0"/>
                        </a:spcAft>
                      </a:pPr>
                      <a:r>
                        <a:rPr lang="en-GB" sz="2800" kern="800">
                          <a:effectLst/>
                        </a:rPr>
                        <a:t>Energy</a:t>
                      </a:r>
                      <a:endParaRPr lang="en-US" sz="280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GB" sz="2800" kern="800">
                          <a:effectLst/>
                        </a:rPr>
                        <a:t>20–55 MeV </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3199567216"/>
                  </a:ext>
                </a:extLst>
              </a:tr>
              <a:tr h="404771">
                <a:tc gridSpan="2">
                  <a:txBody>
                    <a:bodyPr/>
                    <a:lstStyle/>
                    <a:p>
                      <a:pPr marL="0" marR="0" algn="l">
                        <a:lnSpc>
                          <a:spcPts val="1200"/>
                        </a:lnSpc>
                        <a:spcBef>
                          <a:spcPts val="0"/>
                        </a:spcBef>
                        <a:spcAft>
                          <a:spcPts val="0"/>
                        </a:spcAft>
                      </a:pPr>
                      <a:r>
                        <a:rPr lang="en-GB" sz="2800" kern="800" dirty="0">
                          <a:effectLst/>
                        </a:rPr>
                        <a:t>Charge</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GB" sz="2800" kern="800">
                          <a:effectLst/>
                        </a:rPr>
                        <a:t>3.2 nC</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1331576302"/>
                  </a:ext>
                </a:extLst>
              </a:tr>
              <a:tr h="404771">
                <a:tc gridSpan="2">
                  <a:txBody>
                    <a:bodyPr/>
                    <a:lstStyle/>
                    <a:p>
                      <a:pPr marL="0" marR="0" algn="l">
                        <a:lnSpc>
                          <a:spcPts val="1200"/>
                        </a:lnSpc>
                        <a:spcBef>
                          <a:spcPts val="0"/>
                        </a:spcBef>
                        <a:spcAft>
                          <a:spcPts val="0"/>
                        </a:spcAft>
                      </a:pPr>
                      <a:r>
                        <a:rPr lang="en-GB" sz="2800" kern="800">
                          <a:effectLst/>
                        </a:rPr>
                        <a:t>CCR pulse frequency</a:t>
                      </a:r>
                      <a:endParaRPr lang="en-US" sz="280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GB" sz="2800" kern="800">
                          <a:effectLst/>
                        </a:rPr>
                        <a:t>476.3 MHz</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3384435549"/>
                  </a:ext>
                </a:extLst>
              </a:tr>
              <a:tr h="1106060">
                <a:tc gridSpan="2">
                  <a:txBody>
                    <a:bodyPr/>
                    <a:lstStyle/>
                    <a:p>
                      <a:pPr marL="0" marR="0" algn="l">
                        <a:lnSpc>
                          <a:spcPts val="1200"/>
                        </a:lnSpc>
                        <a:spcBef>
                          <a:spcPts val="0"/>
                        </a:spcBef>
                        <a:spcAft>
                          <a:spcPts val="0"/>
                        </a:spcAft>
                      </a:pPr>
                      <a:r>
                        <a:rPr lang="en-GB" sz="2800" kern="800" dirty="0">
                          <a:effectLst/>
                        </a:rPr>
                        <a:t>Gun frequency</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GB" sz="2800" kern="800" dirty="0">
                          <a:effectLst/>
                        </a:rPr>
                        <a:t>43.3 MHz</a:t>
                      </a:r>
                      <a:endParaRPr lang="en-US" sz="2800" dirty="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2406462845"/>
                  </a:ext>
                </a:extLst>
              </a:tr>
              <a:tr h="453681">
                <a:tc gridSpan="2">
                  <a:txBody>
                    <a:bodyPr/>
                    <a:lstStyle/>
                    <a:p>
                      <a:pPr marL="0" marR="0" algn="l">
                        <a:lnSpc>
                          <a:spcPts val="1200"/>
                        </a:lnSpc>
                        <a:spcBef>
                          <a:spcPts val="0"/>
                        </a:spcBef>
                        <a:spcAft>
                          <a:spcPts val="0"/>
                        </a:spcAft>
                      </a:pPr>
                      <a:r>
                        <a:rPr lang="en-US" sz="2800" kern="800">
                          <a:effectLst/>
                        </a:rPr>
                        <a:t>Bunch length (tophat)</a:t>
                      </a:r>
                      <a:endParaRPr lang="en-US" sz="280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GB" sz="2800" kern="800">
                          <a:effectLst/>
                        </a:rPr>
                        <a:t>2 cm (23°)</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1222386485"/>
                  </a:ext>
                </a:extLst>
              </a:tr>
              <a:tr h="404771">
                <a:tc gridSpan="2">
                  <a:txBody>
                    <a:bodyPr/>
                    <a:lstStyle/>
                    <a:p>
                      <a:pPr marL="0" marR="0" algn="l">
                        <a:lnSpc>
                          <a:spcPts val="1200"/>
                        </a:lnSpc>
                        <a:spcBef>
                          <a:spcPts val="0"/>
                        </a:spcBef>
                        <a:spcAft>
                          <a:spcPts val="0"/>
                        </a:spcAft>
                      </a:pPr>
                      <a:r>
                        <a:rPr lang="en-US" sz="2800" kern="800">
                          <a:effectLst/>
                        </a:rPr>
                        <a:t>Thermal emittance</a:t>
                      </a:r>
                      <a:endParaRPr lang="en-US" sz="280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a:effectLst/>
                        </a:rPr>
                        <a:t>&lt;19 mm-mrad</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2757604483"/>
                  </a:ext>
                </a:extLst>
              </a:tr>
              <a:tr h="484039">
                <a:tc gridSpan="2">
                  <a:txBody>
                    <a:bodyPr/>
                    <a:lstStyle/>
                    <a:p>
                      <a:pPr marL="0" marR="0" algn="l">
                        <a:lnSpc>
                          <a:spcPts val="1200"/>
                        </a:lnSpc>
                        <a:spcBef>
                          <a:spcPts val="0"/>
                        </a:spcBef>
                        <a:spcAft>
                          <a:spcPts val="0"/>
                        </a:spcAft>
                      </a:pPr>
                      <a:r>
                        <a:rPr lang="en-US" sz="2800" kern="800" dirty="0">
                          <a:effectLst/>
                        </a:rPr>
                        <a:t>Cathode spot radius</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a:effectLst/>
                        </a:rPr>
                        <a:t>2.2 mm</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2403756070"/>
                  </a:ext>
                </a:extLst>
              </a:tr>
              <a:tr h="404771">
                <a:tc gridSpan="2">
                  <a:txBody>
                    <a:bodyPr/>
                    <a:lstStyle/>
                    <a:p>
                      <a:pPr marL="0" marR="0" algn="l">
                        <a:lnSpc>
                          <a:spcPts val="1200"/>
                        </a:lnSpc>
                        <a:spcBef>
                          <a:spcPts val="0"/>
                        </a:spcBef>
                        <a:spcAft>
                          <a:spcPts val="0"/>
                        </a:spcAft>
                      </a:pPr>
                      <a:r>
                        <a:rPr lang="en-US" sz="2800" kern="800" dirty="0">
                          <a:effectLst/>
                        </a:rPr>
                        <a:t>Cathode field</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a:effectLst/>
                        </a:rPr>
                        <a:t>0.1 T  </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2947619867"/>
                  </a:ext>
                </a:extLst>
              </a:tr>
              <a:tr h="404771">
                <a:tc gridSpan="2">
                  <a:txBody>
                    <a:bodyPr/>
                    <a:lstStyle/>
                    <a:p>
                      <a:pPr marL="0" marR="0" algn="l">
                        <a:lnSpc>
                          <a:spcPts val="1200"/>
                        </a:lnSpc>
                        <a:spcBef>
                          <a:spcPts val="0"/>
                        </a:spcBef>
                        <a:spcAft>
                          <a:spcPts val="0"/>
                        </a:spcAft>
                      </a:pPr>
                      <a:r>
                        <a:rPr lang="en-US" sz="2800" kern="800" dirty="0">
                          <a:effectLst/>
                        </a:rPr>
                        <a:t>Gun voltage</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a:effectLst/>
                        </a:rPr>
                        <a:t>&gt;400 kV</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3474959460"/>
                  </a:ext>
                </a:extLst>
              </a:tr>
              <a:tr h="404771">
                <a:tc gridSpan="2">
                  <a:txBody>
                    <a:bodyPr/>
                    <a:lstStyle/>
                    <a:p>
                      <a:pPr marL="0" marR="0" algn="l">
                        <a:lnSpc>
                          <a:spcPts val="1200"/>
                        </a:lnSpc>
                        <a:spcBef>
                          <a:spcPts val="0"/>
                        </a:spcBef>
                        <a:spcAft>
                          <a:spcPts val="0"/>
                        </a:spcAft>
                      </a:pPr>
                      <a:r>
                        <a:rPr lang="en-US" sz="2800" kern="800" dirty="0">
                          <a:effectLst/>
                        </a:rPr>
                        <a:t>Norm. hor. drift emittance</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a:effectLst/>
                        </a:rPr>
                        <a:t>36 mm-mrad</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566654890"/>
                  </a:ext>
                </a:extLst>
              </a:tr>
              <a:tr h="404771">
                <a:tc gridSpan="2">
                  <a:txBody>
                    <a:bodyPr/>
                    <a:lstStyle/>
                    <a:p>
                      <a:pPr marL="0" marR="0" algn="l">
                        <a:lnSpc>
                          <a:spcPts val="1200"/>
                        </a:lnSpc>
                        <a:spcBef>
                          <a:spcPts val="0"/>
                        </a:spcBef>
                        <a:spcAft>
                          <a:spcPts val="0"/>
                        </a:spcAft>
                      </a:pPr>
                      <a:r>
                        <a:rPr lang="en-US" sz="2800" kern="800" dirty="0" err="1">
                          <a:effectLst/>
                        </a:rPr>
                        <a:t>rms</a:t>
                      </a:r>
                      <a:r>
                        <a:rPr lang="en-US" sz="2800" kern="800" dirty="0">
                          <a:effectLst/>
                        </a:rPr>
                        <a:t> Eng. spread (</a:t>
                      </a:r>
                      <a:r>
                        <a:rPr lang="en-US" sz="2800" kern="800" dirty="0" err="1">
                          <a:effectLst/>
                        </a:rPr>
                        <a:t>uncorr</a:t>
                      </a:r>
                      <a:r>
                        <a:rPr lang="en-US" sz="2800" kern="800" dirty="0">
                          <a:effectLst/>
                        </a:rPr>
                        <a:t>.)</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a:effectLst/>
                        </a:rPr>
                        <a:t>3x10</a:t>
                      </a:r>
                      <a:r>
                        <a:rPr lang="en-US" sz="2800" kern="800" baseline="30000">
                          <a:effectLst/>
                        </a:rPr>
                        <a:t>-4</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4056481141"/>
                  </a:ext>
                </a:extLst>
              </a:tr>
              <a:tr h="438503">
                <a:tc gridSpan="2">
                  <a:txBody>
                    <a:bodyPr/>
                    <a:lstStyle/>
                    <a:p>
                      <a:pPr marL="0" marR="0" algn="l">
                        <a:lnSpc>
                          <a:spcPts val="1200"/>
                        </a:lnSpc>
                        <a:spcBef>
                          <a:spcPts val="0"/>
                        </a:spcBef>
                        <a:spcAft>
                          <a:spcPts val="0"/>
                        </a:spcAft>
                      </a:pPr>
                      <a:r>
                        <a:rPr lang="en-US" sz="2800" kern="800">
                          <a:effectLst/>
                        </a:rPr>
                        <a:t>Energy spread (p-p corr.)</a:t>
                      </a:r>
                      <a:endParaRPr lang="en-US" sz="280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dirty="0">
                          <a:effectLst/>
                        </a:rPr>
                        <a:t>&lt;6x10</a:t>
                      </a:r>
                      <a:r>
                        <a:rPr lang="en-US" sz="2800" kern="800" baseline="30000" dirty="0">
                          <a:effectLst/>
                        </a:rPr>
                        <a:t>-4</a:t>
                      </a:r>
                      <a:endParaRPr lang="en-US" sz="2800" dirty="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359554963"/>
                  </a:ext>
                </a:extLst>
              </a:tr>
              <a:tr h="514398">
                <a:tc gridSpan="2">
                  <a:txBody>
                    <a:bodyPr/>
                    <a:lstStyle/>
                    <a:p>
                      <a:pPr marL="0" marR="0" algn="l">
                        <a:lnSpc>
                          <a:spcPts val="1200"/>
                        </a:lnSpc>
                        <a:spcBef>
                          <a:spcPts val="0"/>
                        </a:spcBef>
                        <a:spcAft>
                          <a:spcPts val="0"/>
                        </a:spcAft>
                      </a:pPr>
                      <a:r>
                        <a:rPr lang="en-US" sz="2800" kern="800" dirty="0">
                          <a:effectLst/>
                        </a:rPr>
                        <a:t>Solenoid field</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a:effectLst/>
                        </a:rPr>
                        <a:t>1 T</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595185712"/>
                  </a:ext>
                </a:extLst>
              </a:tr>
              <a:tr h="404771">
                <a:tc gridSpan="2">
                  <a:txBody>
                    <a:bodyPr/>
                    <a:lstStyle/>
                    <a:p>
                      <a:pPr marL="0" marR="0" algn="l">
                        <a:lnSpc>
                          <a:spcPts val="1200"/>
                        </a:lnSpc>
                        <a:spcBef>
                          <a:spcPts val="0"/>
                        </a:spcBef>
                        <a:spcAft>
                          <a:spcPts val="0"/>
                        </a:spcAft>
                      </a:pPr>
                      <a:r>
                        <a:rPr lang="en-US" sz="2800" kern="800" dirty="0">
                          <a:effectLst/>
                        </a:rPr>
                        <a:t>Electron beta in cooler</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a:effectLst/>
                        </a:rPr>
                        <a:t>36 cm</a:t>
                      </a:r>
                      <a:endParaRPr lang="en-US" sz="280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3291306838"/>
                  </a:ext>
                </a:extLst>
              </a:tr>
              <a:tr h="404771">
                <a:tc gridSpan="2">
                  <a:txBody>
                    <a:bodyPr/>
                    <a:lstStyle/>
                    <a:p>
                      <a:pPr marL="0" marR="0" algn="l">
                        <a:lnSpc>
                          <a:spcPts val="1200"/>
                        </a:lnSpc>
                        <a:spcBef>
                          <a:spcPts val="0"/>
                        </a:spcBef>
                        <a:spcAft>
                          <a:spcPts val="0"/>
                        </a:spcAft>
                      </a:pPr>
                      <a:r>
                        <a:rPr lang="en-US" sz="2800" kern="800" dirty="0">
                          <a:effectLst/>
                        </a:rPr>
                        <a:t>Solenoid length</a:t>
                      </a:r>
                      <a:endParaRPr lang="en-US" sz="2800" dirty="0">
                        <a:effectLst/>
                        <a:latin typeface="Times New Roman" panose="02020603050405020304" pitchFamily="18" charset="0"/>
                        <a:ea typeface="Times New Roman" panose="02020603050405020304" pitchFamily="18" charset="0"/>
                      </a:endParaRPr>
                    </a:p>
                  </a:txBody>
                  <a:tcPr marL="71819" marR="71819" marT="35909" marB="35909"/>
                </a:tc>
                <a:tc hMerge="1">
                  <a:txBody>
                    <a:bodyPr/>
                    <a:lstStyle/>
                    <a:p>
                      <a:endParaRPr lang="en-US"/>
                    </a:p>
                  </a:txBody>
                  <a:tcPr/>
                </a:tc>
                <a:tc>
                  <a:txBody>
                    <a:bodyPr/>
                    <a:lstStyle/>
                    <a:p>
                      <a:pPr marL="0" marR="0" algn="l">
                        <a:lnSpc>
                          <a:spcPts val="1200"/>
                        </a:lnSpc>
                        <a:spcBef>
                          <a:spcPts val="0"/>
                        </a:spcBef>
                        <a:spcAft>
                          <a:spcPts val="0"/>
                        </a:spcAft>
                      </a:pPr>
                      <a:r>
                        <a:rPr lang="en-US" sz="2800" kern="800" dirty="0">
                          <a:effectLst/>
                        </a:rPr>
                        <a:t>4x15 m</a:t>
                      </a:r>
                      <a:endParaRPr lang="en-US" sz="2800" dirty="0">
                        <a:effectLst/>
                        <a:latin typeface="Times New Roman" panose="02020603050405020304" pitchFamily="18" charset="0"/>
                        <a:ea typeface="Times New Roman" panose="02020603050405020304" pitchFamily="18" charset="0"/>
                      </a:endParaRPr>
                    </a:p>
                  </a:txBody>
                  <a:tcPr marL="53864" marR="53864" marT="0" marB="0"/>
                </a:tc>
                <a:extLst>
                  <a:ext uri="{0D108BD9-81ED-4DB2-BD59-A6C34878D82A}">
                    <a16:rowId xmlns:a16="http://schemas.microsoft.com/office/drawing/2014/main" val="2553811251"/>
                  </a:ext>
                </a:extLst>
              </a:tr>
            </a:tbl>
          </a:graphicData>
        </a:graphic>
      </p:graphicFrame>
      <p:sp>
        <p:nvSpPr>
          <p:cNvPr id="5" name="Rectangle 1">
            <a:extLst>
              <a:ext uri="{FF2B5EF4-FFF2-40B4-BE49-F238E27FC236}">
                <a16:creationId xmlns:a16="http://schemas.microsoft.com/office/drawing/2014/main" id="{570A373B-EEDA-7940-8A05-816C7F968FA4}"/>
              </a:ext>
            </a:extLst>
          </p:cNvPr>
          <p:cNvSpPr>
            <a:spLocks noChangeArrowheads="1"/>
          </p:cNvSpPr>
          <p:nvPr/>
        </p:nvSpPr>
        <p:spPr bwMode="auto">
          <a:xfrm>
            <a:off x="581898" y="33677802"/>
            <a:ext cx="1558480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19063"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 reduce the current required from the linac we use a Circulating Cooler Ring (CCR) that circulates the high charge bunches 11 times through the cooler before returning them to the ERL.  This hybrid of an ERL and a storage ring combines the best feature of the ERL (high brightness) with that of the storage ring (high current). We summarize the specifications in table 1.</a:t>
            </a:r>
            <a:endParaRPr kumimoji="0" lang="en-GB" altLang="en-US" sz="72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6FF6958-9262-EC4B-BD02-6A7AF7CABB28}"/>
              </a:ext>
            </a:extLst>
          </p:cNvPr>
          <p:cNvSpPr txBox="1"/>
          <p:nvPr/>
        </p:nvSpPr>
        <p:spPr>
          <a:xfrm>
            <a:off x="743400" y="17127634"/>
            <a:ext cx="14928991" cy="1815882"/>
          </a:xfrm>
          <a:prstGeom prst="rect">
            <a:avLst/>
          </a:prstGeom>
          <a:noFill/>
        </p:spPr>
        <p:txBody>
          <a:bodyPr wrap="square" rtlCol="0">
            <a:spAutoFit/>
          </a:bodyPr>
          <a:lstStyle/>
          <a:p>
            <a:r>
              <a:rPr lang="en-GB" sz="2800" dirty="0"/>
              <a:t>Figure 1a: Layout of the Circulating Cooler Ring (CCR) concept. The ion ring is cooled by a magnetized beam circulating for 11 passes of the CCR laying atop and fed by an Energy Recovery Linac (ERL) producing and recovering high charge, magnetized bunches at a 43.3 MHz repetition rate.</a:t>
            </a:r>
            <a:r>
              <a:rPr lang="en-US" sz="2800" dirty="0"/>
              <a:t> </a:t>
            </a:r>
          </a:p>
        </p:txBody>
      </p:sp>
      <p:grpSp>
        <p:nvGrpSpPr>
          <p:cNvPr id="79" name="Group 78">
            <a:extLst>
              <a:ext uri="{FF2B5EF4-FFF2-40B4-BE49-F238E27FC236}">
                <a16:creationId xmlns:a16="http://schemas.microsoft.com/office/drawing/2014/main" id="{8C0F6657-64AC-D845-97AF-1D8F4F169EF8}"/>
              </a:ext>
            </a:extLst>
          </p:cNvPr>
          <p:cNvGrpSpPr/>
          <p:nvPr/>
        </p:nvGrpSpPr>
        <p:grpSpPr>
          <a:xfrm>
            <a:off x="25156545" y="8382187"/>
            <a:ext cx="7082096" cy="1955911"/>
            <a:chOff x="-941638" y="2108969"/>
            <a:chExt cx="11075742" cy="3465558"/>
          </a:xfrm>
        </p:grpSpPr>
        <p:grpSp>
          <p:nvGrpSpPr>
            <p:cNvPr id="80" name="Group 79">
              <a:extLst>
                <a:ext uri="{FF2B5EF4-FFF2-40B4-BE49-F238E27FC236}">
                  <a16:creationId xmlns:a16="http://schemas.microsoft.com/office/drawing/2014/main" id="{222A93CA-F9BC-6544-B5AD-9B5FAC566707}"/>
                </a:ext>
              </a:extLst>
            </p:cNvPr>
            <p:cNvGrpSpPr/>
            <p:nvPr/>
          </p:nvGrpSpPr>
          <p:grpSpPr>
            <a:xfrm>
              <a:off x="6393377" y="3013846"/>
              <a:ext cx="877454" cy="908242"/>
              <a:chOff x="3078788" y="3013846"/>
              <a:chExt cx="877454" cy="908242"/>
            </a:xfrm>
          </p:grpSpPr>
          <p:sp>
            <p:nvSpPr>
              <p:cNvPr id="100" name="Can 99">
                <a:extLst>
                  <a:ext uri="{FF2B5EF4-FFF2-40B4-BE49-F238E27FC236}">
                    <a16:creationId xmlns:a16="http://schemas.microsoft.com/office/drawing/2014/main" id="{8CCDDD34-A2BA-1640-B3CB-C92D7844562F}"/>
                  </a:ext>
                </a:extLst>
              </p:cNvPr>
              <p:cNvSpPr/>
              <p:nvPr/>
            </p:nvSpPr>
            <p:spPr>
              <a:xfrm>
                <a:off x="3271212" y="3013846"/>
                <a:ext cx="454121" cy="908242"/>
              </a:xfrm>
              <a:prstGeom prst="can">
                <a:avLst/>
              </a:prstGeom>
              <a:solidFill>
                <a:srgbClr val="FFFF00"/>
              </a:solidFill>
              <a:ln>
                <a:solidFill>
                  <a:srgbClr val="FFFF00"/>
                </a:solidFill>
              </a:ln>
              <a:scene3d>
                <a:camera prst="orthographicFront">
                  <a:rot lat="0" lon="0" rev="5400000"/>
                </a:camera>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1" name="Oval 100">
                <a:extLst>
                  <a:ext uri="{FF2B5EF4-FFF2-40B4-BE49-F238E27FC236}">
                    <a16:creationId xmlns:a16="http://schemas.microsoft.com/office/drawing/2014/main" id="{C229A558-85EB-1643-A4C4-CA75BF69172C}"/>
                  </a:ext>
                </a:extLst>
              </p:cNvPr>
              <p:cNvSpPr/>
              <p:nvPr/>
            </p:nvSpPr>
            <p:spPr>
              <a:xfrm>
                <a:off x="3078788" y="3013846"/>
                <a:ext cx="877454" cy="118821"/>
              </a:xfrm>
              <a:prstGeom prst="ellipse">
                <a:avLst/>
              </a:prstGeom>
              <a:noFill/>
              <a:ln w="254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2" name="Oval 101">
                <a:extLst>
                  <a:ext uri="{FF2B5EF4-FFF2-40B4-BE49-F238E27FC236}">
                    <a16:creationId xmlns:a16="http://schemas.microsoft.com/office/drawing/2014/main" id="{C9F6B2EC-B2C1-6B49-80E4-367F08D23852}"/>
                  </a:ext>
                </a:extLst>
              </p:cNvPr>
              <p:cNvSpPr/>
              <p:nvPr/>
            </p:nvSpPr>
            <p:spPr>
              <a:xfrm>
                <a:off x="3078788" y="3803267"/>
                <a:ext cx="877454" cy="118821"/>
              </a:xfrm>
              <a:prstGeom prst="ellipse">
                <a:avLst/>
              </a:prstGeom>
              <a:noFill/>
              <a:ln w="254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81" name="Group 80">
              <a:extLst>
                <a:ext uri="{FF2B5EF4-FFF2-40B4-BE49-F238E27FC236}">
                  <a16:creationId xmlns:a16="http://schemas.microsoft.com/office/drawing/2014/main" id="{A354D8B4-5553-9946-BFC7-66424D72320E}"/>
                </a:ext>
              </a:extLst>
            </p:cNvPr>
            <p:cNvGrpSpPr/>
            <p:nvPr/>
          </p:nvGrpSpPr>
          <p:grpSpPr>
            <a:xfrm>
              <a:off x="3761012" y="2998454"/>
              <a:ext cx="723515" cy="742272"/>
              <a:chOff x="4572000" y="2952270"/>
              <a:chExt cx="723515" cy="742272"/>
            </a:xfrm>
          </p:grpSpPr>
          <p:sp>
            <p:nvSpPr>
              <p:cNvPr id="93" name="Rectangle 92">
                <a:extLst>
                  <a:ext uri="{FF2B5EF4-FFF2-40B4-BE49-F238E27FC236}">
                    <a16:creationId xmlns:a16="http://schemas.microsoft.com/office/drawing/2014/main" id="{9F584020-C003-0040-B312-3CC41FE7CB38}"/>
                  </a:ext>
                </a:extLst>
              </p:cNvPr>
              <p:cNvSpPr/>
              <p:nvPr/>
            </p:nvSpPr>
            <p:spPr>
              <a:xfrm>
                <a:off x="4572000" y="2952270"/>
                <a:ext cx="715818" cy="73457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4" name="Rectangle 93">
                <a:extLst>
                  <a:ext uri="{FF2B5EF4-FFF2-40B4-BE49-F238E27FC236}">
                    <a16:creationId xmlns:a16="http://schemas.microsoft.com/office/drawing/2014/main" id="{7FDAD01E-36E5-5044-822D-2A19D5EB7054}"/>
                  </a:ext>
                </a:extLst>
              </p:cNvPr>
              <p:cNvSpPr/>
              <p:nvPr/>
            </p:nvSpPr>
            <p:spPr>
              <a:xfrm>
                <a:off x="4572000" y="3512893"/>
                <a:ext cx="715818" cy="181649"/>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5" name="Rectangle 94">
                <a:extLst>
                  <a:ext uri="{FF2B5EF4-FFF2-40B4-BE49-F238E27FC236}">
                    <a16:creationId xmlns:a16="http://schemas.microsoft.com/office/drawing/2014/main" id="{DE495C12-AD91-DA43-AF58-3203DE03675C}"/>
                  </a:ext>
                </a:extLst>
              </p:cNvPr>
              <p:cNvSpPr/>
              <p:nvPr/>
            </p:nvSpPr>
            <p:spPr>
              <a:xfrm>
                <a:off x="4572000" y="2952270"/>
                <a:ext cx="715818" cy="181649"/>
              </a:xfrm>
              <a:prstGeom prst="rect">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96" name="Straight Connector 95">
                <a:extLst>
                  <a:ext uri="{FF2B5EF4-FFF2-40B4-BE49-F238E27FC236}">
                    <a16:creationId xmlns:a16="http://schemas.microsoft.com/office/drawing/2014/main" id="{F5B0F000-1582-6041-AF47-544DD54CF059}"/>
                  </a:ext>
                </a:extLst>
              </p:cNvPr>
              <p:cNvCxnSpPr/>
              <p:nvPr/>
            </p:nvCxnSpPr>
            <p:spPr>
              <a:xfrm>
                <a:off x="4572000" y="3317394"/>
                <a:ext cx="72351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2" name="Straight Connector 81">
              <a:extLst>
                <a:ext uri="{FF2B5EF4-FFF2-40B4-BE49-F238E27FC236}">
                  <a16:creationId xmlns:a16="http://schemas.microsoft.com/office/drawing/2014/main" id="{014DEC80-CBD0-3944-837D-862F8B678DD7}"/>
                </a:ext>
              </a:extLst>
            </p:cNvPr>
            <p:cNvCxnSpPr/>
            <p:nvPr/>
          </p:nvCxnSpPr>
          <p:spPr>
            <a:xfrm>
              <a:off x="4098429" y="3305175"/>
              <a:ext cx="2702887" cy="139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F909FD6-B4F9-5145-BE1F-3A9DF8980B04}"/>
                </a:ext>
              </a:extLst>
            </p:cNvPr>
            <p:cNvCxnSpPr/>
            <p:nvPr/>
          </p:nvCxnSpPr>
          <p:spPr>
            <a:xfrm>
              <a:off x="0" y="2108969"/>
              <a:ext cx="4098429" cy="11962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4" name="Can 83">
              <a:extLst>
                <a:ext uri="{FF2B5EF4-FFF2-40B4-BE49-F238E27FC236}">
                  <a16:creationId xmlns:a16="http://schemas.microsoft.com/office/drawing/2014/main" id="{0707CF6B-2D6D-6C43-8687-14F65D7C06AF}"/>
                </a:ext>
              </a:extLst>
            </p:cNvPr>
            <p:cNvSpPr/>
            <p:nvPr/>
          </p:nvSpPr>
          <p:spPr>
            <a:xfrm>
              <a:off x="8086711" y="2108969"/>
              <a:ext cx="1816485" cy="2678544"/>
            </a:xfrm>
            <a:prstGeom prst="can">
              <a:avLst/>
            </a:prstGeom>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5" name="TextBox 84">
              <a:extLst>
                <a:ext uri="{FF2B5EF4-FFF2-40B4-BE49-F238E27FC236}">
                  <a16:creationId xmlns:a16="http://schemas.microsoft.com/office/drawing/2014/main" id="{94A30F99-649C-2042-AEEF-35106247BB5E}"/>
                </a:ext>
              </a:extLst>
            </p:cNvPr>
            <p:cNvSpPr txBox="1"/>
            <p:nvPr/>
          </p:nvSpPr>
          <p:spPr>
            <a:xfrm>
              <a:off x="3333729" y="4718241"/>
              <a:ext cx="1529399" cy="787014"/>
            </a:xfrm>
            <a:prstGeom prst="rect">
              <a:avLst/>
            </a:prstGeom>
            <a:noFill/>
          </p:spPr>
          <p:txBody>
            <a:bodyPr wrap="square" rtlCol="0">
              <a:spAutoFit/>
            </a:bodyPr>
            <a:lstStyle/>
            <a:p>
              <a:pPr algn="ctr"/>
              <a:r>
                <a:rPr lang="en-US" sz="1600" dirty="0"/>
                <a:t>Septum Magnet</a:t>
              </a:r>
            </a:p>
          </p:txBody>
        </p:sp>
        <p:sp>
          <p:nvSpPr>
            <p:cNvPr id="86" name="TextBox 85">
              <a:extLst>
                <a:ext uri="{FF2B5EF4-FFF2-40B4-BE49-F238E27FC236}">
                  <a16:creationId xmlns:a16="http://schemas.microsoft.com/office/drawing/2014/main" id="{15AD400A-4EB2-9141-81F1-05754B2DF532}"/>
                </a:ext>
              </a:extLst>
            </p:cNvPr>
            <p:cNvSpPr txBox="1"/>
            <p:nvPr/>
          </p:nvSpPr>
          <p:spPr>
            <a:xfrm>
              <a:off x="5611185" y="4456137"/>
              <a:ext cx="2244617" cy="1118390"/>
            </a:xfrm>
            <a:prstGeom prst="rect">
              <a:avLst/>
            </a:prstGeom>
            <a:noFill/>
          </p:spPr>
          <p:txBody>
            <a:bodyPr wrap="square" rtlCol="0">
              <a:spAutoFit/>
            </a:bodyPr>
            <a:lstStyle/>
            <a:p>
              <a:pPr algn="ctr"/>
              <a:r>
                <a:rPr lang="en-US" sz="1600" dirty="0"/>
                <a:t>RF Separator with Superposed Magnetic Field</a:t>
              </a:r>
            </a:p>
          </p:txBody>
        </p:sp>
        <p:sp>
          <p:nvSpPr>
            <p:cNvPr id="87" name="TextBox 86">
              <a:extLst>
                <a:ext uri="{FF2B5EF4-FFF2-40B4-BE49-F238E27FC236}">
                  <a16:creationId xmlns:a16="http://schemas.microsoft.com/office/drawing/2014/main" id="{B47157D0-EEBD-C44C-A40A-51FAD8CCD9CC}"/>
                </a:ext>
              </a:extLst>
            </p:cNvPr>
            <p:cNvSpPr txBox="1"/>
            <p:nvPr/>
          </p:nvSpPr>
          <p:spPr>
            <a:xfrm>
              <a:off x="7965370" y="4787513"/>
              <a:ext cx="1772078" cy="787014"/>
            </a:xfrm>
            <a:prstGeom prst="rect">
              <a:avLst/>
            </a:prstGeom>
            <a:noFill/>
          </p:spPr>
          <p:txBody>
            <a:bodyPr wrap="square" rtlCol="0">
              <a:spAutoFit/>
            </a:bodyPr>
            <a:lstStyle/>
            <a:p>
              <a:pPr algn="ctr"/>
              <a:r>
                <a:rPr lang="en-US" sz="1600" dirty="0"/>
                <a:t>ERL Cryomodule</a:t>
              </a:r>
            </a:p>
          </p:txBody>
        </p:sp>
        <p:sp>
          <p:nvSpPr>
            <p:cNvPr id="88" name="TextBox 87">
              <a:extLst>
                <a:ext uri="{FF2B5EF4-FFF2-40B4-BE49-F238E27FC236}">
                  <a16:creationId xmlns:a16="http://schemas.microsoft.com/office/drawing/2014/main" id="{1A596024-0846-CF45-BE53-B9E7E8CA1D7F}"/>
                </a:ext>
              </a:extLst>
            </p:cNvPr>
            <p:cNvSpPr txBox="1"/>
            <p:nvPr/>
          </p:nvSpPr>
          <p:spPr>
            <a:xfrm>
              <a:off x="2066571" y="3586788"/>
              <a:ext cx="1855787" cy="455640"/>
            </a:xfrm>
            <a:prstGeom prst="rect">
              <a:avLst/>
            </a:prstGeom>
            <a:noFill/>
          </p:spPr>
          <p:txBody>
            <a:bodyPr wrap="none" rtlCol="0">
              <a:spAutoFit/>
            </a:bodyPr>
            <a:lstStyle/>
            <a:p>
              <a:r>
                <a:rPr lang="en-US" sz="1600" dirty="0">
                  <a:solidFill>
                    <a:srgbClr val="0000FF"/>
                  </a:solidFill>
                </a:rPr>
                <a:t>Injected Beam</a:t>
              </a:r>
            </a:p>
          </p:txBody>
        </p:sp>
        <p:sp>
          <p:nvSpPr>
            <p:cNvPr id="89" name="TextBox 88">
              <a:extLst>
                <a:ext uri="{FF2B5EF4-FFF2-40B4-BE49-F238E27FC236}">
                  <a16:creationId xmlns:a16="http://schemas.microsoft.com/office/drawing/2014/main" id="{D5A0A97B-6EA5-0341-A14A-374C9E9E25A6}"/>
                </a:ext>
              </a:extLst>
            </p:cNvPr>
            <p:cNvSpPr txBox="1"/>
            <p:nvPr/>
          </p:nvSpPr>
          <p:spPr>
            <a:xfrm rot="828821">
              <a:off x="1416941" y="2313702"/>
              <a:ext cx="2362772" cy="455640"/>
            </a:xfrm>
            <a:prstGeom prst="rect">
              <a:avLst/>
            </a:prstGeom>
            <a:noFill/>
          </p:spPr>
          <p:txBody>
            <a:bodyPr wrap="none" rtlCol="0">
              <a:spAutoFit/>
            </a:bodyPr>
            <a:lstStyle/>
            <a:p>
              <a:r>
                <a:rPr lang="en-US" sz="1600" dirty="0">
                  <a:solidFill>
                    <a:srgbClr val="FF0000"/>
                  </a:solidFill>
                </a:rPr>
                <a:t>Recirculated Beam</a:t>
              </a:r>
            </a:p>
          </p:txBody>
        </p:sp>
        <p:sp>
          <p:nvSpPr>
            <p:cNvPr id="90" name="Can 89">
              <a:extLst>
                <a:ext uri="{FF2B5EF4-FFF2-40B4-BE49-F238E27FC236}">
                  <a16:creationId xmlns:a16="http://schemas.microsoft.com/office/drawing/2014/main" id="{4BB731E5-C030-334E-A97F-C62FBEF7FF4B}"/>
                </a:ext>
              </a:extLst>
            </p:cNvPr>
            <p:cNvSpPr/>
            <p:nvPr/>
          </p:nvSpPr>
          <p:spPr>
            <a:xfrm>
              <a:off x="-941638" y="2124151"/>
              <a:ext cx="1816485" cy="2678544"/>
            </a:xfrm>
            <a:prstGeom prst="can">
              <a:avLst/>
            </a:prstGeom>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91" name="Straight Connector 90">
              <a:extLst>
                <a:ext uri="{FF2B5EF4-FFF2-40B4-BE49-F238E27FC236}">
                  <a16:creationId xmlns:a16="http://schemas.microsoft.com/office/drawing/2014/main" id="{71B7B16B-0275-4346-AF73-4C6EA91F35D9}"/>
                </a:ext>
              </a:extLst>
            </p:cNvPr>
            <p:cNvCxnSpPr/>
            <p:nvPr/>
          </p:nvCxnSpPr>
          <p:spPr>
            <a:xfrm>
              <a:off x="0" y="3448917"/>
              <a:ext cx="10134104"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E38437BE-9AE8-6C44-9540-EC6494C47146}"/>
                </a:ext>
              </a:extLst>
            </p:cNvPr>
            <p:cNvSpPr txBox="1"/>
            <p:nvPr/>
          </p:nvSpPr>
          <p:spPr>
            <a:xfrm>
              <a:off x="1" y="4718241"/>
              <a:ext cx="2066570" cy="787014"/>
            </a:xfrm>
            <a:prstGeom prst="rect">
              <a:avLst/>
            </a:prstGeom>
            <a:noFill/>
          </p:spPr>
          <p:txBody>
            <a:bodyPr wrap="square" rtlCol="0">
              <a:spAutoFit/>
            </a:bodyPr>
            <a:lstStyle/>
            <a:p>
              <a:pPr algn="ctr"/>
              <a:r>
                <a:rPr lang="en-US" sz="1600" dirty="0"/>
                <a:t>Injector Cryomodule</a:t>
              </a:r>
            </a:p>
          </p:txBody>
        </p:sp>
      </p:grpSp>
      <p:sp>
        <p:nvSpPr>
          <p:cNvPr id="8" name="TextBox 7">
            <a:extLst>
              <a:ext uri="{FF2B5EF4-FFF2-40B4-BE49-F238E27FC236}">
                <a16:creationId xmlns:a16="http://schemas.microsoft.com/office/drawing/2014/main" id="{BE6A2310-D809-EF48-B554-6D7997015629}"/>
              </a:ext>
            </a:extLst>
          </p:cNvPr>
          <p:cNvSpPr txBox="1"/>
          <p:nvPr/>
        </p:nvSpPr>
        <p:spPr>
          <a:xfrm>
            <a:off x="26547304" y="11034511"/>
            <a:ext cx="4962937" cy="523220"/>
          </a:xfrm>
          <a:prstGeom prst="rect">
            <a:avLst/>
          </a:prstGeom>
          <a:noFill/>
        </p:spPr>
        <p:txBody>
          <a:bodyPr wrap="square" rtlCol="0">
            <a:spAutoFit/>
          </a:bodyPr>
          <a:lstStyle/>
          <a:p>
            <a:r>
              <a:rPr lang="en-US" sz="2800" dirty="0"/>
              <a:t>Figure 1c: RF merger concept</a:t>
            </a:r>
          </a:p>
        </p:txBody>
      </p:sp>
      <p:grpSp>
        <p:nvGrpSpPr>
          <p:cNvPr id="122" name="Group 121">
            <a:extLst>
              <a:ext uri="{FF2B5EF4-FFF2-40B4-BE49-F238E27FC236}">
                <a16:creationId xmlns:a16="http://schemas.microsoft.com/office/drawing/2014/main" id="{E0C45350-D4BC-D54F-A923-D4CEE4B8FEB6}"/>
              </a:ext>
            </a:extLst>
          </p:cNvPr>
          <p:cNvGrpSpPr/>
          <p:nvPr/>
        </p:nvGrpSpPr>
        <p:grpSpPr>
          <a:xfrm>
            <a:off x="16841594" y="18412405"/>
            <a:ext cx="6267334" cy="5543812"/>
            <a:chOff x="0" y="0"/>
            <a:chExt cx="5143500" cy="4420109"/>
          </a:xfrm>
        </p:grpSpPr>
        <p:pic>
          <p:nvPicPr>
            <p:cNvPr id="123" name="Picture 122">
              <a:extLst>
                <a:ext uri="{FF2B5EF4-FFF2-40B4-BE49-F238E27FC236}">
                  <a16:creationId xmlns:a16="http://schemas.microsoft.com/office/drawing/2014/main" id="{CD646D63-D672-E244-B47D-003C0AA1306C}"/>
                </a:ext>
              </a:extLst>
            </p:cNvPr>
            <p:cNvPicPr>
              <a:picLocks noChangeAspect="1"/>
            </p:cNvPicPr>
            <p:nvPr/>
          </p:nvPicPr>
          <p:blipFill>
            <a:blip r:embed="rId9"/>
            <a:stretch>
              <a:fillRect/>
            </a:stretch>
          </p:blipFill>
          <p:spPr>
            <a:xfrm rot="16200000">
              <a:off x="361695" y="-361695"/>
              <a:ext cx="4420109" cy="5143500"/>
            </a:xfrm>
            <a:prstGeom prst="rect">
              <a:avLst/>
            </a:prstGeom>
            <a:solidFill>
              <a:schemeClr val="bg1"/>
            </a:solidFill>
          </p:spPr>
        </p:pic>
        <p:grpSp>
          <p:nvGrpSpPr>
            <p:cNvPr id="124" name="Group 123">
              <a:extLst>
                <a:ext uri="{FF2B5EF4-FFF2-40B4-BE49-F238E27FC236}">
                  <a16:creationId xmlns:a16="http://schemas.microsoft.com/office/drawing/2014/main" id="{220F2A72-2BA2-974E-99DC-991B1EB9BF1A}"/>
                </a:ext>
              </a:extLst>
            </p:cNvPr>
            <p:cNvGrpSpPr/>
            <p:nvPr/>
          </p:nvGrpSpPr>
          <p:grpSpPr>
            <a:xfrm>
              <a:off x="1806747" y="2505223"/>
              <a:ext cx="1734069" cy="1288593"/>
              <a:chOff x="1806746" y="2487987"/>
              <a:chExt cx="2312093" cy="1718123"/>
            </a:xfrm>
            <a:solidFill>
              <a:schemeClr val="bg1"/>
            </a:solidFill>
          </p:grpSpPr>
          <p:sp>
            <p:nvSpPr>
              <p:cNvPr id="125" name="Rectangle 124">
                <a:extLst>
                  <a:ext uri="{FF2B5EF4-FFF2-40B4-BE49-F238E27FC236}">
                    <a16:creationId xmlns:a16="http://schemas.microsoft.com/office/drawing/2014/main" id="{CBA5B8E4-1E91-2D4F-AB23-8FE5753ADE24}"/>
                  </a:ext>
                </a:extLst>
              </p:cNvPr>
              <p:cNvSpPr/>
              <p:nvPr/>
            </p:nvSpPr>
            <p:spPr>
              <a:xfrm>
                <a:off x="1888714" y="3762847"/>
                <a:ext cx="127800" cy="121920"/>
              </a:xfrm>
              <a:prstGeom prst="rect">
                <a:avLst/>
              </a:prstGeom>
              <a:grp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a:p>
            </p:txBody>
          </p:sp>
          <p:sp>
            <p:nvSpPr>
              <p:cNvPr id="126" name="TextBox 6">
                <a:extLst>
                  <a:ext uri="{FF2B5EF4-FFF2-40B4-BE49-F238E27FC236}">
                    <a16:creationId xmlns:a16="http://schemas.microsoft.com/office/drawing/2014/main" id="{40E2AA46-8225-604E-8254-C14530044E08}"/>
                  </a:ext>
                </a:extLst>
              </p:cNvPr>
              <p:cNvSpPr txBox="1"/>
              <p:nvPr/>
            </p:nvSpPr>
            <p:spPr>
              <a:xfrm>
                <a:off x="2097446" y="3603917"/>
                <a:ext cx="1772915" cy="602193"/>
              </a:xfrm>
              <a:prstGeom prst="rect">
                <a:avLst/>
              </a:prstGeom>
              <a:grpFill/>
            </p:spPr>
            <p:txBody>
              <a:bodyPr wrap="square" rtlCol="0">
                <a:noAutofit/>
              </a:bodyPr>
              <a:lstStyle/>
              <a:p>
                <a:pPr marL="0" marR="0" eaLnBrk="0" fontAlgn="base" hangingPunct="0">
                  <a:spcBef>
                    <a:spcPts val="0"/>
                  </a:spcBef>
                  <a:spcAft>
                    <a:spcPts val="0"/>
                  </a:spcAft>
                </a:pPr>
                <a:r>
                  <a:rPr lang="en-GB" sz="14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sextupole</a:t>
                </a:r>
                <a:endParaRPr lang="en-US" sz="2800">
                  <a:effectLst/>
                  <a:latin typeface="Times New Roman" panose="02020603050405020304" pitchFamily="18" charset="0"/>
                  <a:ea typeface="Times New Roman" panose="02020603050405020304" pitchFamily="18" charset="0"/>
                </a:endParaRPr>
              </a:p>
            </p:txBody>
          </p:sp>
          <p:sp>
            <p:nvSpPr>
              <p:cNvPr id="127" name="Rectangle 126">
                <a:extLst>
                  <a:ext uri="{FF2B5EF4-FFF2-40B4-BE49-F238E27FC236}">
                    <a16:creationId xmlns:a16="http://schemas.microsoft.com/office/drawing/2014/main" id="{8FF10AC7-2CE1-BA48-8501-0765AC095C47}"/>
                  </a:ext>
                </a:extLst>
              </p:cNvPr>
              <p:cNvSpPr/>
              <p:nvPr/>
            </p:nvSpPr>
            <p:spPr>
              <a:xfrm>
                <a:off x="1888714" y="3160442"/>
                <a:ext cx="127800" cy="430183"/>
              </a:xfrm>
              <a:prstGeom prst="rect">
                <a:avLst/>
              </a:prstGeom>
              <a:grp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a:p>
            </p:txBody>
          </p:sp>
          <p:sp>
            <p:nvSpPr>
              <p:cNvPr id="128" name="TextBox 8">
                <a:extLst>
                  <a:ext uri="{FF2B5EF4-FFF2-40B4-BE49-F238E27FC236}">
                    <a16:creationId xmlns:a16="http://schemas.microsoft.com/office/drawing/2014/main" id="{1FBDE846-97F6-624A-A36A-CE7289993EF8}"/>
                  </a:ext>
                </a:extLst>
              </p:cNvPr>
              <p:cNvSpPr txBox="1"/>
              <p:nvPr/>
            </p:nvSpPr>
            <p:spPr>
              <a:xfrm>
                <a:off x="2114011" y="3075808"/>
                <a:ext cx="2004828" cy="594375"/>
              </a:xfrm>
              <a:prstGeom prst="rect">
                <a:avLst/>
              </a:prstGeom>
              <a:grpFill/>
            </p:spPr>
            <p:txBody>
              <a:bodyPr wrap="square" rtlCol="0">
                <a:noAutofit/>
              </a:bodyPr>
              <a:lstStyle/>
              <a:p>
                <a:pPr marL="0" marR="0" eaLnBrk="0" fontAlgn="base" hangingPunct="0">
                  <a:spcBef>
                    <a:spcPts val="0"/>
                  </a:spcBef>
                  <a:spcAft>
                    <a:spcPts val="0"/>
                  </a:spcAft>
                </a:pPr>
                <a:r>
                  <a:rPr lang="en-GB" sz="14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quadrupole</a:t>
                </a:r>
                <a:endParaRPr lang="en-US" sz="2800">
                  <a:effectLst/>
                  <a:latin typeface="Times New Roman" panose="02020603050405020304" pitchFamily="18" charset="0"/>
                  <a:ea typeface="Times New Roman" panose="02020603050405020304" pitchFamily="18" charset="0"/>
                </a:endParaRPr>
              </a:p>
            </p:txBody>
          </p:sp>
          <p:sp>
            <p:nvSpPr>
              <p:cNvPr id="129" name="Flowchart: Stored Data 9">
                <a:extLst>
                  <a:ext uri="{FF2B5EF4-FFF2-40B4-BE49-F238E27FC236}">
                    <a16:creationId xmlns:a16="http://schemas.microsoft.com/office/drawing/2014/main" id="{471E58FD-6D62-1D44-B228-A312EA55CB06}"/>
                  </a:ext>
                </a:extLst>
              </p:cNvPr>
              <p:cNvSpPr/>
              <p:nvPr/>
            </p:nvSpPr>
            <p:spPr>
              <a:xfrm rot="5400000">
                <a:off x="1734922" y="2644667"/>
                <a:ext cx="353416" cy="209768"/>
              </a:xfrm>
              <a:prstGeom prst="flowChartOnlineStorag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a:p>
            </p:txBody>
          </p:sp>
          <p:sp>
            <p:nvSpPr>
              <p:cNvPr id="130" name="TextBox 10">
                <a:extLst>
                  <a:ext uri="{FF2B5EF4-FFF2-40B4-BE49-F238E27FC236}">
                    <a16:creationId xmlns:a16="http://schemas.microsoft.com/office/drawing/2014/main" id="{508C174A-7213-454F-BA43-8C72BAC3A447}"/>
                  </a:ext>
                </a:extLst>
              </p:cNvPr>
              <p:cNvSpPr txBox="1"/>
              <p:nvPr/>
            </p:nvSpPr>
            <p:spPr>
              <a:xfrm>
                <a:off x="2130574" y="2487987"/>
                <a:ext cx="1425048" cy="585254"/>
              </a:xfrm>
              <a:prstGeom prst="rect">
                <a:avLst/>
              </a:prstGeom>
              <a:grpFill/>
            </p:spPr>
            <p:txBody>
              <a:bodyPr wrap="square" rtlCol="0">
                <a:noAutofit/>
              </a:bodyPr>
              <a:lstStyle/>
              <a:p>
                <a:pPr marL="0" marR="0" eaLnBrk="0" fontAlgn="base" hangingPunct="0">
                  <a:spcBef>
                    <a:spcPts val="0"/>
                  </a:spcBef>
                  <a:spcAft>
                    <a:spcPts val="0"/>
                  </a:spcAft>
                </a:pPr>
                <a:r>
                  <a:rPr lang="en-GB" sz="14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dipole</a:t>
                </a:r>
                <a:endParaRPr lang="en-US" sz="2800">
                  <a:effectLst/>
                  <a:latin typeface="Times New Roman" panose="02020603050405020304" pitchFamily="18" charset="0"/>
                  <a:ea typeface="Times New Roman" panose="02020603050405020304" pitchFamily="18" charset="0"/>
                </a:endParaRPr>
              </a:p>
            </p:txBody>
          </p:sp>
        </p:grpSp>
      </p:grpSp>
      <p:sp>
        <p:nvSpPr>
          <p:cNvPr id="9" name="TextBox 8">
            <a:extLst>
              <a:ext uri="{FF2B5EF4-FFF2-40B4-BE49-F238E27FC236}">
                <a16:creationId xmlns:a16="http://schemas.microsoft.com/office/drawing/2014/main" id="{FE47DE63-5B38-DB47-9F66-5D383FC19855}"/>
              </a:ext>
            </a:extLst>
          </p:cNvPr>
          <p:cNvSpPr txBox="1"/>
          <p:nvPr/>
        </p:nvSpPr>
        <p:spPr>
          <a:xfrm>
            <a:off x="23213162" y="18716266"/>
            <a:ext cx="9179052" cy="4832092"/>
          </a:xfrm>
          <a:prstGeom prst="rect">
            <a:avLst/>
          </a:prstGeom>
          <a:noFill/>
        </p:spPr>
        <p:txBody>
          <a:bodyPr wrap="square" rtlCol="0">
            <a:spAutoFit/>
          </a:bodyPr>
          <a:lstStyle/>
          <a:p>
            <a:r>
              <a:rPr lang="en-GB" sz="2800" dirty="0"/>
              <a:t>Though this arc does possess excellent microbunching properties, it does not eliminate CSR wakes altogether. Beam chamber shielding may be used to reduce the strength of the longitudinal CSR wake. The core beam will also lose energy and develop an energy chirp but this can be compensated via an RF cavity in the CCR.  Space charge forces are comparable to the longitudinal CSR wakes. The longitudinal distribution after 10 passes is shown in figure 3. Even though the microbunching gain is small, the correlated energy spread is much larger than the specification in table 1. </a:t>
            </a:r>
            <a:endParaRPr lang="en-US" sz="4000" spc="-1" dirty="0"/>
          </a:p>
        </p:txBody>
      </p:sp>
      <p:sp>
        <p:nvSpPr>
          <p:cNvPr id="10" name="TextBox 9">
            <a:extLst>
              <a:ext uri="{FF2B5EF4-FFF2-40B4-BE49-F238E27FC236}">
                <a16:creationId xmlns:a16="http://schemas.microsoft.com/office/drawing/2014/main" id="{82EE42A5-DBAA-D64A-B0DD-3736C0E98E30}"/>
              </a:ext>
            </a:extLst>
          </p:cNvPr>
          <p:cNvSpPr txBox="1"/>
          <p:nvPr/>
        </p:nvSpPr>
        <p:spPr>
          <a:xfrm>
            <a:off x="16975485" y="23879457"/>
            <a:ext cx="5875542" cy="1107996"/>
          </a:xfrm>
          <a:prstGeom prst="rect">
            <a:avLst/>
          </a:prstGeom>
          <a:noFill/>
        </p:spPr>
        <p:txBody>
          <a:bodyPr wrap="square" rtlCol="0">
            <a:spAutoFit/>
          </a:bodyPr>
          <a:lstStyle/>
          <a:p>
            <a:r>
              <a:rPr lang="en-GB" sz="2400" dirty="0"/>
              <a:t>Figure 2: Layout of a simple arc. This design has global but not local symmetry.</a:t>
            </a:r>
            <a:endParaRPr lang="en-US" sz="2400" dirty="0"/>
          </a:p>
          <a:p>
            <a:endParaRPr lang="en-US" dirty="0"/>
          </a:p>
        </p:txBody>
      </p:sp>
      <p:sp>
        <p:nvSpPr>
          <p:cNvPr id="11" name="TextBox 10">
            <a:extLst>
              <a:ext uri="{FF2B5EF4-FFF2-40B4-BE49-F238E27FC236}">
                <a16:creationId xmlns:a16="http://schemas.microsoft.com/office/drawing/2014/main" id="{91F87C7C-8424-7B42-BC83-84BE1B419EE0}"/>
              </a:ext>
            </a:extLst>
          </p:cNvPr>
          <p:cNvSpPr txBox="1"/>
          <p:nvPr/>
        </p:nvSpPr>
        <p:spPr>
          <a:xfrm>
            <a:off x="8610633" y="24930826"/>
            <a:ext cx="5665800" cy="461665"/>
          </a:xfrm>
          <a:prstGeom prst="rect">
            <a:avLst/>
          </a:prstGeom>
          <a:noFill/>
        </p:spPr>
        <p:txBody>
          <a:bodyPr wrap="square" rtlCol="0">
            <a:spAutoFit/>
          </a:bodyPr>
          <a:lstStyle/>
          <a:p>
            <a:r>
              <a:rPr lang="en-US" sz="2400" dirty="0"/>
              <a:t>Table 1. Electron cooler specifications</a:t>
            </a:r>
          </a:p>
        </p:txBody>
      </p:sp>
      <p:pic>
        <p:nvPicPr>
          <p:cNvPr id="131" name="Picture 130" descr="C:\Tennant Projects\JLEIC\ELECTRON COOLER\MAGNETIZED BEAMS\STRONG COOLING\SIMPLE ARC\SPLIT QUADSEXT\DOCUMENTATION\FIGURES\tp_turn10.png">
            <a:extLst>
              <a:ext uri="{FF2B5EF4-FFF2-40B4-BE49-F238E27FC236}">
                <a16:creationId xmlns:a16="http://schemas.microsoft.com/office/drawing/2014/main" id="{FC245FE4-70D3-C745-A878-53C4B0293B7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190727" y="24907725"/>
            <a:ext cx="5503699" cy="2793217"/>
          </a:xfrm>
          <a:prstGeom prst="rect">
            <a:avLst/>
          </a:prstGeom>
          <a:noFill/>
          <a:ln>
            <a:noFill/>
          </a:ln>
        </p:spPr>
      </p:pic>
      <p:sp>
        <p:nvSpPr>
          <p:cNvPr id="13" name="TextBox 12">
            <a:extLst>
              <a:ext uri="{FF2B5EF4-FFF2-40B4-BE49-F238E27FC236}">
                <a16:creationId xmlns:a16="http://schemas.microsoft.com/office/drawing/2014/main" id="{F2248954-C75C-3744-AA11-0ADDB9E02494}"/>
              </a:ext>
            </a:extLst>
          </p:cNvPr>
          <p:cNvSpPr txBox="1"/>
          <p:nvPr/>
        </p:nvSpPr>
        <p:spPr>
          <a:xfrm>
            <a:off x="17078057" y="27633918"/>
            <a:ext cx="5701146" cy="1846659"/>
          </a:xfrm>
          <a:prstGeom prst="rect">
            <a:avLst/>
          </a:prstGeom>
          <a:noFill/>
        </p:spPr>
        <p:txBody>
          <a:bodyPr wrap="square" rtlCol="0">
            <a:spAutoFit/>
          </a:bodyPr>
          <a:lstStyle/>
          <a:p>
            <a:r>
              <a:rPr lang="en-GB" sz="2400" dirty="0"/>
              <a:t>Figure 3: Longitudinal phase space after 10 turns through the CCR with the simple arc. (L) no shielding or </a:t>
            </a:r>
            <a:r>
              <a:rPr lang="en-GB" sz="2400" dirty="0" err="1"/>
              <a:t>csr</a:t>
            </a:r>
            <a:r>
              <a:rPr lang="en-GB" sz="2400" dirty="0"/>
              <a:t> drift.  (C) no shielding.  (R) no </a:t>
            </a:r>
            <a:r>
              <a:rPr lang="en-GB" sz="2400" dirty="0" err="1"/>
              <a:t>csr</a:t>
            </a:r>
            <a:r>
              <a:rPr lang="en-GB" sz="2400" dirty="0"/>
              <a:t> drift.</a:t>
            </a:r>
            <a:endParaRPr lang="en-US" sz="2400" dirty="0"/>
          </a:p>
          <a:p>
            <a:endParaRPr lang="en-US" dirty="0"/>
          </a:p>
        </p:txBody>
      </p:sp>
      <p:sp>
        <p:nvSpPr>
          <p:cNvPr id="14" name="TextBox 13">
            <a:extLst>
              <a:ext uri="{FF2B5EF4-FFF2-40B4-BE49-F238E27FC236}">
                <a16:creationId xmlns:a16="http://schemas.microsoft.com/office/drawing/2014/main" id="{3853EB8C-EC2E-1E48-9AF0-874F714E32CC}"/>
              </a:ext>
            </a:extLst>
          </p:cNvPr>
          <p:cNvSpPr txBox="1"/>
          <p:nvPr/>
        </p:nvSpPr>
        <p:spPr>
          <a:xfrm>
            <a:off x="23094482" y="24654799"/>
            <a:ext cx="8847448" cy="4401205"/>
          </a:xfrm>
          <a:prstGeom prst="rect">
            <a:avLst/>
          </a:prstGeom>
          <a:noFill/>
        </p:spPr>
        <p:txBody>
          <a:bodyPr wrap="square" rtlCol="0">
            <a:spAutoFit/>
          </a:bodyPr>
          <a:lstStyle/>
          <a:p>
            <a:r>
              <a:rPr lang="en-GB" sz="2800" dirty="0"/>
              <a:t>To bring in the 43.3 MHz bunches to the CCR and then eject them after 11 passes a combination of a harmonic kicker and a septum will be used. The beam will be bent upwards to the level of the CCR and then brought almost parallel to the CCR using a septum magnet [6]. The harmonic kicker will then kick the beam parallel to the CCR [7, </a:t>
            </a:r>
            <a:r>
              <a:rPr lang="en-US" sz="2800" dirty="0">
                <a:solidFill>
                  <a:srgbClr val="FF0000"/>
                </a:solidFill>
              </a:rPr>
              <a:t>TUPAL068</a:t>
            </a:r>
            <a:r>
              <a:rPr lang="en-GB" sz="2800" dirty="0"/>
              <a:t>].</a:t>
            </a:r>
            <a:endParaRPr lang="en-US" sz="2800" dirty="0"/>
          </a:p>
          <a:p>
            <a:r>
              <a:rPr lang="en-GB" sz="2800" dirty="0"/>
              <a:t>The upstream and downstream harmonic kickers are 180° of betatron phase apart so that their time dependent effects are cancelled. </a:t>
            </a:r>
            <a:endParaRPr lang="en-US" sz="2800" dirty="0"/>
          </a:p>
        </p:txBody>
      </p:sp>
      <p:sp>
        <p:nvSpPr>
          <p:cNvPr id="132" name="CustomShape 61">
            <a:extLst>
              <a:ext uri="{FF2B5EF4-FFF2-40B4-BE49-F238E27FC236}">
                <a16:creationId xmlns:a16="http://schemas.microsoft.com/office/drawing/2014/main" id="{9044E393-7939-F647-995B-31026F064C78}"/>
              </a:ext>
            </a:extLst>
          </p:cNvPr>
          <p:cNvSpPr/>
          <p:nvPr/>
        </p:nvSpPr>
        <p:spPr>
          <a:xfrm>
            <a:off x="23142184" y="23653858"/>
            <a:ext cx="8065440" cy="758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400" b="1" strike="noStrike" spc="-1" dirty="0">
                <a:solidFill>
                  <a:srgbClr val="2E75B6"/>
                </a:solidFill>
                <a:latin typeface="Tahoma"/>
                <a:ea typeface="Tahoma"/>
              </a:rPr>
              <a:t>Exchange Region</a:t>
            </a:r>
            <a:endParaRPr lang="en-US" sz="4400" b="0" strike="noStrike" spc="-1" dirty="0">
              <a:latin typeface="Arial"/>
            </a:endParaRPr>
          </a:p>
        </p:txBody>
      </p:sp>
      <p:sp>
        <p:nvSpPr>
          <p:cNvPr id="133" name="Line 8">
            <a:extLst>
              <a:ext uri="{FF2B5EF4-FFF2-40B4-BE49-F238E27FC236}">
                <a16:creationId xmlns:a16="http://schemas.microsoft.com/office/drawing/2014/main" id="{4BE4FF00-42C9-2448-A93D-E030C327A1BC}"/>
              </a:ext>
            </a:extLst>
          </p:cNvPr>
          <p:cNvSpPr/>
          <p:nvPr/>
        </p:nvSpPr>
        <p:spPr>
          <a:xfrm>
            <a:off x="23213162" y="24423145"/>
            <a:ext cx="8900194" cy="0"/>
          </a:xfrm>
          <a:prstGeom prst="line">
            <a:avLst/>
          </a:prstGeom>
          <a:ln w="76320">
            <a:solidFill>
              <a:schemeClr val="accent1">
                <a:lumMod val="75000"/>
              </a:schemeClr>
            </a:solidFill>
            <a:round/>
          </a:ln>
        </p:spPr>
        <p:style>
          <a:lnRef idx="1">
            <a:schemeClr val="accent1"/>
          </a:lnRef>
          <a:fillRef idx="0">
            <a:schemeClr val="accent1"/>
          </a:fillRef>
          <a:effectRef idx="0">
            <a:schemeClr val="accent1"/>
          </a:effectRef>
          <a:fontRef idx="minor"/>
        </p:style>
      </p:sp>
      <p:sp>
        <p:nvSpPr>
          <p:cNvPr id="134" name="Line 8">
            <a:extLst>
              <a:ext uri="{FF2B5EF4-FFF2-40B4-BE49-F238E27FC236}">
                <a16:creationId xmlns:a16="http://schemas.microsoft.com/office/drawing/2014/main" id="{87E789DA-8C1B-3F49-970A-151C08078D6B}"/>
              </a:ext>
            </a:extLst>
          </p:cNvPr>
          <p:cNvSpPr/>
          <p:nvPr/>
        </p:nvSpPr>
        <p:spPr>
          <a:xfrm>
            <a:off x="595740" y="24913857"/>
            <a:ext cx="15473160" cy="360"/>
          </a:xfrm>
          <a:prstGeom prst="line">
            <a:avLst/>
          </a:prstGeom>
          <a:ln w="76320">
            <a:solidFill>
              <a:schemeClr val="accent1">
                <a:lumMod val="75000"/>
              </a:schemeClr>
            </a:solidFill>
            <a:round/>
          </a:ln>
        </p:spPr>
        <p:style>
          <a:lnRef idx="1">
            <a:schemeClr val="accent1"/>
          </a:lnRef>
          <a:fillRef idx="0">
            <a:schemeClr val="accent1"/>
          </a:fillRef>
          <a:effectRef idx="0">
            <a:schemeClr val="accent1"/>
          </a:effectRef>
          <a:fontRef idx="minor"/>
        </p:style>
      </p:sp>
      <p:sp>
        <p:nvSpPr>
          <p:cNvPr id="135" name="Content Placeholder 5">
            <a:extLst>
              <a:ext uri="{FF2B5EF4-FFF2-40B4-BE49-F238E27FC236}">
                <a16:creationId xmlns:a16="http://schemas.microsoft.com/office/drawing/2014/main" id="{22BAA237-4FB1-5C4C-9910-1B47DEC54118}"/>
              </a:ext>
            </a:extLst>
          </p:cNvPr>
          <p:cNvSpPr txBox="1">
            <a:spLocks/>
          </p:cNvSpPr>
          <p:nvPr/>
        </p:nvSpPr>
        <p:spPr>
          <a:xfrm>
            <a:off x="18676785" y="32187392"/>
            <a:ext cx="9125903" cy="102469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chemeClr val="accent6"/>
              </a:buClr>
              <a:buFont typeface="Arial"/>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4343CA"/>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660066"/>
              </a:buClr>
              <a:buFont typeface="Arial"/>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08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5813" indent="-227013" algn="l" defTabSz="457200" rtl="0" eaLnBrk="1" latinLnBrk="0" hangingPunct="1">
              <a:spcBef>
                <a:spcPct val="20000"/>
              </a:spcBef>
              <a:buFont typeface="Arial"/>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79646"/>
              </a:buClr>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Figure 4. Harmonic Beam Kicker. A first 952.6 MHz copper cavity has been prototyped, bench measured, and satisfies beam dynamic requirements for the CCR. </a:t>
            </a:r>
          </a:p>
          <a:p>
            <a:pPr marL="0" marR="0" lvl="0" indent="0" algn="l" defTabSz="457200" rtl="0" eaLnBrk="1" fontAlgn="auto" latinLnBrk="0" hangingPunct="1">
              <a:lnSpc>
                <a:spcPct val="100000"/>
              </a:lnSpc>
              <a:spcBef>
                <a:spcPct val="20000"/>
              </a:spcBef>
              <a:spcAft>
                <a:spcPts val="0"/>
              </a:spcAft>
              <a:buClr>
                <a:srgbClr val="F79646"/>
              </a:buClr>
              <a:buSzTx/>
              <a:buFont typeface="Arial"/>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
                <a:srgbClr val="F79646"/>
              </a:buClr>
              <a:buSzTx/>
              <a:buFont typeface="Arial"/>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
                <a:srgbClr val="F79646"/>
              </a:buClr>
              <a:buSzTx/>
              <a:buFont typeface="Arial"/>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
                <a:srgbClr val="F79646"/>
              </a:buClr>
              <a:buSzTx/>
              <a:buFont typeface="Arial"/>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
                <a:srgbClr val="F79646"/>
              </a:buClr>
              <a:buSzTx/>
              <a:buFont typeface="Arial"/>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
                <a:srgbClr val="F79646"/>
              </a:buClr>
              <a:buSzTx/>
              <a:buFont typeface="Arial"/>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
                <a:srgbClr val="F79646"/>
              </a:buClr>
              <a:buSzTx/>
              <a:buFont typeface="Arial"/>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136" name="Picture 135">
            <a:extLst>
              <a:ext uri="{FF2B5EF4-FFF2-40B4-BE49-F238E27FC236}">
                <a16:creationId xmlns:a16="http://schemas.microsoft.com/office/drawing/2014/main" id="{3FEA9B49-B06A-FB47-BB36-FB4E2DFE5158}"/>
              </a:ext>
            </a:extLst>
          </p:cNvPr>
          <p:cNvPicPr>
            <a:picLocks noChangeAspect="1"/>
          </p:cNvPicPr>
          <p:nvPr/>
        </p:nvPicPr>
        <p:blipFill rotWithShape="1">
          <a:blip r:embed="rId11">
            <a:extLst>
              <a:ext uri="{28A0092B-C50C-407E-A947-70E740481C1C}">
                <a14:useLocalDpi xmlns:a14="http://schemas.microsoft.com/office/drawing/2010/main" val="0"/>
              </a:ext>
            </a:extLst>
          </a:blip>
          <a:srcRect b="39125"/>
          <a:stretch/>
        </p:blipFill>
        <p:spPr>
          <a:xfrm>
            <a:off x="19043108" y="29390799"/>
            <a:ext cx="4449413" cy="2652586"/>
          </a:xfrm>
          <a:prstGeom prst="rect">
            <a:avLst/>
          </a:prstGeom>
        </p:spPr>
      </p:pic>
      <p:pic>
        <p:nvPicPr>
          <p:cNvPr id="137" name="Picture 136">
            <a:extLst>
              <a:ext uri="{FF2B5EF4-FFF2-40B4-BE49-F238E27FC236}">
                <a16:creationId xmlns:a16="http://schemas.microsoft.com/office/drawing/2014/main" id="{8CDB7B74-FDC2-BE47-AA1A-B2B5A166ED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44652" y="29349693"/>
            <a:ext cx="3184599" cy="2652586"/>
          </a:xfrm>
          <a:prstGeom prst="rect">
            <a:avLst/>
          </a:prstGeom>
        </p:spPr>
      </p:pic>
      <p:pic>
        <p:nvPicPr>
          <p:cNvPr id="16" name="Picture 15">
            <a:extLst>
              <a:ext uri="{FF2B5EF4-FFF2-40B4-BE49-F238E27FC236}">
                <a16:creationId xmlns:a16="http://schemas.microsoft.com/office/drawing/2014/main" id="{D2DA3942-296C-8B40-9FCB-37D55B429A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584297" y="8477432"/>
            <a:ext cx="7646944" cy="2068105"/>
          </a:xfrm>
          <a:prstGeom prst="rect">
            <a:avLst/>
          </a:prstGeom>
        </p:spPr>
      </p:pic>
      <p:sp>
        <p:nvSpPr>
          <p:cNvPr id="17" name="TextBox 16">
            <a:extLst>
              <a:ext uri="{FF2B5EF4-FFF2-40B4-BE49-F238E27FC236}">
                <a16:creationId xmlns:a16="http://schemas.microsoft.com/office/drawing/2014/main" id="{506D6377-13F4-4646-AB72-9A3793C3050C}"/>
              </a:ext>
            </a:extLst>
          </p:cNvPr>
          <p:cNvSpPr txBox="1"/>
          <p:nvPr/>
        </p:nvSpPr>
        <p:spPr>
          <a:xfrm>
            <a:off x="18075495" y="10717401"/>
            <a:ext cx="3845010" cy="523220"/>
          </a:xfrm>
          <a:prstGeom prst="rect">
            <a:avLst/>
          </a:prstGeom>
          <a:noFill/>
        </p:spPr>
        <p:txBody>
          <a:bodyPr wrap="square" rtlCol="0">
            <a:spAutoFit/>
          </a:bodyPr>
          <a:lstStyle/>
          <a:p>
            <a:r>
              <a:rPr lang="en-US" sz="2800" dirty="0"/>
              <a:t>Fig. 1b: Injector Layout</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7995</TotalTime>
  <Words>1189</Words>
  <Application>Microsoft Macintosh PowerPoint</Application>
  <PresentationFormat>Custom</PresentationFormat>
  <Paragraphs>106</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Calibri</vt:lpstr>
      <vt:lpstr>Cambria</vt:lpstr>
      <vt:lpstr>DejaVu Sans</vt:lpstr>
      <vt:lpstr>Symbol</vt:lpstr>
      <vt:lpstr>Tahoma</vt:lpstr>
      <vt:lpstr>Times New Roman</vt:lpstr>
      <vt:lpstr>Wingdings</vt:lpstr>
      <vt:lpstr>Office Theme</vt:lpstr>
      <vt:lpstr>PowerPoint Presentation</vt:lpstr>
    </vt:vector>
  </TitlesOfParts>
  <Manager/>
  <Company>Jefferson Lab</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Christopher Tennant</dc:creator>
  <cp:keywords/>
  <dc:description/>
  <cp:lastModifiedBy>Microsoft Office User</cp:lastModifiedBy>
  <cp:revision>99</cp:revision>
  <dcterms:created xsi:type="dcterms:W3CDTF">2018-03-22T17:22:23Z</dcterms:created>
  <dcterms:modified xsi:type="dcterms:W3CDTF">2018-04-25T19:42:33Z</dcterms:modified>
  <cp:category/>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Jefferson Lab</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Custom</vt:lpwstr>
  </property>
  <property fmtid="{D5CDD505-2E9C-101B-9397-08002B2CF9AE}" pid="10" name="ScaleCrop">
    <vt:bool>false</vt:bool>
  </property>
  <property fmtid="{D5CDD505-2E9C-101B-9397-08002B2CF9AE}" pid="11" name="ShareDoc">
    <vt:bool>false</vt:bool>
  </property>
  <property fmtid="{D5CDD505-2E9C-101B-9397-08002B2CF9AE}" pid="12" name="Slides">
    <vt:i4>0</vt:i4>
  </property>
</Properties>
</file>