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59" r:id="rId3"/>
    <p:sldId id="262" r:id="rId4"/>
    <p:sldId id="264" r:id="rId5"/>
    <p:sldId id="260" r:id="rId6"/>
    <p:sldId id="263" r:id="rId7"/>
    <p:sldId id="268" r:id="rId8"/>
    <p:sldId id="266" r:id="rId9"/>
    <p:sldId id="269" r:id="rId10"/>
    <p:sldId id="270" r:id="rId11"/>
    <p:sldId id="271" r:id="rId12"/>
    <p:sldId id="273" r:id="rId13"/>
    <p:sldId id="274" r:id="rId14"/>
    <p:sldId id="276" r:id="rId15"/>
    <p:sldId id="267" r:id="rId16"/>
    <p:sldId id="265" r:id="rId17"/>
    <p:sldId id="272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06" autoAdjust="0"/>
    <p:restoredTop sz="90929"/>
  </p:normalViewPr>
  <p:slideViewPr>
    <p:cSldViewPr>
      <p:cViewPr>
        <p:scale>
          <a:sx n="60" d="100"/>
          <a:sy n="60" d="100"/>
        </p:scale>
        <p:origin x="-3288" y="-13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yzhang\Desktop\work\JLEIC\JLEIC%202018\HE-JLEIC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yzhang\Desktop\work\JLEIC\JLEIC%202018\HE-JLEIC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290338707661543"/>
          <c:y val="2.8252405949256341E-2"/>
          <c:w val="0.83344581927259087"/>
          <c:h val="0.70215448068991371"/>
        </c:manualLayout>
      </c:layout>
      <c:scatterChart>
        <c:scatterStyle val="smoothMarker"/>
        <c:varyColors val="0"/>
        <c:ser>
          <c:idx val="0"/>
          <c:order val="0"/>
          <c:spPr>
            <a:ln w="38100">
              <a:solidFill>
                <a:srgbClr val="FF0000"/>
              </a:solidFill>
            </a:ln>
          </c:spPr>
          <c:marker>
            <c:spPr>
              <a:ln w="38100">
                <a:solidFill>
                  <a:srgbClr val="FF0000"/>
                </a:solidFill>
              </a:ln>
            </c:spPr>
          </c:marker>
          <c:xVal>
            <c:numRef>
              <c:f>plot!$A$1:$A$9</c:f>
              <c:numCache>
                <c:formatCode>General</c:formatCode>
                <c:ptCount val="9"/>
                <c:pt idx="0">
                  <c:v>21.9</c:v>
                </c:pt>
                <c:pt idx="1">
                  <c:v>27.9</c:v>
                </c:pt>
                <c:pt idx="2">
                  <c:v>34.700000000000003</c:v>
                </c:pt>
                <c:pt idx="3">
                  <c:v>40</c:v>
                </c:pt>
                <c:pt idx="4">
                  <c:v>44.7</c:v>
                </c:pt>
                <c:pt idx="5">
                  <c:v>49</c:v>
                </c:pt>
                <c:pt idx="6">
                  <c:v>56.6</c:v>
                </c:pt>
                <c:pt idx="7">
                  <c:v>63.3</c:v>
                </c:pt>
                <c:pt idx="8">
                  <c:v>69.3</c:v>
                </c:pt>
              </c:numCache>
            </c:numRef>
          </c:xVal>
          <c:yVal>
            <c:numRef>
              <c:f>plot!$B$1:$B$9</c:f>
              <c:numCache>
                <c:formatCode>General</c:formatCode>
                <c:ptCount val="9"/>
                <c:pt idx="0">
                  <c:v>2.48</c:v>
                </c:pt>
                <c:pt idx="1">
                  <c:v>6.86</c:v>
                </c:pt>
                <c:pt idx="2">
                  <c:v>16.48</c:v>
                </c:pt>
                <c:pt idx="3">
                  <c:v>22.27</c:v>
                </c:pt>
                <c:pt idx="4">
                  <c:v>21.4</c:v>
                </c:pt>
                <c:pt idx="5">
                  <c:v>18.41</c:v>
                </c:pt>
                <c:pt idx="6">
                  <c:v>9.99</c:v>
                </c:pt>
                <c:pt idx="7">
                  <c:v>5.87</c:v>
                </c:pt>
                <c:pt idx="8">
                  <c:v>2.37</c:v>
                </c:pt>
              </c:numCache>
            </c:numRef>
          </c:yVal>
          <c:smooth val="1"/>
        </c:ser>
        <c:ser>
          <c:idx val="1"/>
          <c:order val="1"/>
          <c:spPr>
            <a:ln w="38100"/>
          </c:spPr>
          <c:marker>
            <c:spPr>
              <a:ln w="38100"/>
            </c:spPr>
          </c:marker>
          <c:xVal>
            <c:numRef>
              <c:f>plot!$A$1:$A$9</c:f>
              <c:numCache>
                <c:formatCode>General</c:formatCode>
                <c:ptCount val="9"/>
                <c:pt idx="0">
                  <c:v>21.9</c:v>
                </c:pt>
                <c:pt idx="1">
                  <c:v>27.9</c:v>
                </c:pt>
                <c:pt idx="2">
                  <c:v>34.700000000000003</c:v>
                </c:pt>
                <c:pt idx="3">
                  <c:v>40</c:v>
                </c:pt>
                <c:pt idx="4">
                  <c:v>44.7</c:v>
                </c:pt>
                <c:pt idx="5">
                  <c:v>49</c:v>
                </c:pt>
                <c:pt idx="6">
                  <c:v>56.6</c:v>
                </c:pt>
                <c:pt idx="7">
                  <c:v>63.3</c:v>
                </c:pt>
                <c:pt idx="8">
                  <c:v>69.3</c:v>
                </c:pt>
              </c:numCache>
            </c:numRef>
          </c:xVal>
          <c:yVal>
            <c:numRef>
              <c:f>plot!$C$1:$C$9</c:f>
              <c:numCache>
                <c:formatCode>General</c:formatCode>
                <c:ptCount val="9"/>
                <c:pt idx="0">
                  <c:v>2.48</c:v>
                </c:pt>
                <c:pt idx="1">
                  <c:v>6.86</c:v>
                </c:pt>
                <c:pt idx="2">
                  <c:v>16.48</c:v>
                </c:pt>
                <c:pt idx="3">
                  <c:v>22.27</c:v>
                </c:pt>
                <c:pt idx="4">
                  <c:v>21.4</c:v>
                </c:pt>
                <c:pt idx="5">
                  <c:v>18.41</c:v>
                </c:pt>
                <c:pt idx="6">
                  <c:v>5.14</c:v>
                </c:pt>
                <c:pt idx="7">
                  <c:v>1.69</c:v>
                </c:pt>
                <c:pt idx="8">
                  <c:v>0.87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696832"/>
        <c:axId val="36698368"/>
      </c:scatterChart>
      <c:valAx>
        <c:axId val="36696832"/>
        <c:scaling>
          <c:orientation val="minMax"/>
          <c:max val="70"/>
          <c:min val="2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6698368"/>
        <c:crosses val="autoZero"/>
        <c:crossBetween val="midCat"/>
      </c:valAx>
      <c:valAx>
        <c:axId val="36698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669683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6633289588801403"/>
          <c:y val="7.3306357538641009E-2"/>
          <c:w val="0.16473665791776029"/>
          <c:h val="0.16743438320209975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337957755280591"/>
          <c:y val="2.8252405949256341E-2"/>
          <c:w val="0.84296962879640047"/>
          <c:h val="0.70035920509936267"/>
        </c:manualLayout>
      </c:layout>
      <c:scatterChart>
        <c:scatterStyle val="smoothMarker"/>
        <c:varyColors val="0"/>
        <c:ser>
          <c:idx val="0"/>
          <c:order val="0"/>
          <c:spPr>
            <a:ln w="38100">
              <a:solidFill>
                <a:srgbClr val="FF0000"/>
              </a:solidFill>
            </a:ln>
          </c:spPr>
          <c:marker>
            <c:spPr>
              <a:ln w="38100">
                <a:solidFill>
                  <a:srgbClr val="FF0000"/>
                </a:solidFill>
              </a:ln>
            </c:spPr>
          </c:marker>
          <c:xVal>
            <c:numRef>
              <c:f>plot!$A$1:$A$9</c:f>
              <c:numCache>
                <c:formatCode>General</c:formatCode>
                <c:ptCount val="9"/>
                <c:pt idx="0">
                  <c:v>21.9</c:v>
                </c:pt>
                <c:pt idx="1">
                  <c:v>27.9</c:v>
                </c:pt>
                <c:pt idx="2">
                  <c:v>34.700000000000003</c:v>
                </c:pt>
                <c:pt idx="3">
                  <c:v>40</c:v>
                </c:pt>
                <c:pt idx="4">
                  <c:v>44.7</c:v>
                </c:pt>
                <c:pt idx="5">
                  <c:v>49</c:v>
                </c:pt>
                <c:pt idx="6">
                  <c:v>56.6</c:v>
                </c:pt>
                <c:pt idx="7">
                  <c:v>63.3</c:v>
                </c:pt>
                <c:pt idx="8">
                  <c:v>69.3</c:v>
                </c:pt>
              </c:numCache>
            </c:numRef>
          </c:xVal>
          <c:yVal>
            <c:numRef>
              <c:f>plot!$B$1:$B$9</c:f>
              <c:numCache>
                <c:formatCode>General</c:formatCode>
                <c:ptCount val="9"/>
                <c:pt idx="0">
                  <c:v>2.48</c:v>
                </c:pt>
                <c:pt idx="1">
                  <c:v>6.86</c:v>
                </c:pt>
                <c:pt idx="2">
                  <c:v>16.48</c:v>
                </c:pt>
                <c:pt idx="3">
                  <c:v>22.27</c:v>
                </c:pt>
                <c:pt idx="4">
                  <c:v>21.4</c:v>
                </c:pt>
                <c:pt idx="5">
                  <c:v>18.41</c:v>
                </c:pt>
                <c:pt idx="6">
                  <c:v>9.99</c:v>
                </c:pt>
                <c:pt idx="7">
                  <c:v>5.87</c:v>
                </c:pt>
                <c:pt idx="8">
                  <c:v>2.37</c:v>
                </c:pt>
              </c:numCache>
            </c:numRef>
          </c:yVal>
          <c:smooth val="1"/>
        </c:ser>
        <c:ser>
          <c:idx val="1"/>
          <c:order val="1"/>
          <c:spPr>
            <a:ln w="38100"/>
          </c:spPr>
          <c:marker>
            <c:spPr>
              <a:ln w="38100"/>
            </c:spPr>
          </c:marker>
          <c:xVal>
            <c:numRef>
              <c:f>plot!$A$1:$A$9</c:f>
              <c:numCache>
                <c:formatCode>General</c:formatCode>
                <c:ptCount val="9"/>
                <c:pt idx="0">
                  <c:v>21.9</c:v>
                </c:pt>
                <c:pt idx="1">
                  <c:v>27.9</c:v>
                </c:pt>
                <c:pt idx="2">
                  <c:v>34.700000000000003</c:v>
                </c:pt>
                <c:pt idx="3">
                  <c:v>40</c:v>
                </c:pt>
                <c:pt idx="4">
                  <c:v>44.7</c:v>
                </c:pt>
                <c:pt idx="5">
                  <c:v>49</c:v>
                </c:pt>
                <c:pt idx="6">
                  <c:v>56.6</c:v>
                </c:pt>
                <c:pt idx="7">
                  <c:v>63.3</c:v>
                </c:pt>
                <c:pt idx="8">
                  <c:v>69.3</c:v>
                </c:pt>
              </c:numCache>
            </c:numRef>
          </c:xVal>
          <c:yVal>
            <c:numRef>
              <c:f>plot!$C$1:$C$9</c:f>
              <c:numCache>
                <c:formatCode>General</c:formatCode>
                <c:ptCount val="9"/>
                <c:pt idx="0">
                  <c:v>2.48</c:v>
                </c:pt>
                <c:pt idx="1">
                  <c:v>6.86</c:v>
                </c:pt>
                <c:pt idx="2">
                  <c:v>16.48</c:v>
                </c:pt>
                <c:pt idx="3">
                  <c:v>22.27</c:v>
                </c:pt>
                <c:pt idx="4">
                  <c:v>21.4</c:v>
                </c:pt>
                <c:pt idx="5">
                  <c:v>18.41</c:v>
                </c:pt>
                <c:pt idx="6">
                  <c:v>5.14</c:v>
                </c:pt>
                <c:pt idx="7">
                  <c:v>1.69</c:v>
                </c:pt>
                <c:pt idx="8">
                  <c:v>0.87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416064"/>
        <c:axId val="93434624"/>
      </c:scatterChart>
      <c:valAx>
        <c:axId val="93416064"/>
        <c:scaling>
          <c:orientation val="minMax"/>
          <c:max val="70"/>
          <c:min val="2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93434624"/>
        <c:crossesAt val="1.0000000000000002E-2"/>
        <c:crossBetween val="midCat"/>
      </c:valAx>
      <c:valAx>
        <c:axId val="93434624"/>
        <c:scaling>
          <c:logBase val="10"/>
          <c:orientation val="minMax"/>
          <c:max val="30"/>
          <c:min val="0.30000000000000004"/>
        </c:scaling>
        <c:delete val="0"/>
        <c:axPos val="l"/>
        <c:majorGridlines/>
        <c:numFmt formatCode="General" sourceLinked="1"/>
        <c:majorTickMark val="out"/>
        <c:minorTickMark val="in"/>
        <c:tickLblPos val="nextTo"/>
        <c:txPr>
          <a:bodyPr/>
          <a:lstStyle/>
          <a:p>
            <a: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9341606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6633289588801403"/>
          <c:y val="7.3306357538641009E-2"/>
          <c:w val="0.16473665791776029"/>
          <c:h val="0.16743438320209975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45657574053243"/>
          <c:y val="2.8252343457067865E-2"/>
          <c:w val="0.85474878140232469"/>
          <c:h val="0.81411961004874389"/>
        </c:manualLayout>
      </c:layout>
      <c:scatterChart>
        <c:scatterStyle val="smoothMarker"/>
        <c:varyColors val="0"/>
        <c:ser>
          <c:idx val="0"/>
          <c:order val="0"/>
          <c:spPr>
            <a:ln w="57150">
              <a:solidFill>
                <a:srgbClr val="FF0000"/>
              </a:solidFill>
            </a:ln>
          </c:spPr>
          <c:marker>
            <c:spPr>
              <a:ln w="57150">
                <a:solidFill>
                  <a:srgbClr val="FF0000"/>
                </a:solidFill>
              </a:ln>
            </c:spPr>
          </c:marker>
          <c:xVal>
            <c:numRef>
              <c:f>plot!$A$1:$A$9</c:f>
              <c:numCache>
                <c:formatCode>General</c:formatCode>
                <c:ptCount val="9"/>
                <c:pt idx="0">
                  <c:v>21.9</c:v>
                </c:pt>
                <c:pt idx="1">
                  <c:v>27.9</c:v>
                </c:pt>
                <c:pt idx="2">
                  <c:v>34.700000000000003</c:v>
                </c:pt>
                <c:pt idx="3">
                  <c:v>40</c:v>
                </c:pt>
                <c:pt idx="4">
                  <c:v>44.7</c:v>
                </c:pt>
                <c:pt idx="5">
                  <c:v>49</c:v>
                </c:pt>
                <c:pt idx="6">
                  <c:v>56.6</c:v>
                </c:pt>
                <c:pt idx="7">
                  <c:v>63.3</c:v>
                </c:pt>
                <c:pt idx="8">
                  <c:v>69.3</c:v>
                </c:pt>
              </c:numCache>
            </c:numRef>
          </c:xVal>
          <c:yVal>
            <c:numRef>
              <c:f>plot!$B$1:$B$9</c:f>
              <c:numCache>
                <c:formatCode>General</c:formatCode>
                <c:ptCount val="9"/>
                <c:pt idx="0">
                  <c:v>2.48</c:v>
                </c:pt>
                <c:pt idx="1">
                  <c:v>6.86</c:v>
                </c:pt>
                <c:pt idx="2">
                  <c:v>16.48</c:v>
                </c:pt>
                <c:pt idx="3">
                  <c:v>22.27</c:v>
                </c:pt>
                <c:pt idx="4">
                  <c:v>21.4</c:v>
                </c:pt>
                <c:pt idx="5">
                  <c:v>18.41</c:v>
                </c:pt>
                <c:pt idx="6">
                  <c:v>9.99</c:v>
                </c:pt>
                <c:pt idx="7">
                  <c:v>5.87</c:v>
                </c:pt>
                <c:pt idx="8">
                  <c:v>2.37</c:v>
                </c:pt>
              </c:numCache>
            </c:numRef>
          </c:yVal>
          <c:smooth val="1"/>
        </c:ser>
        <c:ser>
          <c:idx val="2"/>
          <c:order val="1"/>
          <c:spPr>
            <a:ln w="57150">
              <a:solidFill>
                <a:srgbClr val="0066FF"/>
              </a:solidFill>
            </a:ln>
          </c:spPr>
          <c:marker>
            <c:spPr>
              <a:ln w="57150">
                <a:solidFill>
                  <a:srgbClr val="0066FF"/>
                </a:solidFill>
              </a:ln>
            </c:spPr>
          </c:marker>
          <c:xVal>
            <c:numRef>
              <c:f>plot!$K$1:$K$10</c:f>
              <c:numCache>
                <c:formatCode>General</c:formatCode>
                <c:ptCount val="10"/>
                <c:pt idx="0">
                  <c:v>21.9</c:v>
                </c:pt>
                <c:pt idx="1">
                  <c:v>27.9</c:v>
                </c:pt>
                <c:pt idx="2">
                  <c:v>34.700000000000003</c:v>
                </c:pt>
                <c:pt idx="3">
                  <c:v>40</c:v>
                </c:pt>
                <c:pt idx="4">
                  <c:v>49</c:v>
                </c:pt>
                <c:pt idx="5">
                  <c:v>52.9</c:v>
                </c:pt>
                <c:pt idx="6">
                  <c:v>63.3</c:v>
                </c:pt>
                <c:pt idx="7">
                  <c:v>80</c:v>
                </c:pt>
                <c:pt idx="8">
                  <c:v>89.4</c:v>
                </c:pt>
                <c:pt idx="9">
                  <c:v>98</c:v>
                </c:pt>
              </c:numCache>
            </c:numRef>
          </c:xVal>
          <c:yVal>
            <c:numRef>
              <c:f>plot!$L$1:$L$10</c:f>
              <c:numCache>
                <c:formatCode>General</c:formatCode>
                <c:ptCount val="10"/>
                <c:pt idx="0">
                  <c:v>1.05</c:v>
                </c:pt>
                <c:pt idx="1">
                  <c:v>6.08</c:v>
                </c:pt>
                <c:pt idx="2">
                  <c:v>15.38</c:v>
                </c:pt>
                <c:pt idx="3">
                  <c:v>20.77</c:v>
                </c:pt>
                <c:pt idx="4">
                  <c:v>18.45</c:v>
                </c:pt>
                <c:pt idx="5">
                  <c:v>9.42</c:v>
                </c:pt>
                <c:pt idx="6">
                  <c:v>5.99</c:v>
                </c:pt>
                <c:pt idx="7">
                  <c:v>2.54</c:v>
                </c:pt>
                <c:pt idx="8">
                  <c:v>0.85</c:v>
                </c:pt>
                <c:pt idx="9">
                  <c:v>0.34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6179584"/>
        <c:axId val="106181760"/>
      </c:scatterChart>
      <c:valAx>
        <c:axId val="106179584"/>
        <c:scaling>
          <c:orientation val="minMax"/>
          <c:max val="100"/>
          <c:min val="20"/>
        </c:scaling>
        <c:delete val="0"/>
        <c:axPos val="b"/>
        <c:numFmt formatCode="General" sourceLinked="1"/>
        <c:majorTickMark val="out"/>
        <c:minorTickMark val="none"/>
        <c:tickLblPos val="nextTo"/>
        <c:crossAx val="106181760"/>
        <c:crosses val="autoZero"/>
        <c:crossBetween val="midCat"/>
      </c:valAx>
      <c:valAx>
        <c:axId val="106181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in"/>
        <c:tickLblPos val="nextTo"/>
        <c:crossAx val="10617958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491522309711286"/>
          <c:y val="9.7603407514507343E-2"/>
          <c:w val="0.13720112445842811"/>
          <c:h val="0.1587720284964379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49610903900169"/>
          <c:y val="1.6347581552305961E-2"/>
          <c:w val="0.86309745821246031"/>
          <c:h val="0.80510629921259846"/>
        </c:manualLayout>
      </c:layout>
      <c:scatterChart>
        <c:scatterStyle val="smoothMarker"/>
        <c:varyColors val="0"/>
        <c:ser>
          <c:idx val="0"/>
          <c:order val="0"/>
          <c:tx>
            <c:v>With strong cooling</c:v>
          </c:tx>
          <c:spPr>
            <a:ln w="57150">
              <a:solidFill>
                <a:srgbClr val="FF0000"/>
              </a:solidFill>
            </a:ln>
          </c:spPr>
          <c:marker>
            <c:spPr>
              <a:ln w="57150">
                <a:solidFill>
                  <a:srgbClr val="FF0000"/>
                </a:solidFill>
              </a:ln>
            </c:spPr>
          </c:marker>
          <c:xVal>
            <c:numRef>
              <c:f>'no cooling'!$AJ$24:$AJ$30</c:f>
              <c:numCache>
                <c:formatCode>General</c:formatCode>
                <c:ptCount val="7"/>
                <c:pt idx="0">
                  <c:v>0</c:v>
                </c:pt>
                <c:pt idx="1">
                  <c:v>15</c:v>
                </c:pt>
                <c:pt idx="2">
                  <c:v>30</c:v>
                </c:pt>
                <c:pt idx="3">
                  <c:v>45</c:v>
                </c:pt>
                <c:pt idx="4">
                  <c:v>60</c:v>
                </c:pt>
                <c:pt idx="5">
                  <c:v>75</c:v>
                </c:pt>
                <c:pt idx="6">
                  <c:v>90</c:v>
                </c:pt>
              </c:numCache>
            </c:numRef>
          </c:xVal>
          <c:yVal>
            <c:numRef>
              <c:f>'no cooling'!$AK$24:$AK$30</c:f>
              <c:numCache>
                <c:formatCode>General</c:formatCode>
                <c:ptCount val="7"/>
                <c:pt idx="0">
                  <c:v>5.8070588235294114</c:v>
                </c:pt>
                <c:pt idx="1">
                  <c:v>5.8070588235294114</c:v>
                </c:pt>
                <c:pt idx="2">
                  <c:v>5.8070588235294114</c:v>
                </c:pt>
                <c:pt idx="3">
                  <c:v>5.8070588235294114</c:v>
                </c:pt>
                <c:pt idx="4">
                  <c:v>5.8070588235294114</c:v>
                </c:pt>
                <c:pt idx="5">
                  <c:v>5.8070588235294114</c:v>
                </c:pt>
                <c:pt idx="6">
                  <c:v>5.8070588235294114</c:v>
                </c:pt>
              </c:numCache>
            </c:numRef>
          </c:yVal>
          <c:smooth val="1"/>
        </c:ser>
        <c:ser>
          <c:idx val="1"/>
          <c:order val="1"/>
          <c:tx>
            <c:v>Instant without cooling</c:v>
          </c:tx>
          <c:spPr>
            <a:ln w="57150">
              <a:solidFill>
                <a:srgbClr val="0066FF"/>
              </a:solidFill>
            </a:ln>
          </c:spPr>
          <c:marker>
            <c:spPr>
              <a:ln w="57150">
                <a:solidFill>
                  <a:srgbClr val="0066FF"/>
                </a:solidFill>
              </a:ln>
            </c:spPr>
          </c:marker>
          <c:xVal>
            <c:numRef>
              <c:f>'no cooling'!$AJ$24:$AJ$30</c:f>
              <c:numCache>
                <c:formatCode>General</c:formatCode>
                <c:ptCount val="7"/>
                <c:pt idx="0">
                  <c:v>0</c:v>
                </c:pt>
                <c:pt idx="1">
                  <c:v>15</c:v>
                </c:pt>
                <c:pt idx="2">
                  <c:v>30</c:v>
                </c:pt>
                <c:pt idx="3">
                  <c:v>45</c:v>
                </c:pt>
                <c:pt idx="4">
                  <c:v>60</c:v>
                </c:pt>
                <c:pt idx="5">
                  <c:v>75</c:v>
                </c:pt>
                <c:pt idx="6">
                  <c:v>90</c:v>
                </c:pt>
              </c:numCache>
            </c:numRef>
          </c:xVal>
          <c:yVal>
            <c:numRef>
              <c:f>'no cooling'!$AL$24:$AL$30</c:f>
              <c:numCache>
                <c:formatCode>General</c:formatCode>
                <c:ptCount val="7"/>
                <c:pt idx="0">
                  <c:v>23.81</c:v>
                </c:pt>
                <c:pt idx="1">
                  <c:v>8.98</c:v>
                </c:pt>
                <c:pt idx="2">
                  <c:v>6.09</c:v>
                </c:pt>
                <c:pt idx="3">
                  <c:v>4.8</c:v>
                </c:pt>
                <c:pt idx="4">
                  <c:v>4.12</c:v>
                </c:pt>
                <c:pt idx="5">
                  <c:v>3.62</c:v>
                </c:pt>
                <c:pt idx="6">
                  <c:v>3.24</c:v>
                </c:pt>
              </c:numCache>
            </c:numRef>
          </c:yVal>
          <c:smooth val="1"/>
        </c:ser>
        <c:ser>
          <c:idx val="2"/>
          <c:order val="2"/>
          <c:tx>
            <c:v>With 30 min beam formation</c:v>
          </c:tx>
          <c:spPr>
            <a:ln w="57150">
              <a:solidFill>
                <a:srgbClr val="FFC000"/>
              </a:solidFill>
            </a:ln>
          </c:spPr>
          <c:marker>
            <c:spPr>
              <a:ln w="57150">
                <a:solidFill>
                  <a:srgbClr val="FFC000"/>
                </a:solidFill>
              </a:ln>
            </c:spPr>
          </c:marker>
          <c:xVal>
            <c:numRef>
              <c:f>'no cooling'!$AJ$26:$AJ$30</c:f>
              <c:numCache>
                <c:formatCode>General</c:formatCode>
                <c:ptCount val="5"/>
                <c:pt idx="0">
                  <c:v>30</c:v>
                </c:pt>
                <c:pt idx="1">
                  <c:v>45</c:v>
                </c:pt>
                <c:pt idx="2">
                  <c:v>60</c:v>
                </c:pt>
                <c:pt idx="3">
                  <c:v>75</c:v>
                </c:pt>
                <c:pt idx="4">
                  <c:v>90</c:v>
                </c:pt>
              </c:numCache>
            </c:numRef>
          </c:xVal>
          <c:yVal>
            <c:numRef>
              <c:f>'no cooling'!$AM$26:$AM$30</c:f>
              <c:numCache>
                <c:formatCode>General</c:formatCode>
                <c:ptCount val="5"/>
                <c:pt idx="0">
                  <c:v>5.98</c:v>
                </c:pt>
                <c:pt idx="1">
                  <c:v>5.88</c:v>
                </c:pt>
                <c:pt idx="2">
                  <c:v>5.64</c:v>
                </c:pt>
                <c:pt idx="3">
                  <c:v>3.81</c:v>
                </c:pt>
                <c:pt idx="4">
                  <c:v>3.23</c:v>
                </c:pt>
              </c:numCache>
            </c:numRef>
          </c:yVal>
          <c:smooth val="1"/>
        </c:ser>
        <c:ser>
          <c:idx val="3"/>
          <c:order val="3"/>
          <c:tx>
            <c:v>With cooling-stacking ring</c:v>
          </c:tx>
          <c:spPr>
            <a:ln w="57150">
              <a:solidFill>
                <a:srgbClr val="00B050"/>
              </a:solidFill>
            </a:ln>
          </c:spPr>
          <c:marker>
            <c:spPr>
              <a:ln w="57150">
                <a:solidFill>
                  <a:srgbClr val="00B050"/>
                </a:solidFill>
              </a:ln>
            </c:spPr>
          </c:marker>
          <c:xVal>
            <c:numRef>
              <c:f>'no cooling'!$AJ$26:$AJ$30</c:f>
              <c:numCache>
                <c:formatCode>General</c:formatCode>
                <c:ptCount val="5"/>
                <c:pt idx="0">
                  <c:v>30</c:v>
                </c:pt>
                <c:pt idx="1">
                  <c:v>45</c:v>
                </c:pt>
                <c:pt idx="2">
                  <c:v>60</c:v>
                </c:pt>
                <c:pt idx="3">
                  <c:v>75</c:v>
                </c:pt>
                <c:pt idx="4">
                  <c:v>90</c:v>
                </c:pt>
              </c:numCache>
            </c:numRef>
          </c:xVal>
          <c:yVal>
            <c:numRef>
              <c:f>'no cooling'!$AN$26:$AN$30</c:f>
              <c:numCache>
                <c:formatCode>General</c:formatCode>
                <c:ptCount val="5"/>
                <c:pt idx="0">
                  <c:v>11.97</c:v>
                </c:pt>
                <c:pt idx="1">
                  <c:v>9.7899999999999991</c:v>
                </c:pt>
                <c:pt idx="2">
                  <c:v>8.4600000000000009</c:v>
                </c:pt>
                <c:pt idx="3">
                  <c:v>5.33</c:v>
                </c:pt>
                <c:pt idx="4">
                  <c:v>4.3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7181824"/>
        <c:axId val="117208576"/>
      </c:scatterChart>
      <c:valAx>
        <c:axId val="117181824"/>
        <c:scaling>
          <c:orientation val="minMax"/>
          <c:max val="9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117208576"/>
        <c:crosses val="autoZero"/>
        <c:crossBetween val="midCat"/>
        <c:majorUnit val="15"/>
      </c:valAx>
      <c:valAx>
        <c:axId val="117208576"/>
        <c:scaling>
          <c:orientation val="minMax"/>
          <c:max val="25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718182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1713473315835523"/>
          <c:y val="5.734758155230596E-2"/>
          <c:w val="0.42923753280839894"/>
          <c:h val="0.3570650543682039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032359441911867"/>
          <c:y val="2.0980000739344203E-2"/>
          <c:w val="0.8478927798498872"/>
          <c:h val="0.83085893312631698"/>
        </c:manualLayout>
      </c:layout>
      <c:scatterChart>
        <c:scatterStyle val="smoothMarker"/>
        <c:varyColors val="0"/>
        <c:ser>
          <c:idx val="0"/>
          <c:order val="0"/>
          <c:tx>
            <c:v>With strong cooling</c:v>
          </c:tx>
          <c:spPr>
            <a:ln w="57150">
              <a:solidFill>
                <a:srgbClr val="FF0000"/>
              </a:solidFill>
            </a:ln>
          </c:spPr>
          <c:marker>
            <c:spPr>
              <a:ln w="57150">
                <a:solidFill>
                  <a:srgbClr val="FF0000"/>
                </a:solidFill>
              </a:ln>
            </c:spPr>
          </c:marker>
          <c:xVal>
            <c:numRef>
              <c:f>'no cooling'!$AJ$89:$AJ$95</c:f>
              <c:numCache>
                <c:formatCode>General</c:formatCode>
                <c:ptCount val="7"/>
                <c:pt idx="0">
                  <c:v>0</c:v>
                </c:pt>
                <c:pt idx="1">
                  <c:v>15</c:v>
                </c:pt>
                <c:pt idx="2">
                  <c:v>30</c:v>
                </c:pt>
                <c:pt idx="3">
                  <c:v>45</c:v>
                </c:pt>
                <c:pt idx="4">
                  <c:v>60</c:v>
                </c:pt>
                <c:pt idx="5">
                  <c:v>75</c:v>
                </c:pt>
                <c:pt idx="6">
                  <c:v>90</c:v>
                </c:pt>
              </c:numCache>
            </c:numRef>
          </c:xVal>
          <c:yVal>
            <c:numRef>
              <c:f>'no cooling'!$AK$89:$AK$95</c:f>
              <c:numCache>
                <c:formatCode>General</c:formatCode>
                <c:ptCount val="7"/>
                <c:pt idx="0">
                  <c:v>0.79999999999999993</c:v>
                </c:pt>
                <c:pt idx="1">
                  <c:v>0.79999999999999993</c:v>
                </c:pt>
                <c:pt idx="2">
                  <c:v>0.79999999999999993</c:v>
                </c:pt>
                <c:pt idx="3">
                  <c:v>0.79999999999999993</c:v>
                </c:pt>
                <c:pt idx="4">
                  <c:v>0.8</c:v>
                </c:pt>
                <c:pt idx="5">
                  <c:v>0.79999999999999993</c:v>
                </c:pt>
                <c:pt idx="6">
                  <c:v>0.79999999999999993</c:v>
                </c:pt>
              </c:numCache>
            </c:numRef>
          </c:yVal>
          <c:smooth val="1"/>
        </c:ser>
        <c:ser>
          <c:idx val="1"/>
          <c:order val="1"/>
          <c:tx>
            <c:v>Instant without cooling</c:v>
          </c:tx>
          <c:spPr>
            <a:ln w="57150">
              <a:solidFill>
                <a:srgbClr val="0000FF"/>
              </a:solidFill>
            </a:ln>
          </c:spPr>
          <c:marker>
            <c:spPr>
              <a:ln w="57150">
                <a:solidFill>
                  <a:srgbClr val="0000FF"/>
                </a:solidFill>
              </a:ln>
            </c:spPr>
          </c:marker>
          <c:xVal>
            <c:numRef>
              <c:f>'no cooling'!$AJ$89:$AJ$95</c:f>
              <c:numCache>
                <c:formatCode>General</c:formatCode>
                <c:ptCount val="7"/>
                <c:pt idx="0">
                  <c:v>0</c:v>
                </c:pt>
                <c:pt idx="1">
                  <c:v>15</c:v>
                </c:pt>
                <c:pt idx="2">
                  <c:v>30</c:v>
                </c:pt>
                <c:pt idx="3">
                  <c:v>45</c:v>
                </c:pt>
                <c:pt idx="4">
                  <c:v>60</c:v>
                </c:pt>
                <c:pt idx="5">
                  <c:v>75</c:v>
                </c:pt>
                <c:pt idx="6">
                  <c:v>90</c:v>
                </c:pt>
              </c:numCache>
            </c:numRef>
          </c:xVal>
          <c:yVal>
            <c:numRef>
              <c:f>'no cooling'!$AL$89:$AL$95</c:f>
              <c:numCache>
                <c:formatCode>General</c:formatCode>
                <c:ptCount val="7"/>
                <c:pt idx="0">
                  <c:v>4.97</c:v>
                </c:pt>
                <c:pt idx="1">
                  <c:v>2.83</c:v>
                </c:pt>
                <c:pt idx="2">
                  <c:v>2.09</c:v>
                </c:pt>
                <c:pt idx="3">
                  <c:v>1.67</c:v>
                </c:pt>
                <c:pt idx="4">
                  <c:v>1.39</c:v>
                </c:pt>
                <c:pt idx="5">
                  <c:v>1.24</c:v>
                </c:pt>
                <c:pt idx="6">
                  <c:v>1.1299999999999999</c:v>
                </c:pt>
              </c:numCache>
            </c:numRef>
          </c:yVal>
          <c:smooth val="1"/>
        </c:ser>
        <c:ser>
          <c:idx val="2"/>
          <c:order val="2"/>
          <c:tx>
            <c:v>With 30 min beam formation</c:v>
          </c:tx>
          <c:spPr>
            <a:ln w="57150">
              <a:solidFill>
                <a:srgbClr val="FFC000"/>
              </a:solidFill>
            </a:ln>
          </c:spPr>
          <c:marker>
            <c:spPr>
              <a:ln w="57150">
                <a:solidFill>
                  <a:srgbClr val="FFC000"/>
                </a:solidFill>
              </a:ln>
            </c:spPr>
          </c:marker>
          <c:xVal>
            <c:numRef>
              <c:f>'no cooling'!$AJ$90:$AJ$95</c:f>
              <c:numCache>
                <c:formatCode>General</c:formatCode>
                <c:ptCount val="6"/>
                <c:pt idx="0">
                  <c:v>15</c:v>
                </c:pt>
                <c:pt idx="1">
                  <c:v>30</c:v>
                </c:pt>
                <c:pt idx="2">
                  <c:v>45</c:v>
                </c:pt>
                <c:pt idx="3">
                  <c:v>60</c:v>
                </c:pt>
                <c:pt idx="4">
                  <c:v>75</c:v>
                </c:pt>
                <c:pt idx="5">
                  <c:v>90</c:v>
                </c:pt>
              </c:numCache>
            </c:numRef>
          </c:xVal>
          <c:yVal>
            <c:numRef>
              <c:f>'no cooling'!$AM$90:$AM$95</c:f>
              <c:numCache>
                <c:formatCode>General</c:formatCode>
                <c:ptCount val="6"/>
                <c:pt idx="1">
                  <c:v>1.59</c:v>
                </c:pt>
                <c:pt idx="2">
                  <c:v>1.65</c:v>
                </c:pt>
                <c:pt idx="3">
                  <c:v>1.63</c:v>
                </c:pt>
                <c:pt idx="4">
                  <c:v>1.28</c:v>
                </c:pt>
                <c:pt idx="5">
                  <c:v>1.06</c:v>
                </c:pt>
              </c:numCache>
            </c:numRef>
          </c:yVal>
          <c:smooth val="1"/>
        </c:ser>
        <c:ser>
          <c:idx val="3"/>
          <c:order val="3"/>
          <c:tx>
            <c:v>With cooling-stacking ring</c:v>
          </c:tx>
          <c:spPr>
            <a:ln w="57150">
              <a:solidFill>
                <a:srgbClr val="00B050"/>
              </a:solidFill>
            </a:ln>
          </c:spPr>
          <c:marker>
            <c:spPr>
              <a:ln w="57150">
                <a:solidFill>
                  <a:srgbClr val="00B050"/>
                </a:solidFill>
              </a:ln>
            </c:spPr>
          </c:marker>
          <c:xVal>
            <c:numRef>
              <c:f>'no cooling'!$AJ$91:$AJ$95</c:f>
              <c:numCache>
                <c:formatCode>General</c:formatCode>
                <c:ptCount val="5"/>
                <c:pt idx="0">
                  <c:v>30</c:v>
                </c:pt>
                <c:pt idx="1">
                  <c:v>45</c:v>
                </c:pt>
                <c:pt idx="2">
                  <c:v>60</c:v>
                </c:pt>
                <c:pt idx="3">
                  <c:v>75</c:v>
                </c:pt>
                <c:pt idx="4">
                  <c:v>90</c:v>
                </c:pt>
              </c:numCache>
            </c:numRef>
          </c:xVal>
          <c:yVal>
            <c:numRef>
              <c:f>'no cooling'!$AN$91:$AN$95</c:f>
              <c:numCache>
                <c:formatCode>General</c:formatCode>
                <c:ptCount val="5"/>
                <c:pt idx="0">
                  <c:v>3.18</c:v>
                </c:pt>
                <c:pt idx="1">
                  <c:v>2.75</c:v>
                </c:pt>
                <c:pt idx="2">
                  <c:v>2.44</c:v>
                </c:pt>
                <c:pt idx="3">
                  <c:v>1.8</c:v>
                </c:pt>
                <c:pt idx="4">
                  <c:v>1.48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9281536"/>
        <c:axId val="119283712"/>
      </c:scatterChart>
      <c:valAx>
        <c:axId val="119281536"/>
        <c:scaling>
          <c:orientation val="minMax"/>
          <c:max val="9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119283712"/>
        <c:crosses val="autoZero"/>
        <c:crossBetween val="midCat"/>
        <c:majorUnit val="15"/>
      </c:valAx>
      <c:valAx>
        <c:axId val="119283712"/>
        <c:scaling>
          <c:orientation val="minMax"/>
          <c:max val="5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928153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6976631210572359"/>
          <c:y val="6.9252338176037848E-2"/>
          <c:w val="0.39268787125293547"/>
          <c:h val="0.310383957687107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33538742439804"/>
          <c:y val="2.1279715035620546E-2"/>
          <c:w val="0.85962113431473242"/>
          <c:h val="0.83578758905136863"/>
        </c:manualLayout>
      </c:layout>
      <c:scatterChart>
        <c:scatterStyle val="smoothMarker"/>
        <c:varyColors val="0"/>
        <c:ser>
          <c:idx val="0"/>
          <c:order val="0"/>
          <c:tx>
            <c:v>JLEIC</c:v>
          </c:tx>
          <c:spPr>
            <a:ln w="57150">
              <a:solidFill>
                <a:srgbClr val="FF0000"/>
              </a:solidFill>
            </a:ln>
          </c:spPr>
          <c:marker>
            <c:spPr>
              <a:ln w="57150">
                <a:solidFill>
                  <a:srgbClr val="FF0000"/>
                </a:solidFill>
              </a:ln>
            </c:spPr>
          </c:marker>
          <c:xVal>
            <c:numRef>
              <c:f>plot!$A$1:$A$9</c:f>
              <c:numCache>
                <c:formatCode>General</c:formatCode>
                <c:ptCount val="9"/>
                <c:pt idx="0">
                  <c:v>21.9</c:v>
                </c:pt>
                <c:pt idx="1">
                  <c:v>27.9</c:v>
                </c:pt>
                <c:pt idx="2">
                  <c:v>34.700000000000003</c:v>
                </c:pt>
                <c:pt idx="3">
                  <c:v>40</c:v>
                </c:pt>
                <c:pt idx="4">
                  <c:v>44.7</c:v>
                </c:pt>
                <c:pt idx="5">
                  <c:v>49</c:v>
                </c:pt>
                <c:pt idx="6">
                  <c:v>56.6</c:v>
                </c:pt>
                <c:pt idx="7">
                  <c:v>63.3</c:v>
                </c:pt>
                <c:pt idx="8">
                  <c:v>69.3</c:v>
                </c:pt>
              </c:numCache>
            </c:numRef>
          </c:xVal>
          <c:yVal>
            <c:numRef>
              <c:f>plot!$B$1:$B$9</c:f>
              <c:numCache>
                <c:formatCode>General</c:formatCode>
                <c:ptCount val="9"/>
                <c:pt idx="0">
                  <c:v>2.48</c:v>
                </c:pt>
                <c:pt idx="1">
                  <c:v>6.86</c:v>
                </c:pt>
                <c:pt idx="2">
                  <c:v>16.48</c:v>
                </c:pt>
                <c:pt idx="3">
                  <c:v>22.27</c:v>
                </c:pt>
                <c:pt idx="4">
                  <c:v>21.4</c:v>
                </c:pt>
                <c:pt idx="5">
                  <c:v>18.41</c:v>
                </c:pt>
                <c:pt idx="6">
                  <c:v>9.99</c:v>
                </c:pt>
                <c:pt idx="7">
                  <c:v>5.87</c:v>
                </c:pt>
                <c:pt idx="8">
                  <c:v>2.37</c:v>
                </c:pt>
              </c:numCache>
            </c:numRef>
          </c:yVal>
          <c:smooth val="1"/>
        </c:ser>
        <c:ser>
          <c:idx val="2"/>
          <c:order val="1"/>
          <c:tx>
            <c:v>HE-JLEIC</c:v>
          </c:tx>
          <c:spPr>
            <a:ln w="57150">
              <a:solidFill>
                <a:srgbClr val="0000FF"/>
              </a:solidFill>
            </a:ln>
          </c:spPr>
          <c:marker>
            <c:spPr>
              <a:ln w="57150">
                <a:solidFill>
                  <a:srgbClr val="0000FF"/>
                </a:solidFill>
              </a:ln>
            </c:spPr>
          </c:marker>
          <c:xVal>
            <c:numRef>
              <c:f>plot!$K$1:$K$10</c:f>
              <c:numCache>
                <c:formatCode>General</c:formatCode>
                <c:ptCount val="10"/>
                <c:pt idx="0">
                  <c:v>21.9</c:v>
                </c:pt>
                <c:pt idx="1">
                  <c:v>27.9</c:v>
                </c:pt>
                <c:pt idx="2">
                  <c:v>34.700000000000003</c:v>
                </c:pt>
                <c:pt idx="3">
                  <c:v>40</c:v>
                </c:pt>
                <c:pt idx="4">
                  <c:v>49</c:v>
                </c:pt>
                <c:pt idx="5">
                  <c:v>52.9</c:v>
                </c:pt>
                <c:pt idx="6">
                  <c:v>63.3</c:v>
                </c:pt>
                <c:pt idx="7">
                  <c:v>80</c:v>
                </c:pt>
                <c:pt idx="8">
                  <c:v>89.4</c:v>
                </c:pt>
                <c:pt idx="9">
                  <c:v>98</c:v>
                </c:pt>
              </c:numCache>
            </c:numRef>
          </c:xVal>
          <c:yVal>
            <c:numRef>
              <c:f>plot!$L$1:$L$10</c:f>
              <c:numCache>
                <c:formatCode>General</c:formatCode>
                <c:ptCount val="10"/>
                <c:pt idx="0">
                  <c:v>1.05</c:v>
                </c:pt>
                <c:pt idx="1">
                  <c:v>6.08</c:v>
                </c:pt>
                <c:pt idx="2">
                  <c:v>15.38</c:v>
                </c:pt>
                <c:pt idx="3">
                  <c:v>20.77</c:v>
                </c:pt>
                <c:pt idx="4">
                  <c:v>18.45</c:v>
                </c:pt>
                <c:pt idx="5">
                  <c:v>9.42</c:v>
                </c:pt>
                <c:pt idx="6">
                  <c:v>5.99</c:v>
                </c:pt>
                <c:pt idx="7">
                  <c:v>2.54</c:v>
                </c:pt>
                <c:pt idx="8">
                  <c:v>0.85</c:v>
                </c:pt>
                <c:pt idx="9">
                  <c:v>0.34</c:v>
                </c:pt>
              </c:numCache>
            </c:numRef>
          </c:yVal>
          <c:smooth val="1"/>
        </c:ser>
        <c:ser>
          <c:idx val="1"/>
          <c:order val="2"/>
          <c:tx>
            <c:v>HE-JLEIC no cooling</c:v>
          </c:tx>
          <c:spPr>
            <a:ln w="57150">
              <a:solidFill>
                <a:srgbClr val="FFC000"/>
              </a:solidFill>
            </a:ln>
          </c:spPr>
          <c:marker>
            <c:spPr>
              <a:ln w="57150">
                <a:solidFill>
                  <a:srgbClr val="FFC000"/>
                </a:solidFill>
              </a:ln>
            </c:spPr>
          </c:marker>
          <c:xVal>
            <c:numRef>
              <c:f>plot!$N$1:$N$7</c:f>
              <c:numCache>
                <c:formatCode>General</c:formatCode>
                <c:ptCount val="7"/>
                <c:pt idx="0">
                  <c:v>21.9</c:v>
                </c:pt>
                <c:pt idx="1">
                  <c:v>27.9</c:v>
                </c:pt>
                <c:pt idx="2">
                  <c:v>34.700000000000003</c:v>
                </c:pt>
                <c:pt idx="3">
                  <c:v>40</c:v>
                </c:pt>
                <c:pt idx="4">
                  <c:v>49</c:v>
                </c:pt>
                <c:pt idx="5">
                  <c:v>63.3</c:v>
                </c:pt>
                <c:pt idx="6">
                  <c:v>89.4</c:v>
                </c:pt>
              </c:numCache>
            </c:numRef>
          </c:xVal>
          <c:yVal>
            <c:numRef>
              <c:f>plot!$O$1:$O$7</c:f>
              <c:numCache>
                <c:formatCode>General</c:formatCode>
                <c:ptCount val="7"/>
                <c:pt idx="0">
                  <c:v>1.05</c:v>
                </c:pt>
                <c:pt idx="1">
                  <c:v>6.08</c:v>
                </c:pt>
                <c:pt idx="2">
                  <c:v>15.38</c:v>
                </c:pt>
                <c:pt idx="3">
                  <c:v>20.77</c:v>
                </c:pt>
                <c:pt idx="4">
                  <c:v>18.45</c:v>
                </c:pt>
                <c:pt idx="5">
                  <c:v>12</c:v>
                </c:pt>
                <c:pt idx="6">
                  <c:v>3.2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209984"/>
        <c:axId val="35211904"/>
      </c:scatterChart>
      <c:valAx>
        <c:axId val="35209984"/>
        <c:scaling>
          <c:orientation val="minMax"/>
          <c:max val="100"/>
          <c:min val="20"/>
        </c:scaling>
        <c:delete val="0"/>
        <c:axPos val="b"/>
        <c:numFmt formatCode="General" sourceLinked="1"/>
        <c:majorTickMark val="out"/>
        <c:minorTickMark val="none"/>
        <c:tickLblPos val="nextTo"/>
        <c:crossAx val="35211904"/>
        <c:crosses val="autoZero"/>
        <c:crossBetween val="midCat"/>
      </c:valAx>
      <c:valAx>
        <c:axId val="35211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in"/>
        <c:tickLblPos val="nextTo"/>
        <c:crossAx val="3520998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6371459545817637"/>
          <c:y val="9.367417972556967E-2"/>
          <c:w val="0.36555882688576974"/>
          <c:h val="0.23521053618297713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6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33538742439804"/>
          <c:y val="2.1279715035620546E-2"/>
          <c:w val="0.85962113431473242"/>
          <c:h val="0.80721616047994005"/>
        </c:manualLayout>
      </c:layout>
      <c:scatterChart>
        <c:scatterStyle val="smoothMarker"/>
        <c:varyColors val="0"/>
        <c:ser>
          <c:idx val="0"/>
          <c:order val="0"/>
          <c:tx>
            <c:v>JLEIC</c:v>
          </c:tx>
          <c:spPr>
            <a:ln w="57150">
              <a:solidFill>
                <a:srgbClr val="FF0000"/>
              </a:solidFill>
            </a:ln>
          </c:spPr>
          <c:marker>
            <c:spPr>
              <a:ln w="57150">
                <a:solidFill>
                  <a:srgbClr val="FF0000"/>
                </a:solidFill>
              </a:ln>
            </c:spPr>
          </c:marker>
          <c:xVal>
            <c:numRef>
              <c:f>plot!$A$1:$A$9</c:f>
              <c:numCache>
                <c:formatCode>General</c:formatCode>
                <c:ptCount val="9"/>
                <c:pt idx="0">
                  <c:v>21.9</c:v>
                </c:pt>
                <c:pt idx="1">
                  <c:v>27.9</c:v>
                </c:pt>
                <c:pt idx="2">
                  <c:v>34.700000000000003</c:v>
                </c:pt>
                <c:pt idx="3">
                  <c:v>40</c:v>
                </c:pt>
                <c:pt idx="4">
                  <c:v>44.7</c:v>
                </c:pt>
                <c:pt idx="5">
                  <c:v>49</c:v>
                </c:pt>
                <c:pt idx="6">
                  <c:v>56.6</c:v>
                </c:pt>
                <c:pt idx="7">
                  <c:v>63.3</c:v>
                </c:pt>
                <c:pt idx="8">
                  <c:v>69.3</c:v>
                </c:pt>
              </c:numCache>
            </c:numRef>
          </c:xVal>
          <c:yVal>
            <c:numRef>
              <c:f>plot!$B$1:$B$9</c:f>
              <c:numCache>
                <c:formatCode>General</c:formatCode>
                <c:ptCount val="9"/>
                <c:pt idx="0">
                  <c:v>2.48</c:v>
                </c:pt>
                <c:pt idx="1">
                  <c:v>6.86</c:v>
                </c:pt>
                <c:pt idx="2">
                  <c:v>16.48</c:v>
                </c:pt>
                <c:pt idx="3">
                  <c:v>22.27</c:v>
                </c:pt>
                <c:pt idx="4">
                  <c:v>21.4</c:v>
                </c:pt>
                <c:pt idx="5">
                  <c:v>18.41</c:v>
                </c:pt>
                <c:pt idx="6">
                  <c:v>9.99</c:v>
                </c:pt>
                <c:pt idx="7">
                  <c:v>5.87</c:v>
                </c:pt>
                <c:pt idx="8">
                  <c:v>2.37</c:v>
                </c:pt>
              </c:numCache>
            </c:numRef>
          </c:yVal>
          <c:smooth val="1"/>
        </c:ser>
        <c:ser>
          <c:idx val="2"/>
          <c:order val="1"/>
          <c:tx>
            <c:v>HE-JLEIC</c:v>
          </c:tx>
          <c:spPr>
            <a:ln w="57150">
              <a:solidFill>
                <a:srgbClr val="0000FF"/>
              </a:solidFill>
            </a:ln>
          </c:spPr>
          <c:marker>
            <c:spPr>
              <a:ln w="57150">
                <a:solidFill>
                  <a:srgbClr val="0000FF"/>
                </a:solidFill>
              </a:ln>
            </c:spPr>
          </c:marker>
          <c:xVal>
            <c:numRef>
              <c:f>plot!$K$1:$K$10</c:f>
              <c:numCache>
                <c:formatCode>General</c:formatCode>
                <c:ptCount val="10"/>
                <c:pt idx="0">
                  <c:v>21.9</c:v>
                </c:pt>
                <c:pt idx="1">
                  <c:v>27.9</c:v>
                </c:pt>
                <c:pt idx="2">
                  <c:v>34.700000000000003</c:v>
                </c:pt>
                <c:pt idx="3">
                  <c:v>40</c:v>
                </c:pt>
                <c:pt idx="4">
                  <c:v>49</c:v>
                </c:pt>
                <c:pt idx="5">
                  <c:v>52.9</c:v>
                </c:pt>
                <c:pt idx="6">
                  <c:v>63.3</c:v>
                </c:pt>
                <c:pt idx="7">
                  <c:v>80</c:v>
                </c:pt>
                <c:pt idx="8">
                  <c:v>89.4</c:v>
                </c:pt>
                <c:pt idx="9">
                  <c:v>98</c:v>
                </c:pt>
              </c:numCache>
            </c:numRef>
          </c:xVal>
          <c:yVal>
            <c:numRef>
              <c:f>plot!$L$1:$L$10</c:f>
              <c:numCache>
                <c:formatCode>General</c:formatCode>
                <c:ptCount val="10"/>
                <c:pt idx="0">
                  <c:v>1.05</c:v>
                </c:pt>
                <c:pt idx="1">
                  <c:v>6.08</c:v>
                </c:pt>
                <c:pt idx="2">
                  <c:v>15.38</c:v>
                </c:pt>
                <c:pt idx="3">
                  <c:v>20.77</c:v>
                </c:pt>
                <c:pt idx="4">
                  <c:v>18.45</c:v>
                </c:pt>
                <c:pt idx="5">
                  <c:v>9.42</c:v>
                </c:pt>
                <c:pt idx="6">
                  <c:v>5.99</c:v>
                </c:pt>
                <c:pt idx="7">
                  <c:v>2.54</c:v>
                </c:pt>
                <c:pt idx="8">
                  <c:v>0.85</c:v>
                </c:pt>
                <c:pt idx="9">
                  <c:v>0.34</c:v>
                </c:pt>
              </c:numCache>
            </c:numRef>
          </c:yVal>
          <c:smooth val="1"/>
        </c:ser>
        <c:ser>
          <c:idx val="1"/>
          <c:order val="2"/>
          <c:tx>
            <c:v>HE-JLEIC no cooling</c:v>
          </c:tx>
          <c:spPr>
            <a:ln w="57150">
              <a:solidFill>
                <a:srgbClr val="FFC000"/>
              </a:solidFill>
            </a:ln>
          </c:spPr>
          <c:marker>
            <c:spPr>
              <a:ln w="57150">
                <a:solidFill>
                  <a:srgbClr val="FFC000"/>
                </a:solidFill>
              </a:ln>
            </c:spPr>
          </c:marker>
          <c:xVal>
            <c:numRef>
              <c:f>plot!$N$1:$N$7</c:f>
              <c:numCache>
                <c:formatCode>General</c:formatCode>
                <c:ptCount val="7"/>
                <c:pt idx="0">
                  <c:v>21.9</c:v>
                </c:pt>
                <c:pt idx="1">
                  <c:v>27.9</c:v>
                </c:pt>
                <c:pt idx="2">
                  <c:v>34.700000000000003</c:v>
                </c:pt>
                <c:pt idx="3">
                  <c:v>40</c:v>
                </c:pt>
                <c:pt idx="4">
                  <c:v>49</c:v>
                </c:pt>
                <c:pt idx="5">
                  <c:v>63.3</c:v>
                </c:pt>
                <c:pt idx="6">
                  <c:v>89.4</c:v>
                </c:pt>
              </c:numCache>
            </c:numRef>
          </c:xVal>
          <c:yVal>
            <c:numRef>
              <c:f>plot!$O$1:$O$7</c:f>
              <c:numCache>
                <c:formatCode>General</c:formatCode>
                <c:ptCount val="7"/>
                <c:pt idx="0">
                  <c:v>1.05</c:v>
                </c:pt>
                <c:pt idx="1">
                  <c:v>6.08</c:v>
                </c:pt>
                <c:pt idx="2">
                  <c:v>15.38</c:v>
                </c:pt>
                <c:pt idx="3">
                  <c:v>20.77</c:v>
                </c:pt>
                <c:pt idx="4">
                  <c:v>18.45</c:v>
                </c:pt>
                <c:pt idx="5">
                  <c:v>12</c:v>
                </c:pt>
                <c:pt idx="6">
                  <c:v>3.2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399168"/>
        <c:axId val="35401088"/>
      </c:scatterChart>
      <c:valAx>
        <c:axId val="35399168"/>
        <c:scaling>
          <c:orientation val="minMax"/>
          <c:max val="100"/>
          <c:min val="20"/>
        </c:scaling>
        <c:delete val="0"/>
        <c:axPos val="b"/>
        <c:numFmt formatCode="General" sourceLinked="1"/>
        <c:majorTickMark val="out"/>
        <c:minorTickMark val="none"/>
        <c:tickLblPos val="nextTo"/>
        <c:crossAx val="35401088"/>
        <c:crossesAt val="0.30000000000000004"/>
        <c:crossBetween val="midCat"/>
      </c:valAx>
      <c:valAx>
        <c:axId val="35401088"/>
        <c:scaling>
          <c:logBase val="10"/>
          <c:orientation val="minMax"/>
          <c:max val="30"/>
          <c:min val="0.30000000000000004"/>
        </c:scaling>
        <c:delete val="0"/>
        <c:axPos val="l"/>
        <c:majorGridlines/>
        <c:numFmt formatCode="General" sourceLinked="1"/>
        <c:majorTickMark val="out"/>
        <c:minorTickMark val="in"/>
        <c:tickLblPos val="nextTo"/>
        <c:crossAx val="3539916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1733778386397351"/>
          <c:y val="0.4984360704911886"/>
          <c:w val="0.36555882688576974"/>
          <c:h val="0.23997244094488188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6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0.30476</cdr:x>
      <cdr:y>0.85714</cdr:y>
    </cdr:from>
    <cdr:to>
      <cdr:x>0.70476</cdr:x>
      <cdr:y>0.97143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38400" y="2286000"/>
          <a:ext cx="3200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CM energy (GeV)</a:t>
          </a:r>
        </a:p>
      </cdr:txBody>
    </cdr:sp>
  </cdr:relSizeAnchor>
  <cdr:relSizeAnchor xmlns:cdr="http://schemas.openxmlformats.org/drawingml/2006/chartDrawing">
    <cdr:from>
      <cdr:x>0.00952</cdr:x>
      <cdr:y>0</cdr:y>
    </cdr:from>
    <cdr:to>
      <cdr:x>0.06667</cdr:x>
      <cdr:y>0.97143</cdr:y>
    </cdr:to>
    <cdr:sp macro="" textlink="">
      <cdr:nvSpPr>
        <cdr:cNvPr id="3" name="TextBox 1"/>
        <cdr:cNvSpPr txBox="1"/>
      </cdr:nvSpPr>
      <cdr:spPr>
        <a:xfrm xmlns:a="http://schemas.openxmlformats.org/drawingml/2006/main" rot="16200000">
          <a:off x="-990597" y="1066800"/>
          <a:ext cx="25908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Luminosity(10</a:t>
          </a:r>
          <a:r>
            <a:rPr lang="en-US" sz="1600" b="1" baseline="30000" dirty="0" smtClean="0">
              <a:latin typeface="Arial" panose="020B0604020202020204" pitchFamily="34" charset="0"/>
              <a:cs typeface="Arial" panose="020B0604020202020204" pitchFamily="34" charset="0"/>
            </a:rPr>
            <a:t>33</a:t>
          </a: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/cm</a:t>
          </a:r>
          <a:r>
            <a:rPr lang="en-US" sz="1600" b="1" baseline="30000" dirty="0" smtClean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/s</a:t>
          </a:r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0.30476</cdr:x>
      <cdr:y>0.85714</cdr:y>
    </cdr:from>
    <cdr:to>
      <cdr:x>0.70337</cdr:x>
      <cdr:y>0.94973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38400" y="2286000"/>
          <a:ext cx="3189279" cy="2469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CM energy (GeV)</a:t>
          </a:r>
        </a:p>
      </cdr:txBody>
    </cdr:sp>
  </cdr:relSizeAnchor>
  <cdr:relSizeAnchor xmlns:cdr="http://schemas.openxmlformats.org/drawingml/2006/chartDrawing">
    <cdr:from>
      <cdr:x>0.00952</cdr:x>
      <cdr:y>0</cdr:y>
    </cdr:from>
    <cdr:to>
      <cdr:x>0.06667</cdr:x>
      <cdr:y>0.94737</cdr:y>
    </cdr:to>
    <cdr:sp macro="" textlink="">
      <cdr:nvSpPr>
        <cdr:cNvPr id="3" name="TextBox 1"/>
        <cdr:cNvSpPr txBox="1"/>
      </cdr:nvSpPr>
      <cdr:spPr>
        <a:xfrm xmlns:a="http://schemas.openxmlformats.org/drawingml/2006/main" rot="16200000">
          <a:off x="-1066797" y="1143000"/>
          <a:ext cx="27432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Luminosity(10</a:t>
          </a:r>
          <a:r>
            <a:rPr lang="en-US" sz="1600" b="1" baseline="30000" dirty="0" smtClean="0">
              <a:latin typeface="Arial" panose="020B0604020202020204" pitchFamily="34" charset="0"/>
              <a:cs typeface="Arial" panose="020B0604020202020204" pitchFamily="34" charset="0"/>
            </a:rPr>
            <a:t>33</a:t>
          </a: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/cm</a:t>
          </a:r>
          <a:r>
            <a:rPr lang="en-US" sz="1600" b="1" baseline="30000" dirty="0" smtClean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/s</a:t>
          </a:r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0.38519</cdr:x>
      <cdr:y>0.91749</cdr:y>
    </cdr:from>
    <cdr:to>
      <cdr:x>0.71718</cdr:x>
      <cdr:y>0.99607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14550" y="2965450"/>
          <a:ext cx="1822445" cy="2539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CM energy (GeV)</a:t>
          </a:r>
        </a:p>
      </cdr:txBody>
    </cdr:sp>
  </cdr:relSizeAnchor>
  <cdr:relSizeAnchor xmlns:cdr="http://schemas.openxmlformats.org/drawingml/2006/chartDrawing">
    <cdr:from>
      <cdr:x>0.00917</cdr:x>
      <cdr:y>0.07692</cdr:y>
    </cdr:from>
    <cdr:to>
      <cdr:x>0.05545</cdr:x>
      <cdr:y>0.81532</cdr:y>
    </cdr:to>
    <cdr:sp macro="" textlink="">
      <cdr:nvSpPr>
        <cdr:cNvPr id="3" name="TextBox 1"/>
        <cdr:cNvSpPr txBox="1"/>
      </cdr:nvSpPr>
      <cdr:spPr>
        <a:xfrm xmlns:a="http://schemas.openxmlformats.org/drawingml/2006/main" rot="16200000">
          <a:off x="-1560244" y="2017444"/>
          <a:ext cx="3657280" cy="3843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Luminosity (10</a:t>
          </a:r>
          <a:r>
            <a:rPr lang="en-US" sz="2000" b="1" baseline="30000" dirty="0">
              <a:latin typeface="Arial" panose="020B0604020202020204" pitchFamily="34" charset="0"/>
              <a:cs typeface="Arial" panose="020B0604020202020204" pitchFamily="34" charset="0"/>
            </a:rPr>
            <a:t>33</a:t>
          </a: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 /cm</a:t>
          </a:r>
          <a:r>
            <a:rPr lang="en-US" sz="2000" b="1" baseline="30000" dirty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/s)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0.41736</cdr:x>
      <cdr:y>0.90972</cdr:y>
    </cdr:from>
    <cdr:to>
      <cdr:x>0.69236</cdr:x>
      <cdr:y>0.98843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08175" y="2495550"/>
          <a:ext cx="1257300" cy="215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Store time (min)</a:t>
          </a:r>
        </a:p>
      </cdr:txBody>
    </cdr:sp>
  </cdr:relSizeAnchor>
  <cdr:relSizeAnchor xmlns:cdr="http://schemas.openxmlformats.org/drawingml/2006/chartDrawing">
    <cdr:from>
      <cdr:x>0.00174</cdr:x>
      <cdr:y>0</cdr:y>
    </cdr:from>
    <cdr:to>
      <cdr:x>0.04896</cdr:x>
      <cdr:y>0.84838</cdr:y>
    </cdr:to>
    <cdr:sp macro="" textlink="">
      <cdr:nvSpPr>
        <cdr:cNvPr id="3" name="TextBox 1"/>
        <cdr:cNvSpPr txBox="1"/>
      </cdr:nvSpPr>
      <cdr:spPr>
        <a:xfrm xmlns:a="http://schemas.openxmlformats.org/drawingml/2006/main" rot="16200000">
          <a:off x="-1047750" y="1055688"/>
          <a:ext cx="2327275" cy="215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Averaged luminosity (10</a:t>
          </a:r>
          <a:r>
            <a:rPr lang="en-US" sz="2000" b="1" baseline="30000" dirty="0">
              <a:latin typeface="Arial" panose="020B0604020202020204" pitchFamily="34" charset="0"/>
              <a:cs typeface="Arial" panose="020B0604020202020204" pitchFamily="34" charset="0"/>
            </a:rPr>
            <a:t>33</a:t>
          </a: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/cm</a:t>
          </a:r>
          <a:r>
            <a:rPr lang="en-US" sz="2000" b="1" baseline="30000" dirty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/s)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0.39474</cdr:x>
      <cdr:y>0.91549</cdr:y>
    </cdr:from>
    <cdr:to>
      <cdr:x>0.66974</cdr:x>
      <cdr:y>0.9942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29000" y="4953000"/>
          <a:ext cx="2388870" cy="4258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Store time (min)</a:t>
          </a:r>
        </a:p>
      </cdr:txBody>
    </cdr:sp>
  </cdr:relSizeAnchor>
  <cdr:relSizeAnchor xmlns:cdr="http://schemas.openxmlformats.org/drawingml/2006/chartDrawing">
    <cdr:from>
      <cdr:x>0.00174</cdr:x>
      <cdr:y>0</cdr:y>
    </cdr:from>
    <cdr:to>
      <cdr:x>0.04896</cdr:x>
      <cdr:y>0.84838</cdr:y>
    </cdr:to>
    <cdr:sp macro="" textlink="">
      <cdr:nvSpPr>
        <cdr:cNvPr id="3" name="TextBox 1"/>
        <cdr:cNvSpPr txBox="1"/>
      </cdr:nvSpPr>
      <cdr:spPr>
        <a:xfrm xmlns:a="http://schemas.openxmlformats.org/drawingml/2006/main" rot="16200000">
          <a:off x="-1047750" y="1055688"/>
          <a:ext cx="2327275" cy="215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Averaged luminosity (10</a:t>
          </a:r>
          <a:r>
            <a:rPr lang="en-US" sz="2000" b="1" baseline="30000" dirty="0">
              <a:latin typeface="Arial" panose="020B0604020202020204" pitchFamily="34" charset="0"/>
              <a:cs typeface="Arial" panose="020B0604020202020204" pitchFamily="34" charset="0"/>
            </a:rPr>
            <a:t>33</a:t>
          </a: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/cm</a:t>
          </a:r>
          <a:r>
            <a:rPr lang="en-US" sz="2000" b="1" baseline="30000" dirty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/s)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0.38519</cdr:x>
      <cdr:y>0.91749</cdr:y>
    </cdr:from>
    <cdr:to>
      <cdr:x>0.71718</cdr:x>
      <cdr:y>0.99607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14550" y="2965450"/>
          <a:ext cx="1822445" cy="2539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CM energy (GeV)</a:t>
          </a:r>
        </a:p>
      </cdr:txBody>
    </cdr:sp>
  </cdr:relSizeAnchor>
  <cdr:relSizeAnchor xmlns:cdr="http://schemas.openxmlformats.org/drawingml/2006/chartDrawing">
    <cdr:from>
      <cdr:x>0.00925</cdr:x>
      <cdr:y>0.05714</cdr:y>
    </cdr:from>
    <cdr:to>
      <cdr:x>0.05217</cdr:x>
      <cdr:y>0.82857</cdr:y>
    </cdr:to>
    <cdr:sp macro="" textlink="">
      <cdr:nvSpPr>
        <cdr:cNvPr id="3" name="TextBox 1"/>
        <cdr:cNvSpPr txBox="1"/>
      </cdr:nvSpPr>
      <cdr:spPr>
        <a:xfrm xmlns:a="http://schemas.openxmlformats.org/drawingml/2006/main" rot="16200000">
          <a:off x="-1788270" y="2174129"/>
          <a:ext cx="4114800" cy="3761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Luminosity (10</a:t>
          </a:r>
          <a:r>
            <a:rPr lang="en-US" sz="2000" b="1" baseline="30000" dirty="0">
              <a:latin typeface="Arial" panose="020B0604020202020204" pitchFamily="34" charset="0"/>
              <a:cs typeface="Arial" panose="020B0604020202020204" pitchFamily="34" charset="0"/>
            </a:rPr>
            <a:t>33</a:t>
          </a: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 /cm</a:t>
          </a:r>
          <a:r>
            <a:rPr lang="en-US" sz="2000" b="1" baseline="30000" dirty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/s)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0.34783</cdr:x>
      <cdr:y>0.91429</cdr:y>
    </cdr:from>
    <cdr:to>
      <cdr:x>0.67982</cdr:x>
      <cdr:y>0.99287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48000" y="4876800"/>
          <a:ext cx="2909228" cy="4191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CM energy (GeV)</a:t>
          </a:r>
        </a:p>
      </cdr:txBody>
    </cdr:sp>
  </cdr:relSizeAnchor>
  <cdr:relSizeAnchor xmlns:cdr="http://schemas.openxmlformats.org/drawingml/2006/chartDrawing">
    <cdr:from>
      <cdr:x>0.00925</cdr:x>
      <cdr:y>0.05714</cdr:y>
    </cdr:from>
    <cdr:to>
      <cdr:x>0.05217</cdr:x>
      <cdr:y>0.82857</cdr:y>
    </cdr:to>
    <cdr:sp macro="" textlink="">
      <cdr:nvSpPr>
        <cdr:cNvPr id="3" name="TextBox 1"/>
        <cdr:cNvSpPr txBox="1"/>
      </cdr:nvSpPr>
      <cdr:spPr>
        <a:xfrm xmlns:a="http://schemas.openxmlformats.org/drawingml/2006/main" rot="16200000">
          <a:off x="-1788270" y="2174129"/>
          <a:ext cx="4114800" cy="3761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Luminosity (10</a:t>
          </a:r>
          <a:r>
            <a:rPr lang="en-US" sz="2000" b="1" baseline="30000" dirty="0">
              <a:latin typeface="Arial" panose="020B0604020202020204" pitchFamily="34" charset="0"/>
              <a:cs typeface="Arial" panose="020B0604020202020204" pitchFamily="34" charset="0"/>
            </a:rPr>
            <a:t>33</a:t>
          </a: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 /cm</a:t>
          </a:r>
          <a:r>
            <a:rPr lang="en-US" sz="2000" b="1" baseline="30000" dirty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/s)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0"/>
            <a:ext cx="19621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340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295400"/>
            <a:ext cx="9144000" cy="1143000"/>
          </a:xfrm>
        </p:spPr>
        <p:txBody>
          <a:bodyPr/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HE-JLEIC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Luminosity Estimate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3048000"/>
            <a:ext cx="8610600" cy="2286000"/>
          </a:xfrm>
        </p:spPr>
        <p:txBody>
          <a:bodyPr/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Yuhong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Zhang</a:t>
            </a: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June 5, 2018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3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Emittance Evolution </a:t>
            </a:r>
            <a:r>
              <a:rPr lang="en-US" sz="3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w/o ERL Cooling: 476/4 MHz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yzhang\AppData\Local\Temp\RMS-Ion-Beam-Evolution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622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549840" y="2971800"/>
            <a:ext cx="3136959" cy="18288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117475" indent="-117475" eaLnBrk="1" hangingPunct="1"/>
            <a:r>
              <a:rPr lang="en-US" sz="16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Particles per punch: 3.9x10</a:t>
            </a:r>
            <a:r>
              <a:rPr lang="en-US" sz="1600" b="1" kern="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  <a:p>
            <a:pPr marL="0" indent="0" eaLnBrk="1" hangingPunct="1">
              <a:buFontTx/>
              <a:buNone/>
            </a:pPr>
            <a:r>
              <a:rPr lang="en-US" sz="16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  (bunch rep:  476/4=119 MHz)</a:t>
            </a:r>
          </a:p>
          <a:p>
            <a:pPr marL="117475" indent="-117475" eaLnBrk="1" hangingPunct="1"/>
            <a:r>
              <a:rPr lang="en-US" sz="16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Beam energy: 200 GeV</a:t>
            </a:r>
          </a:p>
          <a:p>
            <a:pPr marL="117475" indent="-117475" eaLnBrk="1" hangingPunct="1"/>
            <a:r>
              <a:rPr lang="en-US" sz="16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RMS Bunch length: 3 cm</a:t>
            </a:r>
          </a:p>
          <a:p>
            <a:pPr marL="117475" indent="-117475" eaLnBrk="1" hangingPunct="1"/>
            <a:r>
              <a:rPr lang="en-US" sz="16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Initial emittance: 1/0.5 µm</a:t>
            </a:r>
          </a:p>
          <a:p>
            <a:pPr marL="117475" indent="-117475" eaLnBrk="1" hangingPunct="1"/>
            <a:r>
              <a:rPr lang="en-US" sz="16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Energy spread: 7x10</a:t>
            </a:r>
            <a:r>
              <a:rPr lang="en-US" sz="1600" b="1" kern="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endParaRPr lang="en-US" sz="1600" b="1" kern="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ular Callout 5"/>
          <p:cNvSpPr/>
          <p:nvPr/>
        </p:nvSpPr>
        <p:spPr bwMode="auto">
          <a:xfrm>
            <a:off x="1097280" y="3154680"/>
            <a:ext cx="1645920" cy="274320"/>
          </a:xfrm>
          <a:prstGeom prst="wedgeRectCallout">
            <a:avLst>
              <a:gd name="adj1" fmla="val 21803"/>
              <a:gd name="adj2" fmla="val 155523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2.4 µm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 15 min</a:t>
            </a:r>
          </a:p>
        </p:txBody>
      </p:sp>
      <p:sp>
        <p:nvSpPr>
          <p:cNvPr id="7" name="Rectangular Callout 6"/>
          <p:cNvSpPr/>
          <p:nvPr/>
        </p:nvSpPr>
        <p:spPr bwMode="auto">
          <a:xfrm>
            <a:off x="3124200" y="3352800"/>
            <a:ext cx="1645920" cy="274320"/>
          </a:xfrm>
          <a:prstGeom prst="wedgeRectCallout">
            <a:avLst>
              <a:gd name="adj1" fmla="val -16311"/>
              <a:gd name="adj2" fmla="val -173934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3.3 µm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 30 min</a:t>
            </a:r>
          </a:p>
        </p:txBody>
      </p:sp>
      <p:sp>
        <p:nvSpPr>
          <p:cNvPr id="8" name="Rectangular Callout 7"/>
          <p:cNvSpPr/>
          <p:nvPr/>
        </p:nvSpPr>
        <p:spPr bwMode="auto">
          <a:xfrm>
            <a:off x="3733800" y="1905000"/>
            <a:ext cx="1645920" cy="274320"/>
          </a:xfrm>
          <a:prstGeom prst="wedgeRectCallout">
            <a:avLst>
              <a:gd name="adj1" fmla="val 17281"/>
              <a:gd name="adj2" fmla="val 155523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4.1 µm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 45 min</a:t>
            </a:r>
          </a:p>
        </p:txBody>
      </p:sp>
      <p:sp>
        <p:nvSpPr>
          <p:cNvPr id="9" name="Rectangular Callout 8"/>
          <p:cNvSpPr/>
          <p:nvPr/>
        </p:nvSpPr>
        <p:spPr bwMode="auto">
          <a:xfrm>
            <a:off x="5633129" y="2240280"/>
            <a:ext cx="1645920" cy="274320"/>
          </a:xfrm>
          <a:prstGeom prst="wedgeRectCallout">
            <a:avLst>
              <a:gd name="adj1" fmla="val -13081"/>
              <a:gd name="adj2" fmla="val -146802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4.8 µm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 60 min</a:t>
            </a:r>
          </a:p>
        </p:txBody>
      </p:sp>
      <p:sp>
        <p:nvSpPr>
          <p:cNvPr id="10" name="Rectangular Callout 9"/>
          <p:cNvSpPr/>
          <p:nvPr/>
        </p:nvSpPr>
        <p:spPr bwMode="auto">
          <a:xfrm>
            <a:off x="5974080" y="990600"/>
            <a:ext cx="1645920" cy="274320"/>
          </a:xfrm>
          <a:prstGeom prst="wedgeRectCallout">
            <a:avLst>
              <a:gd name="adj1" fmla="val 41829"/>
              <a:gd name="adj2" fmla="val 116764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5.4 µm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 75 min</a:t>
            </a:r>
          </a:p>
        </p:txBody>
      </p:sp>
      <p:sp>
        <p:nvSpPr>
          <p:cNvPr id="11" name="Rectangular Callout 10"/>
          <p:cNvSpPr/>
          <p:nvPr/>
        </p:nvSpPr>
        <p:spPr bwMode="auto">
          <a:xfrm>
            <a:off x="7650480" y="1554480"/>
            <a:ext cx="1493520" cy="274320"/>
          </a:xfrm>
          <a:prstGeom prst="wedgeRectCallout">
            <a:avLst>
              <a:gd name="adj1" fmla="val 23741"/>
              <a:gd name="adj2" fmla="val -204942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µm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 90 min</a:t>
            </a:r>
          </a:p>
        </p:txBody>
      </p:sp>
      <p:sp>
        <p:nvSpPr>
          <p:cNvPr id="12" name="Rectangular Callout 11"/>
          <p:cNvSpPr/>
          <p:nvPr/>
        </p:nvSpPr>
        <p:spPr bwMode="auto">
          <a:xfrm>
            <a:off x="1325880" y="4678680"/>
            <a:ext cx="1645920" cy="274320"/>
          </a:xfrm>
          <a:prstGeom prst="wedgeRectCallout">
            <a:avLst>
              <a:gd name="adj1" fmla="val -66052"/>
              <a:gd name="adj2" fmla="val -18895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µm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 0 min</a:t>
            </a:r>
          </a:p>
        </p:txBody>
      </p:sp>
    </p:spTree>
    <p:extLst>
      <p:ext uri="{BB962C8B-B14F-4D97-AF65-F5344CB8AC3E}">
        <p14:creationId xmlns:p14="http://schemas.microsoft.com/office/powerpoint/2010/main" val="3907441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HE-JLEIC Luminosity w/o Cooling: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GeV x 200 GeV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6400800"/>
            <a:ext cx="2971800" cy="4572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4491218"/>
              </p:ext>
            </p:extLst>
          </p:nvPr>
        </p:nvGraphicFramePr>
        <p:xfrm>
          <a:off x="228600" y="990600"/>
          <a:ext cx="86868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676399" y="5029200"/>
            <a:ext cx="3136959" cy="381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sz="16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Beam formation time: 30 min</a:t>
            </a:r>
          </a:p>
        </p:txBody>
      </p:sp>
    </p:spTree>
    <p:extLst>
      <p:ext uri="{BB962C8B-B14F-4D97-AF65-F5344CB8AC3E}">
        <p14:creationId xmlns:p14="http://schemas.microsoft.com/office/powerpoint/2010/main" val="2894160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HL-JLEIC “Baseline” Parameters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418264"/>
              </p:ext>
            </p:extLst>
          </p:nvPr>
        </p:nvGraphicFramePr>
        <p:xfrm>
          <a:off x="152400" y="838200"/>
          <a:ext cx="8839200" cy="4937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57400"/>
                <a:gridCol w="685800"/>
                <a:gridCol w="685800"/>
                <a:gridCol w="762000"/>
                <a:gridCol w="838200"/>
                <a:gridCol w="762000"/>
                <a:gridCol w="914400"/>
                <a:gridCol w="762000"/>
                <a:gridCol w="685800"/>
                <a:gridCol w="685800"/>
              </a:tblGrid>
              <a:tr h="4506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 energy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GeV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63.3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(high)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63.3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(high)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89.4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(Very high)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89.4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(Very high)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53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25348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ERL cooling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 horzOverflow="overflow"/>
                </a:tc>
              </a:tr>
              <a:tr h="2253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 energy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GeV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2253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Collision frequency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MHz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476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476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476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476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53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Particles per bunch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kumimoji="0" lang="en-US" altLang="en-US" sz="1600" u="none" strike="noStrike" cap="none" normalizeH="0" baseline="3000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0.49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0.98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0.49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0.93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0.98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0.93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2253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 current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0.375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0.375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0.71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0.71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2253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Polarization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2253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RMS bunch length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2253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Norm. </a:t>
                      </a:r>
                      <a:r>
                        <a:rPr kumimoji="0" lang="en-US" altLang="en-US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emitt</a:t>
                      </a:r>
                      <a:r>
                        <a:rPr kumimoji="0" lang="en-US" alt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., </a:t>
                      </a:r>
                      <a:r>
                        <a:rPr kumimoji="0" lang="en-US" altLang="en-US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horiz</a:t>
                      </a:r>
                      <a:r>
                        <a:rPr kumimoji="0" lang="en-US" alt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el-GR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</a:t>
                      </a: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 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432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432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2253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Norm. </a:t>
                      </a:r>
                      <a:r>
                        <a:rPr kumimoji="0" lang="en-US" alt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emitt</a:t>
                      </a: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., vert.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el-GR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</a:t>
                      </a: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 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2253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Horizontial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β*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3.76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</a:t>
                      </a:r>
                    </a:p>
                  </a:txBody>
                  <a:tcPr marL="68580" marR="68580" marT="0" marB="0" anchor="ctr" horzOverflow="overflow"/>
                </a:tc>
              </a:tr>
              <a:tr h="2253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Vertical β*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1.88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3.75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</a:t>
                      </a:r>
                    </a:p>
                  </a:txBody>
                  <a:tcPr marL="68580" marR="68580" marT="0" marB="0" anchor="ctr" horzOverflow="overflow"/>
                </a:tc>
              </a:tr>
              <a:tr h="2253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Vert. beam-beam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0.005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0.013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0.054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0.001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0.005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0.006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0.027</a:t>
                      </a:r>
                    </a:p>
                  </a:txBody>
                  <a:tcPr marL="68580" marR="68580" marT="0" marB="0" anchor="ctr" horzOverflow="overflow"/>
                </a:tc>
              </a:tr>
              <a:tr h="2534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Laslett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tune-shift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0.003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0.004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0.003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0.005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 horzOverflow="overflow"/>
                </a:tc>
              </a:tr>
              <a:tr h="2253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Detector space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3.6/7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3.2/3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3.6/7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3.2/3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3.6/7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3.2/3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3.6/7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3.2/3</a:t>
                      </a:r>
                    </a:p>
                  </a:txBody>
                  <a:tcPr marL="68580" marR="68580" marT="0" marB="0" anchor="ctr" horzOverflow="overflow"/>
                </a:tc>
              </a:tr>
              <a:tr h="2253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Hourglass (HG)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0.92</a:t>
                      </a: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0.72</a:t>
                      </a: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0.87</a:t>
                      </a: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0.63</a:t>
                      </a: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53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Lumi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/IP, w/HG, 10</a:t>
                      </a:r>
                      <a:r>
                        <a:rPr kumimoji="0" lang="en-US" alt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/cm</a:t>
                      </a:r>
                      <a:r>
                        <a:rPr kumimoji="0" lang="en-US" alt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 marL="68580" marR="68580" marT="0" marB="0" anchor="ctr" horzOverflow="overflow"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</a:t>
                      </a: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23.8 (peak)</a:t>
                      </a: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0.85</a:t>
                      </a: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 (peak)</a:t>
                      </a: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Aver. </a:t>
                      </a:r>
                      <a:r>
                        <a:rPr kumimoji="0" lang="en-US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Lumi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/IP, 10</a:t>
                      </a:r>
                      <a:r>
                        <a:rPr kumimoji="0" lang="en-US" alt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  <a:defRPr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/cm</a:t>
                      </a:r>
                      <a:r>
                        <a:rPr kumimoji="0" lang="en-US" alt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 marL="68580" marR="68580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5.8</a:t>
                      </a: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  </a:t>
                      </a: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(6.5)</a:t>
                      </a: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</a:t>
                      </a: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  </a:t>
                      </a: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(2.2)</a:t>
                      </a: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343400" y="838200"/>
            <a:ext cx="73152" cy="493776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67400" y="838200"/>
            <a:ext cx="182880" cy="493776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43800" y="838200"/>
            <a:ext cx="73152" cy="493776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" y="57912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Nominal beam store: 8 hours;  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hort store: 0.5 hour, with a stacking-cooling booster </a:t>
            </a:r>
          </a:p>
        </p:txBody>
      </p:sp>
      <p:sp>
        <p:nvSpPr>
          <p:cNvPr id="6" name="Rectangular Callout 5"/>
          <p:cNvSpPr/>
          <p:nvPr/>
        </p:nvSpPr>
        <p:spPr bwMode="auto">
          <a:xfrm>
            <a:off x="5638800" y="5935534"/>
            <a:ext cx="2057400" cy="312866"/>
          </a:xfrm>
          <a:prstGeom prst="wedgeRectCallout">
            <a:avLst>
              <a:gd name="adj1" fmla="val -50995"/>
              <a:gd name="adj2" fmla="val -115954"/>
            </a:avLst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Excluding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kumimoji="0" lang="en-US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15 min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45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HE-JLEIC Luminosity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6475228"/>
            <a:ext cx="4114800" cy="381000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2353447"/>
              </p:ext>
            </p:extLst>
          </p:nvPr>
        </p:nvGraphicFramePr>
        <p:xfrm>
          <a:off x="152400" y="914400"/>
          <a:ext cx="87630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9581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HE-JLEIC Luminosity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6475228"/>
            <a:ext cx="4114800" cy="381000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1996107"/>
              </p:ext>
            </p:extLst>
          </p:nvPr>
        </p:nvGraphicFramePr>
        <p:xfrm>
          <a:off x="152400" y="914400"/>
          <a:ext cx="87630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7218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724F5F8-006D-C548-AEFD-8402A4B7DA53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071923" y="6491015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6FADCC7-EE3D-4941-8DEA-71490E545D0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028950" y="6484415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pre-DIS EIC Workshop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99475"/>
            <a:ext cx="2057400" cy="365125"/>
          </a:xfrm>
          <a:prstGeom prst="rect">
            <a:avLst/>
          </a:prstGeom>
        </p:spPr>
        <p:txBody>
          <a:bodyPr/>
          <a:lstStyle/>
          <a:p>
            <a:fld id="{893C5830-40F3-F04E-B2E3-10E6672BA8F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eRHIC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Ring-Ring Luminosity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351" t="1827" r="823" b="4400"/>
          <a:stretch/>
        </p:blipFill>
        <p:spPr>
          <a:xfrm>
            <a:off x="152399" y="833671"/>
            <a:ext cx="8839201" cy="55487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12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14:prism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311" y="0"/>
            <a:ext cx="9158555" cy="685800"/>
          </a:xfrm>
        </p:spPr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“Old” HL-JLEIC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3" r="-1"/>
          <a:stretch/>
        </p:blipFill>
        <p:spPr bwMode="auto">
          <a:xfrm>
            <a:off x="-15310" y="762000"/>
            <a:ext cx="9158555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2246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80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Assumption &amp; Choice of Main Parameters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4343400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At 200 GeV</a:t>
            </a:r>
          </a:p>
          <a:p>
            <a:pPr marL="233363" indent="-233363">
              <a:spcBef>
                <a:spcPts val="120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Beam emittance: 1.8 mm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mrad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horizontal </a:t>
            </a:r>
          </a:p>
          <a:p>
            <a:pPr marL="233363" indent="-233363">
              <a:spcBef>
                <a:spcPts val="120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Beam current:  0.75 A / 2 ~ 0.375 A</a:t>
            </a:r>
          </a:p>
          <a:p>
            <a:pPr marL="233363" indent="-233363">
              <a:spcBef>
                <a:spcPts val="120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Proton vertical beta-star:  1.2 cm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1.35 cm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09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altLang="en-US" sz="32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JLEIC Baseline (</a:t>
            </a:r>
            <a:r>
              <a:rPr lang="en-US" altLang="en-US" sz="3200" dirty="0">
                <a:solidFill>
                  <a:srgbClr val="0000FF"/>
                </a:solidFill>
                <a:latin typeface="Arial" charset="0"/>
                <a:cs typeface="Arial" charset="0"/>
              </a:rPr>
              <a:t>P</a:t>
            </a:r>
            <a:r>
              <a:rPr lang="en-US" altLang="en-US" sz="32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roposed </a:t>
            </a:r>
            <a:r>
              <a:rPr lang="en-US" altLang="en-US" sz="3200" dirty="0">
                <a:solidFill>
                  <a:srgbClr val="0000FF"/>
                </a:solidFill>
                <a:latin typeface="Arial" charset="0"/>
                <a:cs typeface="Arial" charset="0"/>
              </a:rPr>
              <a:t>R</a:t>
            </a:r>
            <a:r>
              <a:rPr lang="en-US" altLang="en-US" sz="32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evision)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89488" y="6464300"/>
            <a:ext cx="1457325" cy="274638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712371"/>
              </p:ext>
            </p:extLst>
          </p:nvPr>
        </p:nvGraphicFramePr>
        <p:xfrm>
          <a:off x="46037" y="838257"/>
          <a:ext cx="8945563" cy="4952944"/>
        </p:xfrm>
        <a:graphic>
          <a:graphicData uri="http://schemas.openxmlformats.org/drawingml/2006/table">
            <a:tbl>
              <a:tblPr/>
              <a:tblGrid>
                <a:gridCol w="2501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80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97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855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0971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0971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9184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7921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6178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CM energy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GeV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21.9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(low)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44.7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(medium)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63.3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(high)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9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9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Beam energy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GeV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9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Collision frequency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MHz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476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476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476/4=119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9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Particles per bunch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r>
                        <a:rPr kumimoji="0" lang="en-US" alt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3.7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3.7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3.9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3.7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9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Beam current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0.75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2.8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0.75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2.8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0.75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0.71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9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Polarization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9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Bunch length, RMS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cm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2.2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9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Norm. </a:t>
                      </a:r>
                      <a:r>
                        <a:rPr kumimoji="0" lang="en-US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emitt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., </a:t>
                      </a:r>
                      <a:r>
                        <a:rPr kumimoji="0" lang="en-US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horiz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./vert.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el-G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μ</a:t>
                      </a: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0.3/0.3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24/24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0.5/0.1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54/10.8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0.9/0.18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432/86.4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9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Horizontal &amp; vertical β*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cm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8/8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13.5/13.5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6/1.2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5.1/1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10.5/2.1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4/0.8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9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Vert. beam-beam </a:t>
                      </a:r>
                      <a:r>
                        <a:rPr kumimoji="0" lang="en-US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param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0.015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0.092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0.015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0.068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0.008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0.034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9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Laslett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tune-shift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7x10</a:t>
                      </a:r>
                      <a:r>
                        <a:rPr kumimoji="0" lang="en-US" alt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0.055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6x10</a:t>
                      </a:r>
                      <a:r>
                        <a:rPr kumimoji="0" lang="en-US" alt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0.056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7x10</a:t>
                      </a:r>
                      <a:r>
                        <a:rPr kumimoji="0" lang="en-US" alt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9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Detector space, up/down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3.6/7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3.2/3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3.6/7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3.2/3 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3.6/7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3.2/3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09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Hourglass(HG) reduction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 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0.87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0.75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09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Luminosity/IP, w/HG, 10</a:t>
                      </a:r>
                      <a:r>
                        <a:rPr kumimoji="0" lang="en-US" alt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33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cm</a:t>
                      </a:r>
                      <a:r>
                        <a:rPr kumimoji="0" lang="en-US" alt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-2</a:t>
                      </a: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  <a:r>
                        <a:rPr kumimoji="0" lang="en-US" alt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2.5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21.4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5.9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211762" y="854132"/>
            <a:ext cx="92075" cy="493776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010400" y="839955"/>
            <a:ext cx="92075" cy="493776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967385"/>
              </p:ext>
            </p:extLst>
          </p:nvPr>
        </p:nvGraphicFramePr>
        <p:xfrm>
          <a:off x="7102474" y="851111"/>
          <a:ext cx="2041526" cy="4940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763"/>
                <a:gridCol w="1020763"/>
              </a:tblGrid>
              <a:tr h="654059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63.3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(high)</a:t>
                      </a: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61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</a:p>
                  </a:txBody>
                  <a:tcPr marL="68580" marR="68580" marT="0" marB="0" anchor="ctr" horzOverflow="overflow"/>
                </a:tc>
              </a:tr>
              <a:tr h="3061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marL="68580" marR="68580" marT="0" marB="0" anchor="ctr" horzOverflow="overflow"/>
                </a:tc>
              </a:tr>
              <a:tr h="30614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476</a:t>
                      </a: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61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0.98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3.7</a:t>
                      </a:r>
                    </a:p>
                  </a:txBody>
                  <a:tcPr marL="68580" marR="68580" marT="0" marB="0" anchor="ctr" horzOverflow="overflow"/>
                </a:tc>
              </a:tr>
              <a:tr h="3061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0.75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0.71</a:t>
                      </a:r>
                    </a:p>
                  </a:txBody>
                  <a:tcPr marL="68580" marR="68580" marT="0" marB="0" anchor="ctr" horzOverflow="overflow"/>
                </a:tc>
              </a:tr>
              <a:tr h="3061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80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75</a:t>
                      </a:r>
                    </a:p>
                  </a:txBody>
                  <a:tcPr marL="68580" marR="68580" marT="0" marB="0" anchor="ctr" horzOverflow="overflow"/>
                </a:tc>
              </a:tr>
              <a:tr h="3061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68580" marR="68580" marT="0" marB="0" anchor="ctr" horzOverflow="overflow"/>
                </a:tc>
              </a:tr>
              <a:tr h="3061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0.9/0.18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432/86.4</a:t>
                      </a:r>
                    </a:p>
                  </a:txBody>
                  <a:tcPr marL="68580" marR="68580" marT="0" marB="0" anchor="ctr" horzOverflow="overflow"/>
                </a:tc>
              </a:tr>
              <a:tr h="3061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10.5/2.1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4/0.8</a:t>
                      </a:r>
                    </a:p>
                  </a:txBody>
                  <a:tcPr marL="68580" marR="68580" marT="0" marB="0" anchor="ctr" horzOverflow="overflow"/>
                </a:tc>
              </a:tr>
              <a:tr h="3061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0.002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0.009</a:t>
                      </a:r>
                    </a:p>
                  </a:txBody>
                  <a:tcPr marL="68580" marR="68580" marT="0" marB="0" anchor="ctr" horzOverflow="overflow"/>
                </a:tc>
              </a:tr>
              <a:tr h="3061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0.031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061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3.6/7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3.2/3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0614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0.86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614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1.7</a:t>
                      </a: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686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JLEIC Baseline Luminosity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6400800"/>
            <a:ext cx="2895600" cy="381000"/>
          </a:xfrm>
        </p:spPr>
        <p:txBody>
          <a:bodyPr/>
          <a:lstStyle/>
          <a:p>
            <a:endParaRPr lang="en-US" sz="16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5872308"/>
              </p:ext>
            </p:extLst>
          </p:nvPr>
        </p:nvGraphicFramePr>
        <p:xfrm>
          <a:off x="457200" y="838200"/>
          <a:ext cx="80010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6184451"/>
              </p:ext>
            </p:extLst>
          </p:nvPr>
        </p:nvGraphicFramePr>
        <p:xfrm>
          <a:off x="533400" y="3733800"/>
          <a:ext cx="80010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4055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HL-JLEIC “Baseline” Parameters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9080319"/>
              </p:ext>
            </p:extLst>
          </p:nvPr>
        </p:nvGraphicFramePr>
        <p:xfrm>
          <a:off x="0" y="914414"/>
          <a:ext cx="9144002" cy="53949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67327"/>
                <a:gridCol w="691563"/>
                <a:gridCol w="768403"/>
                <a:gridCol w="614723"/>
                <a:gridCol w="691563"/>
                <a:gridCol w="691563"/>
                <a:gridCol w="614724"/>
                <a:gridCol w="768403"/>
                <a:gridCol w="691563"/>
                <a:gridCol w="614723"/>
                <a:gridCol w="614723"/>
                <a:gridCol w="614724"/>
              </a:tblGrid>
              <a:tr h="3121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 energy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GeV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21.9 (low)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44.7 (medium)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63.3 (high)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63.3 (high)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89.4 (high)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21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121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 energy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GeV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121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Collision frequency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MHz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476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476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476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476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476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21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Particles per bunch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kumimoji="0" lang="en-US" altLang="en-US" sz="1400" u="none" strike="noStrike" cap="none" normalizeH="0" baseline="3000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0.98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0.98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0.98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0.93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0.49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0.49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0.93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121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 current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0.75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0.71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0.375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0.375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0.71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121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Polarization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121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RMS bunch length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121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Norm. </a:t>
                      </a:r>
                      <a:r>
                        <a:rPr kumimoji="0" lang="en-US" alt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emitt</a:t>
                      </a: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., </a:t>
                      </a:r>
                      <a:r>
                        <a:rPr kumimoji="0" lang="en-US" alt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horiz</a:t>
                      </a: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el-GR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</a:t>
                      </a: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 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432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432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121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Norm. </a:t>
                      </a:r>
                      <a:r>
                        <a:rPr kumimoji="0" lang="en-US" alt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emitt</a:t>
                      </a: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., vert.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el-GR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</a:t>
                      </a: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 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10.8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121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Horizontial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β*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16.8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4.55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0" marB="0" anchor="ctr" horzOverflow="overflow"/>
                </a:tc>
              </a:tr>
              <a:tr h="3121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Vertical β*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16.8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0.91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</a:t>
                      </a:r>
                    </a:p>
                  </a:txBody>
                  <a:tcPr marL="68580" marR="68580" marT="0" marB="0" anchor="ctr" horzOverflow="overflow"/>
                </a:tc>
              </a:tr>
              <a:tr h="3121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Vert. beam-beam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0.015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0.092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0.015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0.068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0.002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0.009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0.005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0.001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0.005</a:t>
                      </a:r>
                    </a:p>
                  </a:txBody>
                  <a:tcPr marL="68580" marR="68580" marT="0" marB="0" anchor="ctr" horzOverflow="overflow"/>
                </a:tc>
              </a:tr>
              <a:tr h="4012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Laslett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tune-shift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0.055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0.003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0.003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121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Detector space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3.6/7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3.2/3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3.6/7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3.2/3 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3.6/7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3.2/3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3.6/7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3.2/3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3.6/7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3.2/3</a:t>
                      </a:r>
                    </a:p>
                  </a:txBody>
                  <a:tcPr marL="68580" marR="68580" marT="0" marB="0" anchor="ctr" horzOverflow="overflow"/>
                </a:tc>
              </a:tr>
              <a:tr h="3121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Hourglass (HG)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0.98 </a:t>
                      </a: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0.88</a:t>
                      </a: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0.89</a:t>
                      </a: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0.92</a:t>
                      </a: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0.87</a:t>
                      </a: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21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Lumi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/IP, w/HG, 10</a:t>
                      </a:r>
                      <a:r>
                        <a:rPr kumimoji="0" lang="en-US" alt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</a:t>
                      </a:r>
                      <a:r>
                        <a:rPr kumimoji="0" lang="en-US" alt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kumimoji="0" lang="en-US" alt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20.0</a:t>
                      </a: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</a:t>
                      </a: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0.85</a:t>
                      </a: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813048" y="914400"/>
            <a:ext cx="73152" cy="539496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84648" y="914400"/>
            <a:ext cx="73152" cy="539496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556248" y="914400"/>
            <a:ext cx="73152" cy="539496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848600" y="914400"/>
            <a:ext cx="73152" cy="539496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9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HL-JLEIC “Baseline” Parameters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1597085"/>
              </p:ext>
            </p:extLst>
          </p:nvPr>
        </p:nvGraphicFramePr>
        <p:xfrm>
          <a:off x="0" y="890421"/>
          <a:ext cx="9144000" cy="537813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97849"/>
                <a:gridCol w="691563"/>
                <a:gridCol w="922084"/>
                <a:gridCol w="845244"/>
                <a:gridCol w="768404"/>
                <a:gridCol w="931212"/>
                <a:gridCol w="814812"/>
                <a:gridCol w="724277"/>
                <a:gridCol w="724277"/>
                <a:gridCol w="724278"/>
              </a:tblGrid>
              <a:tr h="4871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 energy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GeV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21.9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(low)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44.7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(medium)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63.3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(high)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89.4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(Very high)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02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002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 energy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GeV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002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Collision frequency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MHz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476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476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476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476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02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Particles per bunch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kumimoji="0" lang="en-US" altLang="en-US" sz="1600" u="none" strike="noStrike" cap="none" normalizeH="0" baseline="3000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0.98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0.98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0.49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0.49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0.93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002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 current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0.75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0.375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0.375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0.71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002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Polarization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002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RMS bunch length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002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Norm. </a:t>
                      </a:r>
                      <a:r>
                        <a:rPr kumimoji="0" lang="en-US" alt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emitt</a:t>
                      </a: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., </a:t>
                      </a:r>
                      <a:r>
                        <a:rPr kumimoji="0" lang="en-US" alt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horiz</a:t>
                      </a: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el-GR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</a:t>
                      </a: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 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432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002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Norm. </a:t>
                      </a:r>
                      <a:r>
                        <a:rPr kumimoji="0" lang="en-US" alt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emitt</a:t>
                      </a: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., vert.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el-GR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</a:t>
                      </a: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 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10.8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002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Horizontial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β*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16.8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0" marB="0" anchor="ctr" horzOverflow="overflow"/>
                </a:tc>
              </a:tr>
              <a:tr h="3002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Vertical β*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16.8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</a:t>
                      </a:r>
                    </a:p>
                  </a:txBody>
                  <a:tcPr marL="68580" marR="68580" marT="0" marB="0" anchor="ctr" horzOverflow="overflow"/>
                </a:tc>
              </a:tr>
              <a:tr h="3002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Vert. beam-beam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0.015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0.092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0.015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0.068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0.005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0.001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0.005</a:t>
                      </a:r>
                    </a:p>
                  </a:txBody>
                  <a:tcPr marL="68580" marR="68580" marT="0" marB="0" anchor="ctr" horzOverflow="overflow"/>
                </a:tc>
              </a:tr>
              <a:tr h="386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Laslett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tune-shift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0.055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0.003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0.003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002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Detector space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3.6/7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3.2/3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3.6/7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3.2/3 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3.6/7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3.2/3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3.6/7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3.2/3</a:t>
                      </a:r>
                    </a:p>
                  </a:txBody>
                  <a:tcPr marL="68580" marR="68580" marT="0" marB="0" anchor="ctr" horzOverflow="overflow"/>
                </a:tc>
              </a:tr>
              <a:tr h="3002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Hourglass (HG)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0.98</a:t>
                      </a: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0.88</a:t>
                      </a: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0.92</a:t>
                      </a: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0.87</a:t>
                      </a: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02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Lumi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/IP, w/HG, 10</a:t>
                      </a:r>
                      <a:r>
                        <a:rPr kumimoji="0" lang="en-US" alt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/cm</a:t>
                      </a:r>
                      <a:r>
                        <a:rPr kumimoji="0" lang="en-US" alt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 marL="68580" marR="68580" marT="0" marB="0" anchor="ctr" horzOverflow="overflow"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20.0</a:t>
                      </a: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</a:t>
                      </a: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0.85</a:t>
                      </a: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419600" y="929640"/>
            <a:ext cx="73152" cy="539496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9048" y="873055"/>
            <a:ext cx="73152" cy="539496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3048" y="873055"/>
            <a:ext cx="73152" cy="539496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6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HE-JLEIC Luminosity Performance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621750"/>
              </p:ext>
            </p:extLst>
          </p:nvPr>
        </p:nvGraphicFramePr>
        <p:xfrm>
          <a:off x="228600" y="914400"/>
          <a:ext cx="85344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400" y="1447800"/>
            <a:ext cx="990600" cy="457200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JLEIC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010400" y="1828800"/>
            <a:ext cx="1371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sz="20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HE-JLEIC</a:t>
            </a:r>
            <a:endParaRPr lang="en-US" sz="20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236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yzhang\AppData\Local\Temp\RMS-Ion-Beam-Evolution-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7" r="6047"/>
          <a:stretch/>
        </p:blipFill>
        <p:spPr bwMode="auto">
          <a:xfrm>
            <a:off x="248093" y="914400"/>
            <a:ext cx="8591107" cy="547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3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Emittance Evolution w/o ERL Cooling: 476 MHz</a:t>
            </a:r>
            <a:endParaRPr lang="en-US" sz="3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9840" y="2971800"/>
            <a:ext cx="3136959" cy="1752600"/>
          </a:xfrm>
          <a:solidFill>
            <a:srgbClr val="FFFF00"/>
          </a:solidFill>
        </p:spPr>
        <p:txBody>
          <a:bodyPr/>
          <a:lstStyle/>
          <a:p>
            <a:pPr marL="117475" indent="-117475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Particles per punch: 9.8x10</a:t>
            </a:r>
            <a:r>
              <a:rPr lang="en-US" sz="1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  <a:p>
            <a:pPr marL="0" indent="0"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(bunch rep:  476 MHz)</a:t>
            </a:r>
          </a:p>
          <a:p>
            <a:pPr marL="117475" indent="-117475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Beam energy: 200 GeV</a:t>
            </a:r>
          </a:p>
          <a:p>
            <a:pPr marL="117475" indent="-117475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RMS Bunch length: 2 cm</a:t>
            </a:r>
          </a:p>
          <a:p>
            <a:pPr marL="117475" indent="-117475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Initial emittance: 0.5/0.25 µm</a:t>
            </a:r>
          </a:p>
          <a:p>
            <a:pPr marL="117475" indent="-117475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Energy spread: 7x10</a:t>
            </a:r>
            <a:r>
              <a:rPr lang="en-US" sz="1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endParaRPr lang="en-US" sz="16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ular Callout 3"/>
          <p:cNvSpPr/>
          <p:nvPr/>
        </p:nvSpPr>
        <p:spPr bwMode="auto">
          <a:xfrm>
            <a:off x="1295400" y="3078480"/>
            <a:ext cx="1645920" cy="274320"/>
          </a:xfrm>
          <a:prstGeom prst="wedgeRectCallout">
            <a:avLst>
              <a:gd name="adj1" fmla="val 21803"/>
              <a:gd name="adj2" fmla="val 155523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1.5 µm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 15 min</a:t>
            </a:r>
          </a:p>
        </p:txBody>
      </p:sp>
      <p:sp>
        <p:nvSpPr>
          <p:cNvPr id="6" name="Rectangular Callout 5"/>
          <p:cNvSpPr/>
          <p:nvPr/>
        </p:nvSpPr>
        <p:spPr bwMode="auto">
          <a:xfrm>
            <a:off x="3230880" y="3307080"/>
            <a:ext cx="1645920" cy="274320"/>
          </a:xfrm>
          <a:prstGeom prst="wedgeRectCallout">
            <a:avLst>
              <a:gd name="adj1" fmla="val -16311"/>
              <a:gd name="adj2" fmla="val -173934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2.2 µm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 30 min</a:t>
            </a:r>
          </a:p>
        </p:txBody>
      </p:sp>
      <p:sp>
        <p:nvSpPr>
          <p:cNvPr id="7" name="Rectangular Callout 6"/>
          <p:cNvSpPr/>
          <p:nvPr/>
        </p:nvSpPr>
        <p:spPr bwMode="auto">
          <a:xfrm>
            <a:off x="3886200" y="1905000"/>
            <a:ext cx="1645920" cy="274320"/>
          </a:xfrm>
          <a:prstGeom prst="wedgeRectCallout">
            <a:avLst>
              <a:gd name="adj1" fmla="val 17281"/>
              <a:gd name="adj2" fmla="val 155523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2.8 µm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 45 min</a:t>
            </a:r>
          </a:p>
        </p:txBody>
      </p:sp>
      <p:sp>
        <p:nvSpPr>
          <p:cNvPr id="8" name="Rectangular Callout 7"/>
          <p:cNvSpPr/>
          <p:nvPr/>
        </p:nvSpPr>
        <p:spPr bwMode="auto">
          <a:xfrm>
            <a:off x="5633129" y="2392680"/>
            <a:ext cx="1645920" cy="274320"/>
          </a:xfrm>
          <a:prstGeom prst="wedgeRectCallout">
            <a:avLst>
              <a:gd name="adj1" fmla="val -13081"/>
              <a:gd name="adj2" fmla="val -146802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3.3 µm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 60 min</a:t>
            </a:r>
          </a:p>
        </p:txBody>
      </p:sp>
      <p:sp>
        <p:nvSpPr>
          <p:cNvPr id="9" name="Rectangular Callout 8"/>
          <p:cNvSpPr/>
          <p:nvPr/>
        </p:nvSpPr>
        <p:spPr bwMode="auto">
          <a:xfrm>
            <a:off x="6019800" y="1219200"/>
            <a:ext cx="1645920" cy="274320"/>
          </a:xfrm>
          <a:prstGeom prst="wedgeRectCallout">
            <a:avLst>
              <a:gd name="adj1" fmla="val 41829"/>
              <a:gd name="adj2" fmla="val 116764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3.8 µm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 75 min</a:t>
            </a:r>
          </a:p>
        </p:txBody>
      </p:sp>
      <p:sp>
        <p:nvSpPr>
          <p:cNvPr id="10" name="Rectangular Callout 9"/>
          <p:cNvSpPr/>
          <p:nvPr/>
        </p:nvSpPr>
        <p:spPr bwMode="auto">
          <a:xfrm>
            <a:off x="7498080" y="1828800"/>
            <a:ext cx="1645920" cy="274320"/>
          </a:xfrm>
          <a:prstGeom prst="wedgeRectCallout">
            <a:avLst>
              <a:gd name="adj1" fmla="val 28263"/>
              <a:gd name="adj2" fmla="val -201066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4.2 µm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 90 min</a:t>
            </a:r>
          </a:p>
        </p:txBody>
      </p:sp>
      <p:sp>
        <p:nvSpPr>
          <p:cNvPr id="12" name="Rectangular Callout 11"/>
          <p:cNvSpPr/>
          <p:nvPr/>
        </p:nvSpPr>
        <p:spPr bwMode="auto">
          <a:xfrm>
            <a:off x="1584960" y="4419600"/>
            <a:ext cx="1645920" cy="274320"/>
          </a:xfrm>
          <a:prstGeom prst="wedgeRectCallout">
            <a:avLst>
              <a:gd name="adj1" fmla="val -67344"/>
              <a:gd name="adj2" fmla="val 484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0.5 µm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 0 min</a:t>
            </a:r>
          </a:p>
        </p:txBody>
      </p:sp>
    </p:spTree>
    <p:extLst>
      <p:ext uri="{BB962C8B-B14F-4D97-AF65-F5344CB8AC3E}">
        <p14:creationId xmlns:p14="http://schemas.microsoft.com/office/powerpoint/2010/main" val="3812788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HE-JLEIC Luminosity w/o Cooling: 5 GeV x 200 GeV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6395484"/>
            <a:ext cx="4114800" cy="4572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0208175"/>
              </p:ext>
            </p:extLst>
          </p:nvPr>
        </p:nvGraphicFramePr>
        <p:xfrm>
          <a:off x="228600" y="914400"/>
          <a:ext cx="86868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447800" y="4800600"/>
            <a:ext cx="3136959" cy="381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sz="16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Beam formation time: 30 min</a:t>
            </a:r>
          </a:p>
        </p:txBody>
      </p:sp>
    </p:spTree>
    <p:extLst>
      <p:ext uri="{BB962C8B-B14F-4D97-AF65-F5344CB8AC3E}">
        <p14:creationId xmlns:p14="http://schemas.microsoft.com/office/powerpoint/2010/main" val="4109202671"/>
      </p:ext>
    </p:extLst>
  </p:cSld>
  <p:clrMapOvr>
    <a:masterClrMapping/>
  </p:clrMapOvr>
</p:sld>
</file>

<file path=ppt/theme/theme1.xml><?xml version="1.0" encoding="utf-8"?>
<a:theme xmlns:a="http://schemas.openxmlformats.org/drawingml/2006/main" name="JLab_PowerPoint1">
  <a:themeElements>
    <a:clrScheme name="JLab_PowerPoint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Lab_PowerPoint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JLab_PowerPoint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JLab_PowerPoint1</Template>
  <TotalTime>4865</TotalTime>
  <Words>1183</Words>
  <Application>Microsoft Office PowerPoint</Application>
  <PresentationFormat>On-screen Show (4:3)</PresentationFormat>
  <Paragraphs>688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JLab_PowerPoint1</vt:lpstr>
      <vt:lpstr>HE-JLEIC Luminosity Estimate</vt:lpstr>
      <vt:lpstr>Assumption &amp; Choice of Main Parameters</vt:lpstr>
      <vt:lpstr>JLEIC Baseline (Proposed Revision)</vt:lpstr>
      <vt:lpstr>JLEIC Baseline Luminosity</vt:lpstr>
      <vt:lpstr>HL-JLEIC “Baseline” Parameters</vt:lpstr>
      <vt:lpstr>HL-JLEIC “Baseline” Parameters</vt:lpstr>
      <vt:lpstr>HE-JLEIC Luminosity Performance</vt:lpstr>
      <vt:lpstr>Emittance Evolution w/o ERL Cooling: 476 MHz</vt:lpstr>
      <vt:lpstr>HE-JLEIC Luminosity w/o Cooling: 5 GeV x 200 GeV</vt:lpstr>
      <vt:lpstr>Emittance Evolution w/o ERL Cooling: 476/4 MHz</vt:lpstr>
      <vt:lpstr>HE-JLEIC Luminosity w/o Cooling: 10 GeV x 200 GeV</vt:lpstr>
      <vt:lpstr>HL-JLEIC “Baseline” Parameters</vt:lpstr>
      <vt:lpstr>HE-JLEIC Luminosity</vt:lpstr>
      <vt:lpstr>HE-JLEIC Luminosity</vt:lpstr>
      <vt:lpstr>eRHIC Ring-Ring Luminosity</vt:lpstr>
      <vt:lpstr>“Old” HL-JLEIC</vt:lpstr>
      <vt:lpstr>PowerPoint Presentation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yzhang</dc:creator>
  <cp:lastModifiedBy>Yuhong Zhang</cp:lastModifiedBy>
  <cp:revision>71</cp:revision>
  <dcterms:created xsi:type="dcterms:W3CDTF">2007-06-12T14:12:08Z</dcterms:created>
  <dcterms:modified xsi:type="dcterms:W3CDTF">2018-06-06T12:59:42Z</dcterms:modified>
</cp:coreProperties>
</file>