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4" r:id="rId6"/>
    <p:sldId id="265" r:id="rId7"/>
    <p:sldId id="263" r:id="rId8"/>
    <p:sldId id="267" r:id="rId9"/>
    <p:sldId id="268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CFFFF"/>
    <a:srgbClr val="0000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0929"/>
  </p:normalViewPr>
  <p:slideViewPr>
    <p:cSldViewPr>
      <p:cViewPr>
        <p:scale>
          <a:sx n="70" d="100"/>
          <a:sy n="70" d="100"/>
        </p:scale>
        <p:origin x="-672" y="-1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HE-JLEIC: Do We Have a Baseline?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352800"/>
            <a:ext cx="8229600" cy="1676400"/>
          </a:xfrm>
        </p:spPr>
        <p:txBody>
          <a:bodyPr/>
          <a:lstStyle/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Yuhong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June 5, 2018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altLang="en-US" sz="34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JLEIC Baseline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9488" y="6464300"/>
            <a:ext cx="1457325" cy="274638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62109"/>
              </p:ext>
            </p:extLst>
          </p:nvPr>
        </p:nvGraphicFramePr>
        <p:xfrm>
          <a:off x="46037" y="990657"/>
          <a:ext cx="8991600" cy="5102948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365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CM energy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GeV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21.9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(low)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44.7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(medium)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63.3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(high)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Beam energy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Collision frequency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476/4=119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Particles per bunch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Beam current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0.75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Polarization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Bunch length, RMS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Norm. </a:t>
                      </a: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emitt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., </a:t>
                      </a: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horiz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./vert.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l-G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0.3/0.3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24/24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0.5/0.1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54/10.8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0.9/0.18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432/86.4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Horizontal &amp; vertical β*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8/8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13.5/13.5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6/1.2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5.1/1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10.5/2.1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4/0.8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Vert. beam-beam </a:t>
                      </a: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param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Laslett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tune-shift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7x10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6x10</a:t>
                      </a:r>
                      <a:r>
                        <a:rPr kumimoji="0" lang="en-US" alt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7x10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Detector space, up/down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3.6/7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3.2/3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3.6/7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3.2/3 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3.6/7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3.2/3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Hourglass(HG) reduction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0.87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Luminosity/IP, w/HG, 10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1397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11762" y="1006532"/>
            <a:ext cx="92075" cy="508946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73211"/>
              </p:ext>
            </p:extLst>
          </p:nvPr>
        </p:nvGraphicFramePr>
        <p:xfrm>
          <a:off x="7107791" y="978875"/>
          <a:ext cx="1981200" cy="5102948"/>
        </p:xfrm>
        <a:graphic>
          <a:graphicData uri="http://schemas.openxmlformats.org/drawingml/2006/table">
            <a:tbl>
              <a:tblPr/>
              <a:tblGrid>
                <a:gridCol w="9969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3655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63.3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(high)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2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0.9/0.18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432/86.4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10.5/2.1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4/0.8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9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3.6/7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3.2/3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902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0.86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902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010400" y="992355"/>
            <a:ext cx="92075" cy="508946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100 GeV CM Energy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638800"/>
          </a:xfrm>
        </p:spPr>
        <p:txBody>
          <a:bodyPr/>
          <a:lstStyle/>
          <a:p>
            <a:pPr marL="233363" indent="-233363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Physics requirement:  Preserve high luminosity for CM energy below 69 GeV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Reach 100 GeV CM energy with good luminosity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Preserve full acceptance detections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3" indent="-233363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Design strategy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CM energy and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ull acceptance are highest priority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 luminosity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 high energy is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plus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Risk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cost and accelerator R&amp;D modest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same design principles (concepts and  </a:t>
            </a:r>
          </a:p>
          <a:p>
            <a:pPr marL="233363" indent="-233363">
              <a:spcBef>
                <a:spcPts val="0"/>
              </a:spcBef>
              <a:spcAft>
                <a:spcPts val="18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 complex:  no change / no upgrade of CEBAF</a:t>
            </a:r>
          </a:p>
          <a:p>
            <a:pPr marL="233363" indent="-233363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 complex:    collider ring energy double 100 GeV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200 GeV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              same foot print, double the dipole field:  3 T  6 T</a:t>
            </a:r>
          </a:p>
          <a:p>
            <a:pPr marL="233363" indent="-233363">
              <a:spcBef>
                <a:spcPts val="1800"/>
              </a:spcBef>
              <a:spcAft>
                <a:spcPts val="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Modification of IR:   basically the same,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doubling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quad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lengths (longer focusing length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3" indent="-233363">
              <a:spcBef>
                <a:spcPts val="1800"/>
              </a:spcBef>
              <a:spcAft>
                <a:spcPts val="180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Polarization:     figure-8</a:t>
            </a:r>
          </a:p>
          <a:p>
            <a:pPr marL="233363" indent="-233363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 energy ERL cooling:   (optional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0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599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 Collider Ring Magnets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82000" cy="2895600"/>
          </a:xfrm>
        </p:spPr>
        <p:txBody>
          <a:bodyPr/>
          <a:lstStyle/>
          <a:p>
            <a:pPr marL="174625" indent="-174625"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There is a solution in cosine-theta magnets </a:t>
            </a:r>
          </a:p>
          <a:p>
            <a:pPr marL="174625" indent="-174625"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 T, Curved, 2 layer coil design has been prototyped and tested (IHEP)</a:t>
            </a:r>
          </a:p>
          <a:p>
            <a:pPr marL="174625" indent="-174625">
              <a:spcBef>
                <a:spcPts val="18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Prototype program required</a:t>
            </a:r>
          </a:p>
          <a:p>
            <a:pPr marL="174625" indent="-174625"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Need to get more information than what is presented in technical papers</a:t>
            </a:r>
          </a:p>
          <a:p>
            <a:pPr marL="174625" indent="-174625">
              <a:spcBef>
                <a:spcPts val="18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Alternative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875" lvl="1" indent="-166688">
              <a:spcBef>
                <a:spcPts val="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look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 lower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temperture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 a means to get a 1 layer coil design (less technical risk for curved magnet, requires higher operating cost for cryogenics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96875" lvl="1" indent="-166688">
              <a:spcBef>
                <a:spcPts val="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look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 Nb3Sn to get a 1 layer coil design (higher cost magnets, brittle coil structure, can it be build curved, 4.5 K operation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900" t="21896" r="16761" b="15659"/>
          <a:stretch/>
        </p:blipFill>
        <p:spPr>
          <a:xfrm>
            <a:off x="228600" y="3733800"/>
            <a:ext cx="3235847" cy="2895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0" y="4038600"/>
            <a:ext cx="4800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 300, a fast-ramping heavy ion synchrotron with a rigidity of 300 T-m, with 6 T, 100 mm coil aperture 2.6 m long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dipoles, ramped at 1 T/s [2]. </a:t>
            </a: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ramp rate requires a magnet design that minimizes AC losses and field distortions during ramping. </a:t>
            </a: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125" indent="-111125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layer cos  magnet design, using a cored Rutherford cable, has been chosen.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657600" y="5867404"/>
            <a:ext cx="3581400" cy="641694"/>
            <a:chOff x="4850296" y="5907345"/>
            <a:chExt cx="2623930" cy="37925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t="93492" r="66933" b="839"/>
            <a:stretch/>
          </p:blipFill>
          <p:spPr>
            <a:xfrm>
              <a:off x="5867400" y="6087490"/>
              <a:ext cx="1548517" cy="19911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22215" t="88121" r="21753" b="6508"/>
            <a:stretch/>
          </p:blipFill>
          <p:spPr>
            <a:xfrm>
              <a:off x="4850296" y="5907345"/>
              <a:ext cx="2623930" cy="18865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79421" t="87822" b="6508"/>
            <a:stretch/>
          </p:blipFill>
          <p:spPr>
            <a:xfrm>
              <a:off x="4891488" y="6087490"/>
              <a:ext cx="963717" cy="199114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6631388" y="76200"/>
            <a:ext cx="2438399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Tim Michalski,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Ruben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Fair,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Renuka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Rajput-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Ghoshal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Probir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Ghoshal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43744"/>
            <a:ext cx="9143999" cy="507831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Booster Injector 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 a full size 2</a:t>
            </a:r>
            <a:r>
              <a:rPr lang="en-US" sz="2800" baseline="30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booster)</a:t>
            </a:r>
            <a:endParaRPr 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50" y="838200"/>
            <a:ext cx="8972350" cy="5715000"/>
          </a:xfrm>
        </p:spPr>
        <p:txBody>
          <a:bodyPr>
            <a:normAutofit/>
          </a:bodyPr>
          <a:lstStyle/>
          <a:p>
            <a:pPr marL="174625" indent="-174625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higher injection energy into booster rings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18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voltage DC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cooler is within the state-of-art (4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MeV)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8 MeV DC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cooling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GeV proton beams,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will be no technical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risk for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DC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cooling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18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he 2</a:t>
            </a:r>
            <a:r>
              <a:rPr 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booster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ejection energy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 be much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GeV 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even 30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GeV (about 1 T magnet),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ay eliminate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transition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crossing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ion species at the collider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ring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18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Small aperture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magnet for the collider ring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injected beam to the collider ring has small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emittances/beam sizes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1800"/>
              </a:spcBef>
            </a:pPr>
            <a:r>
              <a:rPr lang="en-US" sz="1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Stacking-cooling ring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if no bunched beam ERL cooling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  <a:tabLst>
                <a:tab pos="573088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tored beam must be replaced frequently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due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IBS induced emittance growth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  <a:tabLst>
                <a:tab pos="573088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new beam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could be formed while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collider ring is in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  <a:tabLst>
                <a:tab pos="573088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When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used beam is ejected, the already formed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new beam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booster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 be transferred into the collider ring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immediate</a:t>
            </a: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  <a:tabLst>
                <a:tab pos="573088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ion beam formation time can reduced from ~30 min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~1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min.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3088" lvl="1" indent="-227013">
              <a:lnSpc>
                <a:spcPct val="100000"/>
              </a:lnSpc>
              <a:spcBef>
                <a:spcPts val="0"/>
              </a:spcBef>
              <a:tabLst>
                <a:tab pos="573088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 increase the duty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the integrated luminosity.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6647" y="6467336"/>
            <a:ext cx="536158" cy="303364"/>
          </a:xfrm>
          <a:prstGeom prst="rect">
            <a:avLst/>
          </a:prstGeom>
        </p:spPr>
        <p:txBody>
          <a:bodyPr/>
          <a:lstStyle/>
          <a:p>
            <a:fld id="{07E1C93C-5050-FC42-8F10-D22D4F119D1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64018" y="914400"/>
            <a:ext cx="147998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Yuhong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Zhang,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Jiquan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Guo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744"/>
            <a:ext cx="8614600" cy="507831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Booster Injector:  Proton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932" y="6465952"/>
            <a:ext cx="2562697" cy="301071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6647" y="6467336"/>
            <a:ext cx="536158" cy="303364"/>
          </a:xfrm>
          <a:prstGeom prst="rect">
            <a:avLst/>
          </a:prstGeom>
        </p:spPr>
        <p:txBody>
          <a:bodyPr/>
          <a:lstStyle/>
          <a:p>
            <a:fld id="{07E1C93C-5050-FC42-8F10-D22D4F119D13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3524" y="772441"/>
            <a:ext cx="8571648" cy="1589759"/>
            <a:chOff x="124649" y="713550"/>
            <a:chExt cx="8571648" cy="1589759"/>
          </a:xfrm>
        </p:grpSpPr>
        <p:cxnSp>
          <p:nvCxnSpPr>
            <p:cNvPr id="6" name="Straight Connector 5"/>
            <p:cNvCxnSpPr>
              <a:cxnSpLocks noChangeShapeType="1"/>
            </p:cNvCxnSpPr>
            <p:nvPr/>
          </p:nvCxnSpPr>
          <p:spPr bwMode="auto">
            <a:xfrm flipV="1">
              <a:off x="776213" y="1659314"/>
              <a:ext cx="758952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44489" y="1563573"/>
              <a:ext cx="302708" cy="208916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578911" y="1508258"/>
              <a:ext cx="916499" cy="264231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3275601" y="1327713"/>
              <a:ext cx="670751" cy="670255"/>
              <a:chOff x="1676400" y="1295399"/>
              <a:chExt cx="609600" cy="609600"/>
            </a:xfrm>
          </p:grpSpPr>
          <p:cxnSp>
            <p:nvCxnSpPr>
              <p:cNvPr id="29" name="Straight Connector 41"/>
              <p:cNvCxnSpPr>
                <a:cxnSpLocks noChangeShapeType="1"/>
              </p:cNvCxnSpPr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0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36" name="Arc 20"/>
                <p:cNvSpPr/>
                <p:nvPr/>
              </p:nvSpPr>
              <p:spPr bwMode="auto">
                <a:xfrm>
                  <a:off x="2981646" y="1297360"/>
                  <a:ext cx="295445" cy="3046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Arc 21"/>
                <p:cNvSpPr/>
                <p:nvPr/>
              </p:nvSpPr>
              <p:spPr bwMode="auto">
                <a:xfrm rot="16200000">
                  <a:off x="2977034" y="1301972"/>
                  <a:ext cx="304670" cy="29544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Arc 37"/>
                <p:cNvSpPr/>
                <p:nvPr/>
              </p:nvSpPr>
              <p:spPr bwMode="auto">
                <a:xfrm rot="5400000">
                  <a:off x="2977034" y="1301972"/>
                  <a:ext cx="304670" cy="29544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1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33" name="Arc 32"/>
                <p:cNvSpPr/>
                <p:nvPr/>
              </p:nvSpPr>
              <p:spPr bwMode="auto">
                <a:xfrm>
                  <a:off x="2966257" y="1293699"/>
                  <a:ext cx="314090" cy="304671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" name="Arc 33"/>
                <p:cNvSpPr/>
                <p:nvPr/>
              </p:nvSpPr>
              <p:spPr bwMode="auto">
                <a:xfrm rot="16200000">
                  <a:off x="2970966" y="1288990"/>
                  <a:ext cx="304671" cy="31409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Arc 34"/>
                <p:cNvSpPr/>
                <p:nvPr/>
              </p:nvSpPr>
              <p:spPr bwMode="auto">
                <a:xfrm rot="5400000">
                  <a:off x="2970966" y="1288990"/>
                  <a:ext cx="304671" cy="31409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32" name="Straight Connector 4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" name="Group 42"/>
            <p:cNvGrpSpPr>
              <a:grpSpLocks noChangeAspect="1"/>
            </p:cNvGrpSpPr>
            <p:nvPr/>
          </p:nvGrpSpPr>
          <p:grpSpPr bwMode="auto">
            <a:xfrm>
              <a:off x="4886121" y="1023149"/>
              <a:ext cx="1280160" cy="1280160"/>
              <a:chOff x="1676400" y="1295399"/>
              <a:chExt cx="609600" cy="609600"/>
            </a:xfrm>
          </p:grpSpPr>
          <p:cxnSp>
            <p:nvCxnSpPr>
              <p:cNvPr id="19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0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6" name="Arc 25"/>
                <p:cNvSpPr/>
                <p:nvPr/>
              </p:nvSpPr>
              <p:spPr bwMode="auto">
                <a:xfrm>
                  <a:off x="2972193" y="1295400"/>
                  <a:ext cx="304705" cy="3111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Arc 26"/>
                <p:cNvSpPr/>
                <p:nvPr/>
              </p:nvSpPr>
              <p:spPr bwMode="auto">
                <a:xfrm rot="162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Arc 27"/>
                <p:cNvSpPr/>
                <p:nvPr/>
              </p:nvSpPr>
              <p:spPr bwMode="auto">
                <a:xfrm rot="54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1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3" name="Arc 22"/>
                <p:cNvSpPr/>
                <p:nvPr/>
              </p:nvSpPr>
              <p:spPr bwMode="auto">
                <a:xfrm>
                  <a:off x="2964508" y="1297532"/>
                  <a:ext cx="305855" cy="29973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Arc 23"/>
                <p:cNvSpPr/>
                <p:nvPr/>
              </p:nvSpPr>
              <p:spPr bwMode="auto">
                <a:xfrm rot="162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Arc 24"/>
                <p:cNvSpPr/>
                <p:nvPr/>
              </p:nvSpPr>
              <p:spPr bwMode="auto">
                <a:xfrm rot="54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22" name="Straight Connector 2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6034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" name="TextBox 12"/>
            <p:cNvSpPr txBox="1">
              <a:spLocks noChangeArrowheads="1"/>
            </p:cNvSpPr>
            <p:nvPr/>
          </p:nvSpPr>
          <p:spPr bwMode="auto">
            <a:xfrm>
              <a:off x="124649" y="1029950"/>
              <a:ext cx="12013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ion sources</a:t>
              </a:r>
            </a:p>
          </p:txBody>
        </p:sp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1414319" y="1160409"/>
              <a:ext cx="11099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SRF </a:t>
              </a:r>
              <a:r>
                <a:rPr lang="en-US" altLang="en-US" sz="1400" b="1" dirty="0" err="1"/>
                <a:t>linac</a:t>
              </a:r>
              <a:endParaRPr lang="en-US" altLang="en-US" sz="1400" b="1" dirty="0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3129961" y="967783"/>
              <a:ext cx="13149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/>
                <a:t>1</a:t>
              </a:r>
              <a:r>
                <a:rPr lang="en-US" altLang="en-US" sz="1400" b="1" baseline="30000" dirty="0" smtClean="0"/>
                <a:t>st</a:t>
              </a:r>
              <a:r>
                <a:rPr lang="en-US" altLang="en-US" sz="1400" b="1" dirty="0" smtClean="0"/>
                <a:t> booster</a:t>
              </a:r>
              <a:endParaRPr lang="en-US" altLang="en-US" sz="1400" b="1" dirty="0"/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7310747" y="713550"/>
              <a:ext cx="13855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collider ring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662180" y="1604960"/>
              <a:ext cx="135394" cy="123307"/>
            </a:xfrm>
            <a:prstGeom prst="rect">
              <a:avLst/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5641062" y="1603197"/>
              <a:ext cx="135394" cy="123307"/>
            </a:xfrm>
            <a:prstGeom prst="rect">
              <a:avLst/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17" name="TextBox 20"/>
            <p:cNvSpPr txBox="1">
              <a:spLocks noChangeArrowheads="1"/>
            </p:cNvSpPr>
            <p:nvPr/>
          </p:nvSpPr>
          <p:spPr bwMode="auto">
            <a:xfrm>
              <a:off x="6853179" y="1058633"/>
              <a:ext cx="9731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BB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20"/>
            <p:cNvSpPr txBox="1">
              <a:spLocks noChangeArrowheads="1"/>
            </p:cNvSpPr>
            <p:nvPr/>
          </p:nvSpPr>
          <p:spPr bwMode="auto">
            <a:xfrm>
              <a:off x="5458186" y="1690881"/>
              <a:ext cx="96790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DC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9" name="Group 42"/>
            <p:cNvGrpSpPr>
              <a:grpSpLocks noChangeAspect="1"/>
            </p:cNvGrpSpPr>
            <p:nvPr/>
          </p:nvGrpSpPr>
          <p:grpSpPr bwMode="auto">
            <a:xfrm>
              <a:off x="7088646" y="1002298"/>
              <a:ext cx="1280160" cy="1280160"/>
              <a:chOff x="1676400" y="1295399"/>
              <a:chExt cx="609600" cy="609600"/>
            </a:xfrm>
          </p:grpSpPr>
          <p:cxnSp>
            <p:nvCxnSpPr>
              <p:cNvPr id="40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1834147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41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7" name="Arc 46"/>
                <p:cNvSpPr/>
                <p:nvPr/>
              </p:nvSpPr>
              <p:spPr bwMode="auto">
                <a:xfrm>
                  <a:off x="2972193" y="1295400"/>
                  <a:ext cx="304705" cy="3111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Arc 47"/>
                <p:cNvSpPr/>
                <p:nvPr/>
              </p:nvSpPr>
              <p:spPr bwMode="auto">
                <a:xfrm rot="162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" name="Arc 48"/>
                <p:cNvSpPr/>
                <p:nvPr/>
              </p:nvSpPr>
              <p:spPr bwMode="auto">
                <a:xfrm rot="54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2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4" name="Arc 43"/>
                <p:cNvSpPr/>
                <p:nvPr/>
              </p:nvSpPr>
              <p:spPr bwMode="auto">
                <a:xfrm>
                  <a:off x="2964508" y="1297532"/>
                  <a:ext cx="305855" cy="29973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Arc 44"/>
                <p:cNvSpPr/>
                <p:nvPr/>
              </p:nvSpPr>
              <p:spPr bwMode="auto">
                <a:xfrm rot="162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Arc 45"/>
                <p:cNvSpPr/>
                <p:nvPr/>
              </p:nvSpPr>
              <p:spPr bwMode="auto">
                <a:xfrm rot="54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43" name="Straight Connector 2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6034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0" name="Rectangle 18"/>
            <p:cNvSpPr>
              <a:spLocks noChangeArrowheads="1"/>
            </p:cNvSpPr>
            <p:nvPr/>
          </p:nvSpPr>
          <p:spPr bwMode="auto">
            <a:xfrm>
              <a:off x="7401466" y="1611222"/>
              <a:ext cx="182880" cy="123307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51" name="TextBox 14"/>
            <p:cNvSpPr txBox="1">
              <a:spLocks noChangeArrowheads="1"/>
            </p:cNvSpPr>
            <p:nvPr/>
          </p:nvSpPr>
          <p:spPr bwMode="auto">
            <a:xfrm>
              <a:off x="4648924" y="782677"/>
              <a:ext cx="24528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/>
                <a:t>2</a:t>
              </a:r>
              <a:r>
                <a:rPr lang="en-US" altLang="en-US" sz="1400" b="1" baseline="30000" dirty="0" smtClean="0"/>
                <a:t>nd</a:t>
              </a:r>
              <a:r>
                <a:rPr lang="en-US" altLang="en-US" sz="1400" b="1" dirty="0" smtClean="0"/>
                <a:t> booster (</a:t>
              </a:r>
              <a:r>
                <a:rPr lang="en-US" altLang="en-US" sz="1400" b="1" i="1" dirty="0" smtClean="0"/>
                <a:t>full size</a:t>
              </a:r>
              <a:r>
                <a:rPr lang="en-US" altLang="en-US" sz="1400" b="1" dirty="0" smtClean="0"/>
                <a:t>)</a:t>
              </a:r>
              <a:endParaRPr lang="en-US" altLang="en-US" sz="1400" b="1" dirty="0"/>
            </a:p>
          </p:txBody>
        </p:sp>
        <p:sp>
          <p:nvSpPr>
            <p:cNvPr id="52" name="TextBox 20"/>
            <p:cNvSpPr txBox="1">
              <a:spLocks noChangeArrowheads="1"/>
            </p:cNvSpPr>
            <p:nvPr/>
          </p:nvSpPr>
          <p:spPr bwMode="auto">
            <a:xfrm>
              <a:off x="3489252" y="1633928"/>
              <a:ext cx="96790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DC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5" name="Rectangular Callout 54"/>
          <p:cNvSpPr/>
          <p:nvPr/>
        </p:nvSpPr>
        <p:spPr>
          <a:xfrm>
            <a:off x="1447993" y="2209800"/>
            <a:ext cx="1828607" cy="614756"/>
          </a:xfrm>
          <a:prstGeom prst="wedgeRectCallout">
            <a:avLst>
              <a:gd name="adj1" fmla="val 50584"/>
              <a:gd name="adj2" fmla="val -83946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285 MeV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Accelerate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8 GeV</a:t>
            </a:r>
          </a:p>
        </p:txBody>
      </p:sp>
      <p:sp>
        <p:nvSpPr>
          <p:cNvPr id="56" name="Rectangular Callout 55"/>
          <p:cNvSpPr/>
          <p:nvPr/>
        </p:nvSpPr>
        <p:spPr>
          <a:xfrm>
            <a:off x="3620641" y="2507673"/>
            <a:ext cx="2283568" cy="1259287"/>
          </a:xfrm>
          <a:prstGeom prst="wedgeRectCallout">
            <a:avLst>
              <a:gd name="adj1" fmla="val 28411"/>
              <a:gd name="adj2" fmla="val -61270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8 GeV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Stacking 56 long bunches with </a:t>
            </a:r>
            <a:r>
              <a:rPr lang="en-US" sz="13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 </a:t>
            </a:r>
            <a:r>
              <a:rPr lang="en-US" sz="13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cooling (4 MeV)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Precooling (4 MeV DC)</a:t>
            </a:r>
            <a:endParaRPr lang="en-US" sz="13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Accelerate to ~25 GeV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 splitting</a:t>
            </a:r>
            <a:endPara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ular Callout 58"/>
          <p:cNvSpPr/>
          <p:nvPr/>
        </p:nvSpPr>
        <p:spPr>
          <a:xfrm>
            <a:off x="6403510" y="2510081"/>
            <a:ext cx="2598218" cy="627235"/>
          </a:xfrm>
          <a:prstGeom prst="wedgeRectCallout">
            <a:avLst>
              <a:gd name="adj1" fmla="val 3172"/>
              <a:gd name="adj2" fmla="val -93658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~25 GeV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Accelerating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collision energy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Bunched beam cooling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64019" y="152400"/>
            <a:ext cx="147998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Yuhong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Zhang,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Jiquan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Guo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335159" y="3766961"/>
            <a:ext cx="8686800" cy="2862439"/>
            <a:chOff x="256448" y="3607567"/>
            <a:chExt cx="8686800" cy="2862439"/>
          </a:xfrm>
        </p:grpSpPr>
        <p:grpSp>
          <p:nvGrpSpPr>
            <p:cNvPr id="105" name="Group 104"/>
            <p:cNvGrpSpPr/>
            <p:nvPr/>
          </p:nvGrpSpPr>
          <p:grpSpPr>
            <a:xfrm>
              <a:off x="256448" y="3607567"/>
              <a:ext cx="8686800" cy="2862439"/>
              <a:chOff x="228503" y="3679126"/>
              <a:chExt cx="8686800" cy="2862439"/>
            </a:xfrm>
          </p:grpSpPr>
          <p:sp>
            <p:nvSpPr>
              <p:cNvPr id="109" name="Rounded Rectangle 108"/>
              <p:cNvSpPr/>
              <p:nvPr/>
            </p:nvSpPr>
            <p:spPr bwMode="auto">
              <a:xfrm>
                <a:off x="228503" y="3706925"/>
                <a:ext cx="8686800" cy="2834640"/>
              </a:xfrm>
              <a:prstGeom prst="roundRect">
                <a:avLst/>
              </a:prstGeom>
              <a:solidFill>
                <a:srgbClr val="00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cxnSp>
            <p:nvCxnSpPr>
              <p:cNvPr id="110" name="Straight Arrow Connector 109"/>
              <p:cNvCxnSpPr/>
              <p:nvPr/>
            </p:nvCxnSpPr>
            <p:spPr bwMode="auto">
              <a:xfrm flipV="1">
                <a:off x="585986" y="3779184"/>
                <a:ext cx="0" cy="256032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1" name="Straight Arrow Connector 110"/>
              <p:cNvCxnSpPr/>
              <p:nvPr/>
            </p:nvCxnSpPr>
            <p:spPr bwMode="auto">
              <a:xfrm flipV="1">
                <a:off x="408895" y="6193726"/>
                <a:ext cx="8321040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>
                <a:off x="616466" y="5930514"/>
                <a:ext cx="1463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>
                <a:off x="4172013" y="5300934"/>
                <a:ext cx="164592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>
                <a:off x="6282680" y="4723310"/>
                <a:ext cx="195855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flipV="1">
                <a:off x="2079506" y="5548639"/>
                <a:ext cx="332407" cy="381875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V="1">
                <a:off x="5797553" y="4723310"/>
                <a:ext cx="493738" cy="58389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7" name="TextBox 116"/>
              <p:cNvSpPr txBox="1"/>
              <p:nvPr/>
            </p:nvSpPr>
            <p:spPr>
              <a:xfrm>
                <a:off x="587384" y="5162153"/>
                <a:ext cx="124688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Multi-turn injection accumulation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4211859" y="5002413"/>
                <a:ext cx="1525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Bunch splitting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719434" y="5888926"/>
                <a:ext cx="1002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285 MeV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479613" y="5310190"/>
                <a:ext cx="8716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 GeV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576780" y="4742949"/>
                <a:ext cx="13868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Up to 200 GeV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2861373" y="5537066"/>
                <a:ext cx="10363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cooler 4.3 </a:t>
                </a:r>
                <a:r>
                  <a:rPr lang="en-US" sz="1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6581539" y="4984706"/>
                <a:ext cx="14447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BB ERL cooler 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up to 109 </a:t>
                </a:r>
                <a:r>
                  <a:rPr lang="en-US" sz="1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5" name="Straight Connector 124"/>
              <p:cNvCxnSpPr/>
              <p:nvPr/>
            </p:nvCxnSpPr>
            <p:spPr bwMode="auto">
              <a:xfrm>
                <a:off x="2754693" y="3922302"/>
                <a:ext cx="0" cy="21945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6" name="TextBox 125"/>
              <p:cNvSpPr txBox="1"/>
              <p:nvPr/>
            </p:nvSpPr>
            <p:spPr>
              <a:xfrm>
                <a:off x="5423772" y="3824845"/>
                <a:ext cx="155566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collider ring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535493" y="4241666"/>
                <a:ext cx="13155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booster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8" name="Straight Arrow Connector 127"/>
              <p:cNvCxnSpPr/>
              <p:nvPr/>
            </p:nvCxnSpPr>
            <p:spPr bwMode="auto">
              <a:xfrm>
                <a:off x="5619813" y="4124734"/>
                <a:ext cx="155448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29" name="Straight Arrow Connector 128"/>
              <p:cNvCxnSpPr/>
              <p:nvPr/>
            </p:nvCxnSpPr>
            <p:spPr bwMode="auto">
              <a:xfrm flipH="1">
                <a:off x="1291653" y="4613322"/>
                <a:ext cx="146304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30" name="TextBox 129"/>
              <p:cNvSpPr txBox="1"/>
              <p:nvPr/>
            </p:nvSpPr>
            <p:spPr>
              <a:xfrm>
                <a:off x="1188155" y="3679126"/>
                <a:ext cx="14519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proton</a:t>
                </a:r>
                <a:endParaRPr lang="en-US" sz="2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2762720" y="5045590"/>
                <a:ext cx="128737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Stacking,</a:t>
                </a:r>
              </a:p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Pre-cooling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6" name="Straight Connector 135"/>
              <p:cNvCxnSpPr/>
              <p:nvPr/>
            </p:nvCxnSpPr>
            <p:spPr bwMode="auto">
              <a:xfrm>
                <a:off x="2382712" y="5577200"/>
                <a:ext cx="155448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2224571" y="5574223"/>
                <a:ext cx="8716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GeV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650908" y="5130712"/>
                <a:ext cx="1057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Fast ramp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 bwMode="auto">
              <a:xfrm flipV="1">
                <a:off x="3897693" y="5284600"/>
                <a:ext cx="302980" cy="31018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0" name="Straight Connector 139"/>
              <p:cNvCxnSpPr/>
              <p:nvPr/>
            </p:nvCxnSpPr>
            <p:spPr bwMode="auto">
              <a:xfrm>
                <a:off x="5574093" y="3947736"/>
                <a:ext cx="0" cy="21945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142823" y="4426331"/>
                <a:ext cx="243273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emittance preservation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2" name="Straight Arrow Connector 141"/>
              <p:cNvCxnSpPr/>
              <p:nvPr/>
            </p:nvCxnSpPr>
            <p:spPr bwMode="auto">
              <a:xfrm flipH="1">
                <a:off x="2754693" y="4470266"/>
                <a:ext cx="283464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143" name="TextBox 142"/>
              <p:cNvSpPr txBox="1"/>
              <p:nvPr/>
            </p:nvSpPr>
            <p:spPr>
              <a:xfrm>
                <a:off x="3374199" y="4131712"/>
                <a:ext cx="13155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nd</a:t>
                </a:r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booster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555002" y="3720668"/>
                <a:ext cx="8153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Energy</a:t>
                </a:r>
                <a:endParaRPr lang="en-US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6" name="Straight Arrow Connector 145"/>
              <p:cNvCxnSpPr/>
              <p:nvPr/>
            </p:nvCxnSpPr>
            <p:spPr bwMode="auto">
              <a:xfrm>
                <a:off x="2079506" y="5369334"/>
                <a:ext cx="155886" cy="37636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6" name="TextBox 105"/>
            <p:cNvSpPr txBox="1"/>
            <p:nvPr/>
          </p:nvSpPr>
          <p:spPr>
            <a:xfrm>
              <a:off x="1563438" y="4550483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6.4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403328" y="4395730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3.6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665060" y="4031607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7.8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2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894"/>
            <a:ext cx="7757601" cy="535531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Booster </a:t>
            </a:r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Injector:  </a:t>
            </a:r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 Lead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932" y="6465952"/>
            <a:ext cx="2562697" cy="301071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6647" y="6467336"/>
            <a:ext cx="536158" cy="303364"/>
          </a:xfrm>
          <a:prstGeom prst="rect">
            <a:avLst/>
          </a:prstGeom>
        </p:spPr>
        <p:txBody>
          <a:bodyPr/>
          <a:lstStyle/>
          <a:p>
            <a:fld id="{07E1C93C-5050-FC42-8F10-D22D4F119D13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3524" y="762000"/>
            <a:ext cx="8571648" cy="1589759"/>
            <a:chOff x="124649" y="713550"/>
            <a:chExt cx="8571648" cy="1589759"/>
          </a:xfrm>
        </p:grpSpPr>
        <p:cxnSp>
          <p:nvCxnSpPr>
            <p:cNvPr id="6" name="Straight Connector 5"/>
            <p:cNvCxnSpPr>
              <a:cxnSpLocks noChangeShapeType="1"/>
            </p:cNvCxnSpPr>
            <p:nvPr/>
          </p:nvCxnSpPr>
          <p:spPr bwMode="auto">
            <a:xfrm flipV="1">
              <a:off x="776213" y="1659314"/>
              <a:ext cx="758952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44489" y="1563573"/>
              <a:ext cx="302708" cy="208916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578911" y="1508258"/>
              <a:ext cx="916499" cy="264231"/>
            </a:xfrm>
            <a:prstGeom prst="rect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3275601" y="1327713"/>
              <a:ext cx="670751" cy="670255"/>
              <a:chOff x="1676400" y="1295399"/>
              <a:chExt cx="609600" cy="609600"/>
            </a:xfrm>
          </p:grpSpPr>
          <p:cxnSp>
            <p:nvCxnSpPr>
              <p:cNvPr id="29" name="Straight Connector 41"/>
              <p:cNvCxnSpPr>
                <a:cxnSpLocks noChangeShapeType="1"/>
              </p:cNvCxnSpPr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0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36" name="Arc 20"/>
                <p:cNvSpPr/>
                <p:nvPr/>
              </p:nvSpPr>
              <p:spPr bwMode="auto">
                <a:xfrm>
                  <a:off x="2981646" y="1297360"/>
                  <a:ext cx="295445" cy="3046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Arc 21"/>
                <p:cNvSpPr/>
                <p:nvPr/>
              </p:nvSpPr>
              <p:spPr bwMode="auto">
                <a:xfrm rot="16200000">
                  <a:off x="2977034" y="1301972"/>
                  <a:ext cx="304670" cy="29544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Arc 37"/>
                <p:cNvSpPr/>
                <p:nvPr/>
              </p:nvSpPr>
              <p:spPr bwMode="auto">
                <a:xfrm rot="5400000">
                  <a:off x="2977034" y="1301972"/>
                  <a:ext cx="304670" cy="29544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1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33" name="Arc 32"/>
                <p:cNvSpPr/>
                <p:nvPr/>
              </p:nvSpPr>
              <p:spPr bwMode="auto">
                <a:xfrm>
                  <a:off x="2966257" y="1293699"/>
                  <a:ext cx="314090" cy="304671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" name="Arc 33"/>
                <p:cNvSpPr/>
                <p:nvPr/>
              </p:nvSpPr>
              <p:spPr bwMode="auto">
                <a:xfrm rot="16200000">
                  <a:off x="2970966" y="1288990"/>
                  <a:ext cx="304671" cy="31409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Arc 34"/>
                <p:cNvSpPr/>
                <p:nvPr/>
              </p:nvSpPr>
              <p:spPr bwMode="auto">
                <a:xfrm rot="5400000">
                  <a:off x="2970966" y="1288990"/>
                  <a:ext cx="304671" cy="31409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32" name="Straight Connector 4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" name="Group 42"/>
            <p:cNvGrpSpPr>
              <a:grpSpLocks noChangeAspect="1"/>
            </p:cNvGrpSpPr>
            <p:nvPr/>
          </p:nvGrpSpPr>
          <p:grpSpPr bwMode="auto">
            <a:xfrm>
              <a:off x="4886121" y="1023149"/>
              <a:ext cx="1280160" cy="1280160"/>
              <a:chOff x="1676400" y="1295399"/>
              <a:chExt cx="609600" cy="609600"/>
            </a:xfrm>
          </p:grpSpPr>
          <p:cxnSp>
            <p:nvCxnSpPr>
              <p:cNvPr id="19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0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6" name="Arc 25"/>
                <p:cNvSpPr/>
                <p:nvPr/>
              </p:nvSpPr>
              <p:spPr bwMode="auto">
                <a:xfrm>
                  <a:off x="2972193" y="1295400"/>
                  <a:ext cx="304705" cy="3111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Arc 26"/>
                <p:cNvSpPr/>
                <p:nvPr/>
              </p:nvSpPr>
              <p:spPr bwMode="auto">
                <a:xfrm rot="162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Arc 27"/>
                <p:cNvSpPr/>
                <p:nvPr/>
              </p:nvSpPr>
              <p:spPr bwMode="auto">
                <a:xfrm rot="54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1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3" name="Arc 22"/>
                <p:cNvSpPr/>
                <p:nvPr/>
              </p:nvSpPr>
              <p:spPr bwMode="auto">
                <a:xfrm>
                  <a:off x="2964508" y="1297532"/>
                  <a:ext cx="305855" cy="29973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Arc 23"/>
                <p:cNvSpPr/>
                <p:nvPr/>
              </p:nvSpPr>
              <p:spPr bwMode="auto">
                <a:xfrm rot="162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Arc 24"/>
                <p:cNvSpPr/>
                <p:nvPr/>
              </p:nvSpPr>
              <p:spPr bwMode="auto">
                <a:xfrm rot="54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22" name="Straight Connector 2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6034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" name="TextBox 12"/>
            <p:cNvSpPr txBox="1">
              <a:spLocks noChangeArrowheads="1"/>
            </p:cNvSpPr>
            <p:nvPr/>
          </p:nvSpPr>
          <p:spPr bwMode="auto">
            <a:xfrm>
              <a:off x="124649" y="1029950"/>
              <a:ext cx="12013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ion sources</a:t>
              </a:r>
            </a:p>
          </p:txBody>
        </p:sp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1414319" y="1160409"/>
              <a:ext cx="11099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SRF </a:t>
              </a:r>
              <a:r>
                <a:rPr lang="en-US" altLang="en-US" sz="1400" b="1" dirty="0" err="1"/>
                <a:t>linac</a:t>
              </a:r>
              <a:endParaRPr lang="en-US" altLang="en-US" sz="1400" b="1" dirty="0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3129961" y="967783"/>
              <a:ext cx="13149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/>
                <a:t>1</a:t>
              </a:r>
              <a:r>
                <a:rPr lang="en-US" altLang="en-US" sz="1400" b="1" baseline="30000" dirty="0" smtClean="0"/>
                <a:t>st</a:t>
              </a:r>
              <a:r>
                <a:rPr lang="en-US" altLang="en-US" sz="1400" b="1" dirty="0" smtClean="0"/>
                <a:t> booster</a:t>
              </a:r>
              <a:endParaRPr lang="en-US" altLang="en-US" sz="1400" b="1" dirty="0"/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7310747" y="713550"/>
              <a:ext cx="13855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/>
                <a:t>collider ring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662180" y="1604960"/>
              <a:ext cx="135394" cy="123307"/>
            </a:xfrm>
            <a:prstGeom prst="rect">
              <a:avLst/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5641062" y="1603197"/>
              <a:ext cx="135394" cy="123307"/>
            </a:xfrm>
            <a:prstGeom prst="rect">
              <a:avLst/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17" name="TextBox 20"/>
            <p:cNvSpPr txBox="1">
              <a:spLocks noChangeArrowheads="1"/>
            </p:cNvSpPr>
            <p:nvPr/>
          </p:nvSpPr>
          <p:spPr bwMode="auto">
            <a:xfrm>
              <a:off x="6853179" y="1058633"/>
              <a:ext cx="9731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BB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20"/>
            <p:cNvSpPr txBox="1">
              <a:spLocks noChangeArrowheads="1"/>
            </p:cNvSpPr>
            <p:nvPr/>
          </p:nvSpPr>
          <p:spPr bwMode="auto">
            <a:xfrm>
              <a:off x="5458186" y="1690881"/>
              <a:ext cx="96790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DC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9" name="Group 42"/>
            <p:cNvGrpSpPr>
              <a:grpSpLocks noChangeAspect="1"/>
            </p:cNvGrpSpPr>
            <p:nvPr/>
          </p:nvGrpSpPr>
          <p:grpSpPr bwMode="auto">
            <a:xfrm>
              <a:off x="7088646" y="1002298"/>
              <a:ext cx="1280160" cy="1280160"/>
              <a:chOff x="1676400" y="1295399"/>
              <a:chExt cx="609600" cy="609600"/>
            </a:xfrm>
          </p:grpSpPr>
          <p:cxnSp>
            <p:nvCxnSpPr>
              <p:cNvPr id="40" name="Straight Connector 21"/>
              <p:cNvCxnSpPr>
                <a:cxnSpLocks noChangeShapeType="1"/>
              </p:cNvCxnSpPr>
              <p:nvPr/>
            </p:nvCxnSpPr>
            <p:spPr bwMode="auto">
              <a:xfrm rot="5400000">
                <a:off x="1834147" y="1600199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41" name="Group 23"/>
              <p:cNvGrpSpPr>
                <a:grpSpLocks/>
              </p:cNvGrpSpPr>
              <p:nvPr/>
            </p:nvGrpSpPr>
            <p:grpSpPr bwMode="auto"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7" name="Arc 46"/>
                <p:cNvSpPr/>
                <p:nvPr/>
              </p:nvSpPr>
              <p:spPr bwMode="auto">
                <a:xfrm>
                  <a:off x="2972193" y="1295400"/>
                  <a:ext cx="304705" cy="31117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Arc 47"/>
                <p:cNvSpPr/>
                <p:nvPr/>
              </p:nvSpPr>
              <p:spPr bwMode="auto">
                <a:xfrm rot="162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" name="Arc 48"/>
                <p:cNvSpPr/>
                <p:nvPr/>
              </p:nvSpPr>
              <p:spPr bwMode="auto">
                <a:xfrm rot="5400000">
                  <a:off x="2968961" y="1298632"/>
                  <a:ext cx="311170" cy="30470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2" name="Group 24"/>
              <p:cNvGrpSpPr>
                <a:grpSpLocks/>
              </p:cNvGrpSpPr>
              <p:nvPr/>
            </p:nvGrpSpPr>
            <p:grpSpPr bwMode="auto"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4" name="Arc 43"/>
                <p:cNvSpPr/>
                <p:nvPr/>
              </p:nvSpPr>
              <p:spPr bwMode="auto">
                <a:xfrm>
                  <a:off x="2964508" y="1297532"/>
                  <a:ext cx="305855" cy="29973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Arc 44"/>
                <p:cNvSpPr/>
                <p:nvPr/>
              </p:nvSpPr>
              <p:spPr bwMode="auto">
                <a:xfrm rot="162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Arc 45"/>
                <p:cNvSpPr/>
                <p:nvPr/>
              </p:nvSpPr>
              <p:spPr bwMode="auto">
                <a:xfrm rot="5400000">
                  <a:off x="2967570" y="1294469"/>
                  <a:ext cx="299730" cy="305855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sz="14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43" name="Straight Connector 24"/>
              <p:cNvCxnSpPr>
                <a:cxnSpLocks noChangeShapeType="1"/>
              </p:cNvCxnSpPr>
              <p:nvPr/>
            </p:nvCxnSpPr>
            <p:spPr bwMode="auto">
              <a:xfrm rot="10800000">
                <a:off x="1828800" y="1606034"/>
                <a:ext cx="3048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0" name="Rectangle 18"/>
            <p:cNvSpPr>
              <a:spLocks noChangeArrowheads="1"/>
            </p:cNvSpPr>
            <p:nvPr/>
          </p:nvSpPr>
          <p:spPr bwMode="auto">
            <a:xfrm>
              <a:off x="7401466" y="1611222"/>
              <a:ext cx="182880" cy="123307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 sz="1400" b="1"/>
            </a:p>
          </p:txBody>
        </p:sp>
        <p:sp>
          <p:nvSpPr>
            <p:cNvPr id="51" name="TextBox 14"/>
            <p:cNvSpPr txBox="1">
              <a:spLocks noChangeArrowheads="1"/>
            </p:cNvSpPr>
            <p:nvPr/>
          </p:nvSpPr>
          <p:spPr bwMode="auto">
            <a:xfrm>
              <a:off x="4648924" y="782677"/>
              <a:ext cx="24528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/>
                <a:t>2</a:t>
              </a:r>
              <a:r>
                <a:rPr lang="en-US" altLang="en-US" sz="1400" b="1" baseline="30000" dirty="0" smtClean="0"/>
                <a:t>nd</a:t>
              </a:r>
              <a:r>
                <a:rPr lang="en-US" altLang="en-US" sz="1400" b="1" dirty="0" smtClean="0"/>
                <a:t> booster (</a:t>
              </a:r>
              <a:r>
                <a:rPr lang="en-US" altLang="en-US" sz="1400" b="1" i="1" dirty="0" smtClean="0"/>
                <a:t>full size</a:t>
              </a:r>
              <a:r>
                <a:rPr lang="en-US" altLang="en-US" sz="1400" b="1" dirty="0" smtClean="0"/>
                <a:t>)</a:t>
              </a:r>
              <a:endParaRPr lang="en-US" altLang="en-US" sz="1400" b="1" dirty="0"/>
            </a:p>
          </p:txBody>
        </p:sp>
        <p:sp>
          <p:nvSpPr>
            <p:cNvPr id="52" name="TextBox 20"/>
            <p:cNvSpPr txBox="1">
              <a:spLocks noChangeArrowheads="1"/>
            </p:cNvSpPr>
            <p:nvPr/>
          </p:nvSpPr>
          <p:spPr bwMode="auto">
            <a:xfrm>
              <a:off x="3489252" y="1633928"/>
              <a:ext cx="96790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b="1" dirty="0" smtClean="0">
                  <a:solidFill>
                    <a:srgbClr val="FF0000"/>
                  </a:solidFill>
                </a:rPr>
                <a:t>DC cooling</a:t>
              </a:r>
              <a:endParaRPr lang="en-US" alt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5" name="Rectangular Callout 54"/>
          <p:cNvSpPr/>
          <p:nvPr/>
        </p:nvSpPr>
        <p:spPr>
          <a:xfrm>
            <a:off x="1115065" y="2135191"/>
            <a:ext cx="2237735" cy="684209"/>
          </a:xfrm>
          <a:prstGeom prst="wedgeRectCallout">
            <a:avLst>
              <a:gd name="adj1" fmla="val 45252"/>
              <a:gd name="adj2" fmla="val -79614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100 MeV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Accumulation with cooling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Acceleration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2 GeV</a:t>
            </a:r>
          </a:p>
        </p:txBody>
      </p:sp>
      <p:sp>
        <p:nvSpPr>
          <p:cNvPr id="56" name="Rectangular Callout 55"/>
          <p:cNvSpPr/>
          <p:nvPr/>
        </p:nvSpPr>
        <p:spPr>
          <a:xfrm>
            <a:off x="4046316" y="2411713"/>
            <a:ext cx="2377440" cy="1564229"/>
          </a:xfrm>
          <a:prstGeom prst="wedgeRectCallout">
            <a:avLst>
              <a:gd name="adj1" fmla="val 13036"/>
              <a:gd name="adj2" fmla="val -62299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2 GeV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Stacking 56 long bunches with DC cooling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Accelerate to ~8 GeV, then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pre-cooling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 splitting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Acceleration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9.35 GeV</a:t>
            </a:r>
          </a:p>
        </p:txBody>
      </p:sp>
      <p:sp>
        <p:nvSpPr>
          <p:cNvPr id="59" name="Rectangular Callout 58"/>
          <p:cNvSpPr/>
          <p:nvPr/>
        </p:nvSpPr>
        <p:spPr>
          <a:xfrm>
            <a:off x="6611028" y="2333059"/>
            <a:ext cx="2501196" cy="1019741"/>
          </a:xfrm>
          <a:prstGeom prst="wedgeRectCallout">
            <a:avLst>
              <a:gd name="adj1" fmla="val 860"/>
              <a:gd name="adj2" fmla="val -71724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Injection: 9.35 GeV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Bucket-to-bucket transfer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Acceleration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~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GeV</a:t>
            </a:r>
            <a:endParaRPr lang="en-US" sz="1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Accelerate to collision energy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Bunched beam cooling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69673" y="4022986"/>
            <a:ext cx="8595360" cy="2606414"/>
            <a:chOff x="271491" y="3870586"/>
            <a:chExt cx="8595360" cy="2606414"/>
          </a:xfrm>
        </p:grpSpPr>
        <p:grpSp>
          <p:nvGrpSpPr>
            <p:cNvPr id="60" name="Group 59"/>
            <p:cNvGrpSpPr/>
            <p:nvPr/>
          </p:nvGrpSpPr>
          <p:grpSpPr>
            <a:xfrm>
              <a:off x="271491" y="3870586"/>
              <a:ext cx="8595360" cy="2606414"/>
              <a:chOff x="176079" y="3934194"/>
              <a:chExt cx="8595360" cy="2606414"/>
            </a:xfrm>
          </p:grpSpPr>
          <p:sp>
            <p:nvSpPr>
              <p:cNvPr id="61" name="Rounded Rectangle 60"/>
              <p:cNvSpPr/>
              <p:nvPr/>
            </p:nvSpPr>
            <p:spPr bwMode="auto">
              <a:xfrm>
                <a:off x="176079" y="3949434"/>
                <a:ext cx="8595360" cy="2560320"/>
              </a:xfrm>
              <a:prstGeom prst="roundRect">
                <a:avLst/>
              </a:prstGeom>
              <a:solidFill>
                <a:srgbClr val="00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2" name="Straight Arrow Connector 61"/>
              <p:cNvCxnSpPr/>
              <p:nvPr/>
            </p:nvCxnSpPr>
            <p:spPr bwMode="auto">
              <a:xfrm flipV="1">
                <a:off x="585986" y="3980288"/>
                <a:ext cx="0" cy="256032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" name="Straight Arrow Connector 62"/>
              <p:cNvCxnSpPr/>
              <p:nvPr/>
            </p:nvCxnSpPr>
            <p:spPr bwMode="auto">
              <a:xfrm flipV="1">
                <a:off x="337336" y="6402105"/>
                <a:ext cx="8138160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>
                <a:off x="616466" y="5930514"/>
                <a:ext cx="118872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>
                <a:off x="5904209" y="5042713"/>
                <a:ext cx="82296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>
                <a:off x="7034785" y="4695627"/>
                <a:ext cx="137160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V="1">
                <a:off x="1801353" y="5636642"/>
                <a:ext cx="208926" cy="293872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6678660" y="4682093"/>
                <a:ext cx="393919" cy="36714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9" name="TextBox 68"/>
              <p:cNvSpPr txBox="1"/>
              <p:nvPr/>
            </p:nvSpPr>
            <p:spPr>
              <a:xfrm>
                <a:off x="559977" y="5222475"/>
                <a:ext cx="124688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Multi-turn injection accumulation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676914" y="5104988"/>
                <a:ext cx="1002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Pre-cool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853037" y="4539555"/>
                <a:ext cx="9012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Bunch splitting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75014" y="5907763"/>
                <a:ext cx="11301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 MeV/u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789725" y="5024665"/>
                <a:ext cx="11252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~20 GeV/u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999440" y="4679942"/>
                <a:ext cx="16589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Up to 78.3 GeV/u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642327" y="5539262"/>
                <a:ext cx="10363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cooler 4.3 </a:t>
                </a:r>
                <a:r>
                  <a:rPr lang="en-US" sz="1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070459" y="4864208"/>
                <a:ext cx="14447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BB ERL cooler 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up to 42.6 </a:t>
                </a:r>
                <a:r>
                  <a:rPr lang="en-US" sz="1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77" name="Straight Connector 76"/>
              <p:cNvCxnSpPr/>
              <p:nvPr/>
            </p:nvCxnSpPr>
            <p:spPr bwMode="auto">
              <a:xfrm>
                <a:off x="2289736" y="4086594"/>
                <a:ext cx="0" cy="21031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4953830" y="4028292"/>
                <a:ext cx="155566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collider ring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029210" y="4467594"/>
                <a:ext cx="13155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6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booster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80" name="Straight Arrow Connector 79"/>
              <p:cNvCxnSpPr/>
              <p:nvPr/>
            </p:nvCxnSpPr>
            <p:spPr bwMode="auto">
              <a:xfrm>
                <a:off x="4962954" y="4301457"/>
                <a:ext cx="155448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81" name="Straight Arrow Connector 80"/>
              <p:cNvCxnSpPr/>
              <p:nvPr/>
            </p:nvCxnSpPr>
            <p:spPr bwMode="auto">
              <a:xfrm flipH="1">
                <a:off x="1535268" y="4772292"/>
                <a:ext cx="73152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1293953" y="3934194"/>
                <a:ext cx="14519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Lead Ion</a:t>
                </a:r>
                <a:endParaRPr lang="en-US" sz="2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83" name="Straight Connector 82"/>
              <p:cNvCxnSpPr/>
              <p:nvPr/>
            </p:nvCxnSpPr>
            <p:spPr bwMode="auto">
              <a:xfrm>
                <a:off x="2013904" y="5650708"/>
                <a:ext cx="1463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flipV="1">
                <a:off x="3480378" y="5355068"/>
                <a:ext cx="229707" cy="301822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2243592" y="4951078"/>
                <a:ext cx="118953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Stacking,</a:t>
                </a:r>
              </a:p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mittance preservation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373216" y="5628504"/>
                <a:ext cx="8716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GeV/u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322590" y="5794111"/>
                <a:ext cx="10363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cooler</a:t>
                </a:r>
              </a:p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1.1 MeV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>
                <a:off x="3712128" y="5377899"/>
                <a:ext cx="91440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3751592" y="5336501"/>
                <a:ext cx="9280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 GeV/u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1500213" y="5029367"/>
                <a:ext cx="8112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Fast ramp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4630806" y="5186560"/>
                <a:ext cx="203503" cy="203677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>
                <a:off x="4949590" y="4010394"/>
                <a:ext cx="0" cy="2286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" name="TextBox 94"/>
              <p:cNvSpPr txBox="1"/>
              <p:nvPr/>
            </p:nvSpPr>
            <p:spPr>
              <a:xfrm>
                <a:off x="7071502" y="4186022"/>
                <a:ext cx="1253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emittance preservation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9" name="Straight Arrow Connector 98"/>
              <p:cNvCxnSpPr/>
              <p:nvPr/>
            </p:nvCxnSpPr>
            <p:spPr bwMode="auto">
              <a:xfrm flipH="1">
                <a:off x="2299278" y="4546864"/>
                <a:ext cx="265176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100" name="TextBox 99"/>
              <p:cNvSpPr txBox="1"/>
              <p:nvPr/>
            </p:nvSpPr>
            <p:spPr>
              <a:xfrm>
                <a:off x="2967360" y="4262453"/>
                <a:ext cx="13155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b="1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nd</a:t>
                </a:r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booster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 bwMode="auto">
              <a:xfrm>
                <a:off x="1805186" y="5476077"/>
                <a:ext cx="114956" cy="31584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94" name="TextBox 93"/>
              <p:cNvSpPr txBox="1"/>
              <p:nvPr/>
            </p:nvSpPr>
            <p:spPr>
              <a:xfrm>
                <a:off x="516006" y="4010394"/>
                <a:ext cx="8153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Energy</a:t>
                </a:r>
                <a:endParaRPr lang="en-US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 bwMode="auto">
              <a:xfrm>
                <a:off x="4783206" y="5205973"/>
                <a:ext cx="91440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TextBox 97"/>
              <p:cNvSpPr txBox="1"/>
              <p:nvPr/>
            </p:nvSpPr>
            <p:spPr>
              <a:xfrm>
                <a:off x="4867136" y="5179663"/>
                <a:ext cx="11334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9.35 GeV/u</a:t>
                </a:r>
                <a:endParaRPr lang="en-US" sz="1400" b="1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2" name="Straight Connector 101"/>
              <p:cNvCxnSpPr/>
              <p:nvPr/>
            </p:nvCxnSpPr>
            <p:spPr bwMode="auto">
              <a:xfrm flipV="1">
                <a:off x="5697606" y="5022583"/>
                <a:ext cx="203503" cy="203677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3" name="TextBox 102"/>
              <p:cNvSpPr txBox="1"/>
              <p:nvPr/>
            </p:nvSpPr>
            <p:spPr>
              <a:xfrm>
                <a:off x="506130" y="6072185"/>
                <a:ext cx="19277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cooler 55 </a:t>
                </a:r>
                <a:r>
                  <a:rPr lang="en-US" sz="1400" b="1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1400" b="1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</a:t>
                </a:r>
                <a:endPara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1194781" y="4658555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6.4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024353" y="4447168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3.61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206469" y="4182350"/>
              <a:ext cx="12232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Ramp: 7.8</a:t>
              </a:r>
              <a:endParaRPr lang="en-US" sz="14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7664019" y="152400"/>
            <a:ext cx="147998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Yuhong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Zhang,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Jiquan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Guo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Interaction Region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580" y="3276600"/>
                <a:ext cx="6858000" cy="990600"/>
              </a:xfrm>
            </p:spPr>
            <p:txBody>
              <a:bodyPr/>
              <a:lstStyle/>
              <a:p>
                <a:pPr marL="174625" indent="-174625">
                  <a:spcBef>
                    <a:spcPts val="0"/>
                  </a:spcBef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Keep maximum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-functions at ~2500 m 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 same maximum beam size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4625" indent="-174625">
                  <a:spcBef>
                    <a:spcPts val="0"/>
                  </a:spcBef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Quad apertures 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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6 T /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200 GeV/c = 85 / 152 / 196 mm (radius)</a:t>
                </a:r>
              </a:p>
              <a:p>
                <a:pPr marL="174625" indent="-174625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Quad aperture / distance from IP to quad’s far end = 9.1 / 10.0 / 10.5 mrad</a:t>
                </a:r>
              </a:p>
              <a:p>
                <a:pPr marL="174625" indent="-174625">
                  <a:spcBef>
                    <a:spcPts val="0"/>
                  </a:spcBef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18 / 2.15 cm,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roman pot = 0.97 m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580" y="3276600"/>
                <a:ext cx="6858000" cy="990600"/>
              </a:xfrm>
              <a:blipFill rotWithShape="1">
                <a:blip r:embed="rId2"/>
                <a:stretch>
                  <a:fillRect l="-267" t="-6173" b="-4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98874360"/>
                  </p:ext>
                </p:extLst>
              </p:nvPr>
            </p:nvGraphicFramePr>
            <p:xfrm>
              <a:off x="228601" y="827786"/>
              <a:ext cx="8762999" cy="23726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199">
                      <a:extLst>
                        <a:ext uri="{9D8B030D-6E8A-4147-A177-3AD203B41FA5}">
                          <a16:colId xmlns="" xmlns:a16="http://schemas.microsoft.com/office/drawing/2014/main" val="1866644244"/>
                        </a:ext>
                      </a:extLst>
                    </a:gridCol>
                    <a:gridCol w="2057401"/>
                    <a:gridCol w="1295400">
                      <a:extLst>
                        <a:ext uri="{9D8B030D-6E8A-4147-A177-3AD203B41FA5}">
                          <a16:colId xmlns="" xmlns:a16="http://schemas.microsoft.com/office/drawing/2014/main" val="141760828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="" xmlns:a16="http://schemas.microsoft.com/office/drawing/2014/main" val="246664624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="" xmlns:a16="http://schemas.microsoft.com/office/drawing/2014/main" val="620651467"/>
                        </a:ext>
                      </a:extLst>
                    </a:gridCol>
                    <a:gridCol w="838199">
                      <a:extLst>
                        <a:ext uri="{9D8B030D-6E8A-4147-A177-3AD203B41FA5}">
                          <a16:colId xmlns="" xmlns:a16="http://schemas.microsoft.com/office/drawing/2014/main" val="391006368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="" xmlns:a16="http://schemas.microsoft.com/office/drawing/2014/main" val="364046554"/>
                        </a:ext>
                      </a:extLst>
                    </a:gridCol>
                  </a:tblGrid>
                  <a:tr h="464726"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Quad radii (mm)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Quad</a:t>
                          </a:r>
                          <a:r>
                            <a:rPr lang="en-US" sz="1400" b="1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baseline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(mrad)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1" i="1" smtClean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at roman pot (m)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b="1" i="1" smtClean="0">
                                      <a:latin typeface="Cambria Math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𝒚</m:t>
                                  </m:r>
                                </m:sub>
                                <m:sup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∗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(cm)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Luminosity reduction</a:t>
                          </a:r>
                          <a:r>
                            <a:rPr lang="en-US" sz="1400" b="1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factor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95487170"/>
                      </a:ext>
                    </a:extLst>
                  </a:tr>
                  <a:tr h="200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Reduced FFQ apertures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37 / 58 / 73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4.5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5.0 / 5.3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 / 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4895448"/>
                      </a:ext>
                    </a:extLst>
                  </a:tr>
                  <a:tr h="3717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Doubled detector space, halved crossing angle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 / 83 / 215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3.3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4.5 / 10.3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0.48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28 / 7.5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299734730"/>
                      </a:ext>
                    </a:extLst>
                  </a:tr>
                  <a:tr h="200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Doubled quad lengths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/ 152 / 196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9.1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10.0 / 10.5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0.97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 / 2.15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0.72</a:t>
                          </a:r>
                          <a:endParaRPr lang="en-US" sz="1400" b="1" dirty="0">
                            <a:solidFill>
                              <a:srgbClr val="0000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71844853"/>
                      </a:ext>
                    </a:extLst>
                  </a:tr>
                  <a:tr h="3717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1</a:t>
                          </a:r>
                          <a:r>
                            <a:rPr lang="en-US" sz="1400" baseline="30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FFQ in half, use 1</a:t>
                          </a:r>
                          <a:r>
                            <a:rPr lang="en-US" sz="1400" baseline="30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half only at &lt; 65 GeV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7.5 / 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1.15</a:t>
                          </a:r>
                          <a:endParaRPr lang="en-US" sz="1400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3717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1.5 quad lengths, </a:t>
                          </a:r>
                        </a:p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2/3 crossing angle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 / 129 / 292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5.9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7.6 / 14.8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24 / 4.4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427806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98874360"/>
                  </p:ext>
                </p:extLst>
              </p:nvPr>
            </p:nvGraphicFramePr>
            <p:xfrm>
              <a:off x="228601" y="827786"/>
              <a:ext cx="8762999" cy="23726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19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866644244"/>
                        </a:ext>
                      </a:extLst>
                    </a:gridCol>
                    <a:gridCol w="2057401"/>
                    <a:gridCol w="12954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41760828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46664624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620651467"/>
                        </a:ext>
                      </a:extLst>
                    </a:gridCol>
                    <a:gridCol w="838199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91006368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364046554"/>
                        </a:ext>
                      </a:extLst>
                    </a:gridCol>
                  </a:tblGrid>
                  <a:tr h="482854"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Quad radii (mm)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78222" t="-5063" r="-260889" b="-410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25500" t="-5063" r="-193500" b="-410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767153" t="-5063" r="-182482" b="-410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Luminosity </a:t>
                          </a:r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reduction</a:t>
                          </a:r>
                          <a:r>
                            <a:rPr lang="en-US" sz="1400" b="1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1400" b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factor</a:t>
                          </a:r>
                          <a:endParaRPr lang="en-US" sz="14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895487170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Reduced FFQ apertures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37 / 58 / 73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4.5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5.0 / 5.3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 / 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324895448"/>
                      </a:ext>
                    </a:extLst>
                  </a:tr>
                  <a:tr h="4632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Doubled detector space, halved crossing angle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 / 83 / 215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3.3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4.5 / 10.3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0.48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28 / 7.5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0.31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299734730"/>
                      </a:ext>
                    </a:extLst>
                  </a:tr>
                  <a:tr h="2499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Doubled quad lengths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85 / 152 / 196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9.1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10.0 / 10.5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0.97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 / 2.15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0.72</a:t>
                          </a:r>
                          <a:endParaRPr lang="en-US" sz="1400" b="1" dirty="0">
                            <a:solidFill>
                              <a:srgbClr val="0000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71844853"/>
                      </a:ext>
                    </a:extLst>
                  </a:tr>
                  <a:tr h="4632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3.1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Cut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1</a:t>
                          </a:r>
                          <a:r>
                            <a:rPr lang="en-US" sz="1400" baseline="30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FFQ in half, use 1</a:t>
                          </a:r>
                          <a:r>
                            <a:rPr lang="en-US" sz="1400" baseline="30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14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half only at &lt; 65 GeV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7.5 / 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1.15</a:t>
                          </a:r>
                          <a:endParaRPr lang="en-US" sz="1400" b="1" dirty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4632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1.5 quad lengths, </a:t>
                          </a:r>
                        </a:p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2/3 crossing angle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72 / 129 / 292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5.9</a:t>
                          </a:r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/ 7.6 / 14.8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24 / 4.4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0.44</a:t>
                          </a:r>
                          <a:endParaRPr lang="en-US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8288" marR="18288" marT="18288" marB="18288"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27806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7543801" y="152400"/>
            <a:ext cx="16002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Vasiliy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Morozov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28600" y="2019554"/>
            <a:ext cx="8763000" cy="7132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10" y="4322197"/>
            <a:ext cx="2980070" cy="2468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5400" y="4191000"/>
            <a:ext cx="2994476" cy="2468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00400" y="5867400"/>
            <a:ext cx="9144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 3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5534934"/>
            <a:ext cx="10668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 3.1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Cooling at Collision</a:t>
            </a:r>
            <a:endParaRPr 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99160"/>
            <a:ext cx="4267200" cy="5349240"/>
          </a:xfrm>
          <a:solidFill>
            <a:srgbClr val="CCFFFF"/>
          </a:solidFill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 result:</a:t>
            </a:r>
          </a:p>
          <a:p>
            <a:pPr marL="174625" indent="-174625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proton beam current to 40% of the nominal value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0.3 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Dispersion: 1.8/0.3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m, coupling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spcBef>
                <a:spcPts val="0"/>
              </a:spcBef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/>
            <a:r>
              <a:rPr lang="en-US" altLang="zh-CN" sz="1600" dirty="0" smtClean="0">
                <a:latin typeface="Candara" panose="020E0502030303020204" pitchFamily="34" charset="0"/>
              </a:rPr>
              <a:t>Emittance </a:t>
            </a:r>
            <a:r>
              <a:rPr lang="en-US" altLang="zh-CN" sz="1600" dirty="0">
                <a:latin typeface="Candara" panose="020E0502030303020204" pitchFamily="34" charset="0"/>
              </a:rPr>
              <a:t>was maintained for one hour. </a:t>
            </a:r>
            <a:endParaRPr lang="en-US" altLang="zh-CN" sz="1600" dirty="0" smtClean="0">
              <a:latin typeface="Candara" panose="020E0502030303020204" pitchFamily="34" charset="0"/>
            </a:endParaRPr>
          </a:p>
          <a:p>
            <a:pPr marL="174625" indent="-174625"/>
            <a:r>
              <a:rPr lang="en-US" altLang="zh-CN" sz="1600" dirty="0" smtClean="0">
                <a:latin typeface="Candara" panose="020E0502030303020204" pitchFamily="34" charset="0"/>
              </a:rPr>
              <a:t>Not </a:t>
            </a:r>
            <a:r>
              <a:rPr lang="en-US" altLang="zh-CN" sz="1600" dirty="0">
                <a:latin typeface="Candara" panose="020E0502030303020204" pitchFamily="34" charset="0"/>
              </a:rPr>
              <a:t>in </a:t>
            </a:r>
            <a:r>
              <a:rPr lang="en-US" altLang="zh-CN" sz="1600" dirty="0" smtClean="0">
                <a:latin typeface="Candara" panose="020E0502030303020204" pitchFamily="34" charset="0"/>
              </a:rPr>
              <a:t>equilibrium, momentum </a:t>
            </a:r>
            <a:r>
              <a:rPr lang="en-US" altLang="zh-CN" sz="1600" dirty="0">
                <a:latin typeface="Candara" panose="020E0502030303020204" pitchFamily="34" charset="0"/>
              </a:rPr>
              <a:t>spread is still decreasing.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133600"/>
            <a:ext cx="4038600" cy="31242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95800" y="914400"/>
            <a:ext cx="4572000" cy="4724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sz="1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Change of the ERL cooler</a:t>
            </a:r>
          </a:p>
          <a:p>
            <a:pPr marL="174625" indent="-174625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Injector and merger</a:t>
            </a:r>
          </a:p>
          <a:p>
            <a:pPr marL="461963" indent="-23336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Merger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cavity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twice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 strong or half the angle if we go with RF merger.</a:t>
            </a:r>
          </a:p>
          <a:p>
            <a:pPr marL="174625" indent="-174625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cryomodule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:  1 ⇒ 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Arcs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beam physics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Double magnet strength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Chirper and de-chirper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twice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gradient 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Space charge reduced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CSR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µBI should be about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</a:p>
          <a:p>
            <a:pPr marL="174625" indent="-174625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Cooler insertion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magnets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twice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 strong</a:t>
            </a:r>
          </a:p>
          <a:p>
            <a:pPr marL="174625" indent="-174625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Focusing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magnets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twice as strong</a:t>
            </a:r>
          </a:p>
          <a:p>
            <a:pPr marL="461963" lvl="1" indent="-233363">
              <a:buFont typeface="Wingdings" panose="05000000000000000000" pitchFamily="2" charset="2"/>
              <a:buChar char="Ø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Kickers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twice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 strong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time the power)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Beam dump may need more acceptance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5791200"/>
            <a:ext cx="40386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we need ERL cooling?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477000"/>
            <a:ext cx="4191000" cy="381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JLab_PowerPoint1</Template>
  <TotalTime>791</TotalTime>
  <Words>1243</Words>
  <Application>Microsoft Office PowerPoint</Application>
  <PresentationFormat>On-screen Show (4:3)</PresentationFormat>
  <Paragraphs>362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JLab_PowerPoint1</vt:lpstr>
      <vt:lpstr>HE-JLEIC: Do We Have a Baseline?</vt:lpstr>
      <vt:lpstr>Path to 100 GeV CM Energy</vt:lpstr>
      <vt:lpstr>Ion Collider Ring Magnets</vt:lpstr>
      <vt:lpstr>Two Booster Injector (with a full size 2nd booster)</vt:lpstr>
      <vt:lpstr>Two Booster Injector:  Proton</vt:lpstr>
      <vt:lpstr>Two Booster Injector:  Ion Lead</vt:lpstr>
      <vt:lpstr>Interaction Region</vt:lpstr>
      <vt:lpstr>Cooling at Collision</vt:lpstr>
      <vt:lpstr>PowerPoint Presentation</vt:lpstr>
      <vt:lpstr>JLEIC Baseline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Yuhong Zhang</cp:lastModifiedBy>
  <cp:revision>51</cp:revision>
  <dcterms:created xsi:type="dcterms:W3CDTF">2007-06-12T14:12:08Z</dcterms:created>
  <dcterms:modified xsi:type="dcterms:W3CDTF">2018-06-07T14:12:34Z</dcterms:modified>
</cp:coreProperties>
</file>