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8" r:id="rId2"/>
    <p:sldId id="309" r:id="rId3"/>
    <p:sldId id="310" r:id="rId4"/>
    <p:sldId id="311" r:id="rId5"/>
    <p:sldId id="31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FFF"/>
    <a:srgbClr val="FF9900"/>
    <a:srgbClr val="4B95BB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10" autoAdjust="0"/>
  </p:normalViewPr>
  <p:slideViewPr>
    <p:cSldViewPr snapToGrid="0" snapToObjects="1">
      <p:cViewPr varScale="1">
        <p:scale>
          <a:sx n="128" d="100"/>
          <a:sy n="128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4"/>
            <a:ext cx="313944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21141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64008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32386" y="5999135"/>
            <a:ext cx="486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on Deep Inelastic Scattering, Kobe,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Japan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April 16-20,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88" y="2260239"/>
            <a:ext cx="7523116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5" y="6368143"/>
            <a:ext cx="1286367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4" y="6455034"/>
            <a:ext cx="1627773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514" y="6464754"/>
            <a:ext cx="408467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634" y="168178"/>
            <a:ext cx="914479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647" y="6467336"/>
            <a:ext cx="536158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6641757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8919" y="6493701"/>
            <a:ext cx="548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V.S. Morozov, JLEIC HE option discussion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JLab,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07" y="6412920"/>
            <a:ext cx="804742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0805-2A93-DB4A-8729-BD7044A7AAA2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April 24,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Reduced FF Quad Apertures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Same optics and geometry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Quad apertures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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6 T 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200 GeV/c = 37 / 58 / 73 mm (radius)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Quad aperture / distance from IP to quad’s far end = 4.5 / 5.0 / 5.3 mrad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10 / 2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roman pot = 0.95 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45064"/>
            <a:ext cx="3657600" cy="2788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38808"/>
            <a:ext cx="3657600" cy="30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99618"/>
            <a:ext cx="8464378" cy="369332"/>
          </a:xfrm>
        </p:spPr>
        <p:txBody>
          <a:bodyPr/>
          <a:lstStyle/>
          <a:p>
            <a:r>
              <a:rPr lang="en-US" sz="2000" dirty="0" smtClean="0"/>
              <a:t>Option 2: Doubled Detector Space and Halved Crossing Angle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Keep maximum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-functions at ~2500 m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same maximum beam size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Quad apertures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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6 T 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200 GeV/c = 50 / 83 / 215 mm (radius)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Quad aperture / distance from IP to quad’s far end = 3.3 / 4.5 / 10.3 mrad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28 / 7.5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roman pot = 0.48 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73457"/>
            <a:ext cx="3657600" cy="2825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756708"/>
            <a:ext cx="3657600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Option 3: Doubled Quad Lengths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Keep maximum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-functions at ~2500 m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same maximum beam size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Quad apertures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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6 T 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200 GeV/c = 85 / 152 / 196 mm (radius)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Quad aperture / distance from IP to quad’s far end = 9.1 / 10.0 / 10.5 mrad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18 / 2.15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roman pot = 0.97 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25523"/>
            <a:ext cx="3657600" cy="283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628281"/>
            <a:ext cx="3657600" cy="30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Option 4: 1.5x Quad Lengths and 2/3 Crossing 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Keep maximum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-functions at ~2500 m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same maximum beam size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Quad apertures </a:t>
                </a:r>
                <a:r>
                  <a:rPr lang="en-US" sz="18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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6 T 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200 GeV/c = 72 / 129 / 292 mm (radius)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Quad aperture / distance from IP to quad’s far end = 5.9 / 7.6 / 14.8 mrad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24 / 4.4 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at roman pot = 0.64 m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6789"/>
            <a:ext cx="3657600" cy="2840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18563"/>
            <a:ext cx="3657600" cy="28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1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455837078"/>
                  </p:ext>
                </p:extLst>
              </p:nvPr>
            </p:nvGraphicFramePr>
            <p:xfrm>
              <a:off x="158262" y="949378"/>
              <a:ext cx="8827476" cy="2155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1">
                      <a:extLst>
                        <a:ext uri="{9D8B030D-6E8A-4147-A177-3AD203B41FA5}">
                          <a16:colId xmlns:a16="http://schemas.microsoft.com/office/drawing/2014/main" val="1866644244"/>
                        </a:ext>
                      </a:extLst>
                    </a:gridCol>
                    <a:gridCol w="1663908">
                      <a:extLst>
                        <a:ext uri="{9D8B030D-6E8A-4147-A177-3AD203B41FA5}">
                          <a16:colId xmlns:a16="http://schemas.microsoft.com/office/drawing/2014/main" val="1417608280"/>
                        </a:ext>
                      </a:extLst>
                    </a:gridCol>
                    <a:gridCol w="1536492">
                      <a:extLst>
                        <a:ext uri="{9D8B030D-6E8A-4147-A177-3AD203B41FA5}">
                          <a16:colId xmlns:a16="http://schemas.microsoft.com/office/drawing/2014/main" val="2466646243"/>
                        </a:ext>
                      </a:extLst>
                    </a:gridCol>
                    <a:gridCol w="2038662">
                      <a:extLst>
                        <a:ext uri="{9D8B030D-6E8A-4147-A177-3AD203B41FA5}">
                          <a16:colId xmlns:a16="http://schemas.microsoft.com/office/drawing/2014/main" val="620651467"/>
                        </a:ext>
                      </a:extLst>
                    </a:gridCol>
                    <a:gridCol w="981856">
                      <a:extLst>
                        <a:ext uri="{9D8B030D-6E8A-4147-A177-3AD203B41FA5}">
                          <a16:colId xmlns:a16="http://schemas.microsoft.com/office/drawing/2014/main" val="3910063681"/>
                        </a:ext>
                      </a:extLst>
                    </a:gridCol>
                    <a:gridCol w="1844557">
                      <a:extLst>
                        <a:ext uri="{9D8B030D-6E8A-4147-A177-3AD203B41FA5}">
                          <a16:colId xmlns:a16="http://schemas.microsoft.com/office/drawing/2014/main" val="364046554"/>
                        </a:ext>
                      </a:extLst>
                    </a:gridCol>
                  </a:tblGrid>
                  <a:tr h="243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Quad radii (mm)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Quad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(mrad)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at roman pot (m)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(cm)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Luminosity factor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5487170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 / 58 / 73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4.5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5.0 / 5.3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/ 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4895448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/ 83 / 215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4.5 / 10.3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/ 7.5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4730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85 / 152 / 196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10.0 / 10.5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/ 2.15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0.72</a:t>
                          </a:r>
                          <a:endParaRPr lang="en-US" sz="160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1844853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 / 129 / 292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5.9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7.6 / 14.8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 / 4.4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7806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1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455837078"/>
                  </p:ext>
                </p:extLst>
              </p:nvPr>
            </p:nvGraphicFramePr>
            <p:xfrm>
              <a:off x="158262" y="949378"/>
              <a:ext cx="8827476" cy="21559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1">
                      <a:extLst>
                        <a:ext uri="{9D8B030D-6E8A-4147-A177-3AD203B41FA5}">
                          <a16:colId xmlns:a16="http://schemas.microsoft.com/office/drawing/2014/main" val="1866644244"/>
                        </a:ext>
                      </a:extLst>
                    </a:gridCol>
                    <a:gridCol w="1663908">
                      <a:extLst>
                        <a:ext uri="{9D8B030D-6E8A-4147-A177-3AD203B41FA5}">
                          <a16:colId xmlns:a16="http://schemas.microsoft.com/office/drawing/2014/main" val="1417608280"/>
                        </a:ext>
                      </a:extLst>
                    </a:gridCol>
                    <a:gridCol w="1536492">
                      <a:extLst>
                        <a:ext uri="{9D8B030D-6E8A-4147-A177-3AD203B41FA5}">
                          <a16:colId xmlns:a16="http://schemas.microsoft.com/office/drawing/2014/main" val="2466646243"/>
                        </a:ext>
                      </a:extLst>
                    </a:gridCol>
                    <a:gridCol w="2038662">
                      <a:extLst>
                        <a:ext uri="{9D8B030D-6E8A-4147-A177-3AD203B41FA5}">
                          <a16:colId xmlns:a16="http://schemas.microsoft.com/office/drawing/2014/main" val="620651467"/>
                        </a:ext>
                      </a:extLst>
                    </a:gridCol>
                    <a:gridCol w="981856">
                      <a:extLst>
                        <a:ext uri="{9D8B030D-6E8A-4147-A177-3AD203B41FA5}">
                          <a16:colId xmlns:a16="http://schemas.microsoft.com/office/drawing/2014/main" val="3910063681"/>
                        </a:ext>
                      </a:extLst>
                    </a:gridCol>
                    <a:gridCol w="1844557">
                      <a:extLst>
                        <a:ext uri="{9D8B030D-6E8A-4147-A177-3AD203B41FA5}">
                          <a16:colId xmlns:a16="http://schemas.microsoft.com/office/drawing/2014/main" val="364046554"/>
                        </a:ext>
                      </a:extLst>
                    </a:gridCol>
                  </a:tblGrid>
                  <a:tr h="4490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Quad radii (mm)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7312" t="-2703" r="-316601" b="-3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4328" t="-2703" r="-139104" b="-3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422" t="-2703" r="-189441" b="-3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Luminosity factor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548717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 / 58 / 73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4.5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5.0 / 5.3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/ 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489544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/ 83 / 215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4.5 / 10.3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/ 7.5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473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85 / 152 / 196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10.0 / 10.5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 / 2.15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0.72</a:t>
                          </a:r>
                          <a:endParaRPr lang="en-US" sz="160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184485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 / 129 / 292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5.9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7.6 / 14.8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 / 4.4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 marT="91440" marB="9144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78067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62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5757</TotalTime>
  <Words>186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PingFangSC-Regular</vt:lpstr>
      <vt:lpstr>Symbol</vt:lpstr>
      <vt:lpstr>Office Theme</vt:lpstr>
      <vt:lpstr>Option 1: Reduced FF Quad Apertures</vt:lpstr>
      <vt:lpstr>Option 2: Doubled Detector Space and Halved Crossing Angle</vt:lpstr>
      <vt:lpstr>Option 3: Doubled Quad Lengths</vt:lpstr>
      <vt:lpstr>Option 4: 1.5x Quad Lengths and 2/3 Crossing Angle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morozov</cp:lastModifiedBy>
  <cp:revision>178</cp:revision>
  <dcterms:created xsi:type="dcterms:W3CDTF">2018-03-13T17:56:41Z</dcterms:created>
  <dcterms:modified xsi:type="dcterms:W3CDTF">2018-04-24T20:17:13Z</dcterms:modified>
</cp:coreProperties>
</file>