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7" r:id="rId3"/>
    <p:sldId id="270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6410" autoAdjust="0"/>
  </p:normalViewPr>
  <p:slideViewPr>
    <p:cSldViewPr snapToGrid="0" snapToObjects="1">
      <p:cViewPr varScale="1">
        <p:scale>
          <a:sx n="125" d="100"/>
          <a:sy n="125" d="100"/>
        </p:scale>
        <p:origin x="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A196-C129-4DA9-9A97-FB9B34CFCDB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A858-CC9B-4989-8764-D37FF70A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4"/>
            <a:ext cx="313944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21141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64008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32386" y="5999135"/>
            <a:ext cx="486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JLEIC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 Option Discussion,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Lab,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May 23,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88" y="2260239"/>
            <a:ext cx="7523116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5" y="6368143"/>
            <a:ext cx="1286367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4" y="6455034"/>
            <a:ext cx="1627773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514" y="6464754"/>
            <a:ext cx="408467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634" y="168178"/>
            <a:ext cx="914479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647" y="6467336"/>
            <a:ext cx="536158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6641757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8919" y="6493701"/>
            <a:ext cx="548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 Option Discussion,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Lab,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07" y="6412920"/>
            <a:ext cx="804742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May 22,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12.wmf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6" y="505595"/>
            <a:ext cx="7395044" cy="617838"/>
          </a:xfrm>
        </p:spPr>
        <p:txBody>
          <a:bodyPr anchor="ctr"/>
          <a:lstStyle/>
          <a:p>
            <a:r>
              <a:rPr lang="en-US" sz="2400" dirty="0" smtClean="0"/>
              <a:t>Impact of Ion Energy Increase on Ion Polarization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8704934" cy="584775"/>
          </a:xfrm>
        </p:spPr>
        <p:txBody>
          <a:bodyPr wrap="square" anchor="t">
            <a:spAutoFit/>
          </a:bodyPr>
          <a:lstStyle/>
          <a:p>
            <a:r>
              <a:rPr lang="de-DE" sz="1600" dirty="0"/>
              <a:t>A.M. Kondratenko, M.A. Kondratenko (Zaryad), Yu.N. Filatov (MIPT</a:t>
            </a:r>
            <a:r>
              <a:rPr lang="de-DE" sz="1600" dirty="0" smtClean="0"/>
              <a:t>),</a:t>
            </a:r>
            <a:endParaRPr lang="en-US" sz="1600" dirty="0"/>
          </a:p>
          <a:p>
            <a:r>
              <a:rPr lang="de-DE" sz="1600" dirty="0" smtClean="0"/>
              <a:t>Ya.S</a:t>
            </a:r>
            <a:r>
              <a:rPr lang="de-DE" sz="1600" dirty="0"/>
              <a:t>. Derbenev, F. Lin, </a:t>
            </a:r>
            <a:r>
              <a:rPr lang="en-US" sz="1600" u="sng" dirty="0"/>
              <a:t>V.S. Morozov</a:t>
            </a:r>
            <a:r>
              <a:rPr lang="en-US" sz="1600" dirty="0"/>
              <a:t>, </a:t>
            </a:r>
            <a:r>
              <a:rPr lang="de-DE" sz="1600" dirty="0" smtClean="0"/>
              <a:t>Y</a:t>
            </a:r>
            <a:r>
              <a:rPr lang="de-DE" sz="1600" dirty="0"/>
              <a:t>. Zhang </a:t>
            </a:r>
            <a:r>
              <a:rPr lang="de-DE" sz="1600" dirty="0" smtClean="0"/>
              <a:t>(JLab</a:t>
            </a:r>
            <a:r>
              <a:rPr lang="de-DE" sz="1600" dirty="0" smtClean="0"/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7953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Figure-8 Scheme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37102"/>
            <a:ext cx="8464378" cy="5381694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Figure-8 ring is transparent to the </a:t>
            </a:r>
            <a:r>
              <a:rPr lang="en-US" sz="1800" dirty="0">
                <a:solidFill>
                  <a:schemeClr val="tx1"/>
                </a:solidFill>
              </a:rPr>
              <a:t>spin motion: </a:t>
            </a:r>
            <a:r>
              <a:rPr lang="en-US" sz="1800" dirty="0" smtClean="0">
                <a:solidFill>
                  <a:schemeClr val="tx1"/>
                </a:solidFill>
              </a:rPr>
              <a:t>in an ideal structure, spin </a:t>
            </a:r>
            <a:r>
              <a:rPr lang="en-US" sz="1800" dirty="0">
                <a:solidFill>
                  <a:schemeClr val="tx1"/>
                </a:solidFill>
              </a:rPr>
              <a:t>precession in one arc is </a:t>
            </a:r>
            <a:r>
              <a:rPr lang="en-US" sz="1800" dirty="0" smtClean="0">
                <a:solidFill>
                  <a:schemeClr val="tx1"/>
                </a:solidFill>
              </a:rPr>
              <a:t>cancelled by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other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Without additional fields, </a:t>
            </a:r>
            <a:r>
              <a:rPr lang="en-US" sz="1800" b="1" dirty="0" smtClean="0">
                <a:solidFill>
                  <a:srgbClr val="0000FF"/>
                </a:solidFill>
              </a:rPr>
              <a:t>spin rotation is a priori unknown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and occurs only due to closed orbit excursion and beam emittances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Additional fields are introduced to </a:t>
            </a:r>
            <a:r>
              <a:rPr lang="en-US" sz="1800" b="1" dirty="0" smtClean="0">
                <a:solidFill>
                  <a:srgbClr val="0000FF"/>
                </a:solidFill>
              </a:rPr>
              <a:t>stabilize the spin motion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by producing a spin rotation that is much greater than that due to imperfections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Required integrals of the additional fields are almost two orders of magnitude lower than those of full Siberian snakes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olidFill>
                  <a:schemeClr val="tx1"/>
                </a:solidFill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.g. ~3 </a:t>
            </a:r>
            <a:r>
              <a:rPr lang="en-US" altLang="en-US" dirty="0">
                <a:solidFill>
                  <a:schemeClr val="tx1"/>
                </a:solidFill>
              </a:rPr>
              <a:t>Tm vs. &lt; 400 Tm for deuterons at 100 </a:t>
            </a:r>
            <a:r>
              <a:rPr lang="en-US" altLang="en-US" dirty="0" smtClean="0">
                <a:solidFill>
                  <a:schemeClr val="tx1"/>
                </a:solidFill>
              </a:rPr>
              <a:t>GeV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Figure-8 is an </a:t>
            </a:r>
            <a:r>
              <a:rPr lang="en-US" sz="1800" b="1" dirty="0" smtClean="0">
                <a:solidFill>
                  <a:srgbClr val="0000FF"/>
                </a:solidFill>
              </a:rPr>
              <a:t>indispensable solution for deuterons in the whole EIC energy range and protons in the low-to-medium energy range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as well as an excellent alternative solutions for high-energy protons and electrons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45544" y="4428227"/>
            <a:ext cx="4252912" cy="1871662"/>
            <a:chOff x="1540" y="2870"/>
            <a:chExt cx="2679" cy="1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2870"/>
              <a:ext cx="2679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89" y="3178"/>
              <a:ext cx="106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047" y="3177"/>
              <a:ext cx="107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77" y="3264"/>
              <a:ext cx="145" cy="83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038" y="3271"/>
              <a:ext cx="124" cy="72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666" y="3637"/>
              <a:ext cx="397" cy="2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n = 0</a:t>
              </a:r>
              <a:endParaRPr lang="ru-RU" alt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Zero-Integer Spin Resonance and Spin Stability Criterion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Total </a:t>
                </a:r>
                <a:r>
                  <a:rPr lang="en-US" dirty="0">
                    <a:solidFill>
                      <a:schemeClr val="tx1"/>
                    </a:solidFill>
                  </a:rPr>
                  <a:t>zero-integer spin resonance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strength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𝑐𝑜h𝑒𝑟𝑒𝑛𝑡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𝑒𝑚𝑖𝑡𝑡𝑎𝑛𝑐𝑒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𝑒𝑚𝑖𝑡𝑡𝑎𝑛𝑐𝑒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𝑐𝑜h𝑒𝑟𝑒𝑛𝑡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is composed of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coherent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𝑐𝑜h𝑒𝑟𝑒𝑛𝑡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due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to closed orbit excursions (due to imperfections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); it does not lead to depolarization but causes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coherent spin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rotation about a priori unknown direction</a:t>
                </a:r>
              </a:p>
              <a:p>
                <a:pPr lvl="1"/>
                <a:r>
                  <a:rPr lang="en-US" altLang="en-US" dirty="0">
                    <a:solidFill>
                      <a:schemeClr val="tx1"/>
                    </a:solidFill>
                  </a:rPr>
                  <a:t>incoherent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𝑒𝑚𝑖𝑡𝑡𝑎𝑛𝑐𝑒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due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to transverse and longitudinal emittances (proportional to beam emittance),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it causes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spin tune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spread potentially leading to depolarization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Spin stability criterion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the spin tune induced by a spin rotator must significantly exceed the strength of the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incoherent part of the zero-integer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spin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resonance</a:t>
                </a:r>
              </a:p>
              <a:p>
                <a:pPr marL="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𝑒𝑚𝑖𝑡𝑡𝑎𝑛𝑐𝑒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for proton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for deuteron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9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3D Spin Rotator in Ion Collider Ring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sz="1600" dirty="0" smtClean="0">
                    <a:solidFill>
                      <a:schemeClr val="tx1"/>
                    </a:solidFill>
                  </a:rPr>
                  <a:t>Provides control </a:t>
                </a:r>
                <a:r>
                  <a:rPr lang="en-US" altLang="en-US" sz="1600" dirty="0">
                    <a:solidFill>
                      <a:schemeClr val="tx1"/>
                    </a:solidFill>
                  </a:rPr>
                  <a:t>of the radial, vertical, and longitudinal spin </a:t>
                </a:r>
                <a:r>
                  <a:rPr lang="en-US" altLang="en-US" sz="1600" dirty="0" smtClean="0">
                    <a:solidFill>
                      <a:schemeClr val="tx1"/>
                    </a:solidFill>
                  </a:rPr>
                  <a:t>components</a:t>
                </a:r>
              </a:p>
              <a:p>
                <a:r>
                  <a:rPr lang="en-US" altLang="en-US" sz="1600" dirty="0">
                    <a:solidFill>
                      <a:schemeClr val="tx1"/>
                    </a:solidFill>
                  </a:rPr>
                  <a:t>Module for control of the radial component (fixed radial orbit bump</a:t>
                </a:r>
                <a:r>
                  <a:rPr lang="en-US" altLang="en-US" sz="16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alt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en-US" sz="1600" dirty="0">
                    <a:solidFill>
                      <a:schemeClr val="tx1"/>
                    </a:solidFill>
                  </a:rPr>
                  <a:t>Module for control of the vertical </a:t>
                </a:r>
                <a:br>
                  <a:rPr lang="en-US" altLang="en-US" sz="1600" dirty="0">
                    <a:solidFill>
                      <a:schemeClr val="tx1"/>
                    </a:solidFill>
                  </a:rPr>
                </a:br>
                <a:r>
                  <a:rPr lang="en-US" altLang="en-US" sz="1600" dirty="0">
                    <a:solidFill>
                      <a:schemeClr val="tx1"/>
                    </a:solidFill>
                  </a:rPr>
                  <a:t>component (fixed vertical orbit bump)</a:t>
                </a:r>
              </a:p>
              <a:p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1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sz="1600" dirty="0" smtClean="0">
                    <a:solidFill>
                      <a:schemeClr val="tx1"/>
                    </a:solidFill>
                  </a:rPr>
                  <a:t>Module </a:t>
                </a:r>
                <a:r>
                  <a:rPr lang="en-US" altLang="en-US" sz="1600" dirty="0">
                    <a:solidFill>
                      <a:schemeClr val="tx1"/>
                    </a:solidFill>
                  </a:rPr>
                  <a:t>for control of the longitudinal </a:t>
                </a:r>
                <a:br>
                  <a:rPr lang="en-US" altLang="en-US" sz="1600" dirty="0">
                    <a:solidFill>
                      <a:schemeClr val="tx1"/>
                    </a:solidFill>
                  </a:rPr>
                </a:br>
                <a:r>
                  <a:rPr lang="en-US" altLang="en-US" sz="1600" dirty="0">
                    <a:solidFill>
                      <a:schemeClr val="tx1"/>
                    </a:solidFill>
                  </a:rPr>
                  <a:t>component</a:t>
                </a:r>
                <a:endParaRPr lang="en-US" alt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p>
                    </m:sSubSup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p>
                    </m:sSubSup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</a:rPr>
                  <a:t> at 100 GeV/c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8" t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Рисунок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60213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292700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22067"/>
              </p:ext>
            </p:extLst>
          </p:nvPr>
        </p:nvGraphicFramePr>
        <p:xfrm>
          <a:off x="596900" y="4936135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Bitmap Image" r:id="rId6" imgW="1438095" imgH="771429" progId="Paint.Picture">
                  <p:embed/>
                </p:oleObj>
              </mc:Choice>
              <mc:Fallback>
                <p:oleObj name="Bitmap Image" r:id="rId6" imgW="1438095" imgH="771429" progId="Paint.Picture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936135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295832"/>
              </p:ext>
            </p:extLst>
          </p:nvPr>
        </p:nvGraphicFramePr>
        <p:xfrm>
          <a:off x="593725" y="2488913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8" imgW="3314700" imgH="254000" progId="Equation.DSMT4">
                  <p:embed/>
                </p:oleObj>
              </mc:Choice>
              <mc:Fallback>
                <p:oleObj name="Equation" r:id="rId8" imgW="3314700" imgH="254000" progId="Equation.DSMT4">
                  <p:embed/>
                  <p:pic>
                    <p:nvPicPr>
                      <p:cNvPr id="9224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488913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8082"/>
              </p:ext>
            </p:extLst>
          </p:nvPr>
        </p:nvGraphicFramePr>
        <p:xfrm>
          <a:off x="596900" y="5609235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10" imgW="3352800" imgH="254000" progId="Equation.DSMT4">
                  <p:embed/>
                </p:oleObj>
              </mc:Choice>
              <mc:Fallback>
                <p:oleObj name="Equation" r:id="rId10" imgW="3352800" imgH="254000" progId="Equation.DSMT4">
                  <p:embed/>
                  <p:pic>
                    <p:nvPicPr>
                      <p:cNvPr id="9225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609235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160622_fig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81458"/>
            <a:ext cx="4105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60622_fig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834045"/>
            <a:ext cx="444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/>
          <p:cNvSpPr>
            <a:spLocks/>
          </p:cNvSpPr>
          <p:nvPr/>
        </p:nvSpPr>
        <p:spPr bwMode="auto">
          <a:xfrm>
            <a:off x="4256088" y="1808396"/>
            <a:ext cx="390525" cy="4056428"/>
          </a:xfrm>
          <a:prstGeom prst="rightBrace">
            <a:avLst>
              <a:gd name="adj1" fmla="val 114646"/>
              <a:gd name="adj2" fmla="val 22293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1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rot="10800000" flipH="1">
            <a:off x="6121400" y="3435583"/>
            <a:ext cx="581025" cy="2195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rot="10800000" flipH="1">
            <a:off x="8794750" y="3894370"/>
            <a:ext cx="0" cy="141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589963" y="350384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IP</a:t>
            </a:r>
            <a:endParaRPr lang="en-US" altLang="ru-RU" sz="1800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rot="10800000">
            <a:off x="6865938" y="5150083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810375" y="474844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ions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92800" y="182109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3D spin rotator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769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Incoherent Part of Zero-Integer Spin Resonance Strength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0.5⋅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0.5⋅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at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200 GeV/c are sufficient to stabilize the polarization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579425"/>
            <a:ext cx="59404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3777946"/>
            <a:ext cx="59404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112520" y="6068239"/>
            <a:ext cx="6918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aseline="0" dirty="0">
                <a:cs typeface="Arial" panose="020B0604020202020204" pitchFamily="34" charset="0"/>
              </a:rPr>
              <a:t>Assuming normalized vertical beam emittance of </a:t>
            </a:r>
            <a:r>
              <a:rPr lang="ru-RU" altLang="ru-RU" sz="1800" baseline="0" dirty="0">
                <a:cs typeface="Arial" panose="020B0604020202020204" pitchFamily="34" charset="0"/>
                <a:sym typeface="Symbol" panose="05050102010706020507" pitchFamily="18" charset="2"/>
              </a:rPr>
              <a:t>0.07</a:t>
            </a:r>
            <a:r>
              <a:rPr lang="en-US" altLang="ru-RU" sz="1800" baseline="0" dirty="0">
                <a:cs typeface="Arial" panose="020B0604020202020204" pitchFamily="34" charset="0"/>
                <a:sym typeface="Symbol" panose="05050102010706020507" pitchFamily="18" charset="2"/>
              </a:rPr>
              <a:t> m rad</a:t>
            </a:r>
            <a:r>
              <a:rPr lang="ru-RU" altLang="ru-RU" sz="1800" baseline="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Part of Zero Integer Spin Resonance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Above about 100 GeV/c, the 3D spin rotator strength is insufficient to compensate the coherent part of the resonance strength, which then determines the polarization orientation.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Рисунок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55000"/>
            <a:ext cx="59404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149560"/>
            <a:ext cx="59404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0306" y="2339340"/>
            <a:ext cx="285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Assuming RMS closed </a:t>
            </a:r>
            <a:b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orbit distortion of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200 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129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Spin Control up to 200 GeV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The control solenoid strengths would have to be increased by up to a factor of 7 for protons and 4 for deuterons.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Solenoid spin rotation drops inversely proportionally to the beam momentum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Spin resonance strength grows proportionally to the beam momentum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Need to consider a 3D spin rotator based on transverse field. It is a much better option at high energies.</a:t>
            </a:r>
          </a:p>
          <a:p>
            <a:pPr marL="457200"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Orbit excursion drops</a:t>
            </a:r>
          </a:p>
          <a:p>
            <a:pPr marL="457200"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Spin rotation is essentially energy independent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For protons, the coherent part of the spin resonance strength can be reduced by a pair of compact longitudinal-axis transverse-field Siberian snakes.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Control of the ion polarization at a high energy needs further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1404</TotalTime>
  <Words>415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Calibri</vt:lpstr>
      <vt:lpstr>Cambria Math</vt:lpstr>
      <vt:lpstr>PingFangSC-Regular</vt:lpstr>
      <vt:lpstr>Symbol</vt:lpstr>
      <vt:lpstr>Times</vt:lpstr>
      <vt:lpstr>Times New Roman</vt:lpstr>
      <vt:lpstr>Office Theme</vt:lpstr>
      <vt:lpstr>Bitmap Image</vt:lpstr>
      <vt:lpstr>Equation</vt:lpstr>
      <vt:lpstr>Impact of Ion Energy Increase on Ion Polarization</vt:lpstr>
      <vt:lpstr>Figure-8 Scheme</vt:lpstr>
      <vt:lpstr>Zero-Integer Spin Resonance and Spin Stability Criterion</vt:lpstr>
      <vt:lpstr>3D Spin Rotator in Ion Collider Ring</vt:lpstr>
      <vt:lpstr>Incoherent Part of Zero-Integer Spin Resonance Strength</vt:lpstr>
      <vt:lpstr>Coherent Part of Zero Integer Spin Resonance Strength</vt:lpstr>
      <vt:lpstr>Spin Control up to 200 GeV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morozov</cp:lastModifiedBy>
  <cp:revision>109</cp:revision>
  <dcterms:created xsi:type="dcterms:W3CDTF">2018-03-13T17:56:41Z</dcterms:created>
  <dcterms:modified xsi:type="dcterms:W3CDTF">2018-05-22T20:02:07Z</dcterms:modified>
</cp:coreProperties>
</file>