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9" r:id="rId2"/>
  </p:sldMasterIdLst>
  <p:notesMasterIdLst>
    <p:notesMasterId r:id="rId14"/>
  </p:notesMasterIdLst>
  <p:sldIdLst>
    <p:sldId id="256" r:id="rId3"/>
    <p:sldId id="257" r:id="rId4"/>
    <p:sldId id="266" r:id="rId5"/>
    <p:sldId id="274" r:id="rId6"/>
    <p:sldId id="267" r:id="rId7"/>
    <p:sldId id="270" r:id="rId8"/>
    <p:sldId id="271" r:id="rId9"/>
    <p:sldId id="268" r:id="rId10"/>
    <p:sldId id="272" r:id="rId11"/>
    <p:sldId id="269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0" autoAdjust="0"/>
    <p:restoredTop sz="96429" autoAdjust="0"/>
  </p:normalViewPr>
  <p:slideViewPr>
    <p:cSldViewPr snapToGrid="0" snapToObjects="1">
      <p:cViewPr>
        <p:scale>
          <a:sx n="100" d="100"/>
          <a:sy n="100" d="100"/>
        </p:scale>
        <p:origin x="-1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9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Friday, May 04, 2018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Friday, May 04, 2018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15EC4-445C-49AA-B539-875B6EA06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41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21CD-FDE4-4A9C-867E-F9942A440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58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6ADF-CDF0-46B3-8210-9F393C9BF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52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13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May 04,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495800" y="64928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5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96C14-8AB3-4C87-B24C-08338AAE80B5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90600" y="6492875"/>
            <a:ext cx="3505200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500" b="1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85" y="505595"/>
            <a:ext cx="8344889" cy="617838"/>
          </a:xfrm>
        </p:spPr>
        <p:txBody>
          <a:bodyPr/>
          <a:lstStyle/>
          <a:p>
            <a:r>
              <a:rPr lang="en-US" sz="2800" dirty="0" smtClean="0"/>
              <a:t>JLEIC Ion Beam Formation options for 200 GeV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Jiquan </a:t>
            </a:r>
            <a:r>
              <a:rPr lang="en-US" dirty="0" err="1" smtClean="0"/>
              <a:t>Guo</a:t>
            </a:r>
            <a:r>
              <a:rPr lang="en-US" dirty="0" smtClean="0"/>
              <a:t>, Yuhong Zhang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Friday, May 04,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(With pre-booster, capable for 400GeV)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171004"/>
              </p:ext>
            </p:extLst>
          </p:nvPr>
        </p:nvGraphicFramePr>
        <p:xfrm>
          <a:off x="280809" y="856833"/>
          <a:ext cx="3641064" cy="534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3766"/>
                <a:gridCol w="803649"/>
                <a:gridCol w="803649"/>
              </a:tblGrid>
              <a:tr h="256563"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400GeV HE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Collision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 Energy (MeV/u)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Pre-Booster charge state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67+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 Booster B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(Tm)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Pre-Booster B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(Tm)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Pre-Booster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(GeV/u)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Pre-Booster dipole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max/min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Pre-Booster circumference (m)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Pre-Booster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</a:t>
                      </a:r>
                      <a:r>
                        <a:rPr lang="en-US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lass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(70%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Pre-Booster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(x, y, mm) </a:t>
                      </a:r>
                      <a:r>
                        <a:rPr lang="el-GR" sz="11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sz="1100" dirty="0" smtClean="0">
                          <a:latin typeface="Times New Roman"/>
                          <a:cs typeface="Times New Roman"/>
                        </a:rPr>
                        <a:t>=14m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charge state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82+?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B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(Tm)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B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(Tm)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(GeV/u)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dipole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max/min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circumference (m)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</a:t>
                      </a:r>
                      <a:r>
                        <a:rPr lang="en-US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lass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(70%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(x, y, mm) </a:t>
                      </a:r>
                      <a:r>
                        <a:rPr lang="el-GR" sz="11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sz="1100" dirty="0" smtClean="0">
                          <a:latin typeface="Times New Roman"/>
                          <a:cs typeface="Times New Roman"/>
                        </a:rPr>
                        <a:t>=14m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768322"/>
              </p:ext>
            </p:extLst>
          </p:nvPr>
        </p:nvGraphicFramePr>
        <p:xfrm>
          <a:off x="4074273" y="837922"/>
          <a:ext cx="3641064" cy="336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3766"/>
                <a:gridCol w="803649"/>
                <a:gridCol w="803649"/>
              </a:tblGrid>
              <a:tr h="256563"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400GeV HE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charge state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82+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B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(Tm)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Collision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max (GeV/u)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B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 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(Tm)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dipole max/min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circumference (m)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2255.34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</a:t>
                      </a:r>
                      <a:r>
                        <a:rPr lang="en-US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lass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z=bucket/6)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(x, y, mm) </a:t>
                      </a:r>
                      <a:r>
                        <a:rPr lang="el-GR" sz="11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sz="1100" dirty="0" smtClean="0">
                          <a:latin typeface="Times New Roman"/>
                          <a:cs typeface="Times New Roman"/>
                        </a:rPr>
                        <a:t>=14m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DC cool energy (GeV)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cooled 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</a:t>
                      </a:r>
                      <a:r>
                        <a:rPr lang="en-US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lass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z=bucket/6)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cooled 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(x, y, mm) </a:t>
                      </a:r>
                      <a:r>
                        <a:rPr lang="el-GR" sz="11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sz="1100" dirty="0" smtClean="0">
                          <a:latin typeface="Times New Roman"/>
                          <a:cs typeface="Times New Roman"/>
                        </a:rPr>
                        <a:t>=14m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0573" y="4781550"/>
            <a:ext cx="3187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under progress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0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400GeV with pre-booster, barrier bucket splitting?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Pre-booster ~120m (3T racetrack). Booster 362m (up to 12T Figure 8), main ring ~2255m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pre-booster cycles. Each cycle start with ramping magnet, accumulate in pre-booster (135MeV p, 40MeV Pb67+), then capture and accelerate to ~4GeV p/0.9GeV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Compress bunch length to 28m, extract to main booster. Pb67+ stripped to Pb82+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8 pre-booster cycles, the main booster is full. Accelerate to ~13GeV and perform DC cooling.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Debunch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within barrier bucket of ~340m, then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rebunch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119-952MHz bunches. Accelerate to ~30GeV. Bucket to bucket transfer to the main ring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 6 main booster cycles to fill the collider ring with 4x9m+2x80m gaps between the long bunch trains (4x9m more gaps than binary splitting in the collider ring, will reduce luminosity by &lt;2%). 9m gap assumes injection/extraction kicker rise time of 30ns, which is in line with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eRHIC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R&amp;D goal.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80m gaps work as abort gaps which needs longer kicker rise time, and also matches the 2 e-ring gaps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e-ring gap needs to be ~80m, including 40m for injection/abort/ion clearing gap, and 2x20m for transient beam loading compensation.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Might be easier for bunch formation with harmonic change.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4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JLEIC Injection Chain Baseline (100 GeV design)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3019425"/>
            <a:ext cx="8464378" cy="3328323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JLEIC ion injection chain has only one booster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 ramping range in the booster and the colliders for 100 GeV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magnet ramping cycles makes the operation simple and fast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GeV collider proton injection energy is less challenging for DC cooling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charge during the injection stage in both the booster (100 MeV Pb67+ or 285 MeV p) and the collider ring (~2 GeV Pb82+ and 8 GeV p) will be marginal and requires larger beam pipe aperture. Cooling during these stages has to be minimum, even though the DC coolers are very efficient at lower energy.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has 26 booster cycles: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cycles has stages of accumulation (with DC cooling), capture, ramp, bunch length compression (from ~1/7 to ~1/28 of collider circumference, probably also pre-split), transfer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 cooling in collider ring during staging is highly desired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26 booster cycles, collider ring will ramp to ~20GeV then perform binary bunch split.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303022" y="838200"/>
            <a:ext cx="8307578" cy="2017298"/>
            <a:chOff x="303022" y="838200"/>
            <a:chExt cx="8307578" cy="2017298"/>
          </a:xfrm>
        </p:grpSpPr>
        <p:grpSp>
          <p:nvGrpSpPr>
            <p:cNvPr id="6" name="Group 5"/>
            <p:cNvGrpSpPr/>
            <p:nvPr/>
          </p:nvGrpSpPr>
          <p:grpSpPr>
            <a:xfrm>
              <a:off x="303022" y="1219200"/>
              <a:ext cx="8307578" cy="1636298"/>
              <a:chOff x="152400" y="816110"/>
              <a:chExt cx="8307578" cy="1636298"/>
            </a:xfrm>
          </p:grpSpPr>
          <p:cxnSp>
            <p:nvCxnSpPr>
              <p:cNvPr id="7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450305" y="1425710"/>
                <a:ext cx="7245896" cy="1556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531466" y="1273309"/>
                <a:ext cx="306734" cy="320636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678178" y="1349510"/>
                <a:ext cx="1255590" cy="207658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152400" y="1610379"/>
                <a:ext cx="1033438" cy="523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ion sources</a:t>
                </a:r>
              </a:p>
            </p:txBody>
          </p:sp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1525778" y="1614053"/>
                <a:ext cx="1409717" cy="307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SRF </a:t>
                </a:r>
                <a:r>
                  <a:rPr kumimoji="0" lang="en-U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Linac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042901" y="1050385"/>
                <a:ext cx="1508846" cy="1402023"/>
                <a:chOff x="3889981" y="1050385"/>
                <a:chExt cx="1508846" cy="1402023"/>
              </a:xfrm>
            </p:grpSpPr>
            <p:grpSp>
              <p:nvGrpSpPr>
                <p:cNvPr id="27" name="Group 30"/>
                <p:cNvGrpSpPr>
                  <a:grpSpLocks/>
                </p:cNvGrpSpPr>
                <p:nvPr/>
              </p:nvGrpSpPr>
              <p:grpSpPr bwMode="auto">
                <a:xfrm>
                  <a:off x="4232547" y="1050385"/>
                  <a:ext cx="796653" cy="756325"/>
                  <a:chOff x="1676400" y="1295399"/>
                  <a:chExt cx="609600" cy="609600"/>
                </a:xfrm>
              </p:grpSpPr>
              <p:cxnSp>
                <p:nvCxnSpPr>
                  <p:cNvPr id="30" name="Straight Connector 4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828800" y="1600199"/>
                    <a:ext cx="304800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3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981200" y="1295399"/>
                    <a:ext cx="304800" cy="304800"/>
                    <a:chOff x="2971800" y="1295400"/>
                    <a:chExt cx="304800" cy="304800"/>
                  </a:xfrm>
                </p:grpSpPr>
                <p:sp>
                  <p:nvSpPr>
                    <p:cNvPr id="37" name="Arc 20"/>
                    <p:cNvSpPr/>
                    <p:nvPr/>
                  </p:nvSpPr>
                  <p:spPr bwMode="auto">
                    <a:xfrm>
                      <a:off x="2972757" y="1296587"/>
                      <a:ext cx="303444" cy="304816"/>
                    </a:xfrm>
                    <a:prstGeom prst="arc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" name="Arc 21"/>
                    <p:cNvSpPr/>
                    <p:nvPr/>
                  </p:nvSpPr>
                  <p:spPr bwMode="auto">
                    <a:xfrm rot="16200000">
                      <a:off x="2972072" y="1297272"/>
                      <a:ext cx="304816" cy="303444"/>
                    </a:xfrm>
                    <a:prstGeom prst="arc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" name="Arc 38"/>
                    <p:cNvSpPr/>
                    <p:nvPr/>
                  </p:nvSpPr>
                  <p:spPr bwMode="auto">
                    <a:xfrm rot="5400000">
                      <a:off x="2972072" y="1297272"/>
                      <a:ext cx="304816" cy="303444"/>
                    </a:xfrm>
                    <a:prstGeom prst="arc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2" name="Group 24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1676400" y="1600199"/>
                    <a:ext cx="304800" cy="304800"/>
                    <a:chOff x="2971800" y="1295400"/>
                    <a:chExt cx="304800" cy="304800"/>
                  </a:xfrm>
                </p:grpSpPr>
                <p:sp>
                  <p:nvSpPr>
                    <p:cNvPr id="34" name="Arc 33"/>
                    <p:cNvSpPr/>
                    <p:nvPr/>
                  </p:nvSpPr>
                  <p:spPr bwMode="auto">
                    <a:xfrm>
                      <a:off x="2970843" y="1294182"/>
                      <a:ext cx="306015" cy="304815"/>
                    </a:xfrm>
                    <a:prstGeom prst="arc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Arc 34"/>
                    <p:cNvSpPr/>
                    <p:nvPr/>
                  </p:nvSpPr>
                  <p:spPr bwMode="auto">
                    <a:xfrm rot="16200000">
                      <a:off x="2971444" y="1293581"/>
                      <a:ext cx="304815" cy="306015"/>
                    </a:xfrm>
                    <a:prstGeom prst="arc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Arc 35"/>
                    <p:cNvSpPr/>
                    <p:nvPr/>
                  </p:nvSpPr>
                  <p:spPr bwMode="auto">
                    <a:xfrm rot="5400000">
                      <a:off x="2971444" y="1293581"/>
                      <a:ext cx="304815" cy="306015"/>
                    </a:xfrm>
                    <a:prstGeom prst="arc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cxnSp>
                <p:nvCxnSpPr>
                  <p:cNvPr id="33" name="Straight Connector 44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1828800" y="1600200"/>
                    <a:ext cx="304800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8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3889981" y="1929188"/>
                  <a:ext cx="15088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Booster with DC cooler</a:t>
                  </a:r>
                </a:p>
              </p:txBody>
            </p:sp>
            <p:sp>
              <p:nvSpPr>
                <p:cNvPr id="29" name="Rectangle 28"/>
                <p:cNvSpPr>
                  <a:spLocks noChangeArrowheads="1"/>
                </p:cNvSpPr>
                <p:nvPr/>
              </p:nvSpPr>
              <p:spPr bwMode="auto">
                <a:xfrm>
                  <a:off x="4731212" y="1370452"/>
                  <a:ext cx="145068" cy="141012"/>
                </a:xfrm>
                <a:prstGeom prst="rect">
                  <a:avLst/>
                </a:prstGeom>
                <a:solidFill>
                  <a:srgbClr val="0070C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858000" y="816110"/>
                <a:ext cx="1601978" cy="1604179"/>
                <a:chOff x="7237221" y="816110"/>
                <a:chExt cx="1601978" cy="1604179"/>
              </a:xfrm>
            </p:grpSpPr>
            <p:grpSp>
              <p:nvGrpSpPr>
                <p:cNvPr id="14" name="Group 42"/>
                <p:cNvGrpSpPr>
                  <a:grpSpLocks/>
                </p:cNvGrpSpPr>
                <p:nvPr/>
              </p:nvGrpSpPr>
              <p:grpSpPr bwMode="auto">
                <a:xfrm>
                  <a:off x="7237221" y="816110"/>
                  <a:ext cx="1160547" cy="1269108"/>
                  <a:chOff x="1676400" y="1295399"/>
                  <a:chExt cx="609600" cy="609600"/>
                </a:xfrm>
              </p:grpSpPr>
              <p:cxnSp>
                <p:nvCxnSpPr>
                  <p:cNvPr id="17" name="Straight Connector 2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828800" y="1600199"/>
                    <a:ext cx="304800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1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981200" y="1295399"/>
                    <a:ext cx="304800" cy="304800"/>
                    <a:chOff x="2971800" y="1295400"/>
                    <a:chExt cx="304800" cy="304800"/>
                  </a:xfrm>
                </p:grpSpPr>
                <p:sp>
                  <p:nvSpPr>
                    <p:cNvPr id="24" name="Arc 23"/>
                    <p:cNvSpPr/>
                    <p:nvPr/>
                  </p:nvSpPr>
                  <p:spPr bwMode="auto">
                    <a:xfrm>
                      <a:off x="2971339" y="1295021"/>
                      <a:ext cx="305130" cy="305409"/>
                    </a:xfrm>
                    <a:prstGeom prst="arc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" name="Arc 24"/>
                    <p:cNvSpPr/>
                    <p:nvPr/>
                  </p:nvSpPr>
                  <p:spPr bwMode="auto">
                    <a:xfrm rot="16200000">
                      <a:off x="2971200" y="1295160"/>
                      <a:ext cx="305409" cy="305130"/>
                    </a:xfrm>
                    <a:prstGeom prst="arc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" name="Arc 25"/>
                    <p:cNvSpPr/>
                    <p:nvPr/>
                  </p:nvSpPr>
                  <p:spPr bwMode="auto">
                    <a:xfrm rot="5400000">
                      <a:off x="2971200" y="1295160"/>
                      <a:ext cx="305409" cy="305130"/>
                    </a:xfrm>
                    <a:prstGeom prst="arc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9" name="Group 24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1676400" y="1600199"/>
                    <a:ext cx="304800" cy="304800"/>
                    <a:chOff x="2971800" y="1295400"/>
                    <a:chExt cx="304800" cy="304800"/>
                  </a:xfrm>
                </p:grpSpPr>
                <p:sp>
                  <p:nvSpPr>
                    <p:cNvPr id="21" name="Arc 20"/>
                    <p:cNvSpPr/>
                    <p:nvPr/>
                  </p:nvSpPr>
                  <p:spPr bwMode="auto">
                    <a:xfrm>
                      <a:off x="2972261" y="1294562"/>
                      <a:ext cx="305130" cy="305409"/>
                    </a:xfrm>
                    <a:prstGeom prst="arc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" name="Arc 21"/>
                    <p:cNvSpPr/>
                    <p:nvPr/>
                  </p:nvSpPr>
                  <p:spPr bwMode="auto">
                    <a:xfrm rot="16200000">
                      <a:off x="2972122" y="1294701"/>
                      <a:ext cx="305409" cy="305130"/>
                    </a:xfrm>
                    <a:prstGeom prst="arc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" name="Arc 22"/>
                    <p:cNvSpPr/>
                    <p:nvPr/>
                  </p:nvSpPr>
                  <p:spPr bwMode="auto">
                    <a:xfrm rot="5400000">
                      <a:off x="2972122" y="1294701"/>
                      <a:ext cx="305409" cy="305130"/>
                    </a:xfrm>
                    <a:prstGeom prst="arc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cxnSp>
                <p:nvCxnSpPr>
                  <p:cNvPr id="20" name="Straight Connector 24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1828800" y="1600200"/>
                    <a:ext cx="304800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7772399" y="1466182"/>
                  <a:ext cx="1066800" cy="954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collider ring with BB/DC cooler</a:t>
                  </a: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7467601" y="1383266"/>
                  <a:ext cx="228600" cy="137905"/>
                </a:xfrm>
                <a:prstGeom prst="rect">
                  <a:avLst/>
                </a:prstGeom>
                <a:solidFill>
                  <a:srgbClr val="0070C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0" name="TextBox 39"/>
            <p:cNvSpPr txBox="1"/>
            <p:nvPr/>
          </p:nvSpPr>
          <p:spPr>
            <a:xfrm>
              <a:off x="1811482" y="977562"/>
              <a:ext cx="13928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Times"/>
                </a:rPr>
                <a:t>285MeV </a:t>
              </a:r>
              <a:r>
                <a:rPr lang="en-US" sz="1600" dirty="0" smtClean="0">
                  <a:solidFill>
                    <a:srgbClr val="000000"/>
                  </a:solidFill>
                  <a:latin typeface="Times"/>
                </a:rPr>
                <a:t>H</a:t>
              </a:r>
              <a:r>
                <a:rPr lang="en-US" sz="1600" baseline="30000" dirty="0" smtClean="0">
                  <a:solidFill>
                    <a:srgbClr val="000000"/>
                  </a:solidFill>
                  <a:latin typeface="Times"/>
                </a:rPr>
                <a:t>-</a:t>
              </a:r>
              <a:endParaRPr lang="en-US" sz="1600" dirty="0" smtClean="0">
                <a:solidFill>
                  <a:srgbClr val="000000"/>
                </a:solidFill>
                <a:latin typeface="Times"/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  <a:latin typeface="Times"/>
                </a:rPr>
                <a:t>100MeV </a:t>
              </a:r>
              <a:r>
                <a:rPr lang="en-US" sz="1600" dirty="0" smtClean="0">
                  <a:solidFill>
                    <a:srgbClr val="000000"/>
                  </a:solidFill>
                  <a:latin typeface="Times"/>
                </a:rPr>
                <a:t>Pb</a:t>
              </a:r>
              <a:r>
                <a:rPr lang="en-US" sz="1600" baseline="30000" dirty="0" smtClean="0">
                  <a:solidFill>
                    <a:srgbClr val="000000"/>
                  </a:solidFill>
                  <a:latin typeface="Times"/>
                </a:rPr>
                <a:t>67+</a:t>
              </a:r>
              <a:endParaRPr lang="en-US" sz="1600" dirty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79935" y="838200"/>
              <a:ext cx="1477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Times"/>
                </a:rPr>
                <a:t>~8GeV H</a:t>
              </a:r>
              <a:r>
                <a:rPr lang="en-US" sz="1600" baseline="30000" dirty="0" smtClean="0">
                  <a:solidFill>
                    <a:srgbClr val="000000"/>
                  </a:solidFill>
                  <a:latin typeface="Times"/>
                </a:rPr>
                <a:t>+</a:t>
              </a:r>
              <a:endParaRPr lang="en-US" sz="1600" dirty="0" smtClean="0">
                <a:solidFill>
                  <a:srgbClr val="000000"/>
                </a:solidFill>
                <a:latin typeface="Times"/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  <a:latin typeface="Times"/>
                </a:rPr>
                <a:t>2-2.4GeV </a:t>
              </a:r>
              <a:r>
                <a:rPr lang="en-US" sz="1600" dirty="0" smtClean="0">
                  <a:solidFill>
                    <a:srgbClr val="000000"/>
                  </a:solidFill>
                  <a:latin typeface="Times"/>
                </a:rPr>
                <a:t>Pb</a:t>
              </a:r>
              <a:r>
                <a:rPr lang="en-US" sz="1600" baseline="30000" dirty="0" smtClean="0">
                  <a:solidFill>
                    <a:srgbClr val="000000"/>
                  </a:solidFill>
                  <a:latin typeface="Times"/>
                </a:rPr>
                <a:t>67+</a:t>
              </a:r>
              <a:endParaRPr lang="en-US" sz="1600" dirty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19736" y="843951"/>
              <a:ext cx="14857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Times"/>
                </a:rPr>
                <a:t>&lt;=100GeV H</a:t>
              </a:r>
              <a:r>
                <a:rPr lang="en-US" sz="1600" baseline="30000" dirty="0" smtClean="0">
                  <a:solidFill>
                    <a:srgbClr val="000000"/>
                  </a:solidFill>
                  <a:latin typeface="Times"/>
                </a:rPr>
                <a:t>+</a:t>
              </a:r>
              <a:endParaRPr lang="en-US" sz="1600" dirty="0" smtClean="0">
                <a:solidFill>
                  <a:srgbClr val="000000"/>
                </a:solidFill>
                <a:latin typeface="Times"/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  <a:latin typeface="Times"/>
                </a:rPr>
                <a:t>&lt;=40GeV Pb</a:t>
              </a:r>
              <a:r>
                <a:rPr lang="en-US" sz="1600" baseline="30000" dirty="0" smtClean="0">
                  <a:solidFill>
                    <a:srgbClr val="000000"/>
                  </a:solidFill>
                  <a:latin typeface="Times"/>
                </a:rPr>
                <a:t>82+</a:t>
              </a:r>
              <a:endParaRPr lang="en-US" sz="1600" dirty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43" name="Right Arrow 42"/>
            <p:cNvSpPr/>
            <p:nvPr/>
          </p:nvSpPr>
          <p:spPr bwMode="auto">
            <a:xfrm>
              <a:off x="3471559" y="1785988"/>
              <a:ext cx="690867" cy="179832"/>
            </a:xfrm>
            <a:prstGeom prst="rightArrow">
              <a:avLst>
                <a:gd name="adj1" fmla="val 23456"/>
                <a:gd name="adj2" fmla="val 74389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40617" y="1938879"/>
              <a:ext cx="14054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Times"/>
                </a:rPr>
                <a:t>Multi-turn injection</a:t>
              </a:r>
              <a:endParaRPr lang="en-US" sz="1600" dirty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45" name="Right Arrow 44"/>
            <p:cNvSpPr/>
            <p:nvPr/>
          </p:nvSpPr>
          <p:spPr bwMode="auto">
            <a:xfrm>
              <a:off x="5774268" y="1792307"/>
              <a:ext cx="690867" cy="179832"/>
            </a:xfrm>
            <a:prstGeom prst="rightArrow">
              <a:avLst>
                <a:gd name="adj1" fmla="val 23456"/>
                <a:gd name="adj2" fmla="val 74389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86400" y="1958530"/>
              <a:ext cx="14054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Times"/>
                </a:rPr>
                <a:t>Bucket-to-bucket transfer</a:t>
              </a:r>
              <a:endParaRPr lang="en-US" sz="1600" dirty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80508" y="1422975"/>
              <a:ext cx="6671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Times"/>
                </a:rPr>
                <a:t>H</a:t>
              </a:r>
              <a:r>
                <a:rPr lang="en-US" sz="1200" baseline="30000" dirty="0" smtClean="0">
                  <a:solidFill>
                    <a:srgbClr val="000000"/>
                  </a:solidFill>
                  <a:latin typeface="Times"/>
                </a:rPr>
                <a:t>-</a:t>
              </a:r>
              <a:r>
                <a:rPr lang="en-US" sz="1200" dirty="0" smtClean="0">
                  <a:solidFill>
                    <a:srgbClr val="000000"/>
                  </a:solidFill>
                  <a:latin typeface="Times"/>
                </a:rPr>
                <a:t> Strip</a:t>
              </a:r>
              <a:endParaRPr lang="en-US" sz="1200" dirty="0">
                <a:solidFill>
                  <a:srgbClr val="000000"/>
                </a:solidFill>
                <a:latin typeface="Times"/>
              </a:endParaRPr>
            </a:p>
          </p:txBody>
        </p:sp>
        <p:cxnSp>
          <p:nvCxnSpPr>
            <p:cNvPr id="48" name="Straight Connector 24"/>
            <p:cNvCxnSpPr>
              <a:cxnSpLocks noChangeShapeType="1"/>
            </p:cNvCxnSpPr>
            <p:nvPr/>
          </p:nvCxnSpPr>
          <p:spPr bwMode="auto">
            <a:xfrm>
              <a:off x="4741670" y="1732168"/>
              <a:ext cx="0" cy="272678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9" name="Rectangle 48"/>
            <p:cNvSpPr/>
            <p:nvPr/>
          </p:nvSpPr>
          <p:spPr>
            <a:xfrm>
              <a:off x="6571832" y="1462562"/>
              <a:ext cx="6848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  <a:latin typeface="Times"/>
                </a:rPr>
                <a:t>Pb</a:t>
              </a:r>
              <a:r>
                <a:rPr lang="en-US" sz="1200" dirty="0" smtClean="0">
                  <a:solidFill>
                    <a:srgbClr val="000000"/>
                  </a:solidFill>
                  <a:latin typeface="Times"/>
                </a:rPr>
                <a:t> Strip</a:t>
              </a:r>
              <a:endParaRPr lang="en-US" sz="1200" dirty="0">
                <a:solidFill>
                  <a:srgbClr val="000000"/>
                </a:solidFill>
                <a:latin typeface="Times"/>
              </a:endParaRPr>
            </a:p>
          </p:txBody>
        </p:sp>
        <p:cxnSp>
          <p:nvCxnSpPr>
            <p:cNvPr id="50" name="Straight Connector 24"/>
            <p:cNvCxnSpPr>
              <a:cxnSpLocks noChangeShapeType="1"/>
            </p:cNvCxnSpPr>
            <p:nvPr/>
          </p:nvCxnSpPr>
          <p:spPr bwMode="auto">
            <a:xfrm>
              <a:off x="6932994" y="1771755"/>
              <a:ext cx="0" cy="272678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Chain Options for 200 GeV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247775"/>
            <a:ext cx="8464378" cy="509997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linac and booster as it is, increase the energy range of the collider ring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8 GeV DC cooling in the collider ring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ramping range of the collider ring (~ factor of 23)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2GeV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Pb82+ space charge tune shift during collider ring injection will be high for 0.5A collider beam current, even with the 100 GeV option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energy of the booster (~10.5GeV), increase the booster size (or change to racetrack)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 energy could be increased, too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Do/can we need to increase the booster dipole field to 6T?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a pre-booster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reduce linac energy and save some cost on linac (but by how much?)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ramping cycles and operation complexity</a:t>
            </a:r>
          </a:p>
          <a:p>
            <a:pPr marL="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=285 MeV to 200 GeV (p/q=0.785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GeV/c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201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GeV/c)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p/q/u at 100MeV higher than 0.785GeV/c)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stripping from 67+ to 82+ before entering collider ring (probably 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 strip ratio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all heavy ions)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 ramp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201/0.785×82/67=313=17.7^2: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Pre-booster scheme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Proton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=135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 to 200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GeV, total ramp ratio 472=7.8^3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GeV upgrade: total ramp ratio ≈9.8^3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energy limited by DC cooler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Or collider ring DC cooling not mandatory if booster energy is high enough?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0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762999" cy="762000"/>
          </a:xfrm>
        </p:spPr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Ion Beam Formation Cycles </a:t>
            </a:r>
            <a:r>
              <a:rPr lang="en-US" sz="2000" dirty="0" smtClean="0">
                <a:latin typeface="Comic Sans MS" panose="030F0702030302020204" pitchFamily="66" charset="0"/>
              </a:rPr>
              <a:t>(single booster)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621CD-FDE4-4A9C-867E-F9942A44096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2401" y="3128916"/>
            <a:ext cx="883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Collider circumference </a:t>
            </a:r>
            <a:r>
              <a:rPr lang="en-US" sz="1200" dirty="0" smtClean="0">
                <a:solidFill>
                  <a:srgbClr val="000000"/>
                </a:solidFill>
              </a:rPr>
              <a:t>2255m</a:t>
            </a:r>
            <a:r>
              <a:rPr lang="en-US" sz="1200" dirty="0">
                <a:solidFill>
                  <a:srgbClr val="000000"/>
                </a:solidFill>
              </a:rPr>
              <a:t>, final harmonic # </a:t>
            </a:r>
            <a:r>
              <a:rPr lang="en-US" sz="1200" dirty="0" err="1" smtClean="0">
                <a:solidFill>
                  <a:srgbClr val="000000"/>
                </a:solidFill>
              </a:rPr>
              <a:t>Nh</a:t>
            </a:r>
            <a:r>
              <a:rPr lang="en-US" sz="1200" dirty="0" smtClean="0">
                <a:solidFill>
                  <a:srgbClr val="000000"/>
                </a:solidFill>
              </a:rPr>
              <a:t>=3584(28*2^7</a:t>
            </a:r>
            <a:r>
              <a:rPr lang="en-US" sz="1200" dirty="0" smtClean="0">
                <a:solidFill>
                  <a:srgbClr val="000000"/>
                </a:solidFill>
              </a:rPr>
              <a:t>), </a:t>
            </a:r>
            <a:r>
              <a:rPr lang="en-US" sz="1200" dirty="0">
                <a:solidFill>
                  <a:srgbClr val="000000"/>
                </a:solidFill>
              </a:rPr>
              <a:t>booster circumference </a:t>
            </a:r>
            <a:r>
              <a:rPr lang="en-US" sz="1200" dirty="0" smtClean="0">
                <a:solidFill>
                  <a:srgbClr val="000000"/>
                </a:solidFill>
              </a:rPr>
              <a:t>322.2m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Eject the used beam from the collider ring, cycle the magnets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Multi-turn injection of polarized ion from linac to booster (non-polarized for heavy 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Capture beam into a bucket (~200m bunch length)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Ramp to an intermediate energy (~2.0GeV proton), perform DC cooling, ramp to ~8GeV (proton)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Compress the bunch length to </a:t>
            </a:r>
            <a:r>
              <a:rPr lang="en-US" sz="1200" dirty="0" smtClean="0">
                <a:solidFill>
                  <a:srgbClr val="000000"/>
                </a:solidFill>
              </a:rPr>
              <a:t>56m and split into 2 bunches, 28m each in 40m buckets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Bucket-to-bucket transfer the long bunch into collider ring, each bucket </a:t>
            </a:r>
            <a:r>
              <a:rPr lang="en-US" sz="1200" dirty="0" smtClean="0">
                <a:solidFill>
                  <a:srgbClr val="000000"/>
                </a:solidFill>
              </a:rPr>
              <a:t>40m </a:t>
            </a:r>
            <a:r>
              <a:rPr lang="en-US" sz="1200" dirty="0">
                <a:solidFill>
                  <a:srgbClr val="000000"/>
                </a:solidFill>
              </a:rPr>
              <a:t>(gap between bunches </a:t>
            </a:r>
            <a:r>
              <a:rPr lang="en-US" sz="1200" dirty="0" smtClean="0">
                <a:solidFill>
                  <a:srgbClr val="000000"/>
                </a:solidFill>
              </a:rPr>
              <a:t>~12m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~40ns for kicker rise time)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Repeat step 2-6 for </a:t>
            </a:r>
            <a:r>
              <a:rPr lang="en-US" sz="1200" b="1" dirty="0" smtClean="0">
                <a:solidFill>
                  <a:srgbClr val="000000"/>
                </a:solidFill>
              </a:rPr>
              <a:t>2×13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times, each cycle ~1 min, total </a:t>
            </a:r>
            <a:r>
              <a:rPr lang="en-US" sz="1200" dirty="0" smtClean="0">
                <a:solidFill>
                  <a:srgbClr val="000000"/>
                </a:solidFill>
              </a:rPr>
              <a:t>~30 </a:t>
            </a:r>
            <a:r>
              <a:rPr lang="en-US" sz="1200" dirty="0">
                <a:solidFill>
                  <a:srgbClr val="000000"/>
                </a:solidFill>
              </a:rPr>
              <a:t>min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000000"/>
                </a:solidFill>
              </a:rPr>
              <a:t>Ramp collider ring to 8 GeV (ion only). Perform DC cooling. Ramp </a:t>
            </a:r>
            <a:r>
              <a:rPr lang="en-US" sz="1200" dirty="0">
                <a:solidFill>
                  <a:srgbClr val="000000"/>
                </a:solidFill>
              </a:rPr>
              <a:t>collider ring to </a:t>
            </a:r>
            <a:r>
              <a:rPr lang="en-US" sz="1200" dirty="0" smtClean="0">
                <a:solidFill>
                  <a:srgbClr val="000000"/>
                </a:solidFill>
              </a:rPr>
              <a:t>20GeV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Perform binary bunch splitting up to </a:t>
            </a:r>
            <a:r>
              <a:rPr lang="en-US" sz="1200" b="1" dirty="0">
                <a:solidFill>
                  <a:srgbClr val="000000"/>
                </a:solidFill>
              </a:rPr>
              <a:t>7</a:t>
            </a:r>
            <a:r>
              <a:rPr lang="en-US" sz="1200" dirty="0">
                <a:solidFill>
                  <a:srgbClr val="000000"/>
                </a:solidFill>
              </a:rPr>
              <a:t> times to harmonic # </a:t>
            </a:r>
            <a:r>
              <a:rPr lang="en-US" sz="1200" dirty="0" err="1" smtClean="0">
                <a:solidFill>
                  <a:srgbClr val="000000"/>
                </a:solidFill>
              </a:rPr>
              <a:t>Nh</a:t>
            </a:r>
            <a:r>
              <a:rPr lang="en-US" sz="1200" dirty="0" smtClean="0">
                <a:solidFill>
                  <a:srgbClr val="000000"/>
                </a:solidFill>
              </a:rPr>
              <a:t>=3584 </a:t>
            </a:r>
            <a:r>
              <a:rPr lang="en-US" sz="1200" dirty="0">
                <a:solidFill>
                  <a:srgbClr val="000000"/>
                </a:solidFill>
              </a:rPr>
              <a:t>(when colliding high energy/low current electron beam, splitting can be reduced to </a:t>
            </a:r>
            <a:r>
              <a:rPr lang="en-US" sz="1200" b="1" dirty="0">
                <a:solidFill>
                  <a:srgbClr val="000000"/>
                </a:solidFill>
              </a:rPr>
              <a:t>5</a:t>
            </a:r>
            <a:r>
              <a:rPr lang="en-US" sz="1200" dirty="0">
                <a:solidFill>
                  <a:srgbClr val="000000"/>
                </a:solidFill>
              </a:rPr>
              <a:t> times to </a:t>
            </a:r>
            <a:r>
              <a:rPr lang="en-US" sz="1200" dirty="0" err="1">
                <a:solidFill>
                  <a:srgbClr val="000000"/>
                </a:solidFill>
              </a:rPr>
              <a:t>Nh</a:t>
            </a:r>
            <a:r>
              <a:rPr lang="en-US" sz="1200" dirty="0">
                <a:solidFill>
                  <a:srgbClr val="000000"/>
                </a:solidFill>
              </a:rPr>
              <a:t>=896), perform bunch length </a:t>
            </a:r>
            <a:r>
              <a:rPr lang="en-US" sz="1200" dirty="0" smtClean="0">
                <a:solidFill>
                  <a:srgbClr val="000000"/>
                </a:solidFill>
              </a:rPr>
              <a:t>compression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Manipulate the beam to </a:t>
            </a:r>
            <a:r>
              <a:rPr lang="en-US" sz="1200" dirty="0" smtClean="0">
                <a:solidFill>
                  <a:srgbClr val="000000"/>
                </a:solidFill>
              </a:rPr>
              <a:t>create </a:t>
            </a:r>
            <a:r>
              <a:rPr lang="en-US" sz="1200" dirty="0">
                <a:solidFill>
                  <a:srgbClr val="000000"/>
                </a:solidFill>
              </a:rPr>
              <a:t>several extra empty buckets (476 MHz) in the gap (</a:t>
            </a:r>
            <a:r>
              <a:rPr lang="en-US" sz="1200" dirty="0" err="1" smtClean="0">
                <a:solidFill>
                  <a:srgbClr val="000000"/>
                </a:solidFill>
              </a:rPr>
              <a:t>Nh</a:t>
            </a:r>
            <a:r>
              <a:rPr lang="en-US" sz="1200" dirty="0" smtClean="0">
                <a:solidFill>
                  <a:srgbClr val="000000"/>
                </a:solidFill>
              </a:rPr>
              <a:t>=3576-3584 </a:t>
            </a:r>
            <a:r>
              <a:rPr lang="en-US" sz="1200" dirty="0">
                <a:solidFill>
                  <a:srgbClr val="000000"/>
                </a:solidFill>
              </a:rPr>
              <a:t>depending on ion energy, as required by beam synchronization</a:t>
            </a:r>
            <a:r>
              <a:rPr lang="en-US" sz="1200" dirty="0" smtClean="0">
                <a:solidFill>
                  <a:srgbClr val="000000"/>
                </a:solidFill>
              </a:rPr>
              <a:t>). </a:t>
            </a:r>
            <a:r>
              <a:rPr lang="en-US" sz="1200" dirty="0" smtClean="0">
                <a:solidFill>
                  <a:srgbClr val="000000"/>
                </a:solidFill>
              </a:rPr>
              <a:t>Ramp to collision energy, turn on 952MHz SRF and BB cooling.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5301" y="831153"/>
            <a:ext cx="1388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Accumulating coasting beam</a:t>
            </a:r>
          </a:p>
        </p:txBody>
      </p: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236287" y="1259685"/>
            <a:ext cx="826488" cy="826490"/>
            <a:chOff x="1792224" y="1828800"/>
            <a:chExt cx="1828800" cy="1828800"/>
          </a:xfrm>
        </p:grpSpPr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1792224" y="2322576"/>
              <a:ext cx="1335024" cy="1335024"/>
              <a:chOff x="1185672" y="1250576"/>
              <a:chExt cx="1335024" cy="1335024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1185672" y="1598048"/>
                <a:ext cx="1335024" cy="987552"/>
                <a:chOff x="1185672" y="1598048"/>
                <a:chExt cx="1335024" cy="987552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1679448" y="1598048"/>
                  <a:ext cx="841248" cy="14630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Block Arc 63"/>
                <p:cNvSpPr/>
                <p:nvPr/>
              </p:nvSpPr>
              <p:spPr>
                <a:xfrm rot="10800000">
                  <a:off x="1185672" y="1598048"/>
                  <a:ext cx="987552" cy="987552"/>
                </a:xfrm>
                <a:prstGeom prst="blockArc">
                  <a:avLst>
                    <a:gd name="adj1" fmla="val 10800000"/>
                    <a:gd name="adj2" fmla="val 5440302"/>
                    <a:gd name="adj3" fmla="val 14490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2" name="Rectangle 61"/>
              <p:cNvSpPr/>
              <p:nvPr/>
            </p:nvSpPr>
            <p:spPr>
              <a:xfrm>
                <a:off x="2026920" y="1250576"/>
                <a:ext cx="146304" cy="84124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Block Arc 59"/>
            <p:cNvSpPr/>
            <p:nvPr/>
          </p:nvSpPr>
          <p:spPr>
            <a:xfrm>
              <a:off x="2633472" y="1828800"/>
              <a:ext cx="987552" cy="987552"/>
            </a:xfrm>
            <a:prstGeom prst="blockArc">
              <a:avLst>
                <a:gd name="adj1" fmla="val 10800000"/>
                <a:gd name="adj2" fmla="val 5440302"/>
                <a:gd name="adj3" fmla="val 1449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240674" y="2680582"/>
            <a:ext cx="1176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Capture to bucket</a:t>
            </a:r>
          </a:p>
        </p:txBody>
      </p: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773712" y="2180192"/>
            <a:ext cx="826488" cy="826490"/>
            <a:chOff x="1792224" y="1828800"/>
            <a:chExt cx="1828800" cy="1828800"/>
          </a:xfrm>
        </p:grpSpPr>
        <p:grpSp>
          <p:nvGrpSpPr>
            <p:cNvPr id="67" name="Group 66"/>
            <p:cNvGrpSpPr>
              <a:grpSpLocks noChangeAspect="1"/>
            </p:cNvGrpSpPr>
            <p:nvPr/>
          </p:nvGrpSpPr>
          <p:grpSpPr>
            <a:xfrm>
              <a:off x="1792224" y="2322576"/>
              <a:ext cx="1335024" cy="1335024"/>
              <a:chOff x="1185672" y="1250576"/>
              <a:chExt cx="1335024" cy="133502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185672" y="1598048"/>
                <a:ext cx="1335024" cy="987552"/>
                <a:chOff x="1185672" y="1598048"/>
                <a:chExt cx="1335024" cy="987552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1679448" y="1649036"/>
                  <a:ext cx="841248" cy="3657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Block Arc 71"/>
                <p:cNvSpPr/>
                <p:nvPr/>
              </p:nvSpPr>
              <p:spPr>
                <a:xfrm rot="10800000">
                  <a:off x="1185672" y="1598048"/>
                  <a:ext cx="987552" cy="987552"/>
                </a:xfrm>
                <a:prstGeom prst="blockArc">
                  <a:avLst>
                    <a:gd name="adj1" fmla="val 10800000"/>
                    <a:gd name="adj2" fmla="val 5440302"/>
                    <a:gd name="adj3" fmla="val 14490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0" name="Rectangle 69"/>
              <p:cNvSpPr/>
              <p:nvPr/>
            </p:nvSpPr>
            <p:spPr>
              <a:xfrm>
                <a:off x="2026920" y="1250576"/>
                <a:ext cx="146304" cy="84124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Block Arc 67"/>
            <p:cNvSpPr/>
            <p:nvPr/>
          </p:nvSpPr>
          <p:spPr>
            <a:xfrm>
              <a:off x="2633472" y="1828800"/>
              <a:ext cx="987552" cy="987552"/>
            </a:xfrm>
            <a:prstGeom prst="blockArc">
              <a:avLst>
                <a:gd name="adj1" fmla="val 10800000"/>
                <a:gd name="adj2" fmla="val 5440302"/>
                <a:gd name="adj3" fmla="val 1449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Right Arrow 72"/>
          <p:cNvSpPr>
            <a:spLocks/>
          </p:cNvSpPr>
          <p:nvPr/>
        </p:nvSpPr>
        <p:spPr>
          <a:xfrm rot="4882159">
            <a:off x="646614" y="2201434"/>
            <a:ext cx="220397" cy="1101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ight Arrow 79"/>
          <p:cNvSpPr>
            <a:spLocks/>
          </p:cNvSpPr>
          <p:nvPr/>
        </p:nvSpPr>
        <p:spPr>
          <a:xfrm rot="3600000">
            <a:off x="2489761" y="2083520"/>
            <a:ext cx="220397" cy="1101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505914" y="785217"/>
            <a:ext cx="150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Accelerate and cool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2086117" y="1092165"/>
            <a:ext cx="1132940" cy="826490"/>
            <a:chOff x="1661248" y="4258445"/>
            <a:chExt cx="1132940" cy="826490"/>
          </a:xfrm>
        </p:grpSpPr>
        <p:grpSp>
          <p:nvGrpSpPr>
            <p:cNvPr id="2" name="Group 1"/>
            <p:cNvGrpSpPr/>
            <p:nvPr/>
          </p:nvGrpSpPr>
          <p:grpSpPr>
            <a:xfrm>
              <a:off x="1661248" y="4258445"/>
              <a:ext cx="828273" cy="826490"/>
              <a:chOff x="1661248" y="4258445"/>
              <a:chExt cx="828273" cy="826490"/>
            </a:xfrm>
          </p:grpSpPr>
          <p:grpSp>
            <p:nvGrpSpPr>
              <p:cNvPr id="74" name="Group 73"/>
              <p:cNvGrpSpPr>
                <a:grpSpLocks noChangeAspect="1"/>
              </p:cNvGrpSpPr>
              <p:nvPr/>
            </p:nvGrpSpPr>
            <p:grpSpPr>
              <a:xfrm>
                <a:off x="1661248" y="4258445"/>
                <a:ext cx="828273" cy="826490"/>
                <a:chOff x="1792224" y="1828800"/>
                <a:chExt cx="1832764" cy="1828800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1792224" y="2706624"/>
                  <a:ext cx="1375352" cy="950976"/>
                  <a:chOff x="1149096" y="1634624"/>
                  <a:chExt cx="1375352" cy="950976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1610048" y="1649671"/>
                    <a:ext cx="914400" cy="3657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" name="Block Arc 78"/>
                  <p:cNvSpPr/>
                  <p:nvPr/>
                </p:nvSpPr>
                <p:spPr>
                  <a:xfrm rot="10800000">
                    <a:off x="1149096" y="1634624"/>
                    <a:ext cx="950976" cy="950976"/>
                  </a:xfrm>
                  <a:prstGeom prst="blockArc">
                    <a:avLst>
                      <a:gd name="adj1" fmla="val 10800000"/>
                      <a:gd name="adj2" fmla="val 5299378"/>
                      <a:gd name="adj3" fmla="val 7249"/>
                    </a:avLst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6" name="Rectangle 75"/>
                <p:cNvSpPr/>
                <p:nvPr/>
              </p:nvSpPr>
              <p:spPr>
                <a:xfrm>
                  <a:off x="2670048" y="2304288"/>
                  <a:ext cx="73152" cy="87782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Block Arc 76"/>
                <p:cNvSpPr/>
                <p:nvPr/>
              </p:nvSpPr>
              <p:spPr>
                <a:xfrm>
                  <a:off x="2674012" y="1828800"/>
                  <a:ext cx="950976" cy="950976"/>
                </a:xfrm>
                <a:prstGeom prst="blockArc">
                  <a:avLst>
                    <a:gd name="adj1" fmla="val 10800000"/>
                    <a:gd name="adj2" fmla="val 5299378"/>
                    <a:gd name="adj3" fmla="val 7249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1" name="Rectangle 80"/>
              <p:cNvSpPr/>
              <p:nvPr/>
            </p:nvSpPr>
            <p:spPr>
              <a:xfrm>
                <a:off x="2142005" y="4611621"/>
                <a:ext cx="67795" cy="112779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2077325" y="4695584"/>
              <a:ext cx="7168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DC cooler</a:t>
              </a:r>
            </a:p>
          </p:txBody>
        </p:sp>
      </p:grpSp>
      <p:sp>
        <p:nvSpPr>
          <p:cNvPr id="84" name="Rectangle 83"/>
          <p:cNvSpPr/>
          <p:nvPr/>
        </p:nvSpPr>
        <p:spPr>
          <a:xfrm>
            <a:off x="694205" y="1611753"/>
            <a:ext cx="67795" cy="112779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4411" y="1728190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cooler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454225" y="2182738"/>
            <a:ext cx="822375" cy="826490"/>
            <a:chOff x="1792224" y="1828800"/>
            <a:chExt cx="1819656" cy="1828799"/>
          </a:xfrm>
        </p:grpSpPr>
        <p:grpSp>
          <p:nvGrpSpPr>
            <p:cNvPr id="89" name="Group 88"/>
            <p:cNvGrpSpPr/>
            <p:nvPr/>
          </p:nvGrpSpPr>
          <p:grpSpPr>
            <a:xfrm>
              <a:off x="1792224" y="2724911"/>
              <a:ext cx="1353312" cy="932688"/>
              <a:chOff x="1149096" y="1652911"/>
              <a:chExt cx="1353312" cy="932688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1588008" y="1652912"/>
                <a:ext cx="914400" cy="365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Block Arc 91"/>
              <p:cNvSpPr/>
              <p:nvPr/>
            </p:nvSpPr>
            <p:spPr>
              <a:xfrm rot="10800000">
                <a:off x="1149096" y="1652911"/>
                <a:ext cx="932688" cy="932688"/>
              </a:xfrm>
              <a:prstGeom prst="blockArc">
                <a:avLst>
                  <a:gd name="adj1" fmla="val 10800000"/>
                  <a:gd name="adj2" fmla="val 5378647"/>
                  <a:gd name="adj3" fmla="val 398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0" name="Block Arc 89"/>
            <p:cNvSpPr/>
            <p:nvPr/>
          </p:nvSpPr>
          <p:spPr>
            <a:xfrm>
              <a:off x="2679192" y="1828800"/>
              <a:ext cx="932688" cy="932688"/>
            </a:xfrm>
            <a:prstGeom prst="blockArc">
              <a:avLst>
                <a:gd name="adj1" fmla="val 10800000"/>
                <a:gd name="adj2" fmla="val 5382718"/>
                <a:gd name="adj3" fmla="val 38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3065840" y="2577303"/>
            <a:ext cx="1368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Bunch compression to ~56m, split into 2 bunches </a:t>
            </a:r>
          </a:p>
        </p:txBody>
      </p:sp>
      <p:sp>
        <p:nvSpPr>
          <p:cNvPr id="94" name="Right Arrow 93"/>
          <p:cNvSpPr>
            <a:spLocks/>
          </p:cNvSpPr>
          <p:nvPr/>
        </p:nvSpPr>
        <p:spPr>
          <a:xfrm rot="20847596">
            <a:off x="3557262" y="2173835"/>
            <a:ext cx="220397" cy="1101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ight Arrow 94"/>
          <p:cNvSpPr>
            <a:spLocks/>
          </p:cNvSpPr>
          <p:nvPr/>
        </p:nvSpPr>
        <p:spPr>
          <a:xfrm rot="19603843">
            <a:off x="1596238" y="2018572"/>
            <a:ext cx="220397" cy="1101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715580" y="762000"/>
            <a:ext cx="404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6/7. </a:t>
            </a:r>
            <a:r>
              <a:rPr lang="en-US" sz="10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Bucket-to-bucket transfer to the collider ring and BB cooling, repeat 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2×13</a:t>
            </a:r>
            <a:r>
              <a:rPr lang="en-US" sz="1000" dirty="0" smtClean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(</a:t>
            </a:r>
            <a:r>
              <a:rPr lang="en-US" sz="1000" dirty="0" err="1" smtClean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000" dirty="0" smtClean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=56)</a:t>
            </a:r>
            <a:endParaRPr lang="en-US" sz="1000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9" name="Group 98"/>
          <p:cNvGrpSpPr>
            <a:grpSpLocks noChangeAspect="1"/>
          </p:cNvGrpSpPr>
          <p:nvPr/>
        </p:nvGrpSpPr>
        <p:grpSpPr>
          <a:xfrm>
            <a:off x="4503359" y="1214770"/>
            <a:ext cx="4111378" cy="1830726"/>
            <a:chOff x="2455441" y="2494910"/>
            <a:chExt cx="5177567" cy="2305485"/>
          </a:xfrm>
        </p:grpSpPr>
        <p:grpSp>
          <p:nvGrpSpPr>
            <p:cNvPr id="100" name="Group 99"/>
            <p:cNvGrpSpPr/>
            <p:nvPr/>
          </p:nvGrpSpPr>
          <p:grpSpPr>
            <a:xfrm>
              <a:off x="2455441" y="2494910"/>
              <a:ext cx="5177567" cy="2305485"/>
              <a:chOff x="2455441" y="2494910"/>
              <a:chExt cx="5177567" cy="2305485"/>
            </a:xfrm>
          </p:grpSpPr>
          <p:sp>
            <p:nvSpPr>
              <p:cNvPr id="104" name="Rectangle 103"/>
              <p:cNvSpPr/>
              <p:nvPr/>
            </p:nvSpPr>
            <p:spPr>
              <a:xfrm rot="18942557">
                <a:off x="5322822" y="3037903"/>
                <a:ext cx="466060" cy="247491"/>
              </a:xfrm>
              <a:prstGeom prst="rect">
                <a:avLst/>
              </a:prstGeom>
              <a:solidFill>
                <a:srgbClr val="0000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0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5" name="Straight Connector 21"/>
              <p:cNvCxnSpPr>
                <a:cxnSpLocks noChangeShapeType="1"/>
              </p:cNvCxnSpPr>
              <p:nvPr/>
            </p:nvCxnSpPr>
            <p:spPr bwMode="auto">
              <a:xfrm rot="8100000">
                <a:off x="4040612" y="3662361"/>
                <a:ext cx="2030643" cy="0"/>
              </a:xfrm>
              <a:prstGeom prst="line">
                <a:avLst/>
              </a:prstGeom>
              <a:solidFill>
                <a:srgbClr val="00B050"/>
              </a:solidFill>
              <a:ln w="2857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grpSp>
            <p:nvGrpSpPr>
              <p:cNvPr id="106" name="Group 23"/>
              <p:cNvGrpSpPr>
                <a:grpSpLocks/>
              </p:cNvGrpSpPr>
              <p:nvPr/>
            </p:nvGrpSpPr>
            <p:grpSpPr bwMode="auto">
              <a:xfrm rot="2700000">
                <a:off x="5456296" y="2695790"/>
                <a:ext cx="2168540" cy="2030643"/>
                <a:chOff x="2971800" y="1295400"/>
                <a:chExt cx="304800" cy="304800"/>
              </a:xfrm>
              <a:solidFill>
                <a:srgbClr val="00B050"/>
              </a:solidFill>
            </p:grpSpPr>
            <p:sp>
              <p:nvSpPr>
                <p:cNvPr id="145" name="Arc 144"/>
                <p:cNvSpPr/>
                <p:nvPr/>
              </p:nvSpPr>
              <p:spPr bwMode="auto">
                <a:xfrm>
                  <a:off x="2970941" y="1295846"/>
                  <a:ext cx="305339" cy="30457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Arc 145"/>
                <p:cNvSpPr/>
                <p:nvPr/>
              </p:nvSpPr>
              <p:spPr bwMode="auto">
                <a:xfrm rot="16200000">
                  <a:off x="2971322" y="1295465"/>
                  <a:ext cx="304577" cy="30533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Arc 146"/>
                <p:cNvSpPr/>
                <p:nvPr/>
              </p:nvSpPr>
              <p:spPr bwMode="auto">
                <a:xfrm rot="5400000">
                  <a:off x="2971322" y="1295465"/>
                  <a:ext cx="304577" cy="30533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7" name="Group 24"/>
              <p:cNvGrpSpPr>
                <a:grpSpLocks/>
              </p:cNvGrpSpPr>
              <p:nvPr/>
            </p:nvGrpSpPr>
            <p:grpSpPr bwMode="auto">
              <a:xfrm rot="13500000">
                <a:off x="2487032" y="2598289"/>
                <a:ext cx="2168540" cy="2030643"/>
                <a:chOff x="2971800" y="1295400"/>
                <a:chExt cx="304800" cy="304800"/>
              </a:xfrm>
              <a:solidFill>
                <a:srgbClr val="00B050"/>
              </a:solidFill>
            </p:grpSpPr>
            <p:sp>
              <p:nvSpPr>
                <p:cNvPr id="142" name="Arc 141"/>
                <p:cNvSpPr/>
                <p:nvPr/>
              </p:nvSpPr>
              <p:spPr bwMode="auto">
                <a:xfrm>
                  <a:off x="2973858" y="1294708"/>
                  <a:ext cx="304540" cy="30526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Arc 142"/>
                <p:cNvSpPr/>
                <p:nvPr/>
              </p:nvSpPr>
              <p:spPr bwMode="auto">
                <a:xfrm rot="16200000">
                  <a:off x="2973494" y="1295072"/>
                  <a:ext cx="305269" cy="30454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Arc 143"/>
                <p:cNvSpPr/>
                <p:nvPr/>
              </p:nvSpPr>
              <p:spPr bwMode="auto">
                <a:xfrm rot="5400000">
                  <a:off x="2973494" y="1295072"/>
                  <a:ext cx="305269" cy="30454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08" name="Straight Connector 24"/>
              <p:cNvCxnSpPr>
                <a:cxnSpLocks noChangeShapeType="1"/>
              </p:cNvCxnSpPr>
              <p:nvPr/>
            </p:nvCxnSpPr>
            <p:spPr bwMode="auto">
              <a:xfrm rot="13500000">
                <a:off x="3971660" y="3662366"/>
                <a:ext cx="2168540" cy="0"/>
              </a:xfrm>
              <a:prstGeom prst="line">
                <a:avLst/>
              </a:prstGeom>
              <a:solidFill>
                <a:srgbClr val="00B050"/>
              </a:solidFill>
              <a:ln w="2857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sp>
            <p:nvSpPr>
              <p:cNvPr id="109" name="Oval 42"/>
              <p:cNvSpPr>
                <a:spLocks noChangeArrowheads="1"/>
              </p:cNvSpPr>
              <p:nvPr/>
            </p:nvSpPr>
            <p:spPr bwMode="auto">
              <a:xfrm rot="2700000">
                <a:off x="5195330" y="3324876"/>
                <a:ext cx="124996" cy="28466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Oval 49"/>
              <p:cNvSpPr>
                <a:spLocks noChangeArrowheads="1"/>
              </p:cNvSpPr>
              <p:nvPr/>
            </p:nvSpPr>
            <p:spPr bwMode="auto">
              <a:xfrm rot="2700000">
                <a:off x="5485356" y="3006298"/>
                <a:ext cx="124996" cy="28466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Oval 50"/>
              <p:cNvSpPr>
                <a:spLocks noChangeArrowheads="1"/>
              </p:cNvSpPr>
              <p:nvPr/>
            </p:nvSpPr>
            <p:spPr bwMode="auto">
              <a:xfrm rot="3240000">
                <a:off x="5955715" y="2627082"/>
                <a:ext cx="124995" cy="28466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Oval 56"/>
              <p:cNvSpPr>
                <a:spLocks noChangeArrowheads="1"/>
              </p:cNvSpPr>
              <p:nvPr/>
            </p:nvSpPr>
            <p:spPr bwMode="auto">
              <a:xfrm rot="5400000">
                <a:off x="6548981" y="2530571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Oval 57"/>
              <p:cNvSpPr>
                <a:spLocks noChangeArrowheads="1"/>
              </p:cNvSpPr>
              <p:nvPr/>
            </p:nvSpPr>
            <p:spPr bwMode="auto">
              <a:xfrm rot="7560000">
                <a:off x="7020871" y="2729406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Oval 58"/>
              <p:cNvSpPr>
                <a:spLocks noChangeArrowheads="1"/>
              </p:cNvSpPr>
              <p:nvPr/>
            </p:nvSpPr>
            <p:spPr bwMode="auto">
              <a:xfrm rot="8820000">
                <a:off x="7339554" y="3041319"/>
                <a:ext cx="135273" cy="263033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Oval 59"/>
              <p:cNvSpPr>
                <a:spLocks noChangeArrowheads="1"/>
              </p:cNvSpPr>
              <p:nvPr/>
            </p:nvSpPr>
            <p:spPr bwMode="auto">
              <a:xfrm rot="9720000">
                <a:off x="7497735" y="3447802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Oval 61"/>
              <p:cNvSpPr>
                <a:spLocks noChangeArrowheads="1"/>
              </p:cNvSpPr>
              <p:nvPr/>
            </p:nvSpPr>
            <p:spPr bwMode="auto">
              <a:xfrm rot="18900000" flipV="1">
                <a:off x="5491608" y="4033008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Oval 62"/>
              <p:cNvSpPr>
                <a:spLocks noChangeArrowheads="1"/>
              </p:cNvSpPr>
              <p:nvPr/>
            </p:nvSpPr>
            <p:spPr bwMode="auto">
              <a:xfrm rot="18900000" flipV="1">
                <a:off x="5895811" y="4386799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Oval 63"/>
              <p:cNvSpPr>
                <a:spLocks noChangeArrowheads="1"/>
              </p:cNvSpPr>
              <p:nvPr/>
            </p:nvSpPr>
            <p:spPr bwMode="auto">
              <a:xfrm rot="16200000" flipV="1">
                <a:off x="6436119" y="4601243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Oval 66"/>
              <p:cNvSpPr>
                <a:spLocks noChangeArrowheads="1"/>
              </p:cNvSpPr>
              <p:nvPr/>
            </p:nvSpPr>
            <p:spPr bwMode="auto">
              <a:xfrm rot="14400000" flipV="1">
                <a:off x="6977842" y="4542578"/>
                <a:ext cx="124995" cy="28466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Oval 67"/>
              <p:cNvSpPr>
                <a:spLocks noChangeArrowheads="1"/>
              </p:cNvSpPr>
              <p:nvPr/>
            </p:nvSpPr>
            <p:spPr bwMode="auto">
              <a:xfrm rot="12780000" flipV="1">
                <a:off x="7319276" y="4235163"/>
                <a:ext cx="124995" cy="284661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Oval 68"/>
              <p:cNvSpPr>
                <a:spLocks noChangeArrowheads="1"/>
              </p:cNvSpPr>
              <p:nvPr/>
            </p:nvSpPr>
            <p:spPr bwMode="auto">
              <a:xfrm rot="11160000" flipV="1">
                <a:off x="7502875" y="3895039"/>
                <a:ext cx="124995" cy="284661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Oval 72"/>
              <p:cNvSpPr>
                <a:spLocks noChangeArrowheads="1"/>
              </p:cNvSpPr>
              <p:nvPr/>
            </p:nvSpPr>
            <p:spPr bwMode="auto">
              <a:xfrm rot="2700000">
                <a:off x="4818222" y="3704925"/>
                <a:ext cx="124996" cy="284660"/>
              </a:xfrm>
              <a:prstGeom prst="ellips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Oval 73"/>
              <p:cNvSpPr>
                <a:spLocks noChangeArrowheads="1"/>
              </p:cNvSpPr>
              <p:nvPr/>
            </p:nvSpPr>
            <p:spPr bwMode="auto">
              <a:xfrm rot="2700000">
                <a:off x="4517280" y="3987589"/>
                <a:ext cx="124996" cy="28466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Oval 74"/>
              <p:cNvSpPr>
                <a:spLocks noChangeArrowheads="1"/>
              </p:cNvSpPr>
              <p:nvPr/>
            </p:nvSpPr>
            <p:spPr bwMode="auto">
              <a:xfrm rot="3240000">
                <a:off x="4158454" y="4316232"/>
                <a:ext cx="124995" cy="28466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Oval 75"/>
              <p:cNvSpPr>
                <a:spLocks noChangeArrowheads="1"/>
              </p:cNvSpPr>
              <p:nvPr/>
            </p:nvSpPr>
            <p:spPr bwMode="auto">
              <a:xfrm rot="15480000">
                <a:off x="3729050" y="4486196"/>
                <a:ext cx="124995" cy="28466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Oval 76"/>
              <p:cNvSpPr>
                <a:spLocks noChangeArrowheads="1"/>
              </p:cNvSpPr>
              <p:nvPr/>
            </p:nvSpPr>
            <p:spPr bwMode="auto">
              <a:xfrm rot="16620000">
                <a:off x="3217592" y="4470233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Oval 77"/>
              <p:cNvSpPr>
                <a:spLocks noChangeArrowheads="1"/>
              </p:cNvSpPr>
              <p:nvPr/>
            </p:nvSpPr>
            <p:spPr bwMode="auto">
              <a:xfrm rot="18360000">
                <a:off x="2760522" y="4192942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Oval 79"/>
              <p:cNvSpPr>
                <a:spLocks noChangeArrowheads="1"/>
              </p:cNvSpPr>
              <p:nvPr/>
            </p:nvSpPr>
            <p:spPr bwMode="auto">
              <a:xfrm rot="20520000">
                <a:off x="2525622" y="3833924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Oval 81"/>
              <p:cNvSpPr>
                <a:spLocks noChangeArrowheads="1"/>
              </p:cNvSpPr>
              <p:nvPr/>
            </p:nvSpPr>
            <p:spPr bwMode="auto">
              <a:xfrm rot="18900000" flipV="1">
                <a:off x="4438973" y="2985899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Oval 82"/>
              <p:cNvSpPr>
                <a:spLocks noChangeArrowheads="1"/>
              </p:cNvSpPr>
              <p:nvPr/>
            </p:nvSpPr>
            <p:spPr bwMode="auto">
              <a:xfrm rot="18900000" flipV="1">
                <a:off x="4041395" y="2635139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Oval 84"/>
              <p:cNvSpPr>
                <a:spLocks noChangeArrowheads="1"/>
              </p:cNvSpPr>
              <p:nvPr/>
            </p:nvSpPr>
            <p:spPr bwMode="auto">
              <a:xfrm rot="5580000" flipV="1">
                <a:off x="3483623" y="2415078"/>
                <a:ext cx="124995" cy="28466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Oval 85"/>
              <p:cNvSpPr>
                <a:spLocks noChangeArrowheads="1"/>
              </p:cNvSpPr>
              <p:nvPr/>
            </p:nvSpPr>
            <p:spPr bwMode="auto">
              <a:xfrm rot="4080000" flipV="1">
                <a:off x="3017085" y="2491623"/>
                <a:ext cx="124995" cy="28466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Oval 86"/>
              <p:cNvSpPr>
                <a:spLocks noChangeArrowheads="1"/>
              </p:cNvSpPr>
              <p:nvPr/>
            </p:nvSpPr>
            <p:spPr bwMode="auto">
              <a:xfrm rot="1980000" flipV="1">
                <a:off x="2635728" y="2832778"/>
                <a:ext cx="124995" cy="284661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Oval 87"/>
              <p:cNvSpPr>
                <a:spLocks noChangeArrowheads="1"/>
              </p:cNvSpPr>
              <p:nvPr/>
            </p:nvSpPr>
            <p:spPr bwMode="auto">
              <a:xfrm rot="540000" flipV="1">
                <a:off x="2455441" y="3271464"/>
                <a:ext cx="124995" cy="284661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5628656" y="3108061"/>
                <a:ext cx="11453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000" kern="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 cooler</a:t>
                </a:r>
              </a:p>
            </p:txBody>
          </p:sp>
          <p:sp>
            <p:nvSpPr>
              <p:cNvPr id="140" name="Oval 80"/>
              <p:cNvSpPr>
                <a:spLocks noChangeArrowheads="1"/>
              </p:cNvSpPr>
              <p:nvPr/>
            </p:nvSpPr>
            <p:spPr bwMode="auto">
              <a:xfrm rot="-2700000" flipV="1">
                <a:off x="4793787" y="3334756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Oval 80"/>
              <p:cNvSpPr>
                <a:spLocks noChangeArrowheads="1"/>
              </p:cNvSpPr>
              <p:nvPr/>
            </p:nvSpPr>
            <p:spPr bwMode="auto">
              <a:xfrm rot="8100000" flipV="1">
                <a:off x="5178214" y="3711725"/>
                <a:ext cx="135273" cy="263032"/>
              </a:xfrm>
              <a:prstGeom prst="ellips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1" name="Straight Arrow Connector 100"/>
            <p:cNvCxnSpPr>
              <a:stCxn id="103" idx="0"/>
              <a:endCxn id="124" idx="6"/>
            </p:cNvCxnSpPr>
            <p:nvPr/>
          </p:nvCxnSpPr>
          <p:spPr>
            <a:xfrm flipH="1" flipV="1">
              <a:off x="4924912" y="3891447"/>
              <a:ext cx="131020" cy="45611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02" name="Straight Arrow Connector 101"/>
            <p:cNvCxnSpPr>
              <a:stCxn id="103" idx="0"/>
              <a:endCxn id="141" idx="6"/>
            </p:cNvCxnSpPr>
            <p:nvPr/>
          </p:nvCxnSpPr>
          <p:spPr>
            <a:xfrm flipV="1">
              <a:off x="5055932" y="3891067"/>
              <a:ext cx="142092" cy="45649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03" name="TextBox 102"/>
            <p:cNvSpPr txBox="1"/>
            <p:nvPr/>
          </p:nvSpPr>
          <p:spPr>
            <a:xfrm>
              <a:off x="4547016" y="4347558"/>
              <a:ext cx="1017832" cy="310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gaps, </a:t>
              </a:r>
              <a:r>
                <a:rPr lang="en-US" sz="1000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80m</a:t>
              </a:r>
              <a:endParaRPr 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Oval 97"/>
          <p:cNvSpPr/>
          <p:nvPr/>
        </p:nvSpPr>
        <p:spPr>
          <a:xfrm>
            <a:off x="2848732" y="2591686"/>
            <a:ext cx="45719" cy="21733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4657" y="5591884"/>
            <a:ext cx="2762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Final bunch train structure in the collider ring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42005" y="6400800"/>
            <a:ext cx="67493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>
            <a:off x="642004" y="6172200"/>
            <a:ext cx="2679393" cy="228600"/>
          </a:xfrm>
          <a:prstGeom prst="rect">
            <a:avLst/>
          </a:prstGeom>
          <a:solidFill>
            <a:srgbClr val="00B05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sz="10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4009949" y="6172200"/>
            <a:ext cx="2679393" cy="228600"/>
          </a:xfrm>
          <a:prstGeom prst="rect">
            <a:avLst/>
          </a:prstGeom>
          <a:solidFill>
            <a:srgbClr val="00B05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sz="10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321398" y="6172200"/>
            <a:ext cx="688551" cy="228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sz="10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702770" y="6172200"/>
            <a:ext cx="688551" cy="228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sz="10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5126" y="5905315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1664 </a:t>
            </a:r>
            <a:r>
              <a:rPr lang="en-US" sz="1000" dirty="0">
                <a:solidFill>
                  <a:srgbClr val="000000"/>
                </a:solidFill>
              </a:rPr>
              <a:t>bunches, ~</a:t>
            </a:r>
            <a:r>
              <a:rPr lang="en-US" sz="1000" dirty="0" smtClean="0">
                <a:solidFill>
                  <a:srgbClr val="000000"/>
                </a:solidFill>
              </a:rPr>
              <a:t>1050m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542042" y="5905314"/>
            <a:ext cx="18806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1664 </a:t>
            </a:r>
            <a:r>
              <a:rPr lang="en-US" sz="1000" dirty="0">
                <a:solidFill>
                  <a:srgbClr val="000000"/>
                </a:solidFill>
              </a:rPr>
              <a:t>occupied bunches, ~</a:t>
            </a:r>
            <a:r>
              <a:rPr lang="en-US" sz="1000" dirty="0" smtClean="0">
                <a:solidFill>
                  <a:srgbClr val="000000"/>
                </a:solidFill>
              </a:rPr>
              <a:t>1050m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8231" y="5820250"/>
            <a:ext cx="1019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Gap of 126-130 empty buckets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566304" y="5796827"/>
            <a:ext cx="1358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Gap of 126-130 empty buckets, ~80m</a:t>
            </a:r>
          </a:p>
        </p:txBody>
      </p:sp>
      <p:sp>
        <p:nvSpPr>
          <p:cNvPr id="149" name="Oval 148"/>
          <p:cNvSpPr/>
          <p:nvPr/>
        </p:nvSpPr>
        <p:spPr>
          <a:xfrm>
            <a:off x="2848732" y="2389732"/>
            <a:ext cx="45719" cy="21733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(single booster, 26 cycles)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269555"/>
              </p:ext>
            </p:extLst>
          </p:nvPr>
        </p:nvGraphicFramePr>
        <p:xfrm>
          <a:off x="280809" y="728029"/>
          <a:ext cx="7501118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786"/>
                <a:gridCol w="850722"/>
                <a:gridCol w="850722"/>
                <a:gridCol w="850722"/>
                <a:gridCol w="850722"/>
                <a:gridCol w="850722"/>
                <a:gridCol w="850722"/>
              </a:tblGrid>
              <a:tr h="228031">
                <a:tc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GeV Baseline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GeV Baseline+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GeV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Collision </a:t>
                      </a:r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 Energy (MeV/u)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charge state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67+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67+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67+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total ion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sz="1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B</a:t>
                      </a:r>
                      <a:r>
                        <a:rPr lang="el-GR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(Tm)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2.618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4.604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2.618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4.604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2.618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4.604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B</a:t>
                      </a:r>
                      <a:r>
                        <a:rPr lang="el-GR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(Tm)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29.314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29.314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29.314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35.876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38-46.5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</a:t>
                      </a:r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(GeV/u)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2.651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10.5-13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dipole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max/min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13.7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17.76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circumference (m)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322.2 (3T bend OK)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322.2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(3T?)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322.2 racetrack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(or 483.8 F8)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</a:t>
                      </a:r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</a:t>
                      </a:r>
                      <a:r>
                        <a:rPr lang="en-US" sz="10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lass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(70% </a:t>
                      </a:r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0.082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0.041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0.100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0.060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0.100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0.097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</a:t>
                      </a:r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(x, y, mm) </a:t>
                      </a:r>
                      <a:r>
                        <a:rPr lang="el-GR" sz="10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=14m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70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n-US" sz="1000" dirty="0">
                        <a:solidFill>
                          <a:srgbClr val="0070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70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n-US" sz="1000" dirty="0">
                        <a:solidFill>
                          <a:srgbClr val="0070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B</a:t>
                      </a:r>
                      <a:r>
                        <a:rPr lang="el-GR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(Tm)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29.314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23.952</a:t>
                      </a:r>
                      <a:endParaRPr lang="en-US" sz="1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29.314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29.314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38-46.5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B</a:t>
                      </a:r>
                      <a:r>
                        <a:rPr lang="el-GR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max (Tm)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336.675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336.675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670.24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Collision </a:t>
                      </a:r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max (GeV/u)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38.86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38.86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78.28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dipole max/min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17.63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circumference (m)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2255.34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2255.41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</a:t>
                      </a:r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</a:t>
                      </a:r>
                      <a:r>
                        <a:rPr lang="en-US" sz="10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lass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z=bucket/6)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0.151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0.056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0.149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0.022-0.033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0.146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</a:t>
                      </a:r>
                      <a:r>
                        <a:rPr lang="en-US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(x, y, mm) </a:t>
                      </a:r>
                      <a:r>
                        <a:rPr lang="el-GR" sz="10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=14m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1.4-1.6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DC cool energy (GeV)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10.5-13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cooled </a:t>
                      </a:r>
                      <a:r>
                        <a:rPr lang="el-GR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</a:t>
                      </a:r>
                      <a:r>
                        <a:rPr lang="en-US" sz="10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lass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z=bucket/6)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0.123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0..15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cooled </a:t>
                      </a:r>
                      <a:r>
                        <a:rPr lang="el-GR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0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n, x/y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l-GR" sz="1000" baseline="0" dirty="0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000" baseline="0" dirty="0" smtClean="0">
                          <a:latin typeface="Times New Roman"/>
                          <a:cs typeface="Times New Roman"/>
                        </a:rPr>
                        <a:t>m), space charge limit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0.48-0.32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0.188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collision </a:t>
                      </a:r>
                      <a:r>
                        <a:rPr lang="el-GR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0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n, x/y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l-GR" sz="1000" baseline="0" dirty="0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000" baseline="0" dirty="0" smtClean="0">
                          <a:latin typeface="Times New Roman"/>
                          <a:cs typeface="Times New Roman"/>
                        </a:rPr>
                        <a:t>m)</a:t>
                      </a:r>
                      <a:endParaRPr 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0.3/0.1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0.3/0.1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0.3/0.1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319" y="6547246"/>
            <a:ext cx="5120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emittance at booster extraction not smaller than booster injection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6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single booster schemes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parameter differences between the schemes mainly arise from the choice of booster extraction energy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7.9 GeV energy was chosen in the baseline because the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Tevatron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4.3MeV DC cooler is the highest energy proven case. However, the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Tevatron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DC cooler is not a magnetized cooler, so we can not just lie on that design.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R&amp;D efforts for GSI FAIR on 4-8 MV DC cooler by HIM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baseline for 100 GeV chose 7.9 GeV proton energy for the booster extraction, and the same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extraction magnetic rigidity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Pb67+ (2.04 GeV)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Pb67+ will be stripped into Pb82+ on the way to collider ring, so magnetic rigidity at collider injection lowered. Requiring extra ramp range for the collider magnets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charge for Pb82+ injected into collider ring is marginal (need large beam size)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charge for proton is OK for injection, but limits the utilization of the power of DC cooling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Baseline+ for 100 GeV case increases booster extraction energy for Pb67+, so the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magnetic rigidity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Pb82+ 2.65GeV will be the same with 7.9GeV proton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Pb67+ space charge improves. Beam sizes reduce at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both the booster and collider.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still under-utilizes DC cooling (can’t cool 0.5-075A beam to ~0.2</a:t>
            </a:r>
            <a:r>
              <a:rPr lang="el-GR" sz="1400" dirty="0" smtClean="0">
                <a:latin typeface="Times New Roman"/>
                <a:cs typeface="Times New Roman"/>
              </a:rPr>
              <a:t>μ</a:t>
            </a:r>
            <a:r>
              <a:rPr lang="en-US" sz="1400" dirty="0" smtClean="0">
                <a:latin typeface="Times New Roman"/>
                <a:cs typeface="Times New Roman"/>
              </a:rPr>
              <a:t>m-rad)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(200 GeV) can still use the single booster scheme with higher booster energy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Pb67+ extraction chosen at 3.65 GeV to make both booster/collider ramp ratio to ~17.7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 determines that proton extraction energy can be in range of 10.5-13 GeV, we choose the low end of 10.5 GeV to minimize cooler requirement 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higher magnet rigidity for the booster, we can choose: 3T magnets 483m figure-8 ring, 3T magnets 322m racetrack (both cases dipole length is 30% of circumference), or 6T 282m Figure-8.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charge will be better with higher energy.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1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booster scheme: work under progress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advantages: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Compatible with the 400 GeV upgrade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collider ring injection energy too high for DC cooling, we can apply DC cooling in the large booster before transfer into the main ring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aperture in the large booster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</a:t>
            </a:r>
            <a:r>
              <a:rPr lang="el-GR" sz="1600" dirty="0" smtClean="0">
                <a:latin typeface="Times New Roman"/>
                <a:cs typeface="Times New Roman"/>
              </a:rPr>
              <a:t>γ</a:t>
            </a:r>
            <a:r>
              <a:rPr lang="en-US" sz="1600" baseline="-25000" dirty="0" smtClean="0">
                <a:latin typeface="Times New Roman"/>
                <a:cs typeface="Times New Roman"/>
              </a:rPr>
              <a:t>T</a:t>
            </a:r>
            <a:r>
              <a:rPr lang="en-US" sz="1600" dirty="0" smtClean="0">
                <a:latin typeface="Times New Roman"/>
                <a:cs typeface="Times New Roman"/>
              </a:rPr>
              <a:t> jump (even for heavy ion in the collider ring it is possible)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disadvantages: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ramping cycles in the pre-booster</a:t>
            </a:r>
          </a:p>
          <a:p>
            <a:pPr lvl="1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0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(With pre-booster 200GeV)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612122"/>
              </p:ext>
            </p:extLst>
          </p:nvPr>
        </p:nvGraphicFramePr>
        <p:xfrm>
          <a:off x="280809" y="856833"/>
          <a:ext cx="3786366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5216"/>
                <a:gridCol w="790575"/>
                <a:gridCol w="790575"/>
              </a:tblGrid>
              <a:tr h="256563"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200GeV HE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Collision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 Energy (MeV/u)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Pre-Booster charge state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67+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 Booster B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(Tm)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Pre-Booster B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(Tm)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Pre-Booster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(GeV/u)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Pre-Booster dipole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max/min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Pre-Booster circumference (m)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80.6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Pre-Booster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</a:t>
                      </a:r>
                      <a:r>
                        <a:rPr lang="en-US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lass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(70%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Pre-Booster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(x, y, mm) </a:t>
                      </a:r>
                      <a:r>
                        <a:rPr lang="el-GR" sz="11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sz="1100" dirty="0" smtClean="0">
                          <a:latin typeface="Times New Roman"/>
                          <a:cs typeface="Times New Roman"/>
                        </a:rPr>
                        <a:t>=14m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charge state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82+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B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(Tm)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B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(Tm)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(GeV/u)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dipole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max/min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circumference (m)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</a:t>
                      </a:r>
                      <a:r>
                        <a:rPr lang="en-US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lass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(70%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(x, y, mm) </a:t>
                      </a:r>
                      <a:r>
                        <a:rPr lang="el-GR" sz="11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sz="1100" dirty="0" smtClean="0">
                          <a:latin typeface="Times New Roman"/>
                          <a:cs typeface="Times New Roman"/>
                        </a:rPr>
                        <a:t>=14m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981133"/>
              </p:ext>
            </p:extLst>
          </p:nvPr>
        </p:nvGraphicFramePr>
        <p:xfrm>
          <a:off x="4950573" y="837922"/>
          <a:ext cx="3641064" cy="336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3766"/>
                <a:gridCol w="803649"/>
                <a:gridCol w="803649"/>
              </a:tblGrid>
              <a:tr h="256563"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200GeV HE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charge state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82+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B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(Tm)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Collision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max (GeV/u)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78.28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B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 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(Tm)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dipole max/min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circumference (m)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2255.34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</a:t>
                      </a:r>
                      <a:r>
                        <a:rPr lang="en-US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lass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z=bucket/6)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(x, y, mm) </a:t>
                      </a:r>
                      <a:r>
                        <a:rPr lang="el-GR" sz="11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sz="1100" dirty="0" smtClean="0">
                          <a:latin typeface="Times New Roman"/>
                          <a:cs typeface="Times New Roman"/>
                        </a:rPr>
                        <a:t>=14m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 DC cool energy (GeV)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cooled 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</a:t>
                      </a:r>
                      <a:r>
                        <a:rPr lang="en-US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lass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z=bucket/6)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5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cooled </a:t>
                      </a:r>
                      <a:r>
                        <a:rPr lang="el-GR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(x, y, mm) </a:t>
                      </a:r>
                      <a:r>
                        <a:rPr lang="el-GR" sz="11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sz="1100" dirty="0" smtClean="0">
                          <a:latin typeface="Times New Roman"/>
                          <a:cs typeface="Times New Roman"/>
                        </a:rPr>
                        <a:t>=14m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0573" y="4781550"/>
            <a:ext cx="3187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under progress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5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200GeV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pre-booster, binary splitting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Pre-booster ~120m (3T racetrack). Booster 280-360m (6T Figure 8, can upgrade to 12T with 400GeV upgrade), main ring ~2255m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52-54 pre-booster cycles. Each cycle start with ramping magnet, accumulate in pre-booster (135MeV p, 40MeV Pb67+), then capture and accelerate to 4GeV p/0.9GeV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Compress bunch length to 28m, extract to main booster. Pb67+ stripped to Pb82+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6-7 pre-booster cycles, the main booster is almost full. Accelerate to 10-13GeV and perform DC cooling. Ramp to ~16GeV, transfer to collider ring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 8 main booster cycles to fill the collider ring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Binary split in the collider ring. Then accelerate to collision energy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84947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1_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50"/>
        </a:solidFill>
        <a:ln w="9525" algn="ctr">
          <a:solidFill>
            <a:sysClr val="windowText" lastClr="000000"/>
          </a:solidFill>
          <a:round/>
          <a:headEnd/>
          <a:tailEnd/>
        </a:ln>
      </a:spPr>
      <a:bodyPr/>
      <a:lstStyle>
        <a:defPPr>
          <a:defRPr sz="1000" ker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6518</TotalTime>
  <Words>2370</Words>
  <Application>Microsoft Office PowerPoint</Application>
  <PresentationFormat>On-screen Show (4:3)</PresentationFormat>
  <Paragraphs>377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JLabPowerPointMain</vt:lpstr>
      <vt:lpstr>1_JLab_PowerPoint1</vt:lpstr>
      <vt:lpstr>JLEIC Ion Beam Formation options for 200 GeV</vt:lpstr>
      <vt:lpstr>Current JLEIC Injection Chain Baseline (100 GeV design)</vt:lpstr>
      <vt:lpstr>Injection Chain Options for 200 GeV</vt:lpstr>
      <vt:lpstr>Ion Beam Formation Cycles (single booster)</vt:lpstr>
      <vt:lpstr>Parameters (single booster, 26 cycles)</vt:lpstr>
      <vt:lpstr>Comparing single booster schemes</vt:lpstr>
      <vt:lpstr>Two booster scheme: work under progress</vt:lpstr>
      <vt:lpstr>Parameters (With pre-booster 200GeV)</vt:lpstr>
      <vt:lpstr>200GeV with pre-booster, binary splitting</vt:lpstr>
      <vt:lpstr>Parameters (With pre-booster, capable for 400GeV)</vt:lpstr>
      <vt:lpstr>400GeV with pre-booster, barrier bucket splitting?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Jiquan Guo</dc:creator>
  <cp:lastModifiedBy>Jiquan Guo</cp:lastModifiedBy>
  <cp:revision>79</cp:revision>
  <dcterms:created xsi:type="dcterms:W3CDTF">2018-05-04T15:18:26Z</dcterms:created>
  <dcterms:modified xsi:type="dcterms:W3CDTF">2018-05-09T03:57:13Z</dcterms:modified>
</cp:coreProperties>
</file>