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9" r:id="rId2"/>
    <p:sldId id="286" r:id="rId3"/>
    <p:sldId id="287" r:id="rId4"/>
    <p:sldId id="288" r:id="rId5"/>
    <p:sldId id="289" r:id="rId6"/>
    <p:sldId id="296" r:id="rId7"/>
    <p:sldId id="292" r:id="rId8"/>
    <p:sldId id="290" r:id="rId9"/>
    <p:sldId id="291" r:id="rId10"/>
    <p:sldId id="293" r:id="rId11"/>
    <p:sldId id="284" r:id="rId12"/>
    <p:sldId id="281" r:id="rId13"/>
    <p:sldId id="260" r:id="rId14"/>
    <p:sldId id="263" r:id="rId15"/>
    <p:sldId id="275" r:id="rId16"/>
    <p:sldId id="294" r:id="rId17"/>
    <p:sldId id="295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FF"/>
    <a:srgbClr val="0000FF"/>
    <a:srgbClr val="0E2E39"/>
    <a:srgbClr val="AAAAAA"/>
    <a:srgbClr val="6090A5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410" autoAdjust="0"/>
  </p:normalViewPr>
  <p:slideViewPr>
    <p:cSldViewPr snapToGrid="0" snapToObjects="1">
      <p:cViewPr varScale="1">
        <p:scale>
          <a:sx n="116" d="100"/>
          <a:sy n="116" d="100"/>
        </p:scale>
        <p:origin x="138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F8F3527-BB28-884B-A511-C22C3DCF5453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15106" r="30215" b="23279"/>
          <a:stretch/>
        </p:blipFill>
        <p:spPr>
          <a:xfrm>
            <a:off x="0" y="3611755"/>
            <a:ext cx="4185920" cy="324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96152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43182" y="1292437"/>
            <a:ext cx="6776769" cy="43088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24643"/>
            <a:ext cx="85344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85" y="2260239"/>
            <a:ext cx="7776848" cy="3596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7" y="6368143"/>
            <a:ext cx="1715156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79" y="6455034"/>
            <a:ext cx="2170364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686" y="6464755"/>
            <a:ext cx="544623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846" y="168179"/>
            <a:ext cx="1219305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71918"/>
            <a:ext cx="11285837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E2E39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rgbClr val="0E2E39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rgbClr val="0E2E39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rgbClr val="0E2E39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rgbClr val="0E2E39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86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8855676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076" y="6412921"/>
            <a:ext cx="1072989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April 25,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6386" y="505595"/>
            <a:ext cx="7495770" cy="617838"/>
          </a:xfrm>
        </p:spPr>
        <p:txBody>
          <a:bodyPr anchor="ctr"/>
          <a:lstStyle/>
          <a:p>
            <a:r>
              <a:rPr lang="en-US" dirty="0"/>
              <a:t>JLEIC </a:t>
            </a:r>
            <a:r>
              <a:rPr lang="en-US" dirty="0" smtClean="0"/>
              <a:t>SC Magnets:  Replace SF and </a:t>
            </a:r>
            <a:r>
              <a:rPr lang="en-US" dirty="0"/>
              <a:t>High CM </a:t>
            </a:r>
            <a:r>
              <a:rPr lang="en-US" dirty="0" smtClean="0"/>
              <a:t>Energy Needs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856386" y="1292436"/>
            <a:ext cx="8811614" cy="400110"/>
          </a:xfrm>
        </p:spPr>
        <p:txBody>
          <a:bodyPr wrap="square" anchor="t">
            <a:spAutoFit/>
          </a:bodyPr>
          <a:lstStyle/>
          <a:p>
            <a:pPr algn="l"/>
            <a:r>
              <a:rPr lang="en-US" sz="2000" dirty="0"/>
              <a:t>Tim Michalski, Ruben Fair, Renuka Rajput-Ghoshal, Probir Ghoshal</a:t>
            </a:r>
          </a:p>
        </p:txBody>
      </p:sp>
    </p:spTree>
    <p:extLst>
      <p:ext uri="{BB962C8B-B14F-4D97-AF65-F5344CB8AC3E}">
        <p14:creationId xmlns:p14="http://schemas.microsoft.com/office/powerpoint/2010/main" val="5795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Collider Ring – New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 Collider Ring: 3T, 2 x </a:t>
            </a:r>
            <a:r>
              <a:rPr lang="en-US" dirty="0" smtClean="0"/>
              <a:t>4 m </a:t>
            </a:r>
            <a:r>
              <a:rPr lang="en-US" dirty="0"/>
              <a:t>Long, 10 cm x 6 cm Beam Pipe Aperture, Straight Magnets, 4.2° Bend Angle, </a:t>
            </a:r>
            <a:r>
              <a:rPr lang="en-US" dirty="0" smtClean="0"/>
              <a:t>109 m </a:t>
            </a:r>
            <a:r>
              <a:rPr lang="en-US" dirty="0"/>
              <a:t>Bend Radius, 1.83 cm Sagitta per </a:t>
            </a:r>
            <a:r>
              <a:rPr lang="en-US" dirty="0" smtClean="0"/>
              <a:t>4 m</a:t>
            </a:r>
            <a:r>
              <a:rPr lang="en-US" dirty="0"/>
              <a:t>, .05 T/s Ramp </a:t>
            </a:r>
            <a:r>
              <a:rPr lang="en-US" dirty="0" smtClean="0"/>
              <a:t>Rate</a:t>
            </a:r>
          </a:p>
          <a:p>
            <a:endParaRPr lang="en-US" dirty="0"/>
          </a:p>
          <a:p>
            <a:r>
              <a:rPr lang="en-US" dirty="0" smtClean="0"/>
              <a:t>New Baseline:</a:t>
            </a:r>
          </a:p>
          <a:p>
            <a:pPr lvl="1"/>
            <a:r>
              <a:rPr lang="en-US" dirty="0" smtClean="0"/>
              <a:t>3T</a:t>
            </a:r>
          </a:p>
          <a:p>
            <a:pPr lvl="1"/>
            <a:r>
              <a:rPr lang="en-US" b="1" i="1" dirty="0" smtClean="0"/>
              <a:t>8m Long – single magnet</a:t>
            </a:r>
          </a:p>
          <a:p>
            <a:pPr lvl="1"/>
            <a:r>
              <a:rPr lang="en-US" b="1" i="1" dirty="0" smtClean="0"/>
              <a:t>Cosine-Theta design – single layer coil</a:t>
            </a:r>
          </a:p>
          <a:p>
            <a:pPr lvl="1"/>
            <a:r>
              <a:rPr lang="en-US" b="1" i="1" dirty="0" smtClean="0"/>
              <a:t>Curved</a:t>
            </a:r>
          </a:p>
          <a:p>
            <a:pPr lvl="1"/>
            <a:r>
              <a:rPr lang="en-US" b="1" i="1" dirty="0" smtClean="0"/>
              <a:t>Need to address Beam Pipe Aperture – drives Coil Aperture</a:t>
            </a:r>
          </a:p>
          <a:p>
            <a:pPr lvl="1"/>
            <a:r>
              <a:rPr lang="en-US" dirty="0" smtClean="0"/>
              <a:t>109 m Bend Radius</a:t>
            </a:r>
          </a:p>
          <a:p>
            <a:pPr lvl="1"/>
            <a:r>
              <a:rPr lang="en-US" dirty="0" smtClean="0"/>
              <a:t>.05 T/s Ramp Rate</a:t>
            </a:r>
          </a:p>
          <a:p>
            <a:pPr lvl="1"/>
            <a:endParaRPr lang="en-US" dirty="0"/>
          </a:p>
          <a:p>
            <a:r>
              <a:rPr lang="en-US" dirty="0" smtClean="0"/>
              <a:t>New Baseline requirements are essentially validated by the RHIC Dipole design</a:t>
            </a:r>
          </a:p>
          <a:p>
            <a:pPr lvl="1"/>
            <a:r>
              <a:rPr lang="en-US" dirty="0" smtClean="0"/>
              <a:t>Ion Collider Ring requires smaller bend radius (less than half of RHIC)</a:t>
            </a:r>
          </a:p>
          <a:p>
            <a:pPr lvl="1"/>
            <a:r>
              <a:rPr lang="en-US" dirty="0" smtClean="0"/>
              <a:t>Need to assess Beam Pipe Aperture with respect to Dynamic Aperture </a:t>
            </a:r>
            <a:r>
              <a:rPr lang="en-US" dirty="0" smtClean="0">
                <a:sym typeface="Wingdings" panose="05000000000000000000" pitchFamily="2" charset="2"/>
              </a:rPr>
              <a:t> Drives Coil Aperture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649" y="166760"/>
            <a:ext cx="8464378" cy="507831"/>
          </a:xfrm>
        </p:spPr>
        <p:txBody>
          <a:bodyPr/>
          <a:lstStyle/>
          <a:p>
            <a:r>
              <a:rPr lang="en-US" sz="3000" dirty="0">
                <a:solidFill>
                  <a:srgbClr val="0000FF"/>
                </a:solidFill>
              </a:rPr>
              <a:t>JLEIC </a:t>
            </a:r>
            <a:r>
              <a:rPr lang="en-US" sz="3000" i="1" u="sng" dirty="0">
                <a:solidFill>
                  <a:srgbClr val="0000FF"/>
                </a:solidFill>
              </a:rPr>
              <a:t>Standard</a:t>
            </a:r>
            <a:r>
              <a:rPr lang="en-US" sz="3000" i="1" dirty="0">
                <a:solidFill>
                  <a:srgbClr val="0000FF"/>
                </a:solidFill>
              </a:rPr>
              <a:t> </a:t>
            </a:r>
            <a:r>
              <a:rPr lang="en-US" sz="3000" dirty="0">
                <a:solidFill>
                  <a:srgbClr val="0000FF"/>
                </a:solidFill>
              </a:rPr>
              <a:t>Energy Upgrade Path</a:t>
            </a:r>
            <a:endParaRPr lang="en-US" sz="30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953" y="785451"/>
            <a:ext cx="8953883" cy="5628721"/>
          </a:xfrm>
        </p:spPr>
        <p:txBody>
          <a:bodyPr>
            <a:noAutofit/>
          </a:bodyPr>
          <a:lstStyle/>
          <a:p>
            <a:pPr marL="171450" indent="-171450">
              <a:spcBef>
                <a:spcPts val="900"/>
              </a:spcBef>
            </a:pPr>
            <a:r>
              <a:rPr lang="en-US" sz="1500" dirty="0"/>
              <a:t>JLEIC CM energy range is largely determined by the proton energy which is determined by the maximum field strength of the ion collider ring dipoles</a:t>
            </a:r>
          </a:p>
          <a:p>
            <a:pPr marL="171450" indent="-171450">
              <a:spcBef>
                <a:spcPts val="900"/>
              </a:spcBef>
            </a:pPr>
            <a:r>
              <a:rPr lang="en-US" sz="1500" dirty="0"/>
              <a:t>3 T for the present baseline, super-ferric magnet is adopted for cost efficiency, sufficient for covering a </a:t>
            </a:r>
            <a:r>
              <a:rPr lang="en-US" sz="1500" dirty="0" smtClean="0"/>
              <a:t>sweet </a:t>
            </a:r>
            <a:r>
              <a:rPr lang="en-US" sz="1500" dirty="0"/>
              <a:t>spot of EIC physics</a:t>
            </a:r>
          </a:p>
          <a:p>
            <a:pPr marL="171450" indent="-171450">
              <a:spcBef>
                <a:spcPts val="900"/>
              </a:spcBef>
            </a:pPr>
            <a:r>
              <a:rPr lang="en-US" sz="1500" dirty="0"/>
              <a:t>For a future energy upgrade, new magnets of 6 T (super-ferric or cosine-theta), 8.4 T (LHC) and 12 T (HI-LHC R&amp;D demonstrated) may be considered.</a:t>
            </a:r>
          </a:p>
          <a:p>
            <a:pPr marL="171450" indent="-171450">
              <a:spcBef>
                <a:spcPts val="900"/>
              </a:spcBef>
            </a:pPr>
            <a:r>
              <a:rPr lang="en-US" sz="1500" dirty="0"/>
              <a:t>In principle, the electron collider ring energy may also be increased up to ~14 GeV (limited by synchrotron radiation), either requiring upgrade of CEBAF or ramping energy up in the ring</a:t>
            </a:r>
          </a:p>
          <a:p>
            <a:pPr marL="171450" indent="-171450">
              <a:spcBef>
                <a:spcPts val="900"/>
              </a:spcBef>
            </a:pPr>
            <a:r>
              <a:rPr lang="en-US" sz="1500" dirty="0"/>
              <a:t>JLEIC energy upgrade can reach ultimately ~150 GeV (by 14 GeV e x 400 GeV p), following the same footprint of the present JLEIC baseline</a:t>
            </a:r>
          </a:p>
          <a:p>
            <a:pPr marL="171450" indent="-171450">
              <a:spcBef>
                <a:spcPts val="1800"/>
              </a:spcBef>
            </a:pPr>
            <a:r>
              <a:rPr lang="en-US" sz="1500" dirty="0"/>
              <a:t>Present JLEIC </a:t>
            </a:r>
            <a:r>
              <a:rPr lang="en-US" sz="1500" b="1" i="1" dirty="0">
                <a:solidFill>
                  <a:srgbClr val="FF0000"/>
                </a:solidFill>
              </a:rPr>
              <a:t>standard</a:t>
            </a:r>
            <a:r>
              <a:rPr lang="en-US" sz="1500" dirty="0"/>
              <a:t> approach to meet EIC science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1500" dirty="0"/>
              <a:t>Present baseline:    20 GeV to ~69 GeV  CM energy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		     </a:t>
            </a:r>
            <a:r>
              <a:rPr lang="en-US" sz="1500" dirty="0">
                <a:sym typeface="Wingdings" panose="05000000000000000000" pitchFamily="2" charset="2"/>
              </a:rPr>
              <a:t>  30 to 100 GeV  proton energy,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ym typeface="Wingdings" panose="05000000000000000000" pitchFamily="2" charset="2"/>
              </a:rPr>
              <a:t>                                   up to 40 GeV/u heavy ion energy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ym typeface="Wingdings" panose="05000000000000000000" pitchFamily="2" charset="2"/>
              </a:rPr>
              <a:t>                                     3 to 12 GeV electron energy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500" dirty="0">
                <a:sym typeface="Wingdings" panose="05000000000000000000" pitchFamily="2" charset="2"/>
              </a:rPr>
              <a:t>Energy upgrade:     up to 98 GeV  CM energy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ym typeface="Wingdings" panose="05000000000000000000" pitchFamily="2" charset="2"/>
              </a:rPr>
              <a:t>		       up to 200 GeV  proton energy,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ym typeface="Wingdings" panose="05000000000000000000" pitchFamily="2" charset="2"/>
              </a:rPr>
              <a:t>                                   up to 80 GeV/u heavy ion energy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ym typeface="Wingdings" panose="05000000000000000000" pitchFamily="2" charset="2"/>
              </a:rPr>
              <a:t>                                     3 to 12 GeV electron energy</a:t>
            </a:r>
            <a:endParaRPr lang="en-US" sz="1500" dirty="0"/>
          </a:p>
          <a:p>
            <a:pPr marL="171450" indent="-171450">
              <a:spcBef>
                <a:spcPts val="900"/>
              </a:spcBef>
            </a:pPr>
            <a:r>
              <a:rPr lang="en-US" sz="1500" dirty="0"/>
              <a:t>This standard approach will be documented in the </a:t>
            </a:r>
            <a:r>
              <a:rPr lang="en-US" sz="1500" dirty="0" err="1"/>
              <a:t>pCDR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76181" y="5043937"/>
            <a:ext cx="4527895" cy="967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696204" y="4906174"/>
            <a:ext cx="2759136" cy="1105329"/>
          </a:xfrm>
          <a:prstGeom prst="wedgeRectCallout">
            <a:avLst>
              <a:gd name="adj1" fmla="val -65141"/>
              <a:gd name="adj2" fmla="val 9338"/>
            </a:avLst>
          </a:prstGeom>
          <a:solidFill>
            <a:srgbClr val="0000FF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Upgrade Path </a:t>
            </a:r>
          </a:p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straightforward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168275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Doubling dipole field</a:t>
            </a:r>
          </a:p>
          <a:p>
            <a:pPr marL="285750" indent="-168275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Doubling proton energy</a:t>
            </a:r>
          </a:p>
          <a:p>
            <a:pPr marL="285750" indent="-168275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touch on the electron ring</a:t>
            </a:r>
          </a:p>
        </p:txBody>
      </p:sp>
      <p:sp>
        <p:nvSpPr>
          <p:cNvPr id="7" name="Oval 6"/>
          <p:cNvSpPr/>
          <p:nvPr/>
        </p:nvSpPr>
        <p:spPr>
          <a:xfrm>
            <a:off x="1524000" y="4335338"/>
            <a:ext cx="9144000" cy="22826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0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648" y="180609"/>
            <a:ext cx="8954352" cy="480131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</a:rPr>
              <a:t>JLEIC Ion Complex Layout for </a:t>
            </a:r>
            <a:r>
              <a:rPr lang="en-US" sz="2800" i="1" dirty="0">
                <a:solidFill>
                  <a:srgbClr val="0000FF"/>
                </a:solidFill>
              </a:rPr>
              <a:t>Standard</a:t>
            </a:r>
            <a:r>
              <a:rPr lang="en-US" sz="2800" dirty="0">
                <a:solidFill>
                  <a:srgbClr val="0000FF"/>
                </a:solidFill>
              </a:rPr>
              <a:t> Upgrade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5267" y="1006982"/>
            <a:ext cx="2651760" cy="16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41" y="1993416"/>
            <a:ext cx="365760" cy="20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78183" y="938382"/>
            <a:ext cx="5577840" cy="1715957"/>
            <a:chOff x="2842543" y="1239442"/>
            <a:chExt cx="5969056" cy="2000473"/>
          </a:xfrm>
        </p:grpSpPr>
        <p:cxnSp>
          <p:nvCxnSpPr>
            <p:cNvPr id="9" name="Straight Connector 5"/>
            <p:cNvCxnSpPr>
              <a:cxnSpLocks noChangeShapeType="1"/>
            </p:cNvCxnSpPr>
            <p:nvPr/>
          </p:nvCxnSpPr>
          <p:spPr bwMode="auto">
            <a:xfrm flipV="1">
              <a:off x="3458824" y="1969780"/>
              <a:ext cx="421282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276356" y="1896744"/>
              <a:ext cx="144460" cy="144103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latin typeface="Arial" charset="0"/>
                <a:cs typeface="Arial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980071" y="1807049"/>
              <a:ext cx="845221" cy="308796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latin typeface="Arial" charset="0"/>
                <a:cs typeface="Arial" charset="0"/>
              </a:endParaRPr>
            </a:p>
          </p:txBody>
        </p:sp>
        <p:grpSp>
          <p:nvGrpSpPr>
            <p:cNvPr id="13" name="Group 42"/>
            <p:cNvGrpSpPr>
              <a:grpSpLocks/>
            </p:cNvGrpSpPr>
            <p:nvPr/>
          </p:nvGrpSpPr>
          <p:grpSpPr bwMode="auto">
            <a:xfrm>
              <a:off x="7389121" y="1239442"/>
              <a:ext cx="1422478" cy="1462594"/>
              <a:chOff x="1670400" y="1295399"/>
              <a:chExt cx="615600" cy="610402"/>
            </a:xfrm>
          </p:grpSpPr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 rot="5400000">
                <a:off x="1828800" y="1600199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1981200" y="1295399"/>
                <a:ext cx="304800" cy="304800"/>
                <a:chOff x="2971800" y="1295400"/>
                <a:chExt cx="304800" cy="304800"/>
              </a:xfrm>
            </p:grpSpPr>
            <p:sp>
              <p:nvSpPr>
                <p:cNvPr id="29" name="Arc 28"/>
                <p:cNvSpPr/>
                <p:nvPr/>
              </p:nvSpPr>
              <p:spPr bwMode="auto">
                <a:xfrm>
                  <a:off x="2970825" y="1295790"/>
                  <a:ext cx="305353" cy="304560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Arc 29"/>
                <p:cNvSpPr/>
                <p:nvPr/>
              </p:nvSpPr>
              <p:spPr bwMode="auto">
                <a:xfrm rot="162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Arc 30"/>
                <p:cNvSpPr/>
                <p:nvPr/>
              </p:nvSpPr>
              <p:spPr bwMode="auto">
                <a:xfrm rot="5400000">
                  <a:off x="2971221" y="1295394"/>
                  <a:ext cx="304560" cy="305353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4" name="Group 24"/>
              <p:cNvGrpSpPr>
                <a:grpSpLocks/>
              </p:cNvGrpSpPr>
              <p:nvPr/>
            </p:nvGrpSpPr>
            <p:grpSpPr bwMode="auto">
              <a:xfrm rot="10800000">
                <a:off x="1670400" y="1600350"/>
                <a:ext cx="308871" cy="305451"/>
                <a:chOff x="2973729" y="1294598"/>
                <a:chExt cx="308871" cy="305451"/>
              </a:xfrm>
            </p:grpSpPr>
            <p:sp>
              <p:nvSpPr>
                <p:cNvPr id="26" name="Arc 25"/>
                <p:cNvSpPr/>
                <p:nvPr/>
              </p:nvSpPr>
              <p:spPr bwMode="auto">
                <a:xfrm>
                  <a:off x="2978201" y="1294598"/>
                  <a:ext cx="304399" cy="305451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Arc 26"/>
                <p:cNvSpPr/>
                <p:nvPr/>
              </p:nvSpPr>
              <p:spPr bwMode="auto">
                <a:xfrm rot="162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 bwMode="auto">
                <a:xfrm rot="5400000">
                  <a:off x="2973203" y="1295124"/>
                  <a:ext cx="305451" cy="304399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sz="13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 rot="10800000">
                <a:off x="1828800" y="1600200"/>
                <a:ext cx="304800" cy="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2842543" y="1388850"/>
              <a:ext cx="980754" cy="57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ion sources</a:t>
              </a:r>
            </a:p>
          </p:txBody>
        </p:sp>
        <p:sp>
          <p:nvSpPr>
            <p:cNvPr id="15" name="TextBox 13"/>
            <p:cNvSpPr txBox="1">
              <a:spLocks noChangeArrowheads="1"/>
            </p:cNvSpPr>
            <p:nvPr/>
          </p:nvSpPr>
          <p:spPr bwMode="auto">
            <a:xfrm>
              <a:off x="3848754" y="2115845"/>
              <a:ext cx="1107856" cy="340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ion </a:t>
              </a:r>
              <a:r>
                <a:rPr lang="en-US" sz="1300" b="1" dirty="0" err="1">
                  <a:latin typeface="Arial" charset="0"/>
                  <a:cs typeface="Arial" charset="0"/>
                </a:rPr>
                <a:t>linac</a:t>
              </a:r>
              <a:endParaRPr lang="en-US" sz="1300" b="1" dirty="0">
                <a:latin typeface="Arial" charset="0"/>
                <a:cs typeface="Arial" charset="0"/>
              </a:endParaRPr>
            </a:p>
          </p:txBody>
        </p:sp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5129142" y="2375235"/>
              <a:ext cx="1536975" cy="57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booster </a:t>
              </a:r>
            </a:p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(0.285 to 8 GeV)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124582" y="2665822"/>
              <a:ext cx="1402704" cy="57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collider</a:t>
              </a:r>
            </a:p>
            <a:p>
              <a:pPr algn="ctr"/>
              <a:r>
                <a:rPr lang="en-US" sz="1300" b="1" dirty="0">
                  <a:latin typeface="Arial" charset="0"/>
                  <a:cs typeface="Arial" charset="0"/>
                </a:rPr>
                <a:t>(8 to 100 </a:t>
              </a:r>
              <a:r>
                <a:rPr lang="en-US" sz="1300" b="1" dirty="0" err="1">
                  <a:latin typeface="Arial" charset="0"/>
                  <a:cs typeface="Arial" charset="0"/>
                </a:rPr>
                <a:t>GeV</a:t>
              </a:r>
              <a:r>
                <a:rPr lang="en-US" sz="1300" b="1" dirty="0">
                  <a:latin typeface="Arial" charset="0"/>
                  <a:cs typeface="Arial" charset="0"/>
                </a:rPr>
                <a:t>)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663915" y="1604001"/>
              <a:ext cx="704307" cy="731520"/>
              <a:chOff x="5663915" y="1531577"/>
              <a:chExt cx="704307" cy="876403"/>
            </a:xfrm>
          </p:grpSpPr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5663915" y="1531577"/>
                <a:ext cx="704307" cy="876403"/>
                <a:chOff x="1676400" y="1295399"/>
                <a:chExt cx="609600" cy="609600"/>
              </a:xfrm>
            </p:grpSpPr>
            <p:cxnSp>
              <p:nvCxnSpPr>
                <p:cNvPr id="32" name="Straight Connector 4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28800" y="1600199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33" name="Group 23"/>
                <p:cNvGrpSpPr>
                  <a:grpSpLocks/>
                </p:cNvGrpSpPr>
                <p:nvPr/>
              </p:nvGrpSpPr>
              <p:grpSpPr bwMode="auto">
                <a:xfrm>
                  <a:off x="1981200" y="12953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9" name="Arc 20"/>
                  <p:cNvSpPr/>
                  <p:nvPr/>
                </p:nvSpPr>
                <p:spPr bwMode="auto">
                  <a:xfrm>
                    <a:off x="2972714" y="1296663"/>
                    <a:ext cx="303506" cy="305229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3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Arc 21"/>
                  <p:cNvSpPr/>
                  <p:nvPr/>
                </p:nvSpPr>
                <p:spPr bwMode="auto">
                  <a:xfrm rot="16200000">
                    <a:off x="2971852" y="1297525"/>
                    <a:ext cx="305229" cy="30350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3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 bwMode="auto">
                  <a:xfrm rot="5400000">
                    <a:off x="2971852" y="1297525"/>
                    <a:ext cx="305229" cy="30350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3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4" name="Group 24"/>
                <p:cNvGrpSpPr>
                  <a:grpSpLocks/>
                </p:cNvGrpSpPr>
                <p:nvPr/>
              </p:nvGrpSpPr>
              <p:grpSpPr bwMode="auto">
                <a:xfrm rot="10800000">
                  <a:off x="1676400" y="1600199"/>
                  <a:ext cx="304800" cy="304800"/>
                  <a:chOff x="2971800" y="1295400"/>
                  <a:chExt cx="304800" cy="304800"/>
                </a:xfrm>
              </p:grpSpPr>
              <p:sp>
                <p:nvSpPr>
                  <p:cNvPr id="36" name="Arc 35"/>
                  <p:cNvSpPr/>
                  <p:nvPr/>
                </p:nvSpPr>
                <p:spPr bwMode="auto">
                  <a:xfrm>
                    <a:off x="2975646" y="1294342"/>
                    <a:ext cx="305887" cy="304166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3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7" name="Arc 36"/>
                  <p:cNvSpPr/>
                  <p:nvPr/>
                </p:nvSpPr>
                <p:spPr bwMode="auto">
                  <a:xfrm rot="16200000">
                    <a:off x="2976507" y="1293481"/>
                    <a:ext cx="304166" cy="305887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3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 bwMode="auto">
                  <a:xfrm rot="5400000">
                    <a:off x="2976507" y="1293481"/>
                    <a:ext cx="304166" cy="305887"/>
                  </a:xfrm>
                  <a:prstGeom prst="arc">
                    <a:avLst/>
                  </a:prstGeom>
                  <a:no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13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35" name="Straight Connector 44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1828800" y="1600200"/>
                  <a:ext cx="304800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822372" y="1946647"/>
                <a:ext cx="97655" cy="96164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300" b="1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799164" y="1914792"/>
              <a:ext cx="192084" cy="96164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00" b="1">
                <a:latin typeface="Arial" charset="0"/>
                <a:cs typeface="Arial" charset="0"/>
              </a:endParaRPr>
            </a:p>
          </p:txBody>
        </p:sp>
        <p:sp>
          <p:nvSpPr>
            <p:cNvPr id="20" name="TextBox 20"/>
            <p:cNvSpPr txBox="1">
              <a:spLocks noChangeArrowheads="1"/>
            </p:cNvSpPr>
            <p:nvPr/>
          </p:nvSpPr>
          <p:spPr bwMode="auto">
            <a:xfrm>
              <a:off x="7093532" y="1395447"/>
              <a:ext cx="1294560" cy="57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DC/ERL cooler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5276346" y="1461868"/>
              <a:ext cx="783832" cy="57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DC cooler</a:t>
              </a:r>
            </a:p>
          </p:txBody>
        </p:sp>
      </p:grp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5084450" y="2120805"/>
            <a:ext cx="1596173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dirty="0"/>
              <a:t>Present baseline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2089778" y="2859476"/>
          <a:ext cx="7956693" cy="1508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61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5687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  <a: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Booster Ring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(GeV)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Extraction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(GeV)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 range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Injection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(GeV)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Collision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(GeV)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 range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cooling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(MeV)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69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0.285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677264" y="4695609"/>
            <a:ext cx="8873773" cy="142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Design considerations:</a:t>
            </a:r>
          </a:p>
          <a:p>
            <a:pPr marL="17145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 dipole field range should not exceed a factor of 20</a:t>
            </a:r>
          </a:p>
          <a:p>
            <a:pPr marL="17145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Prefer single booster ring (re-introducing the 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booster 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slow, complication, extra cost)</a:t>
            </a:r>
          </a:p>
          <a:p>
            <a:pPr marL="17145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Within the DC cooling range (electron energy &lt; 8 MeV, better &lt; 6 MeV)</a:t>
            </a:r>
          </a:p>
        </p:txBody>
      </p:sp>
      <p:sp>
        <p:nvSpPr>
          <p:cNvPr id="3" name="Rectangle 2"/>
          <p:cNvSpPr/>
          <p:nvPr/>
        </p:nvSpPr>
        <p:spPr>
          <a:xfrm>
            <a:off x="5882535" y="2859476"/>
            <a:ext cx="53570" cy="150876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677264" y="4473193"/>
            <a:ext cx="8835081" cy="2336543"/>
          </a:xfrm>
          <a:prstGeom prst="rect">
            <a:avLst/>
          </a:prstGeom>
          <a:solidFill>
            <a:srgbClr val="66FF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8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rgbClr val="0E2E39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Technology Assumptions for the Baseline:</a:t>
            </a:r>
          </a:p>
          <a:p>
            <a:pPr lvl="1"/>
            <a:r>
              <a:rPr lang="en-US" dirty="0"/>
              <a:t>Booster is an 8 GeV injector to the Ion Collider Ring</a:t>
            </a:r>
          </a:p>
          <a:p>
            <a:pPr lvl="1"/>
            <a:r>
              <a:rPr lang="en-US" dirty="0"/>
              <a:t>Ion Collider Ring uses 3T Superferric Dipoles (and associated quadrupoles)</a:t>
            </a:r>
          </a:p>
          <a:p>
            <a:pPr lvl="1"/>
            <a:r>
              <a:rPr lang="en-US" dirty="0"/>
              <a:t>Ion Collider Ramp rate (injection to max energy in 1 minute) = ~.05 T/sec</a:t>
            </a:r>
          </a:p>
          <a:p>
            <a:pPr lvl="1"/>
            <a:r>
              <a:rPr lang="en-US" dirty="0"/>
              <a:t>Bunch Control RF Cavities, Accelerating SRF Cavities, and Crab Cavities – quantities are baselined here</a:t>
            </a:r>
          </a:p>
          <a:p>
            <a:pPr lvl="1"/>
            <a:r>
              <a:rPr lang="en-US" dirty="0"/>
              <a:t>IR FFQs are at reasonably high coil fields, requiring Nb</a:t>
            </a:r>
            <a:r>
              <a:rPr lang="en-US" baseline="-25000" dirty="0"/>
              <a:t>3</a:t>
            </a:r>
            <a:r>
              <a:rPr lang="en-US" dirty="0"/>
              <a:t>Sn conductor</a:t>
            </a:r>
          </a:p>
        </p:txBody>
      </p:sp>
    </p:spTree>
    <p:extLst>
      <p:ext uri="{BB962C8B-B14F-4D97-AF65-F5344CB8AC3E}">
        <p14:creationId xmlns:p14="http://schemas.microsoft.com/office/powerpoint/2010/main" val="6270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CM Energy Solution – What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19" y="966055"/>
            <a:ext cx="8835081" cy="5381694"/>
          </a:xfrm>
        </p:spPr>
        <p:txBody>
          <a:bodyPr>
            <a:normAutofit/>
          </a:bodyPr>
          <a:lstStyle/>
          <a:p>
            <a:r>
              <a:rPr lang="en-US" dirty="0" smtClean="0"/>
              <a:t>Assumptions for the High (100 GeV) CM Energy Ion Complex: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Booster increase to 9.2 GeV </a:t>
            </a:r>
            <a:r>
              <a:rPr lang="en-US" dirty="0" smtClean="0"/>
              <a:t>injection to the Ion Collider Ring</a:t>
            </a:r>
          </a:p>
          <a:p>
            <a:pPr lvl="1"/>
            <a:r>
              <a:rPr lang="en-US" dirty="0" smtClean="0"/>
              <a:t>Arc </a:t>
            </a:r>
            <a:r>
              <a:rPr lang="en-US" dirty="0"/>
              <a:t>dipole magnets from </a:t>
            </a:r>
            <a:r>
              <a:rPr lang="en-US" b="1" i="1" dirty="0">
                <a:solidFill>
                  <a:srgbClr val="0070C0"/>
                </a:solidFill>
              </a:rPr>
              <a:t>3T to </a:t>
            </a:r>
            <a:r>
              <a:rPr lang="en-US" b="1" i="1" dirty="0" smtClean="0">
                <a:solidFill>
                  <a:srgbClr val="0070C0"/>
                </a:solidFill>
              </a:rPr>
              <a:t>6T </a:t>
            </a:r>
            <a:r>
              <a:rPr lang="en-US" dirty="0" smtClean="0"/>
              <a:t>– drop </a:t>
            </a:r>
            <a:r>
              <a:rPr lang="en-US" dirty="0"/>
              <a:t>in </a:t>
            </a:r>
            <a:r>
              <a:rPr lang="en-US" dirty="0" smtClean="0"/>
              <a:t>replacement as an upgrade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Double </a:t>
            </a:r>
            <a:r>
              <a:rPr lang="en-US" b="1" i="1" dirty="0">
                <a:solidFill>
                  <a:srgbClr val="0070C0"/>
                </a:solidFill>
              </a:rPr>
              <a:t>the strength of all other magnets </a:t>
            </a:r>
            <a:r>
              <a:rPr lang="en-US" dirty="0"/>
              <a:t>in the arcs and </a:t>
            </a:r>
            <a:r>
              <a:rPr lang="en-US" dirty="0" smtClean="0"/>
              <a:t>straights</a:t>
            </a:r>
          </a:p>
          <a:p>
            <a:pPr lvl="1"/>
            <a:r>
              <a:rPr lang="en-US" b="1" i="1" dirty="0" smtClean="0">
                <a:solidFill>
                  <a:srgbClr val="0070C0"/>
                </a:solidFill>
              </a:rPr>
              <a:t>IR layout change </a:t>
            </a:r>
            <a:r>
              <a:rPr lang="en-US" dirty="0" smtClean="0"/>
              <a:t>due to limits on FFQs</a:t>
            </a:r>
            <a:r>
              <a:rPr lang="en-US" dirty="0"/>
              <a:t>  </a:t>
            </a:r>
            <a:endParaRPr lang="en-US" dirty="0" smtClean="0"/>
          </a:p>
          <a:p>
            <a:pPr lvl="1"/>
            <a:r>
              <a:rPr lang="en-US" dirty="0" smtClean="0"/>
              <a:t>Double </a:t>
            </a:r>
            <a:r>
              <a:rPr lang="en-US" dirty="0"/>
              <a:t>the amp-turns, </a:t>
            </a:r>
            <a:r>
              <a:rPr lang="en-US" b="1" i="1" dirty="0" smtClean="0">
                <a:solidFill>
                  <a:srgbClr val="0070C0"/>
                </a:solidFill>
              </a:rPr>
              <a:t>double </a:t>
            </a:r>
            <a:r>
              <a:rPr lang="en-US" b="1" i="1" dirty="0">
                <a:solidFill>
                  <a:srgbClr val="0070C0"/>
                </a:solidFill>
              </a:rPr>
              <a:t>the DC </a:t>
            </a:r>
            <a:r>
              <a:rPr lang="en-US" b="1" i="1" dirty="0" smtClean="0">
                <a:solidFill>
                  <a:srgbClr val="0070C0"/>
                </a:solidFill>
              </a:rPr>
              <a:t>Power</a:t>
            </a:r>
            <a:endParaRPr lang="en-US" b="1" i="1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Ion Collider Ring </a:t>
            </a:r>
            <a:r>
              <a:rPr lang="en-US" b="1" i="1" dirty="0">
                <a:solidFill>
                  <a:srgbClr val="0070C0"/>
                </a:solidFill>
              </a:rPr>
              <a:t>ramp rate stays the same </a:t>
            </a:r>
            <a:r>
              <a:rPr lang="en-US" dirty="0" smtClean="0"/>
              <a:t>= ~.05 T/sec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Double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Ion Collider Ring </a:t>
            </a:r>
            <a:r>
              <a:rPr lang="en-US" dirty="0"/>
              <a:t>Crab </a:t>
            </a:r>
            <a:r>
              <a:rPr lang="en-US" dirty="0" smtClean="0"/>
              <a:t>Cavities and associated RF Power 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Double</a:t>
            </a:r>
            <a:r>
              <a:rPr lang="en-US" dirty="0" smtClean="0"/>
              <a:t> the Bunch Control Cavities and associated RF Power</a:t>
            </a:r>
          </a:p>
          <a:p>
            <a:pPr lvl="1"/>
            <a:r>
              <a:rPr lang="en-US" dirty="0" smtClean="0"/>
              <a:t>Impact to ERL Cooler (see Zhang presentation)</a:t>
            </a:r>
            <a:endParaRPr lang="en-US" dirty="0"/>
          </a:p>
          <a:p>
            <a:pPr lvl="1"/>
            <a:r>
              <a:rPr lang="en-US" dirty="0" smtClean="0"/>
              <a:t>LCW </a:t>
            </a:r>
            <a:r>
              <a:rPr lang="en-US" dirty="0"/>
              <a:t>increase for additional DC Power and RF Power</a:t>
            </a:r>
          </a:p>
          <a:p>
            <a:pPr lvl="1"/>
            <a:r>
              <a:rPr lang="en-US" dirty="0"/>
              <a:t>Service building space for DC Power and RF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Increase in AC Power Utility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</a:t>
            </a:r>
            <a:r>
              <a:rPr lang="en-US" dirty="0" smtClean="0"/>
              <a:t>Dipole Magnets </a:t>
            </a:r>
            <a:r>
              <a:rPr lang="en-US" dirty="0"/>
              <a:t>from 3T to </a:t>
            </a:r>
            <a:r>
              <a:rPr lang="en-US" dirty="0" smtClean="0"/>
              <a:t>6T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u="sng" dirty="0">
                <a:solidFill>
                  <a:srgbClr val="0070C0"/>
                </a:solidFill>
              </a:rPr>
              <a:t>Due to the level of attention and scrutiny associated with this topic, JLEIC must present a 6T dipole solution which is </a:t>
            </a:r>
            <a:r>
              <a:rPr lang="en-US" b="1" i="1" u="sng" dirty="0" smtClean="0">
                <a:solidFill>
                  <a:srgbClr val="0070C0"/>
                </a:solidFill>
              </a:rPr>
              <a:t>a low technical risk </a:t>
            </a:r>
            <a:r>
              <a:rPr lang="en-US" b="1" i="1" u="sng" dirty="0">
                <a:solidFill>
                  <a:srgbClr val="0070C0"/>
                </a:solidFill>
              </a:rPr>
              <a:t>and within the State-of-the-Art !</a:t>
            </a:r>
          </a:p>
          <a:p>
            <a:endParaRPr lang="en-US" dirty="0" smtClean="0"/>
          </a:p>
          <a:p>
            <a:r>
              <a:rPr lang="en-US" dirty="0" smtClean="0"/>
              <a:t>Drop </a:t>
            </a:r>
            <a:r>
              <a:rPr lang="en-US" dirty="0"/>
              <a:t>in </a:t>
            </a:r>
            <a:r>
              <a:rPr lang="en-US" dirty="0" smtClean="0"/>
              <a:t>replacement, at the cryostat level</a:t>
            </a:r>
          </a:p>
          <a:p>
            <a:pPr lvl="1"/>
            <a:r>
              <a:rPr lang="en-US" dirty="0"/>
              <a:t>Arc half-cell length is </a:t>
            </a:r>
            <a:r>
              <a:rPr lang="en-US" dirty="0" smtClean="0"/>
              <a:t>11.4m, single cryostat</a:t>
            </a:r>
            <a:endParaRPr lang="en-US" dirty="0"/>
          </a:p>
          <a:p>
            <a:pPr lvl="1"/>
            <a:r>
              <a:rPr lang="en-US" dirty="0" smtClean="0"/>
              <a:t>Cryostat accommodates 8m dipole, .8m quadrupole, sextupole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Change from SF Technology with CICC to Cos</a:t>
            </a:r>
            <a:r>
              <a:rPr lang="en-US" dirty="0" smtClean="0">
                <a:sym typeface="Symbol" panose="05050102010706020507" pitchFamily="18" charset="2"/>
              </a:rPr>
              <a:t> with </a:t>
            </a:r>
            <a:r>
              <a:rPr lang="en-US" dirty="0" smtClean="0"/>
              <a:t>Rutherford Cable (Low Loss)</a:t>
            </a:r>
          </a:p>
          <a:p>
            <a:endParaRPr lang="en-US" dirty="0" smtClean="0"/>
          </a:p>
          <a:p>
            <a:r>
              <a:rPr lang="en-US" dirty="0" smtClean="0"/>
              <a:t>Impact to DC Powering:</a:t>
            </a:r>
          </a:p>
          <a:p>
            <a:pPr lvl="1"/>
            <a:r>
              <a:rPr lang="en-US" dirty="0" smtClean="0"/>
              <a:t>SF dipoles are 13.5kA, low voltage (~75V per arc string)</a:t>
            </a:r>
          </a:p>
          <a:p>
            <a:pPr lvl="1"/>
            <a:r>
              <a:rPr lang="en-US" dirty="0"/>
              <a:t>Anticipate Cos</a:t>
            </a:r>
            <a:r>
              <a:rPr lang="en-US" dirty="0">
                <a:sym typeface="Symbol" panose="05050102010706020507" pitchFamily="18" charset="2"/>
              </a:rPr>
              <a:t> to be lower current (8kA max as target), higher voltage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inductance due to higher stored energy and lower operating </a:t>
            </a:r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operating </a:t>
            </a:r>
            <a:r>
              <a:rPr lang="en-US" dirty="0" smtClean="0"/>
              <a:t>current – higher </a:t>
            </a:r>
            <a:r>
              <a:rPr lang="en-US" dirty="0"/>
              <a:t>coil packing factor in order to achieve the required field and field quality with good magnetic/conductor </a:t>
            </a:r>
            <a:r>
              <a:rPr lang="en-US" dirty="0" smtClean="0"/>
              <a:t>efficiency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Power supplies not compatible for two different magnet technologies</a:t>
            </a:r>
          </a:p>
          <a:p>
            <a:endParaRPr lang="en-US" dirty="0" smtClean="0"/>
          </a:p>
          <a:p>
            <a:r>
              <a:rPr lang="en-US" dirty="0" smtClean="0"/>
              <a:t>Cryogenic loads need to be evaluated</a:t>
            </a:r>
          </a:p>
          <a:p>
            <a:pPr lvl="1"/>
            <a:r>
              <a:rPr lang="en-US" dirty="0" smtClean="0"/>
              <a:t>Static heat load should be equivalent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Dipole Comparison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75472"/>
              </p:ext>
            </p:extLst>
          </p:nvPr>
        </p:nvGraphicFramePr>
        <p:xfrm>
          <a:off x="1679315" y="814591"/>
          <a:ext cx="7604730" cy="5594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7389">
                  <a:extLst>
                    <a:ext uri="{9D8B030D-6E8A-4147-A177-3AD203B41FA5}">
                      <a16:colId xmlns:a16="http://schemas.microsoft.com/office/drawing/2014/main" val="3672017211"/>
                    </a:ext>
                  </a:extLst>
                </a:gridCol>
                <a:gridCol w="616356">
                  <a:extLst>
                    <a:ext uri="{9D8B030D-6E8A-4147-A177-3AD203B41FA5}">
                      <a16:colId xmlns:a16="http://schemas.microsoft.com/office/drawing/2014/main" val="980186706"/>
                    </a:ext>
                  </a:extLst>
                </a:gridCol>
                <a:gridCol w="1160197">
                  <a:extLst>
                    <a:ext uri="{9D8B030D-6E8A-4147-A177-3AD203B41FA5}">
                      <a16:colId xmlns:a16="http://schemas.microsoft.com/office/drawing/2014/main" val="1913212476"/>
                    </a:ext>
                  </a:extLst>
                </a:gridCol>
                <a:gridCol w="1160197">
                  <a:extLst>
                    <a:ext uri="{9D8B030D-6E8A-4147-A177-3AD203B41FA5}">
                      <a16:colId xmlns:a16="http://schemas.microsoft.com/office/drawing/2014/main" val="3221666211"/>
                    </a:ext>
                  </a:extLst>
                </a:gridCol>
                <a:gridCol w="1160197">
                  <a:extLst>
                    <a:ext uri="{9D8B030D-6E8A-4147-A177-3AD203B41FA5}">
                      <a16:colId xmlns:a16="http://schemas.microsoft.com/office/drawing/2014/main" val="3987704744"/>
                    </a:ext>
                  </a:extLst>
                </a:gridCol>
                <a:gridCol w="1160197">
                  <a:extLst>
                    <a:ext uri="{9D8B030D-6E8A-4147-A177-3AD203B41FA5}">
                      <a16:colId xmlns:a16="http://schemas.microsoft.com/office/drawing/2014/main" val="3101734604"/>
                    </a:ext>
                  </a:extLst>
                </a:gridCol>
                <a:gridCol w="1160197">
                  <a:extLst>
                    <a:ext uri="{9D8B030D-6E8A-4147-A177-3AD203B41FA5}">
                      <a16:colId xmlns:a16="http://schemas.microsoft.com/office/drawing/2014/main" val="3064675624"/>
                    </a:ext>
                  </a:extLst>
                </a:gridCol>
              </a:tblGrid>
              <a:tr h="535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JLEIC</a:t>
                      </a:r>
                      <a:b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 GeV Ions</a:t>
                      </a:r>
                      <a:b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(Baseline)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JLEIC</a:t>
                      </a:r>
                      <a:b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 GeV Ions</a:t>
                      </a:r>
                      <a:b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sng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(High Energy)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RHIC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SIS300</a:t>
                      </a:r>
                      <a:br>
                        <a:rPr lang="en-US" sz="105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05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INFN Version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SIS300</a:t>
                      </a:r>
                      <a:br>
                        <a:rPr lang="en-US" sz="105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050" b="1" i="0" u="sng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IHEP Version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427110"/>
                  </a:ext>
                </a:extLst>
              </a:tr>
              <a:tr h="3001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Superferric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Cos-Theta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Cos-Theta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Cos-Theta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Cos-Theta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828900"/>
                  </a:ext>
                </a:extLst>
              </a:tr>
              <a:tr h="357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Strength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134325"/>
                  </a:ext>
                </a:extLst>
              </a:tr>
              <a:tr h="3439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Current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608369"/>
                  </a:ext>
                </a:extLst>
              </a:tr>
              <a:tr h="6879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Aperture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dia</a:t>
                      </a:r>
                      <a:b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b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 x mm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x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tube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 beam tube</a:t>
                      </a:r>
                    </a:p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80 - coil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69 - beam tube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80 - coil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– beam tube</a:t>
                      </a:r>
                    </a:p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coil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– beam tube</a:t>
                      </a:r>
                    </a:p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100 - coil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51388"/>
                  </a:ext>
                </a:extLst>
              </a:tr>
              <a:tr h="515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Layers of Conductor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(Cos-Theta)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721365"/>
                  </a:ext>
                </a:extLst>
              </a:tr>
              <a:tr h="3570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Magnetic Length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2 - 4m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8m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091441"/>
                  </a:ext>
                </a:extLst>
              </a:tr>
              <a:tr h="515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Sagitta</a:t>
                      </a:r>
                    </a:p>
                    <a:p>
                      <a:pPr algn="l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(or center curve offset)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</a:t>
                      </a:r>
                    </a:p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4m segment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68948"/>
                  </a:ext>
                </a:extLst>
              </a:tr>
              <a:tr h="544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Beampipe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Straight/Curved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2 - 4m Dipoles</a:t>
                      </a:r>
                      <a:b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deg camber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Curved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935040"/>
                  </a:ext>
                </a:extLst>
              </a:tr>
              <a:tr h="180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TAMU CICC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Loss Rutherford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Rutherford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Loss Rutherford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Loss Rutherford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176861"/>
                  </a:ext>
                </a:extLst>
              </a:tr>
              <a:tr h="180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Bending Radius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027820"/>
                  </a:ext>
                </a:extLst>
              </a:tr>
              <a:tr h="180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Bending Angle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85849"/>
                  </a:ext>
                </a:extLst>
              </a:tr>
              <a:tr h="180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Ramp Rate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T/s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0.06/.042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13897"/>
                  </a:ext>
                </a:extLst>
              </a:tr>
              <a:tr h="5355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LHe Cooling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 inside CICC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Forced Flow 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Diffusion Cooling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Forced Flow </a:t>
                      </a:r>
                      <a:b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Diffusion Cooling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Forced Flow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Forced Flow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26329"/>
                  </a:ext>
                </a:extLst>
              </a:tr>
              <a:tr h="1801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Temp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28753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04951" y="814591"/>
            <a:ext cx="1227438" cy="559444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817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Dipole Magnets – Consider Direct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4250724" cy="24977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RHIC Magnets – 3.45 T, </a:t>
            </a:r>
            <a:r>
              <a:rPr lang="en-US" dirty="0" smtClean="0">
                <a:solidFill>
                  <a:srgbClr val="C00000"/>
                </a:solidFill>
              </a:rPr>
              <a:t>9.45 m </a:t>
            </a:r>
            <a:r>
              <a:rPr lang="en-US" dirty="0" smtClean="0"/>
              <a:t>Magnetic Length, </a:t>
            </a:r>
            <a:r>
              <a:rPr lang="en-US" dirty="0" smtClean="0">
                <a:solidFill>
                  <a:srgbClr val="C00000"/>
                </a:solidFill>
              </a:rPr>
              <a:t>243 m</a:t>
            </a:r>
            <a:r>
              <a:rPr lang="en-US" dirty="0" smtClean="0"/>
              <a:t> Bend Radius</a:t>
            </a:r>
          </a:p>
          <a:p>
            <a:r>
              <a:rPr lang="en-US" dirty="0" smtClean="0"/>
              <a:t>From: </a:t>
            </a:r>
            <a:r>
              <a:rPr lang="en-US" i="1" dirty="0" smtClean="0"/>
              <a:t>“The RHIC Magnet System for NIM”, BNL Topic No. 610-20 </a:t>
            </a:r>
            <a:r>
              <a:rPr lang="en-US" i="1" dirty="0"/>
              <a:t>(AM-MD-311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Performance at average quench current    is 4.52 T</a:t>
            </a:r>
          </a:p>
          <a:p>
            <a:pPr lvl="1"/>
            <a:r>
              <a:rPr lang="en-US" dirty="0" smtClean="0"/>
              <a:t>Assume performance at min quench current less 10% - Max Field = 3.90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379" y="135658"/>
            <a:ext cx="3943349" cy="3176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53" t="14054" r="12162" b="9069"/>
          <a:stretch/>
        </p:blipFill>
        <p:spPr>
          <a:xfrm>
            <a:off x="8135379" y="3312245"/>
            <a:ext cx="3943349" cy="3008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36" y="3295159"/>
            <a:ext cx="6882280" cy="3437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617" y="886479"/>
            <a:ext cx="3230850" cy="223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92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Booster Dipole Magnets:</a:t>
            </a:r>
          </a:p>
          <a:p>
            <a:pPr lvl="1"/>
            <a:r>
              <a:rPr lang="en-US" dirty="0" smtClean="0"/>
              <a:t>There is a solution in cosine-theta </a:t>
            </a:r>
            <a:r>
              <a:rPr lang="en-US" dirty="0"/>
              <a:t>m</a:t>
            </a:r>
            <a:r>
              <a:rPr lang="en-US" dirty="0" smtClean="0"/>
              <a:t>agnets</a:t>
            </a:r>
          </a:p>
          <a:p>
            <a:pPr lvl="1"/>
            <a:r>
              <a:rPr lang="en-US" dirty="0" smtClean="0"/>
              <a:t>Look at design limits of High CM Energy</a:t>
            </a:r>
          </a:p>
          <a:p>
            <a:pPr lvl="1"/>
            <a:r>
              <a:rPr lang="en-US" dirty="0" smtClean="0"/>
              <a:t>Ramp rate of 1 T/s is achievable – requires low loss Rutherford cable</a:t>
            </a:r>
          </a:p>
          <a:p>
            <a:pPr lvl="1"/>
            <a:r>
              <a:rPr lang="en-US" dirty="0" smtClean="0"/>
              <a:t>Preliminary validation by SIS300/GSI 001 magnet designs</a:t>
            </a:r>
          </a:p>
          <a:p>
            <a:pPr lvl="1"/>
            <a:r>
              <a:rPr lang="en-US" dirty="0" smtClean="0"/>
              <a:t>Prototype program still required</a:t>
            </a:r>
          </a:p>
          <a:p>
            <a:pPr lvl="1"/>
            <a:r>
              <a:rPr lang="en-US" dirty="0" smtClean="0"/>
              <a:t>Need to get more information than what is presented in technical papers</a:t>
            </a:r>
          </a:p>
          <a:p>
            <a:pPr lvl="1"/>
            <a:endParaRPr lang="en-US" dirty="0"/>
          </a:p>
          <a:p>
            <a:r>
              <a:rPr lang="en-US" dirty="0" smtClean="0"/>
              <a:t>Ion Collider Ring Dipole Magnets:</a:t>
            </a:r>
          </a:p>
          <a:p>
            <a:pPr lvl="1"/>
            <a:r>
              <a:rPr lang="en-US" dirty="0" smtClean="0"/>
              <a:t>New Baseline in cosine-theta magnets is low </a:t>
            </a:r>
            <a:r>
              <a:rPr lang="en-US" dirty="0" smtClean="0"/>
              <a:t>technical risk</a:t>
            </a:r>
            <a:endParaRPr lang="en-US" dirty="0" smtClean="0"/>
          </a:p>
          <a:p>
            <a:pPr lvl="1"/>
            <a:r>
              <a:rPr lang="en-US" dirty="0" smtClean="0"/>
              <a:t>RHIC magnet design validates most parameters </a:t>
            </a:r>
          </a:p>
          <a:p>
            <a:pPr lvl="1"/>
            <a:endParaRPr lang="en-US" dirty="0"/>
          </a:p>
          <a:p>
            <a:r>
              <a:rPr lang="en-US" dirty="0" smtClean="0"/>
              <a:t>Ion Collider Ring, High CM Energy Dipole Magnets:</a:t>
            </a:r>
          </a:p>
          <a:p>
            <a:pPr lvl="1"/>
            <a:r>
              <a:rPr lang="en-US" dirty="0" smtClean="0"/>
              <a:t>There is a solution in cosine-theta magnets </a:t>
            </a:r>
          </a:p>
          <a:p>
            <a:pPr lvl="1"/>
            <a:r>
              <a:rPr lang="en-US" dirty="0" smtClean="0"/>
              <a:t>6 T, Curved, 2 layer coil design has been prototyped and tested (IHEP)</a:t>
            </a:r>
          </a:p>
          <a:p>
            <a:pPr lvl="1"/>
            <a:r>
              <a:rPr lang="en-US" dirty="0" smtClean="0"/>
              <a:t>Prototype program required</a:t>
            </a:r>
          </a:p>
          <a:p>
            <a:pPr lvl="1"/>
            <a:r>
              <a:rPr lang="en-US" dirty="0" smtClean="0"/>
              <a:t>Need to get more information than what is presented in technical </a:t>
            </a:r>
            <a:r>
              <a:rPr lang="en-US" dirty="0" smtClean="0"/>
              <a:t>papers</a:t>
            </a:r>
          </a:p>
          <a:p>
            <a:pPr lvl="1"/>
            <a:r>
              <a:rPr lang="en-US" dirty="0" smtClean="0"/>
              <a:t>Alternative – look at lower operating temperature as a means to get a 1 layer coil design (less technical risk for curved magnet, requires higher operating cost for cryogenics)</a:t>
            </a:r>
          </a:p>
          <a:p>
            <a:pPr lvl="1"/>
            <a:r>
              <a:rPr lang="en-US" dirty="0" smtClean="0"/>
              <a:t>Alternative – look at Nb3Sn to get a 1 layer coil design (higher cost magnets, brittle coil structure, can it be build curved, 4.5 </a:t>
            </a:r>
            <a:r>
              <a:rPr lang="en-US" smtClean="0"/>
              <a:t>K operation)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Direct Use of RHIC Dipole Magnets:</a:t>
            </a:r>
          </a:p>
          <a:p>
            <a:pPr lvl="1"/>
            <a:r>
              <a:rPr lang="en-US" dirty="0" smtClean="0"/>
              <a:t>Length and bend radius would require adaptation of JLEIC collider ring layout</a:t>
            </a:r>
          </a:p>
          <a:p>
            <a:pPr lvl="1"/>
            <a:r>
              <a:rPr lang="en-US" dirty="0" smtClean="0"/>
              <a:t>Bend radius is more than 2X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2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Superferric Magnets in JLEIC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date, JLEIC has had Superferric (SF) Dipoles and Quadrupoles as the BASELINE technology for both the Booster Ring and Ion Collider Ring</a:t>
            </a:r>
          </a:p>
          <a:p>
            <a:r>
              <a:rPr lang="en-US" dirty="0" smtClean="0"/>
              <a:t>SF Model Dipole Prototype and Test project did not get funded under the most recent FOA R&amp;D Funding round</a:t>
            </a:r>
          </a:p>
          <a:p>
            <a:pPr lvl="1"/>
            <a:r>
              <a:rPr lang="en-US" dirty="0" smtClean="0"/>
              <a:t>Should JLEIC continue with an </a:t>
            </a:r>
            <a:r>
              <a:rPr lang="en-US" dirty="0" err="1" smtClean="0"/>
              <a:t>unvalidated</a:t>
            </a:r>
            <a:r>
              <a:rPr lang="en-US" dirty="0" smtClean="0"/>
              <a:t> technology as part of its baseline?  Short answer is NO</a:t>
            </a:r>
          </a:p>
          <a:p>
            <a:pPr lvl="1"/>
            <a:r>
              <a:rPr lang="en-US" dirty="0" smtClean="0"/>
              <a:t>Need to define an alternative baseline SC magnet solution for all current applications of SF magnets in JLEIC</a:t>
            </a:r>
          </a:p>
          <a:p>
            <a:r>
              <a:rPr lang="en-US" dirty="0" smtClean="0"/>
              <a:t>Main focus has been on the Dipoles in the Booster and Ion Collider Ring</a:t>
            </a:r>
          </a:p>
          <a:p>
            <a:pPr lvl="1"/>
            <a:r>
              <a:rPr lang="en-US" dirty="0" smtClean="0"/>
              <a:t>Booster: 3T, 1.42m Long, 10 cm x 6 cm Beam Pipe Aperture, Straight Magnets, 8.245° Bend Angle, 9.89m Bend Radius, 2.56 cm Sagitta, 1 T/s Ramp Rate</a:t>
            </a:r>
          </a:p>
          <a:p>
            <a:pPr lvl="1"/>
            <a:r>
              <a:rPr lang="en-US" dirty="0" smtClean="0"/>
              <a:t>Ion Collider Ring: </a:t>
            </a:r>
            <a:r>
              <a:rPr lang="en-US" dirty="0"/>
              <a:t>3T, </a:t>
            </a:r>
            <a:r>
              <a:rPr lang="en-US" dirty="0" smtClean="0"/>
              <a:t>2 x 4m </a:t>
            </a:r>
            <a:r>
              <a:rPr lang="en-US" dirty="0"/>
              <a:t>Long, </a:t>
            </a:r>
            <a:r>
              <a:rPr lang="en-US" dirty="0" smtClean="0"/>
              <a:t>10 cm </a:t>
            </a:r>
            <a:r>
              <a:rPr lang="en-US" dirty="0"/>
              <a:t>x 6 cm Beam Pipe Aperture, Straight Magnets, </a:t>
            </a:r>
            <a:r>
              <a:rPr lang="en-US" dirty="0" smtClean="0"/>
              <a:t>4.2° </a:t>
            </a:r>
            <a:r>
              <a:rPr lang="en-US" dirty="0"/>
              <a:t>Bend Angle, </a:t>
            </a:r>
            <a:r>
              <a:rPr lang="en-US" dirty="0" smtClean="0"/>
              <a:t>109m </a:t>
            </a:r>
            <a:r>
              <a:rPr lang="en-US" dirty="0"/>
              <a:t>Bend Radius, </a:t>
            </a:r>
            <a:r>
              <a:rPr lang="en-US" dirty="0" smtClean="0"/>
              <a:t>1.83 </a:t>
            </a:r>
            <a:r>
              <a:rPr lang="en-US" dirty="0"/>
              <a:t>cm </a:t>
            </a:r>
            <a:r>
              <a:rPr lang="en-US" dirty="0" smtClean="0"/>
              <a:t>Sagitta per 4m, .05 </a:t>
            </a:r>
            <a:r>
              <a:rPr lang="en-US" dirty="0"/>
              <a:t>T/s Ramp Rate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SC Dipole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Booster: </a:t>
            </a:r>
            <a:r>
              <a:rPr lang="en-US" dirty="0" smtClean="0">
                <a:solidFill>
                  <a:srgbClr val="C00000"/>
                </a:solidFill>
              </a:rPr>
              <a:t>3.45 T</a:t>
            </a:r>
            <a:r>
              <a:rPr lang="en-US" dirty="0"/>
              <a:t>, 1.42m Long, 10 cm x 6 cm Beam Pipe Aperture, Straight Magnets, 8.245° Bend Angle, 9.89m Bend Radius, 2.56 cm Sagitta, 1 T/s Ramp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Consider 15% increase in field strength for High CM Energy design</a:t>
            </a:r>
          </a:p>
          <a:p>
            <a:pPr lvl="1"/>
            <a:r>
              <a:rPr lang="en-US" dirty="0" smtClean="0"/>
              <a:t>Conversion to a cosine-theta magnet design will create a round coil aperture – need a revised beam pipe aperture</a:t>
            </a:r>
          </a:p>
          <a:p>
            <a:pPr lvl="1"/>
            <a:endParaRPr lang="en-US" dirty="0"/>
          </a:p>
          <a:p>
            <a:r>
              <a:rPr lang="en-US" dirty="0" smtClean="0"/>
              <a:t>SIS300 (INFN and IHEP versions) as reference designs</a:t>
            </a:r>
          </a:p>
          <a:p>
            <a:pPr lvl="1"/>
            <a:r>
              <a:rPr lang="en-US" dirty="0" smtClean="0"/>
              <a:t>Requires modified Rutherford cable for fast ramping to 1 T/s</a:t>
            </a:r>
          </a:p>
          <a:p>
            <a:pPr lvl="1"/>
            <a:r>
              <a:rPr lang="en-US" dirty="0" smtClean="0"/>
              <a:t>Both versions of SIS300 magnets are curved</a:t>
            </a:r>
          </a:p>
          <a:p>
            <a:endParaRPr lang="en-US" dirty="0"/>
          </a:p>
          <a:p>
            <a:r>
              <a:rPr lang="en-US" dirty="0" smtClean="0"/>
              <a:t>GSI 001 Magnet Design - A body of work adapting a RHIC dipole towards SIS200/SIS300 performance</a:t>
            </a:r>
          </a:p>
          <a:p>
            <a:pPr lvl="1"/>
            <a:r>
              <a:rPr lang="en-US" dirty="0" smtClean="0"/>
              <a:t>Focus on new conductor design – low loss for fast ramping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SIS300 INFN Magnet Design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7343" y="4419600"/>
            <a:ext cx="3865756" cy="2438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446" y="143133"/>
            <a:ext cx="4180951" cy="937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89" y="1010657"/>
            <a:ext cx="4166054" cy="2062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71" y="1203357"/>
            <a:ext cx="5854714" cy="3328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592" y="3097426"/>
            <a:ext cx="2715339" cy="36189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76666" y="5830198"/>
            <a:ext cx="3772930" cy="501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1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P. </a:t>
            </a:r>
            <a:r>
              <a:rPr lang="en-US" sz="11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Fabbricatore</a:t>
            </a:r>
            <a:r>
              <a:rPr lang="en-US" sz="11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, et al, “The </a:t>
            </a:r>
            <a:r>
              <a:rPr lang="en-US" sz="11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construction of the model of the curved fast ramped superconducting dipole for FAIR SIS300 </a:t>
            </a:r>
            <a:r>
              <a:rPr lang="en-US" sz="11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synchrotron”, ASC 2010</a:t>
            </a:r>
            <a:endParaRPr lang="en-US" sz="11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SIS300 IHEP Magnet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900" y="1883908"/>
            <a:ext cx="3890161" cy="3800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2" y="3131658"/>
            <a:ext cx="4714875" cy="3536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944" y="85191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SIS 300, a fast-ramping heavy ion synchrotron with a rigidity of 300 T-m, with 6 T, 100 mm coil aperture 2.6 m long superconducting dipoles, ramped at 1 T/s [2]. The fast ramp rate requires a magnet design that minimizes AC losses and field distortions during ramping. A two layer cos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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magnet design, using a cored Rutherford cable, has been chosen.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771" y="34432"/>
            <a:ext cx="3451654" cy="1325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891" y="3131658"/>
            <a:ext cx="2318125" cy="16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 001 (BNL) Magnet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7801232" cy="5381694"/>
          </a:xfrm>
        </p:spPr>
        <p:txBody>
          <a:bodyPr/>
          <a:lstStyle/>
          <a:p>
            <a:r>
              <a:rPr lang="en-US" dirty="0"/>
              <a:t>SIS200 1 m long model dipole </a:t>
            </a:r>
            <a:r>
              <a:rPr lang="en-US" dirty="0" smtClean="0"/>
              <a:t>GSI 001</a:t>
            </a:r>
          </a:p>
          <a:p>
            <a:r>
              <a:rPr lang="en-US" dirty="0" smtClean="0"/>
              <a:t>Goal of 4T at 1 T/s ramp rate </a:t>
            </a:r>
          </a:p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RHIC </a:t>
            </a:r>
            <a:r>
              <a:rPr lang="en-US" dirty="0"/>
              <a:t>dipole </a:t>
            </a:r>
            <a:r>
              <a:rPr lang="en-US" dirty="0" smtClean="0"/>
              <a:t>design but incorporating a number of loss reduction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75" y="1810262"/>
            <a:ext cx="3624148" cy="407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682" y="84536"/>
            <a:ext cx="3529141" cy="14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92" y="1892549"/>
            <a:ext cx="2680112" cy="247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378" y="4297910"/>
            <a:ext cx="1792433" cy="1429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157" y="5727672"/>
            <a:ext cx="2658105" cy="10308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7913" y="2402419"/>
            <a:ext cx="4214044" cy="4212104"/>
            <a:chOff x="3171825" y="1633537"/>
            <a:chExt cx="5848350" cy="55792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1825" y="1633537"/>
              <a:ext cx="5848350" cy="35909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6454" y="5193473"/>
              <a:ext cx="5734050" cy="2019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0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Cable Design for High Ramp Rate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98" y="966055"/>
            <a:ext cx="2567794" cy="24389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243" y="180547"/>
            <a:ext cx="4692993" cy="785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324" y="966055"/>
            <a:ext cx="5263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Changes from “Standard” Rutherford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Reduced Filament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Reduced Filament Twist Pitch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CuMn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Interfilamentary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Matrix vs 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Stay Bright ® Strand Coating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 layer of SS between cable layers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179" y="3623858"/>
            <a:ext cx="4321821" cy="1253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92" y="4906196"/>
            <a:ext cx="2567794" cy="13753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982465" y="3520347"/>
            <a:ext cx="41518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92" y="3690988"/>
            <a:ext cx="5148262" cy="2189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4411" y="3756454"/>
            <a:ext cx="2135768" cy="16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Curved vs Straight Dipole – Performance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3" y="966055"/>
            <a:ext cx="5658159" cy="5381694"/>
          </a:xfrm>
        </p:spPr>
        <p:txBody>
          <a:bodyPr>
            <a:noAutofit/>
          </a:bodyPr>
          <a:lstStyle/>
          <a:p>
            <a:r>
              <a:rPr lang="en-US" sz="1400" dirty="0" smtClean="0"/>
              <a:t>Historically, there </a:t>
            </a:r>
            <a:r>
              <a:rPr lang="en-US" sz="1400" dirty="0"/>
              <a:t>are two </a:t>
            </a:r>
            <a:r>
              <a:rPr lang="en-US" sz="1400" dirty="0" smtClean="0"/>
              <a:t>techniques for </a:t>
            </a:r>
            <a:r>
              <a:rPr lang="en-US" sz="1400" dirty="0"/>
              <a:t>building </a:t>
            </a:r>
            <a:r>
              <a:rPr lang="en-US" sz="1400" dirty="0" smtClean="0"/>
              <a:t>bent (curved) </a:t>
            </a:r>
            <a:r>
              <a:rPr lang="en-US" sz="1400" dirty="0"/>
              <a:t>magnets, depending on the </a:t>
            </a:r>
            <a:r>
              <a:rPr lang="en-US" sz="1400" dirty="0" smtClean="0"/>
              <a:t>required radius </a:t>
            </a:r>
            <a:r>
              <a:rPr lang="en-US" sz="1400" dirty="0"/>
              <a:t>of curvature of the magnet</a:t>
            </a:r>
            <a:r>
              <a:rPr lang="en-US" sz="1400" dirty="0" smtClean="0"/>
              <a:t>.</a:t>
            </a:r>
          </a:p>
          <a:p>
            <a:pPr lvl="1"/>
            <a:r>
              <a:rPr lang="en-US" sz="1200" b="1" dirty="0" smtClean="0"/>
              <a:t>Magnets </a:t>
            </a:r>
            <a:r>
              <a:rPr lang="en-US" sz="1200" b="1" dirty="0"/>
              <a:t>with relatively large radius of </a:t>
            </a:r>
            <a:r>
              <a:rPr lang="en-US" sz="1200" b="1" dirty="0" smtClean="0"/>
              <a:t>curvature (RHIC). </a:t>
            </a:r>
          </a:p>
          <a:p>
            <a:pPr lvl="2"/>
            <a:r>
              <a:rPr lang="en-US" sz="1100" dirty="0" smtClean="0"/>
              <a:t>Collared coil</a:t>
            </a:r>
            <a:r>
              <a:rPr lang="en-US" sz="1100" dirty="0"/>
              <a:t>, iron yoke and helium vessel half-shells (</a:t>
            </a:r>
            <a:r>
              <a:rPr lang="en-US" sz="1100" dirty="0" smtClean="0"/>
              <a:t>denoted as </a:t>
            </a:r>
            <a:r>
              <a:rPr lang="en-US" sz="1100" dirty="0"/>
              <a:t>the cold mass, when assembled) are produced </a:t>
            </a:r>
            <a:r>
              <a:rPr lang="en-US" sz="1100" dirty="0" smtClean="0"/>
              <a:t>straight and </a:t>
            </a:r>
            <a:r>
              <a:rPr lang="en-US" sz="1100" dirty="0"/>
              <a:t>after assembly the cold mass is bent with a special </a:t>
            </a:r>
            <a:r>
              <a:rPr lang="en-US" sz="1100" dirty="0" smtClean="0"/>
              <a:t>tool and </a:t>
            </a:r>
            <a:r>
              <a:rPr lang="en-US" sz="1100" dirty="0"/>
              <a:t>then the helium vessel half-shells are welded. </a:t>
            </a:r>
            <a:endParaRPr lang="en-US" sz="1100" dirty="0" smtClean="0"/>
          </a:p>
          <a:p>
            <a:pPr lvl="2"/>
            <a:r>
              <a:rPr lang="en-US" sz="1100" dirty="0" smtClean="0"/>
              <a:t>In this case </a:t>
            </a:r>
            <a:r>
              <a:rPr lang="en-US" sz="1100" dirty="0"/>
              <a:t>a little curvature of the coil does not cause </a:t>
            </a:r>
            <a:r>
              <a:rPr lang="en-US" sz="1100" dirty="0" smtClean="0"/>
              <a:t>sufficient strains </a:t>
            </a:r>
            <a:r>
              <a:rPr lang="en-US" sz="1100" dirty="0"/>
              <a:t>in the superconducting material (NbTi), to result </a:t>
            </a:r>
            <a:r>
              <a:rPr lang="en-US" sz="1100" dirty="0" smtClean="0"/>
              <a:t>in magnet </a:t>
            </a:r>
            <a:r>
              <a:rPr lang="en-US" sz="1100" dirty="0"/>
              <a:t>degradation. </a:t>
            </a:r>
            <a:endParaRPr lang="en-US" sz="1200" dirty="0"/>
          </a:p>
          <a:p>
            <a:pPr lvl="1"/>
            <a:r>
              <a:rPr lang="en-US" sz="1200" b="1" dirty="0" smtClean="0"/>
              <a:t>Magnets </a:t>
            </a:r>
            <a:r>
              <a:rPr lang="en-US" sz="1200" b="1" dirty="0"/>
              <a:t>with relatively small radius of </a:t>
            </a:r>
            <a:r>
              <a:rPr lang="en-US" sz="1200" b="1" dirty="0" smtClean="0"/>
              <a:t>curvature (INFN). </a:t>
            </a:r>
          </a:p>
          <a:p>
            <a:pPr lvl="2"/>
            <a:r>
              <a:rPr lang="en-US" sz="1100" dirty="0" smtClean="0"/>
              <a:t>The coil</a:t>
            </a:r>
            <a:r>
              <a:rPr lang="en-US" sz="1100" dirty="0"/>
              <a:t>, iron yoke, collar sections, and helium half-shells </a:t>
            </a:r>
            <a:r>
              <a:rPr lang="en-US" sz="1100" dirty="0" smtClean="0"/>
              <a:t>are produced </a:t>
            </a:r>
            <a:r>
              <a:rPr lang="en-US" sz="1100" dirty="0"/>
              <a:t>curved. This technique is essentially more </a:t>
            </a:r>
            <a:r>
              <a:rPr lang="en-US" sz="1100" dirty="0" smtClean="0"/>
              <a:t>complicated and </a:t>
            </a:r>
            <a:r>
              <a:rPr lang="en-US" sz="1100" dirty="0"/>
              <a:t>more expensive in comparison with the </a:t>
            </a:r>
            <a:r>
              <a:rPr lang="en-US" sz="1100" dirty="0" smtClean="0"/>
              <a:t>first way.</a:t>
            </a:r>
          </a:p>
          <a:p>
            <a:r>
              <a:rPr lang="en-US" sz="1400" dirty="0" smtClean="0"/>
              <a:t>To </a:t>
            </a:r>
            <a:r>
              <a:rPr lang="en-US" sz="1400" dirty="0"/>
              <a:t>define a suitable bending technique, a 1 m long dipole, manufactured in the framework of the UNK project, was chosen. The straight dipole was tested, then bent with 50 m radius of curvature, and retested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The dipole was bent by clamps in a special frame which supplied the bending of the dipole during test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 1 m long dipole bent at a 50 m radius requires a deflection in the center of 3 mm.</a:t>
            </a:r>
          </a:p>
          <a:p>
            <a:r>
              <a:rPr lang="en-US" sz="1400" dirty="0"/>
              <a:t>Straight and bent dipoles were tested without iron yoke and had practically equal AC loss values, which were higher by a factor of 1.3 than the losses in the dipole with iron yoke.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011" y="86613"/>
            <a:ext cx="4536989" cy="744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3" y="1898098"/>
            <a:ext cx="3169918" cy="2763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333" y="881955"/>
            <a:ext cx="2841702" cy="54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1892" y="271918"/>
            <a:ext cx="11285837" cy="424732"/>
          </a:xfrm>
        </p:spPr>
        <p:txBody>
          <a:bodyPr/>
          <a:lstStyle/>
          <a:p>
            <a:r>
              <a:rPr lang="en-US" dirty="0" smtClean="0"/>
              <a:t>Curved vs Straight Dipole – Performance Testing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011" y="86613"/>
            <a:ext cx="4536989" cy="744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175" y="831352"/>
            <a:ext cx="3683119" cy="2825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081" y="3651150"/>
            <a:ext cx="3630930" cy="2810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915" y="786388"/>
            <a:ext cx="3451994" cy="28331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358" y="3517801"/>
            <a:ext cx="3429626" cy="28629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7686" y="881955"/>
            <a:ext cx="374898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main results of dipole test before and after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magnet bending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are the following:</a:t>
            </a:r>
          </a:p>
          <a:p>
            <a:pPr marL="173038" indent="-173038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1) Bending of the collared dipole coil (50 m curvature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radius) did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not produce turn-to-turn shorts and did not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ground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insulation resistance.</a:t>
            </a:r>
          </a:p>
          <a:p>
            <a:pPr marL="173038" indent="-173038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2) The dipole begun to train afresh after the bending.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Characteristics of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training and ramp rate dependence of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straight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and bent dipoles are similar.</a:t>
            </a:r>
          </a:p>
          <a:p>
            <a:pPr marL="173038" indent="-173038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3) The critical current of the dipole did not decrease after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bending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which caused about 40 MPa stress in turns of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dipole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3038" indent="-173038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4) 1000 cycles (0–5 T–0 with 0.75 T/s magnetic field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ramp rate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) practically did not influence the critical current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value and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ramp rate dependence in the bent dipole.</a:t>
            </a:r>
          </a:p>
          <a:p>
            <a:pPr marL="173038" indent="-173038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5) Cable losses had increased after a storage period of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twelve years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as the coil turns were under high pressure at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room temperature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without motion.</a:t>
            </a:r>
          </a:p>
          <a:p>
            <a:pPr marL="173038" indent="-173038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6) AC losses were practically unchanged, after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dipole bending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3038" indent="-173038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7) Harmonic was increased by dipole bending. This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value should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be taken into account during development of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correction systems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66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4AE2FC95-A5E5-3643-8E3A-0023C4FA7AB8}" vid="{392C943E-8A62-644E-B27A-990028042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JLEIC-powerpoint3</Template>
  <TotalTime>8934</TotalTime>
  <Words>2186</Words>
  <Application>Microsoft Office PowerPoint</Application>
  <PresentationFormat>Widescreen</PresentationFormat>
  <Paragraphs>327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PingFangSC-Regular</vt:lpstr>
      <vt:lpstr>Symbol</vt:lpstr>
      <vt:lpstr>Times New Roman</vt:lpstr>
      <vt:lpstr>Wingdings</vt:lpstr>
      <vt:lpstr>Office Theme</vt:lpstr>
      <vt:lpstr>JLEIC SC Magnets:  Replace SF and High CM Energy Needs</vt:lpstr>
      <vt:lpstr>Superferric Magnets in JLEIC</vt:lpstr>
      <vt:lpstr>Booster SC Dipole Alternatives</vt:lpstr>
      <vt:lpstr>SIS300 INFN Magnet Design</vt:lpstr>
      <vt:lpstr>SIS300 IHEP Magnet Design</vt:lpstr>
      <vt:lpstr>GSI 001 (BNL) Magnet Design</vt:lpstr>
      <vt:lpstr>Rutherford Cable Design for High Ramp Rate</vt:lpstr>
      <vt:lpstr>Curved vs Straight Dipole – Performance Testing</vt:lpstr>
      <vt:lpstr>Curved vs Straight Dipole – Performance Testing</vt:lpstr>
      <vt:lpstr>Ion Collider Ring – New Baseline</vt:lpstr>
      <vt:lpstr>JLEIC Standard Energy Upgrade Path</vt:lpstr>
      <vt:lpstr>JLEIC Ion Complex Layout for Standard Upgrade </vt:lpstr>
      <vt:lpstr>High CM Energy Solution – What Changes?</vt:lpstr>
      <vt:lpstr>Arc Dipole Magnets from 3T to 6T </vt:lpstr>
      <vt:lpstr>Accelerator Dipole Comparison Chart</vt:lpstr>
      <vt:lpstr>RHIC Dipole Magnets – Consider Direct Use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OVERVIEW</dc:title>
  <dc:creator>morozov</dc:creator>
  <cp:lastModifiedBy> Timothy Michalski</cp:lastModifiedBy>
  <cp:revision>144</cp:revision>
  <cp:lastPrinted>2018-03-21T22:01:50Z</cp:lastPrinted>
  <dcterms:created xsi:type="dcterms:W3CDTF">2018-03-13T17:56:41Z</dcterms:created>
  <dcterms:modified xsi:type="dcterms:W3CDTF">2018-04-25T12:40:14Z</dcterms:modified>
</cp:coreProperties>
</file>